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9"/>
  </p:notesMasterIdLst>
  <p:sldIdLst>
    <p:sldId id="256" r:id="rId5"/>
    <p:sldId id="327" r:id="rId6"/>
    <p:sldId id="328" r:id="rId7"/>
    <p:sldId id="291" r:id="rId8"/>
    <p:sldId id="329" r:id="rId9"/>
    <p:sldId id="343" r:id="rId10"/>
    <p:sldId id="344" r:id="rId11"/>
    <p:sldId id="332" r:id="rId12"/>
    <p:sldId id="333" r:id="rId13"/>
    <p:sldId id="334" r:id="rId14"/>
    <p:sldId id="335" r:id="rId15"/>
    <p:sldId id="346" r:id="rId16"/>
    <p:sldId id="348" r:id="rId17"/>
    <p:sldId id="337" r:id="rId18"/>
    <p:sldId id="338"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3" r:id="rId49"/>
    <p:sldId id="281" r:id="rId50"/>
    <p:sldId id="282" r:id="rId51"/>
    <p:sldId id="283" r:id="rId52"/>
    <p:sldId id="342" r:id="rId53"/>
    <p:sldId id="341" r:id="rId54"/>
    <p:sldId id="284" r:id="rId55"/>
    <p:sldId id="285" r:id="rId56"/>
    <p:sldId id="289" r:id="rId57"/>
    <p:sldId id="28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9" autoAdjust="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FECDF-4B06-4C9F-A5C1-8A2CF998F66E}" type="datetimeFigureOut">
              <a:rPr lang="en-US" smtClean="0"/>
              <a:t>9/14/2022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a:p>
        </p:txBody>
      </p:sp>
    </p:spTree>
    <p:extLst>
      <p:ext uri="{BB962C8B-B14F-4D97-AF65-F5344CB8AC3E}">
        <p14:creationId xmlns:p14="http://schemas.microsoft.com/office/powerpoint/2010/main" val="157270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dirty="0"/>
          </a:p>
        </p:txBody>
      </p:sp>
      <p:sp>
        <p:nvSpPr>
          <p:cNvPr id="4096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32B454A8-E77D-4A0C-B1EE-BC13E77C7137}" type="slidenum">
              <a:rPr lang="en-US" sz="1200"/>
              <a:pPr eaLnBrk="1" hangingPunct="1"/>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dirty="0"/>
          </a:p>
        </p:txBody>
      </p:sp>
      <p:sp>
        <p:nvSpPr>
          <p:cNvPr id="41988"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45720D66-EAFA-4ED5-9D67-73228F58D276}" type="slidenum">
              <a:rPr lang="en-US" sz="1200"/>
              <a:pPr eaLnBrk="1" hangingPunct="1"/>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dirty="0"/>
          </a:p>
        </p:txBody>
      </p:sp>
      <p:sp>
        <p:nvSpPr>
          <p:cNvPr id="41988"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45720D66-EAFA-4ED5-9D67-73228F58D276}" type="slidenum">
              <a:rPr lang="en-US" sz="1200"/>
              <a:pPr eaLnBrk="1" hangingPunct="1"/>
              <a:t>12</a:t>
            </a:fld>
            <a:endParaRPr lang="en-US" sz="1200" dirty="0"/>
          </a:p>
        </p:txBody>
      </p:sp>
    </p:spTree>
    <p:extLst>
      <p:ext uri="{BB962C8B-B14F-4D97-AF65-F5344CB8AC3E}">
        <p14:creationId xmlns:p14="http://schemas.microsoft.com/office/powerpoint/2010/main" val="221376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dirty="0"/>
          </a:p>
        </p:txBody>
      </p:sp>
      <p:sp>
        <p:nvSpPr>
          <p:cNvPr id="41988"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45720D66-EAFA-4ED5-9D67-73228F58D276}" type="slidenum">
              <a:rPr lang="en-US" sz="1200"/>
              <a:pPr eaLnBrk="1" hangingPunct="1"/>
              <a:t>13</a:t>
            </a:fld>
            <a:endParaRPr lang="en-US" sz="1200" dirty="0"/>
          </a:p>
        </p:txBody>
      </p:sp>
    </p:spTree>
    <p:extLst>
      <p:ext uri="{BB962C8B-B14F-4D97-AF65-F5344CB8AC3E}">
        <p14:creationId xmlns:p14="http://schemas.microsoft.com/office/powerpoint/2010/main" val="109852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9AFB0EB3-1F3E-406E-9495-F7472A64627A}" type="slidenum">
              <a:rPr lang="en-US" sz="1200">
                <a:latin typeface="Times New Roman" pitchFamily="18" charset="0"/>
              </a:rPr>
              <a:pPr eaLnBrk="1" hangingPunct="1"/>
              <a:t>14</a:t>
            </a:fld>
            <a:endParaRPr lang="en-US" sz="1200" dirty="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dirty="0"/>
          </a:p>
          <a:p>
            <a:r>
              <a:rPr lang="en-US" dirty="0"/>
              <a:t>Good morning---</a:t>
            </a:r>
          </a:p>
          <a:p>
            <a:r>
              <a:rPr lang="en-US" dirty="0"/>
              <a:t>In addition to the reports and forms that we have shared with you, there is one report that is required by Federal law and must be completed in  a timely manner---</a:t>
            </a:r>
          </a:p>
          <a:p>
            <a:endParaRPr lang="en-US" dirty="0"/>
          </a:p>
          <a:p>
            <a:r>
              <a:rPr lang="en-US" dirty="0"/>
              <a:t>-- this is the Performance Measurement Tool – or PMT for short</a:t>
            </a:r>
          </a:p>
          <a:p>
            <a:endParaRPr lang="en-US" dirty="0"/>
          </a:p>
          <a:p>
            <a:r>
              <a:rPr lang="en-US" dirty="0"/>
              <a:t>Since the 2009 passage of the Recovery Act, all JAG funds have been subject this reporting requirement.</a:t>
            </a:r>
          </a:p>
          <a:p>
            <a:endParaRPr lang="en-US" dirty="0"/>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dirty="0"/>
          </a:p>
          <a:p>
            <a:r>
              <a:rPr lang="en-US" dirty="0"/>
              <a:t>Though GCC oversees collection of the data. the PMT Report is made on-line and directly to the Bureau of Justice Assistance in Washington DC. </a:t>
            </a:r>
          </a:p>
          <a:p>
            <a:endParaRPr lang="en-US" dirty="0"/>
          </a:p>
          <a:p>
            <a:r>
              <a:rPr lang="en-US" dirty="0"/>
              <a:t>A copy of  your PMT report must be submitted to your assigned grants manager as a part of your case file.</a:t>
            </a:r>
          </a:p>
          <a:p>
            <a:endParaRPr lang="en-US" dirty="0"/>
          </a:p>
          <a:p>
            <a:r>
              <a:rPr lang="en-US" dirty="0"/>
              <a:t>Once your information is complete, GCC staff has to compile and submit it’s own report based in part on your responses.</a:t>
            </a:r>
          </a:p>
          <a:p>
            <a:endParaRPr lang="en-US" dirty="0"/>
          </a:p>
          <a:p>
            <a:r>
              <a:rPr lang="en-US" dirty="0"/>
              <a:t>Failing to submit this information to BJA can and will result in suspending your grant.</a:t>
            </a:r>
          </a:p>
          <a:p>
            <a:endParaRPr lang="en-US" dirty="0"/>
          </a:p>
          <a:p>
            <a:r>
              <a:rPr lang="en-US" dirty="0"/>
              <a:t>If not corrected, failing to report can endanger the not only your own grant but state's entire allocation if not corrected.</a:t>
            </a:r>
          </a:p>
        </p:txBody>
      </p:sp>
      <p:sp>
        <p:nvSpPr>
          <p:cNvPr id="45060"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5DF692B2-71E2-47F0-9D0B-E80A94DF87C1}" type="slidenum">
              <a:rPr lang="en-US" sz="1200"/>
              <a:pPr eaLnBrk="1" hangingPunct="1"/>
              <a:t>15</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63541" indent="-293670">
              <a:defRPr sz="2400">
                <a:solidFill>
                  <a:schemeClr val="tx1"/>
                </a:solidFill>
                <a:latin typeface="Times" pitchFamily="18" charset="0"/>
              </a:defRPr>
            </a:lvl2pPr>
            <a:lvl3pPr marL="1174680" indent="-234937">
              <a:defRPr sz="2400">
                <a:solidFill>
                  <a:schemeClr val="tx1"/>
                </a:solidFill>
                <a:latin typeface="Times" pitchFamily="18" charset="0"/>
              </a:defRPr>
            </a:lvl3pPr>
            <a:lvl4pPr marL="1644551" indent="-234937">
              <a:defRPr sz="2400">
                <a:solidFill>
                  <a:schemeClr val="tx1"/>
                </a:solidFill>
                <a:latin typeface="Times" pitchFamily="18" charset="0"/>
              </a:defRPr>
            </a:lvl4pPr>
            <a:lvl5pPr marL="2114423" indent="-234937">
              <a:defRPr sz="2400">
                <a:solidFill>
                  <a:schemeClr val="tx1"/>
                </a:solidFill>
                <a:latin typeface="Times" pitchFamily="18" charset="0"/>
              </a:defRPr>
            </a:lvl5pPr>
            <a:lvl6pPr marL="2584295" indent="-234937" eaLnBrk="0" fontAlgn="base" hangingPunct="0">
              <a:spcBef>
                <a:spcPct val="0"/>
              </a:spcBef>
              <a:spcAft>
                <a:spcPct val="0"/>
              </a:spcAft>
              <a:defRPr sz="2400">
                <a:solidFill>
                  <a:schemeClr val="tx1"/>
                </a:solidFill>
                <a:latin typeface="Times" pitchFamily="18" charset="0"/>
              </a:defRPr>
            </a:lvl6pPr>
            <a:lvl7pPr marL="3054166" indent="-234937" eaLnBrk="0" fontAlgn="base" hangingPunct="0">
              <a:spcBef>
                <a:spcPct val="0"/>
              </a:spcBef>
              <a:spcAft>
                <a:spcPct val="0"/>
              </a:spcAft>
              <a:defRPr sz="2400">
                <a:solidFill>
                  <a:schemeClr val="tx1"/>
                </a:solidFill>
                <a:latin typeface="Times" pitchFamily="18" charset="0"/>
              </a:defRPr>
            </a:lvl7pPr>
            <a:lvl8pPr marL="3524038" indent="-234937" eaLnBrk="0" fontAlgn="base" hangingPunct="0">
              <a:spcBef>
                <a:spcPct val="0"/>
              </a:spcBef>
              <a:spcAft>
                <a:spcPct val="0"/>
              </a:spcAft>
              <a:defRPr sz="2400">
                <a:solidFill>
                  <a:schemeClr val="tx1"/>
                </a:solidFill>
                <a:latin typeface="Times" pitchFamily="18" charset="0"/>
              </a:defRPr>
            </a:lvl8pPr>
            <a:lvl9pPr marL="3993909" indent="-234937" eaLnBrk="0" fontAlgn="base" hangingPunct="0">
              <a:spcBef>
                <a:spcPct val="0"/>
              </a:spcBef>
              <a:spcAft>
                <a:spcPct val="0"/>
              </a:spcAft>
              <a:defRPr sz="2400">
                <a:solidFill>
                  <a:schemeClr val="tx1"/>
                </a:solidFill>
                <a:latin typeface="Times" pitchFamily="18" charset="0"/>
              </a:defRPr>
            </a:lvl9pPr>
          </a:lstStyle>
          <a:p>
            <a:pPr>
              <a:defRPr/>
            </a:pPr>
            <a:fld id="{014429FD-843F-43AC-82A7-8C060BAF2988}" type="slidenum">
              <a:rPr lang="en-US" altLang="en-US" sz="1200">
                <a:solidFill>
                  <a:prstClr val="black"/>
                </a:solidFill>
              </a:rPr>
              <a:pPr>
                <a:defRPr/>
              </a:pPr>
              <a:t>16</a:t>
            </a:fld>
            <a:endParaRPr lang="en-US" altLang="en-US" sz="120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18" charset="0"/>
              <a:ea typeface="Calibri" pitchFamily="34"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B9841-3AE3-48D3-AA2D-6044BEA193A6}"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67665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997FC-2FD5-4712-A670-2EE30AB243C0}"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6104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997FC-2FD5-4712-A670-2EE30AB243C0}"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21775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a:t>
            </a:r>
            <a:r>
              <a:rPr lang="en-US" baseline="0" dirty="0"/>
              <a:t> is not in GEMS, but is required for all grantees to complete.  This will help document the equipment that is purchased with grant funds.  </a:t>
            </a:r>
            <a:endParaRPr lang="en-US" dirty="0"/>
          </a:p>
        </p:txBody>
      </p:sp>
      <p:sp>
        <p:nvSpPr>
          <p:cNvPr id="4" name="Slide Number Placeholder 3"/>
          <p:cNvSpPr>
            <a:spLocks noGrp="1"/>
          </p:cNvSpPr>
          <p:nvPr>
            <p:ph type="sldNum" sz="quarter" idx="10"/>
          </p:nvPr>
        </p:nvSpPr>
        <p:spPr/>
        <p:txBody>
          <a:bodyPr/>
          <a:lstStyle/>
          <a:p>
            <a:pPr>
              <a:defRPr/>
            </a:pPr>
            <a:fld id="{44D398C4-A68A-4608-8254-0BA9673F779C}" type="slidenum">
              <a:rPr lang="en-US" smtClean="0"/>
              <a:pPr>
                <a:defRPr/>
              </a:pPr>
              <a:t>2</a:t>
            </a:fld>
            <a:endParaRPr lang="en-US" dirty="0"/>
          </a:p>
        </p:txBody>
      </p:sp>
    </p:spTree>
    <p:extLst>
      <p:ext uri="{BB962C8B-B14F-4D97-AF65-F5344CB8AC3E}">
        <p14:creationId xmlns:p14="http://schemas.microsoft.com/office/powerpoint/2010/main" val="348307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04997FC-2FD5-4712-A670-2EE30AB243C0}"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81182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63556" indent="-293676">
              <a:defRPr>
                <a:solidFill>
                  <a:schemeClr val="tx1"/>
                </a:solidFill>
                <a:latin typeface="Arial" charset="0"/>
              </a:defRPr>
            </a:lvl2pPr>
            <a:lvl3pPr marL="1174703" indent="-234941">
              <a:defRPr>
                <a:solidFill>
                  <a:schemeClr val="tx1"/>
                </a:solidFill>
                <a:latin typeface="Arial" charset="0"/>
              </a:defRPr>
            </a:lvl3pPr>
            <a:lvl4pPr marL="1644583" indent="-234941">
              <a:defRPr>
                <a:solidFill>
                  <a:schemeClr val="tx1"/>
                </a:solidFill>
                <a:latin typeface="Arial" charset="0"/>
              </a:defRPr>
            </a:lvl4pPr>
            <a:lvl5pPr marL="2114465" indent="-234941">
              <a:defRPr>
                <a:solidFill>
                  <a:schemeClr val="tx1"/>
                </a:solidFill>
                <a:latin typeface="Arial" charset="0"/>
              </a:defRPr>
            </a:lvl5pPr>
            <a:lvl6pPr marL="2584347" indent="-234941" fontAlgn="base">
              <a:spcBef>
                <a:spcPct val="0"/>
              </a:spcBef>
              <a:spcAft>
                <a:spcPct val="0"/>
              </a:spcAft>
              <a:defRPr>
                <a:solidFill>
                  <a:schemeClr val="tx1"/>
                </a:solidFill>
                <a:latin typeface="Arial" charset="0"/>
              </a:defRPr>
            </a:lvl6pPr>
            <a:lvl7pPr marL="3054227" indent="-234941" fontAlgn="base">
              <a:spcBef>
                <a:spcPct val="0"/>
              </a:spcBef>
              <a:spcAft>
                <a:spcPct val="0"/>
              </a:spcAft>
              <a:defRPr>
                <a:solidFill>
                  <a:schemeClr val="tx1"/>
                </a:solidFill>
                <a:latin typeface="Arial" charset="0"/>
              </a:defRPr>
            </a:lvl7pPr>
            <a:lvl8pPr marL="3524109" indent="-234941" fontAlgn="base">
              <a:spcBef>
                <a:spcPct val="0"/>
              </a:spcBef>
              <a:spcAft>
                <a:spcPct val="0"/>
              </a:spcAft>
              <a:defRPr>
                <a:solidFill>
                  <a:schemeClr val="tx1"/>
                </a:solidFill>
                <a:latin typeface="Arial" charset="0"/>
              </a:defRPr>
            </a:lvl8pPr>
            <a:lvl9pPr marL="3993990" indent="-234941" fontAlgn="base">
              <a:spcBef>
                <a:spcPct val="0"/>
              </a:spcBef>
              <a:spcAft>
                <a:spcPct val="0"/>
              </a:spcAft>
              <a:defRPr>
                <a:solidFill>
                  <a:schemeClr val="tx1"/>
                </a:solidFill>
                <a:latin typeface="Arial" charset="0"/>
              </a:defRPr>
            </a:lvl9pPr>
          </a:lstStyle>
          <a:p>
            <a:fld id="{D5B2590A-9B0E-41A8-8146-F201706B0277}" type="slidenum">
              <a:rPr lang="en-US" altLang="en-US">
                <a:solidFill>
                  <a:prstClr val="black"/>
                </a:solidFill>
                <a:latin typeface="Calibri" pitchFamily="34" charset="0"/>
              </a:rPr>
              <a:pPr/>
              <a:t>21</a:t>
            </a:fld>
            <a:endParaRPr lang="en-US" altLang="en-US" dirty="0">
              <a:solidFill>
                <a:prstClr val="black"/>
              </a:solidFill>
              <a:latin typeface="Calibri" pitchFamily="34" charset="0"/>
            </a:endParaRPr>
          </a:p>
        </p:txBody>
      </p:sp>
      <p:sp>
        <p:nvSpPr>
          <p:cNvPr id="120835" name="Slide Image Placeholder 1"/>
          <p:cNvSpPr>
            <a:spLocks noGrp="1" noRot="1" noChangeAspect="1" noTextEdit="1"/>
          </p:cNvSpPr>
          <p:nvPr>
            <p:ph type="sldImg"/>
          </p:nvPr>
        </p:nvSpPr>
        <p:spPr bwMode="auto">
          <a:xfrm>
            <a:off x="1211263" y="706438"/>
            <a:ext cx="4721225" cy="3540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Notes Placeholder 2"/>
          <p:cNvSpPr>
            <a:spLocks noGrp="1"/>
          </p:cNvSpPr>
          <p:nvPr>
            <p:ph type="body" idx="1"/>
          </p:nvPr>
        </p:nvSpPr>
        <p:spPr bwMode="auto">
          <a:xfrm>
            <a:off x="714023" y="4481617"/>
            <a:ext cx="5712178" cy="4248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50" tIns="47176" rIns="94350" bIns="47176" numCol="1" anchor="t" anchorCtr="0" compatLnSpc="1">
            <a:prstTxWarp prst="textNoShape">
              <a:avLst/>
            </a:prstTxWarp>
          </a:bodyPr>
          <a:lstStyle/>
          <a:p>
            <a:pPr>
              <a:spcBef>
                <a:spcPct val="0"/>
              </a:spcBef>
            </a:pPr>
            <a:endParaRPr lang="en-US" altLang="en-US" dirty="0">
              <a:latin typeface="Times" pitchFamily="18" charset="0"/>
            </a:endParaRPr>
          </a:p>
        </p:txBody>
      </p:sp>
      <p:sp>
        <p:nvSpPr>
          <p:cNvPr id="120837" name="Slide Number Placeholder 3"/>
          <p:cNvSpPr txBox="1">
            <a:spLocks noGrp="1"/>
          </p:cNvSpPr>
          <p:nvPr/>
        </p:nvSpPr>
        <p:spPr bwMode="auto">
          <a:xfrm>
            <a:off x="4044476" y="8964870"/>
            <a:ext cx="3094096" cy="47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50" tIns="47176" rIns="94350" bIns="47176"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pPr>
            <a:fld id="{27C04A36-DECC-4C00-A99C-D62321885297}" type="slidenum">
              <a:rPr lang="en-US" altLang="en-US" sz="1100">
                <a:solidFill>
                  <a:prstClr val="black"/>
                </a:solidFill>
                <a:cs typeface="Arial" charset="0"/>
              </a:rPr>
              <a:pPr algn="r" fontAlgn="base">
                <a:spcBef>
                  <a:spcPct val="0"/>
                </a:spcBef>
                <a:spcAft>
                  <a:spcPct val="0"/>
                </a:spcAft>
              </a:pPr>
              <a:t>21</a:t>
            </a:fld>
            <a:endParaRPr lang="en-US" altLang="en-US" sz="1100" dirty="0">
              <a:solidFill>
                <a:prstClr val="black"/>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40B9841-3AE3-48D3-AA2D-6044BEA193A6}"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34317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18" charset="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2F0E10D4-4501-49DE-ABFE-94874B3A6963}"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4997FC-2FD5-4712-A670-2EE30AB243C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625111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03C84661-8DFE-4830-A9FD-9EAB78C58C47}" type="slidenum">
              <a:rPr lang="en-US">
                <a:solidFill>
                  <a:prstClr val="black"/>
                </a:solidFill>
              </a:rPr>
              <a:pPr>
                <a:defRPr/>
              </a:pPr>
              <a:t>25</a:t>
            </a:fld>
            <a:endParaRPr lang="en-US" dirty="0">
              <a:solidFill>
                <a:prstClr val="black"/>
              </a:solidFill>
            </a:endParaRPr>
          </a:p>
        </p:txBody>
      </p:sp>
      <p:sp>
        <p:nvSpPr>
          <p:cNvPr id="73731" name="Slide Image Placeholder 1"/>
          <p:cNvSpPr>
            <a:spLocks noGrp="1" noRot="1" noChangeAspect="1" noTextEdit="1"/>
          </p:cNvSpPr>
          <p:nvPr>
            <p:ph type="sldImg"/>
          </p:nvPr>
        </p:nvSpPr>
        <p:spPr>
          <a:xfrm>
            <a:off x="1212850" y="704850"/>
            <a:ext cx="4721225" cy="3540125"/>
          </a:xfrm>
          <a:ln/>
        </p:spPr>
      </p:sp>
      <p:sp>
        <p:nvSpPr>
          <p:cNvPr id="73732" name="Notes Placeholder 2"/>
          <p:cNvSpPr>
            <a:spLocks noGrp="1"/>
          </p:cNvSpPr>
          <p:nvPr>
            <p:ph type="body" idx="1"/>
          </p:nvPr>
        </p:nvSpPr>
        <p:spPr>
          <a:xfrm>
            <a:off x="714848" y="4482289"/>
            <a:ext cx="5710531" cy="4248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83" tIns="47490" rIns="94983" bIns="47490"/>
          <a:lstStyle/>
          <a:p>
            <a:pPr defTabSz="949551"/>
            <a:endParaRPr lang="en-US" altLang="en-US" dirty="0">
              <a:latin typeface="Arial" charset="0"/>
              <a:ea typeface="Calibri" pitchFamily="34" charset="0"/>
              <a:cs typeface="Times New Roman" pitchFamily="18" charset="0"/>
            </a:endParaRPr>
          </a:p>
        </p:txBody>
      </p:sp>
      <p:sp>
        <p:nvSpPr>
          <p:cNvPr id="73733" name="Slide Number Placeholder 3"/>
          <p:cNvSpPr txBox="1">
            <a:spLocks noGrp="1"/>
          </p:cNvSpPr>
          <p:nvPr/>
        </p:nvSpPr>
        <p:spPr bwMode="auto">
          <a:xfrm>
            <a:off x="4043655" y="8964573"/>
            <a:ext cx="3094919" cy="47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83" tIns="47490" rIns="94983" bIns="47490" anchor="b"/>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lgn="r" eaLnBrk="1" fontAlgn="base" hangingPunct="1">
              <a:spcBef>
                <a:spcPct val="0"/>
              </a:spcBef>
              <a:spcAft>
                <a:spcPct val="0"/>
              </a:spcAft>
            </a:pPr>
            <a:fld id="{893685F2-3592-4FC1-8FEE-F8A42DE492D3}" type="slidenum">
              <a:rPr lang="en-US" altLang="en-US" sz="1100">
                <a:solidFill>
                  <a:prstClr val="black"/>
                </a:solidFill>
                <a:latin typeface="Arial" charset="0"/>
                <a:cs typeface="Arial" charset="0"/>
              </a:rPr>
              <a:pPr algn="r" eaLnBrk="1" fontAlgn="base" hangingPunct="1">
                <a:spcBef>
                  <a:spcPct val="0"/>
                </a:spcBef>
                <a:spcAft>
                  <a:spcPct val="0"/>
                </a:spcAft>
              </a:pPr>
              <a:t>25</a:t>
            </a:fld>
            <a:endParaRPr lang="en-US" altLang="en-US" sz="1100">
              <a:solidFill>
                <a:prstClr val="black"/>
              </a:solidFill>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CD89C780-3BA6-4765-A954-748A6A7E39B0}" type="slidenum">
              <a:rPr lang="en-US" altLang="en-US" sz="1200">
                <a:solidFill>
                  <a:prstClr val="black"/>
                </a:solidFill>
              </a:rPr>
              <a:pPr>
                <a:defRPr/>
              </a:pPr>
              <a:t>26</a:t>
            </a:fld>
            <a:endParaRPr lang="en-US" alt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746"/>
            <a:endParaRPr lang="en-US" altLang="en-US" dirty="0">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C646282A-5F73-4C33-B05D-5D72A70806AE}" type="slidenum">
              <a:rPr lang="en-US" altLang="en-US" sz="1200">
                <a:solidFill>
                  <a:prstClr val="black"/>
                </a:solidFill>
              </a:rPr>
              <a:pPr>
                <a:defRPr/>
              </a:pPr>
              <a:t>27</a:t>
            </a:fld>
            <a:endParaRPr lang="en-US" alt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904"/>
            <a:endParaRPr lang="en-US" altLang="en-US" dirty="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A55F22A1-8274-4321-B420-B5966DDC8ADC}" type="slidenum">
              <a:rPr lang="en-US" altLang="en-US" sz="1200">
                <a:solidFill>
                  <a:prstClr val="black"/>
                </a:solidFill>
              </a:rPr>
              <a:pPr>
                <a:defRPr/>
              </a:pPr>
              <a:t>28</a:t>
            </a:fld>
            <a:endParaRPr lang="en-US" alt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18" charset="0"/>
              </a:rPr>
              <a:t>[READ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D232F8B2-E4D1-4E3A-9DBB-59A818B29DD9}" type="slidenum">
              <a:rPr lang="en-US" altLang="en-US" sz="1200">
                <a:solidFill>
                  <a:prstClr val="black"/>
                </a:solidFill>
              </a:rPr>
              <a:pPr>
                <a:defRPr/>
              </a:pPr>
              <a:t>29</a:t>
            </a:fld>
            <a:endParaRPr lang="en-US" altLang="en-US" sz="12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746"/>
            <a:endParaRPr lang="en-US" altLang="en-US" dirty="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also not in GEMS, but is required by</a:t>
            </a:r>
            <a:r>
              <a:rPr lang="en-US" baseline="0" dirty="0"/>
              <a:t> all grantees who purchase equipment with the grant fund.</a:t>
            </a:r>
            <a:endParaRPr lang="en-US" dirty="0"/>
          </a:p>
        </p:txBody>
      </p:sp>
      <p:sp>
        <p:nvSpPr>
          <p:cNvPr id="4" name="Slide Number Placeholder 3"/>
          <p:cNvSpPr>
            <a:spLocks noGrp="1"/>
          </p:cNvSpPr>
          <p:nvPr>
            <p:ph type="sldNum" sz="quarter" idx="10"/>
          </p:nvPr>
        </p:nvSpPr>
        <p:spPr/>
        <p:txBody>
          <a:bodyPr/>
          <a:lstStyle/>
          <a:p>
            <a:pPr>
              <a:defRPr/>
            </a:pPr>
            <a:fld id="{44D398C4-A68A-4608-8254-0BA9673F779C}" type="slidenum">
              <a:rPr lang="en-US" smtClean="0"/>
              <a:pPr>
                <a:defRPr/>
              </a:pPr>
              <a:t>3</a:t>
            </a:fld>
            <a:endParaRPr lang="en-US" dirty="0"/>
          </a:p>
        </p:txBody>
      </p:sp>
    </p:spTree>
    <p:extLst>
      <p:ext uri="{BB962C8B-B14F-4D97-AF65-F5344CB8AC3E}">
        <p14:creationId xmlns:p14="http://schemas.microsoft.com/office/powerpoint/2010/main" val="209074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220"/>
              </a:spcBef>
            </a:pPr>
            <a:endParaRPr lang="en-US" altLang="en-US" dirty="0">
              <a:latin typeface="Calibri" pitchFamily="34" charset="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EE6F63FC-DD39-40DC-8C0D-865B05C4AD50}"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31</a:t>
            </a:fld>
            <a:endParaRPr lang="en-US"/>
          </a:p>
        </p:txBody>
      </p:sp>
    </p:spTree>
    <p:extLst>
      <p:ext uri="{BB962C8B-B14F-4D97-AF65-F5344CB8AC3E}">
        <p14:creationId xmlns:p14="http://schemas.microsoft.com/office/powerpoint/2010/main" val="2335746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79D6D-A50A-496B-BB54-09EAA1EC083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348161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33</a:t>
            </a:fld>
            <a:endParaRPr lang="en-US"/>
          </a:p>
        </p:txBody>
      </p:sp>
    </p:spTree>
    <p:extLst>
      <p:ext uri="{BB962C8B-B14F-4D97-AF65-F5344CB8AC3E}">
        <p14:creationId xmlns:p14="http://schemas.microsoft.com/office/powerpoint/2010/main" val="4092071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DF911-2363-46DE-AD4C-169EF08A4BB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41708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35</a:t>
            </a:fld>
            <a:endParaRPr lang="en-US"/>
          </a:p>
        </p:txBody>
      </p:sp>
    </p:spTree>
    <p:extLst>
      <p:ext uri="{BB962C8B-B14F-4D97-AF65-F5344CB8AC3E}">
        <p14:creationId xmlns:p14="http://schemas.microsoft.com/office/powerpoint/2010/main" val="3265925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36</a:t>
            </a:fld>
            <a:endParaRPr lang="en-US"/>
          </a:p>
        </p:txBody>
      </p:sp>
    </p:spTree>
    <p:extLst>
      <p:ext uri="{BB962C8B-B14F-4D97-AF65-F5344CB8AC3E}">
        <p14:creationId xmlns:p14="http://schemas.microsoft.com/office/powerpoint/2010/main" val="3547484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62">
              <a:defRPr/>
            </a:pPr>
            <a:endParaRPr lang="en-US" dirty="0"/>
          </a:p>
          <a:p>
            <a:pPr marL="176205" indent="-176205" defTabSz="939762">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535931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792454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defTabSz="939762">
              <a:buFont typeface="Arial" panose="020B0604020202020204" pitchFamily="34" charset="0"/>
              <a:buChar char="•"/>
              <a:defRPr/>
            </a:pPr>
            <a:endParaRPr lang="en-US" altLang="en-US" dirty="0">
              <a:latin typeface="Arial" charset="0"/>
            </a:endParaRPr>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83936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a:p>
        </p:txBody>
      </p:sp>
    </p:spTree>
    <p:extLst>
      <p:ext uri="{BB962C8B-B14F-4D97-AF65-F5344CB8AC3E}">
        <p14:creationId xmlns:p14="http://schemas.microsoft.com/office/powerpoint/2010/main" val="573463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defTabSz="939762">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97442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41</a:t>
            </a:fld>
            <a:endParaRPr lang="en-US"/>
          </a:p>
        </p:txBody>
      </p:sp>
    </p:spTree>
    <p:extLst>
      <p:ext uri="{BB962C8B-B14F-4D97-AF65-F5344CB8AC3E}">
        <p14:creationId xmlns:p14="http://schemas.microsoft.com/office/powerpoint/2010/main" val="677710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42</a:t>
            </a:fld>
            <a:endParaRPr lang="en-US"/>
          </a:p>
        </p:txBody>
      </p:sp>
    </p:spTree>
    <p:extLst>
      <p:ext uri="{BB962C8B-B14F-4D97-AF65-F5344CB8AC3E}">
        <p14:creationId xmlns:p14="http://schemas.microsoft.com/office/powerpoint/2010/main" val="2783314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43</a:t>
            </a:fld>
            <a:endParaRPr lang="en-US"/>
          </a:p>
        </p:txBody>
      </p:sp>
    </p:spTree>
    <p:extLst>
      <p:ext uri="{BB962C8B-B14F-4D97-AF65-F5344CB8AC3E}">
        <p14:creationId xmlns:p14="http://schemas.microsoft.com/office/powerpoint/2010/main" val="740361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44</a:t>
            </a:fld>
            <a:endParaRPr lang="en-US"/>
          </a:p>
        </p:txBody>
      </p:sp>
    </p:spTree>
    <p:extLst>
      <p:ext uri="{BB962C8B-B14F-4D97-AF65-F5344CB8AC3E}">
        <p14:creationId xmlns:p14="http://schemas.microsoft.com/office/powerpoint/2010/main" val="3614789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45</a:t>
            </a:fld>
            <a:endParaRPr lang="en-US"/>
          </a:p>
        </p:txBody>
      </p:sp>
    </p:spTree>
    <p:extLst>
      <p:ext uri="{BB962C8B-B14F-4D97-AF65-F5344CB8AC3E}">
        <p14:creationId xmlns:p14="http://schemas.microsoft.com/office/powerpoint/2010/main" val="3571529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dirty="0"/>
              <a:t>JAG funds have seven broad purpose areas under which all funds may be awarded and for which data needs to be collected….</a:t>
            </a:r>
          </a:p>
          <a:p>
            <a:endParaRPr lang="en-US" dirty="0"/>
          </a:p>
          <a:p>
            <a:r>
              <a:rPr lang="en-US" dirty="0"/>
              <a:t>1.  Law Enforcement</a:t>
            </a:r>
          </a:p>
          <a:p>
            <a:r>
              <a:rPr lang="en-US" dirty="0"/>
              <a:t>2.  Prosecution and Court, Defense &amp; Indigent Defense</a:t>
            </a:r>
          </a:p>
          <a:p>
            <a:r>
              <a:rPr lang="en-US" dirty="0"/>
              <a:t>3.  Prevention and Education</a:t>
            </a:r>
          </a:p>
          <a:p>
            <a:r>
              <a:rPr lang="en-US" dirty="0"/>
              <a:t>4.  Corrections and Community Corrections</a:t>
            </a:r>
          </a:p>
          <a:p>
            <a:r>
              <a:rPr lang="en-US" dirty="0"/>
              <a:t>5.  Drug Treatment and Enforcement </a:t>
            </a:r>
          </a:p>
          <a:p>
            <a:r>
              <a:rPr lang="en-US" dirty="0"/>
              <a:t>6.  Planning, Evaluation and Technology Improvement </a:t>
            </a:r>
          </a:p>
          <a:p>
            <a:r>
              <a:rPr lang="en-US" dirty="0"/>
              <a:t>7.  Crime Victim and Witness Protection</a:t>
            </a:r>
          </a:p>
          <a:p>
            <a:endParaRPr lang="en-US" dirty="0"/>
          </a:p>
          <a:p>
            <a:endParaRPr lang="en-US" dirty="0"/>
          </a:p>
        </p:txBody>
      </p:sp>
      <p:sp>
        <p:nvSpPr>
          <p:cNvPr id="52228"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C4F4425E-307A-42E2-AD12-12C64E6A9B23}" type="slidenum">
              <a:rPr lang="en-US" sz="1200"/>
              <a:pPr eaLnBrk="1" hangingPunct="1"/>
              <a:t>46</a:t>
            </a:fld>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dirty="0"/>
              <a:t>Your specific grant may fall under more than one Purpose Area, so GCC staff will assign them according to purposes identified in the grant application.</a:t>
            </a:r>
          </a:p>
          <a:p>
            <a:endParaRPr lang="en-US" dirty="0"/>
          </a:p>
          <a:p>
            <a:r>
              <a:rPr lang="en-US" dirty="0"/>
              <a:t>These purpose areas determine which questions you will be asked. If there is a question that does not apply to your grant, answer either a “NA” or “zero”.</a:t>
            </a:r>
          </a:p>
          <a:p>
            <a:endParaRPr lang="en-US" dirty="0"/>
          </a:p>
          <a:p>
            <a:r>
              <a:rPr lang="en-US" dirty="0"/>
              <a:t>All questions must be answered.</a:t>
            </a:r>
          </a:p>
        </p:txBody>
      </p:sp>
      <p:sp>
        <p:nvSpPr>
          <p:cNvPr id="53252"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E44D064-869B-4723-881B-12FE7C9594C8}" type="slidenum">
              <a:rPr lang="en-US" sz="1200"/>
              <a:pPr eaLnBrk="1" hangingPunct="1"/>
              <a:t>47</a:t>
            </a:fld>
            <a:endParaRPr 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69988" y="695325"/>
            <a:ext cx="4721225" cy="3540125"/>
          </a:xfrm>
          <a:ln/>
        </p:spPr>
      </p:sp>
      <p:sp>
        <p:nvSpPr>
          <p:cNvPr id="54275" name="Notes Placeholder 2"/>
          <p:cNvSpPr>
            <a:spLocks noGrp="1"/>
          </p:cNvSpPr>
          <p:nvPr>
            <p:ph type="body" idx="1"/>
          </p:nvPr>
        </p:nvSpPr>
        <p:spPr>
          <a:noFill/>
        </p:spPr>
        <p:txBody>
          <a:bodyPr/>
          <a:lstStyle/>
          <a:p>
            <a:r>
              <a:rPr lang="en-US" dirty="0"/>
              <a:t>The only time your grant should appear NOT STARTED should be when you first begin each quarter’s report.</a:t>
            </a:r>
          </a:p>
          <a:p>
            <a:endParaRPr lang="en-US" dirty="0"/>
          </a:p>
          <a:p>
            <a:r>
              <a:rPr lang="en-US" dirty="0"/>
              <a:t>NOT OPERATIONAL - means no funds were expended and no activities occurred during the reporting period.  </a:t>
            </a:r>
            <a:r>
              <a:rPr lang="en-US" u="sng" dirty="0"/>
              <a:t>If you had activities, but expended no money, your grant was </a:t>
            </a:r>
            <a:r>
              <a:rPr lang="en-US" b="1" u="sng" dirty="0"/>
              <a:t>operational </a:t>
            </a:r>
            <a:r>
              <a:rPr lang="en-US" u="sng" dirty="0"/>
              <a:t>..</a:t>
            </a:r>
          </a:p>
          <a:p>
            <a:br>
              <a:rPr lang="en-US" dirty="0"/>
            </a:br>
            <a:r>
              <a:rPr lang="en-US" dirty="0"/>
              <a:t>IN PROGRESS – means that information has been entered but not completed – AND Submitted. PLEASE REMEMBER TO SUBMIT the Report.</a:t>
            </a:r>
          </a:p>
          <a:p>
            <a:br>
              <a:rPr lang="en-US" dirty="0"/>
            </a:br>
            <a:r>
              <a:rPr lang="en-US" dirty="0"/>
              <a:t>COMPLETE --- Means you have answered everything and submitted your PMT Report.</a:t>
            </a:r>
          </a:p>
          <a:p>
            <a:endParaRPr lang="en-US" dirty="0"/>
          </a:p>
        </p:txBody>
      </p:sp>
      <p:sp>
        <p:nvSpPr>
          <p:cNvPr id="54276"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A037C425-F0C3-4963-BF20-E47283863356}" type="slidenum">
              <a:rPr lang="en-US" sz="1200"/>
              <a:pPr eaLnBrk="1" hangingPunct="1"/>
              <a:t>48</a:t>
            </a:fld>
            <a:endParaRPr 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defRPr/>
            </a:pPr>
            <a:r>
              <a:rPr lang="en-US" dirty="0"/>
              <a:t>With a start date of July 1, your first report will be due by October 10</a:t>
            </a:r>
            <a:r>
              <a:rPr lang="en-US" baseline="30000" dirty="0"/>
              <a:t>th</a:t>
            </a:r>
            <a:r>
              <a:rPr lang="en-US" dirty="0"/>
              <a:t>.</a:t>
            </a:r>
          </a:p>
          <a:p>
            <a:pPr>
              <a:defRPr/>
            </a:pPr>
            <a:endParaRPr lang="en-US" dirty="0"/>
          </a:p>
          <a:p>
            <a:pPr>
              <a:defRPr/>
            </a:pPr>
            <a:r>
              <a:rPr lang="en-US" dirty="0"/>
              <a:t>They are REQUIRED Quarterly on the 10 day of the month following the close of the quarter.</a:t>
            </a:r>
          </a:p>
          <a:p>
            <a:pPr>
              <a:defRPr/>
            </a:pPr>
            <a:endParaRPr lang="en-US" dirty="0"/>
          </a:p>
          <a:p>
            <a:pPr>
              <a:defRPr/>
            </a:pPr>
            <a:r>
              <a:rPr lang="en-US" dirty="0"/>
              <a:t>We make every effort to notify all JAG grantees by the end of each quarter by email about the upcoming PMT due dates…</a:t>
            </a:r>
          </a:p>
          <a:p>
            <a:pPr>
              <a:defRPr/>
            </a:pPr>
            <a:endParaRPr lang="en-US" sz="1100" dirty="0"/>
          </a:p>
          <a:p>
            <a:pPr>
              <a:defRPr/>
            </a:pPr>
            <a:r>
              <a:rPr lang="en-US" dirty="0"/>
              <a:t>We expect the same from our grantees in responding by the due dates of the PMT Report.</a:t>
            </a:r>
          </a:p>
          <a:p>
            <a:pPr>
              <a:defRPr/>
            </a:pPr>
            <a:endParaRPr 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575B20A-52EB-487E-BDF2-5401D381AE67}" type="slidenum">
              <a:rPr lang="en-US" sz="1200"/>
              <a:pPr eaLnBrk="1" hangingPunct="1"/>
              <a:t>49</a:t>
            </a:fld>
            <a:endParaRPr lang="en-US" sz="1200" dirty="0"/>
          </a:p>
        </p:txBody>
      </p:sp>
    </p:spTree>
    <p:extLst>
      <p:ext uri="{BB962C8B-B14F-4D97-AF65-F5344CB8AC3E}">
        <p14:creationId xmlns:p14="http://schemas.microsoft.com/office/powerpoint/2010/main" val="184146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dirty="0"/>
          </a:p>
        </p:txBody>
      </p:sp>
      <p:sp>
        <p:nvSpPr>
          <p:cNvPr id="36868"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B5DEB4D0-0FA1-4259-B178-4567308CBE37}" type="slidenum">
              <a:rPr lang="en-US" sz="1200"/>
              <a:pPr eaLnBrk="1" hangingPunct="1"/>
              <a:t>5</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defRPr/>
            </a:pPr>
            <a:r>
              <a:rPr lang="en-US" dirty="0"/>
              <a:t>With a start date of July 1, your first report will be due by October 10</a:t>
            </a:r>
            <a:r>
              <a:rPr lang="en-US" baseline="30000" dirty="0"/>
              <a:t>th</a:t>
            </a:r>
            <a:r>
              <a:rPr lang="en-US" dirty="0"/>
              <a:t>.</a:t>
            </a:r>
          </a:p>
          <a:p>
            <a:pPr>
              <a:defRPr/>
            </a:pPr>
            <a:endParaRPr lang="en-US" dirty="0"/>
          </a:p>
          <a:p>
            <a:pPr>
              <a:defRPr/>
            </a:pPr>
            <a:r>
              <a:rPr lang="en-US" dirty="0"/>
              <a:t>They are REQUIRED Quarterly on the 10 day of the month following the close of the quarter.</a:t>
            </a:r>
          </a:p>
          <a:p>
            <a:pPr>
              <a:defRPr/>
            </a:pPr>
            <a:endParaRPr lang="en-US" dirty="0"/>
          </a:p>
          <a:p>
            <a:pPr>
              <a:defRPr/>
            </a:pPr>
            <a:r>
              <a:rPr lang="en-US" dirty="0"/>
              <a:t>We make every effort to notify all JAG grantees by the end of each quarter by email about the upcoming PMT due dates…</a:t>
            </a:r>
          </a:p>
          <a:p>
            <a:pPr>
              <a:defRPr/>
            </a:pPr>
            <a:endParaRPr lang="en-US" sz="1100" dirty="0"/>
          </a:p>
          <a:p>
            <a:pPr>
              <a:defRPr/>
            </a:pPr>
            <a:r>
              <a:rPr lang="en-US" dirty="0"/>
              <a:t>We expect the same from our grantees in responding by the due dates of the PMT Report.</a:t>
            </a:r>
          </a:p>
          <a:p>
            <a:pPr>
              <a:defRPr/>
            </a:pPr>
            <a:endParaRPr 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575B20A-52EB-487E-BDF2-5401D381AE67}" type="slidenum">
              <a:rPr lang="en-US" sz="1200"/>
              <a:pPr eaLnBrk="1" hangingPunct="1"/>
              <a:t>50</a:t>
            </a:fld>
            <a:endParaRPr lang="en-US" sz="1200" dirty="0"/>
          </a:p>
        </p:txBody>
      </p:sp>
    </p:spTree>
    <p:extLst>
      <p:ext uri="{BB962C8B-B14F-4D97-AF65-F5344CB8AC3E}">
        <p14:creationId xmlns:p14="http://schemas.microsoft.com/office/powerpoint/2010/main" val="643662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dirty="0"/>
              <a:t>There are two more things you MUST do for your grant to be in compliance…</a:t>
            </a:r>
          </a:p>
          <a:p>
            <a:r>
              <a:rPr lang="en-US" dirty="0"/>
              <a:t>	1—Print a hard copy for your own records…and…</a:t>
            </a:r>
          </a:p>
          <a:p>
            <a:r>
              <a:rPr lang="en-US" dirty="0"/>
              <a:t>	2---A copy MUST be provided to your Grants Manager…not to </a:t>
            </a:r>
          </a:p>
          <a:p>
            <a:r>
              <a:rPr lang="en-US" dirty="0"/>
              <a:t>	me… This may be faxed, emailed or uploaded in GEMS.</a:t>
            </a:r>
          </a:p>
          <a:p>
            <a:endParaRPr lang="en-US" dirty="0"/>
          </a:p>
          <a:p>
            <a:pPr algn="ctr"/>
            <a:r>
              <a:rPr lang="en-US" dirty="0"/>
              <a:t>This is entirely your RESPONSIBILTY as a grantee to see that the Grants Manager has this information…..</a:t>
            </a:r>
          </a:p>
          <a:p>
            <a:pPr algn="ctr"/>
            <a:r>
              <a:rPr lang="en-US" dirty="0"/>
              <a:t>It is not the Grants Manager's’ responsibility to track you down to get it.</a:t>
            </a:r>
          </a:p>
        </p:txBody>
      </p:sp>
      <p:sp>
        <p:nvSpPr>
          <p:cNvPr id="55300"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C8B532A0-81FE-4558-BBE6-8E612C768BB1}" type="slidenum">
              <a:rPr lang="en-US" sz="1200"/>
              <a:pPr eaLnBrk="1" hangingPunct="1"/>
              <a:t>51</a:t>
            </a:fld>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defRPr/>
            </a:pPr>
            <a:r>
              <a:rPr lang="en-US" dirty="0"/>
              <a:t>With a start date of July 1, your first report will be due by October 10</a:t>
            </a:r>
            <a:r>
              <a:rPr lang="en-US" baseline="30000" dirty="0"/>
              <a:t>th</a:t>
            </a:r>
            <a:r>
              <a:rPr lang="en-US" dirty="0"/>
              <a:t>.</a:t>
            </a:r>
          </a:p>
          <a:p>
            <a:pPr>
              <a:defRPr/>
            </a:pPr>
            <a:endParaRPr lang="en-US" dirty="0"/>
          </a:p>
          <a:p>
            <a:pPr>
              <a:defRPr/>
            </a:pPr>
            <a:r>
              <a:rPr lang="en-US" dirty="0"/>
              <a:t>They are REQUIRED Quarterly on the 10 day of the month following the close of the quarter.</a:t>
            </a:r>
          </a:p>
          <a:p>
            <a:pPr>
              <a:defRPr/>
            </a:pPr>
            <a:endParaRPr lang="en-US" dirty="0"/>
          </a:p>
          <a:p>
            <a:pPr>
              <a:defRPr/>
            </a:pPr>
            <a:r>
              <a:rPr lang="en-US" dirty="0"/>
              <a:t>We make every effort to notify all JAG grantees by the end of each quarter by email about the upcoming PMT due dates…</a:t>
            </a:r>
          </a:p>
          <a:p>
            <a:pPr>
              <a:defRPr/>
            </a:pPr>
            <a:endParaRPr lang="en-US" sz="1100" dirty="0"/>
          </a:p>
          <a:p>
            <a:pPr>
              <a:defRPr/>
            </a:pPr>
            <a:r>
              <a:rPr lang="en-US" dirty="0"/>
              <a:t>We expect the same from our grantees in responding by the due dates of the PMT Report.</a:t>
            </a:r>
          </a:p>
          <a:p>
            <a:pPr>
              <a:defRPr/>
            </a:pPr>
            <a:endParaRPr 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575B20A-52EB-487E-BDF2-5401D381AE67}" type="slidenum">
              <a:rPr lang="en-US" sz="1200"/>
              <a:pPr eaLnBrk="1" hangingPunct="1"/>
              <a:t>52</a:t>
            </a:fld>
            <a:endParaRPr 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53</a:t>
            </a:fld>
            <a:endParaRPr lang="en-US"/>
          </a:p>
        </p:txBody>
      </p:sp>
    </p:spTree>
    <p:extLst>
      <p:ext uri="{BB962C8B-B14F-4D97-AF65-F5344CB8AC3E}">
        <p14:creationId xmlns:p14="http://schemas.microsoft.com/office/powerpoint/2010/main" val="2610144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dirty="0"/>
          </a:p>
        </p:txBody>
      </p:sp>
      <p:sp>
        <p:nvSpPr>
          <p:cNvPr id="58372"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29755D3C-BECE-4495-BE77-EEE0AE5BD003}" type="slidenum">
              <a:rPr lang="en-US" sz="1200"/>
              <a:pPr eaLnBrk="1" hangingPunct="1"/>
              <a:t>54</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defRPr/>
            </a:pPr>
            <a:r>
              <a:rPr lang="en-US" dirty="0"/>
              <a:t>With a start date of July 1, your first report will be due by October 10</a:t>
            </a:r>
            <a:r>
              <a:rPr lang="en-US" baseline="30000" dirty="0"/>
              <a:t>th</a:t>
            </a:r>
            <a:r>
              <a:rPr lang="en-US" dirty="0"/>
              <a:t>.</a:t>
            </a:r>
          </a:p>
          <a:p>
            <a:pPr>
              <a:defRPr/>
            </a:pPr>
            <a:endParaRPr lang="en-US" dirty="0"/>
          </a:p>
          <a:p>
            <a:pPr>
              <a:defRPr/>
            </a:pPr>
            <a:r>
              <a:rPr lang="en-US" dirty="0"/>
              <a:t>They are REQUIRED Quarterly on the 10 day of the month following the close of the quarter.</a:t>
            </a:r>
          </a:p>
          <a:p>
            <a:pPr>
              <a:defRPr/>
            </a:pPr>
            <a:endParaRPr lang="en-US" dirty="0"/>
          </a:p>
          <a:p>
            <a:pPr>
              <a:defRPr/>
            </a:pPr>
            <a:r>
              <a:rPr lang="en-US" dirty="0"/>
              <a:t>We make every effort to notify all JAG grantees by the end of each quarter by email about the upcoming PMT due dates…</a:t>
            </a:r>
          </a:p>
          <a:p>
            <a:pPr>
              <a:defRPr/>
            </a:pPr>
            <a:endParaRPr lang="en-US" sz="1100" dirty="0"/>
          </a:p>
          <a:p>
            <a:pPr>
              <a:defRPr/>
            </a:pPr>
            <a:r>
              <a:rPr lang="en-US" dirty="0"/>
              <a:t>We expect the same from our grantees in responding by the due dates of the PMT Report.</a:t>
            </a:r>
          </a:p>
          <a:p>
            <a:pPr>
              <a:defRPr/>
            </a:pPr>
            <a:endParaRPr 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575B20A-52EB-487E-BDF2-5401D381AE67}" type="slidenum">
              <a:rPr lang="en-US" sz="1200"/>
              <a:pPr eaLnBrk="1" hangingPunct="1"/>
              <a:t>6</a:t>
            </a:fld>
            <a:endParaRPr lang="en-US" sz="1200" dirty="0"/>
          </a:p>
        </p:txBody>
      </p:sp>
    </p:spTree>
    <p:extLst>
      <p:ext uri="{BB962C8B-B14F-4D97-AF65-F5344CB8AC3E}">
        <p14:creationId xmlns:p14="http://schemas.microsoft.com/office/powerpoint/2010/main" val="150371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defRPr/>
            </a:pPr>
            <a:r>
              <a:rPr lang="en-US" dirty="0"/>
              <a:t>With a start date of July 1, your first report will be due by October 10</a:t>
            </a:r>
            <a:r>
              <a:rPr lang="en-US" baseline="30000" dirty="0"/>
              <a:t>th</a:t>
            </a:r>
            <a:r>
              <a:rPr lang="en-US" dirty="0"/>
              <a:t>.</a:t>
            </a:r>
          </a:p>
          <a:p>
            <a:pPr>
              <a:defRPr/>
            </a:pPr>
            <a:endParaRPr lang="en-US" dirty="0"/>
          </a:p>
          <a:p>
            <a:pPr>
              <a:defRPr/>
            </a:pPr>
            <a:r>
              <a:rPr lang="en-US" dirty="0"/>
              <a:t>They are REQUIRED Quarterly on the 10 day of the month following the close of the quarter.</a:t>
            </a:r>
          </a:p>
          <a:p>
            <a:pPr>
              <a:defRPr/>
            </a:pPr>
            <a:endParaRPr lang="en-US" dirty="0"/>
          </a:p>
          <a:p>
            <a:pPr>
              <a:defRPr/>
            </a:pPr>
            <a:r>
              <a:rPr lang="en-US" dirty="0"/>
              <a:t>We make every effort to notify all JAG grantees by the end of each quarter by email about the upcoming PMT due dates…</a:t>
            </a:r>
          </a:p>
          <a:p>
            <a:pPr>
              <a:defRPr/>
            </a:pPr>
            <a:endParaRPr lang="en-US" sz="1100" dirty="0"/>
          </a:p>
          <a:p>
            <a:pPr>
              <a:defRPr/>
            </a:pPr>
            <a:r>
              <a:rPr lang="en-US" dirty="0"/>
              <a:t>We expect the same from our grantees in responding by the due dates of the PMT Report.</a:t>
            </a:r>
          </a:p>
          <a:p>
            <a:pPr>
              <a:defRPr/>
            </a:pPr>
            <a:endParaRPr 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575B20A-52EB-487E-BDF2-5401D381AE67}" type="slidenum">
              <a:rPr lang="en-US" sz="1200"/>
              <a:pPr eaLnBrk="1" hangingPunct="1"/>
              <a:t>7</a:t>
            </a:fld>
            <a:endParaRPr lang="en-US" sz="1200" dirty="0"/>
          </a:p>
        </p:txBody>
      </p:sp>
    </p:spTree>
    <p:extLst>
      <p:ext uri="{BB962C8B-B14F-4D97-AF65-F5344CB8AC3E}">
        <p14:creationId xmlns:p14="http://schemas.microsoft.com/office/powerpoint/2010/main" val="289642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dirty="0"/>
          </a:p>
        </p:txBody>
      </p:sp>
      <p:sp>
        <p:nvSpPr>
          <p:cNvPr id="39940"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A2DDB9E4-76E2-4680-9FD9-C1AA91172561}" type="slidenum">
              <a:rPr lang="en-US" sz="1200"/>
              <a:pPr eaLnBrk="1" hangingPunct="1"/>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a:p>
        </p:txBody>
      </p:sp>
    </p:spTree>
    <p:extLst>
      <p:ext uri="{BB962C8B-B14F-4D97-AF65-F5344CB8AC3E}">
        <p14:creationId xmlns:p14="http://schemas.microsoft.com/office/powerpoint/2010/main" val="164769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r>
              <a:rPr lang="en-US"/>
              <a:t>September 21, 2022</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September 21, 2022</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r>
              <a:rPr lang="en-US"/>
              <a:t>September 21, 2022</a:t>
            </a:r>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21, 2022</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21, 2022</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September 21, 2022</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r>
              <a:rPr lang="en-US"/>
              <a:t>September 21, 2022</a:t>
            </a:r>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September 21,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September 21,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September 21,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September 21, 2022</a:t>
            </a: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r>
              <a:rPr lang="en-US"/>
              <a:t>September 21, 2022</a:t>
            </a:r>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September 21, 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September 21, 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00800" y="6356350"/>
            <a:ext cx="2289048" cy="365760"/>
          </a:xfrm>
          <a:prstGeom prst="rect">
            <a:avLst/>
          </a:prstGeom>
        </p:spPr>
        <p:txBody>
          <a:bodyPr/>
          <a:lstStyle/>
          <a:p>
            <a:r>
              <a:rPr lang="en-US"/>
              <a:t>September 21, 2022</a:t>
            </a: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152182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703320" y="5168026"/>
            <a:ext cx="1737360" cy="587310"/>
          </a:xfrm>
          <a:prstGeom prst="rect">
            <a:avLst/>
          </a:prstGeom>
          <a:noFill/>
          <a:ln w="9525">
            <a:noFill/>
            <a:miter lim="800000"/>
            <a:headEnd/>
            <a:tailEnd/>
          </a:ln>
        </p:spPr>
      </p:pic>
      <p:sp>
        <p:nvSpPr>
          <p:cNvPr id="3" name="Text Placeholder 2"/>
          <p:cNvSpPr>
            <a:spLocks noGrp="1"/>
          </p:cNvSpPr>
          <p:nvPr>
            <p:ph type="body" idx="1"/>
          </p:nvPr>
        </p:nvSpPr>
        <p:spPr>
          <a:xfrm>
            <a:off x="718458" y="2209800"/>
            <a:ext cx="7772400" cy="646331"/>
          </a:xfrm>
          <a:noFill/>
          <a:ln w="9525">
            <a:noFill/>
            <a:miter lim="800000"/>
            <a:headEnd/>
            <a:tailEnd/>
          </a:ln>
          <a:effectLst/>
        </p:spPr>
        <p:txBody>
          <a:bodyPr anchor="b" anchorCtr="0"/>
          <a:lstStyle>
            <a:lvl1pPr marL="0" indent="0" algn="ctr" rtl="0" eaLnBrk="1" fontAlgn="base" hangingPunct="1">
              <a:spcBef>
                <a:spcPct val="0"/>
              </a:spcBef>
              <a:spcAft>
                <a:spcPct val="0"/>
              </a:spcAft>
              <a:buNone/>
              <a:defRPr lang="en-US" sz="3600" b="1" smtClean="0">
                <a:solidFill>
                  <a:schemeClr val="tx2"/>
                </a:solidFill>
                <a:latin typeface="Arial Narrow" pitchFamily="34" charset="0"/>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Text Placeholder 5"/>
          <p:cNvSpPr>
            <a:spLocks noGrp="1"/>
          </p:cNvSpPr>
          <p:nvPr>
            <p:ph type="body" sz="quarter" idx="10"/>
          </p:nvPr>
        </p:nvSpPr>
        <p:spPr>
          <a:xfrm>
            <a:off x="2667000" y="4038600"/>
            <a:ext cx="3810000" cy="369332"/>
          </a:xfrm>
          <a:noFill/>
          <a:ln w="9525">
            <a:noFill/>
            <a:miter lim="800000"/>
            <a:headEnd/>
            <a:tailEnd/>
          </a:ln>
          <a:effectLst/>
        </p:spPr>
        <p:txBody>
          <a:bodyPr/>
          <a:lstStyle>
            <a:lvl1pPr algn="ctr" rtl="0" eaLnBrk="1" fontAlgn="base" hangingPunct="1">
              <a:spcBef>
                <a:spcPct val="50000"/>
              </a:spcBef>
              <a:spcAft>
                <a:spcPct val="0"/>
              </a:spcAft>
              <a:buNone/>
              <a:defRPr lang="en-US" sz="1800" b="1" kern="1200" smtClean="0">
                <a:solidFill>
                  <a:schemeClr val="tx1"/>
                </a:solidFill>
                <a:latin typeface="Arial" charset="0"/>
                <a:ea typeface="+mn-ea"/>
                <a:cs typeface="+mn-cs"/>
              </a:defRPr>
            </a:lvl1pPr>
            <a:lvl2pPr algn="l" rtl="0" eaLnBrk="1" fontAlgn="base" hangingPunct="1">
              <a:spcBef>
                <a:spcPct val="50000"/>
              </a:spcBef>
              <a:spcAft>
                <a:spcPct val="0"/>
              </a:spcAft>
              <a:buNone/>
              <a:defRPr lang="en-US" sz="1800" b="1" kern="1200" smtClean="0">
                <a:solidFill>
                  <a:srgbClr val="3F3F3F"/>
                </a:solidFill>
                <a:latin typeface="Arial" charset="0"/>
                <a:ea typeface="+mn-ea"/>
                <a:cs typeface="+mn-cs"/>
              </a:defRPr>
            </a:lvl2pPr>
            <a:lvl3pPr algn="l" rtl="0" eaLnBrk="1" fontAlgn="base" hangingPunct="1">
              <a:spcBef>
                <a:spcPct val="50000"/>
              </a:spcBef>
              <a:spcAft>
                <a:spcPct val="0"/>
              </a:spcAft>
              <a:buNone/>
              <a:defRPr lang="en-US" sz="1800" b="1" kern="1200" smtClean="0">
                <a:solidFill>
                  <a:srgbClr val="3F3F3F"/>
                </a:solidFill>
                <a:latin typeface="Arial" charset="0"/>
                <a:ea typeface="+mn-ea"/>
                <a:cs typeface="+mn-cs"/>
              </a:defRPr>
            </a:lvl3pPr>
            <a:lvl4pPr algn="l" rtl="0" eaLnBrk="1" fontAlgn="base" hangingPunct="1">
              <a:spcBef>
                <a:spcPct val="50000"/>
              </a:spcBef>
              <a:spcAft>
                <a:spcPct val="0"/>
              </a:spcAft>
              <a:buNone/>
              <a:defRPr lang="en-US" sz="1800" b="1" kern="1200" smtClean="0">
                <a:solidFill>
                  <a:srgbClr val="3F3F3F"/>
                </a:solidFill>
                <a:latin typeface="Arial" charset="0"/>
                <a:ea typeface="+mn-ea"/>
                <a:cs typeface="+mn-cs"/>
              </a:defRPr>
            </a:lvl4pPr>
            <a:lvl5pPr algn="l" rtl="0" eaLnBrk="1" fontAlgn="base" hangingPunct="1">
              <a:spcBef>
                <a:spcPct val="50000"/>
              </a:spcBef>
              <a:spcAft>
                <a:spcPct val="0"/>
              </a:spcAft>
              <a:buNone/>
              <a:defRPr lang="en-US" sz="1800" b="1" kern="1200" dirty="0">
                <a:solidFill>
                  <a:srgbClr val="3F3F3F"/>
                </a:solidFill>
                <a:latin typeface="Arial" charset="0"/>
                <a:ea typeface="+mn-ea"/>
                <a:cs typeface="+mn-cs"/>
              </a:defRPr>
            </a:lvl5pPr>
          </a:lstStyle>
          <a:p>
            <a:pPr lvl="0"/>
            <a:r>
              <a:rPr lang="en-US"/>
              <a:t>Click to edit Master text styles</a:t>
            </a:r>
          </a:p>
        </p:txBody>
      </p:sp>
      <p:sp>
        <p:nvSpPr>
          <p:cNvPr id="11" name="Text Placeholder 10"/>
          <p:cNvSpPr>
            <a:spLocks noGrp="1"/>
          </p:cNvSpPr>
          <p:nvPr>
            <p:ph type="body" sz="quarter" idx="11"/>
          </p:nvPr>
        </p:nvSpPr>
        <p:spPr>
          <a:xfrm>
            <a:off x="681831" y="3182778"/>
            <a:ext cx="7780337" cy="492443"/>
          </a:xfrm>
          <a:noFill/>
          <a:ln w="9525">
            <a:noFill/>
            <a:miter lim="800000"/>
            <a:headEnd/>
            <a:tailEnd/>
          </a:ln>
          <a:effectLst/>
        </p:spPr>
        <p:txBody>
          <a:bodyPr anchor="ctr"/>
          <a:lstStyle>
            <a:lvl1pPr algn="ctr" rtl="0" eaLnBrk="0" fontAlgn="base" hangingPunct="0">
              <a:lnSpc>
                <a:spcPct val="100000"/>
              </a:lnSpc>
              <a:spcBef>
                <a:spcPct val="0"/>
              </a:spcBef>
              <a:spcAft>
                <a:spcPct val="0"/>
              </a:spcAft>
              <a:buNone/>
              <a:defRPr lang="en-US" sz="2600" b="0" smtClean="0">
                <a:solidFill>
                  <a:schemeClr val="accent2"/>
                </a:solidFill>
                <a:latin typeface="Arial Narrow" pitchFamily="34" charset="0"/>
                <a:ea typeface="+mj-ea"/>
                <a:cs typeface="+mj-cs"/>
              </a:defRPr>
            </a:lvl1pPr>
            <a:lvl2pPr algn="l" rtl="0" eaLnBrk="0" fontAlgn="base" hangingPunct="0">
              <a:spcBef>
                <a:spcPct val="0"/>
              </a:spcBef>
              <a:spcAft>
                <a:spcPct val="0"/>
              </a:spcAft>
              <a:buNone/>
              <a:defRPr lang="en-US" sz="2400" b="0" smtClean="0">
                <a:solidFill>
                  <a:srgbClr val="35001A"/>
                </a:solidFill>
                <a:latin typeface="Arial Narrow" pitchFamily="34" charset="0"/>
                <a:ea typeface="+mj-ea"/>
                <a:cs typeface="+mj-cs"/>
              </a:defRPr>
            </a:lvl2pPr>
            <a:lvl3pPr algn="l" rtl="0" eaLnBrk="0" fontAlgn="base" hangingPunct="0">
              <a:spcBef>
                <a:spcPct val="0"/>
              </a:spcBef>
              <a:spcAft>
                <a:spcPct val="0"/>
              </a:spcAft>
              <a:buNone/>
              <a:defRPr lang="en-US" sz="2400" b="0" smtClean="0">
                <a:solidFill>
                  <a:srgbClr val="35001A"/>
                </a:solidFill>
                <a:latin typeface="Arial Narrow" pitchFamily="34" charset="0"/>
                <a:ea typeface="+mj-ea"/>
                <a:cs typeface="+mj-cs"/>
              </a:defRPr>
            </a:lvl3pPr>
            <a:lvl4pPr algn="l" rtl="0" eaLnBrk="0" fontAlgn="base" hangingPunct="0">
              <a:spcBef>
                <a:spcPct val="0"/>
              </a:spcBef>
              <a:spcAft>
                <a:spcPct val="0"/>
              </a:spcAft>
              <a:buNone/>
              <a:defRPr lang="en-US" sz="2400" b="0" smtClean="0">
                <a:solidFill>
                  <a:srgbClr val="35001A"/>
                </a:solidFill>
                <a:latin typeface="Arial Narrow" pitchFamily="34" charset="0"/>
                <a:ea typeface="+mj-ea"/>
                <a:cs typeface="+mj-cs"/>
              </a:defRPr>
            </a:lvl4pPr>
            <a:lvl5pPr algn="l" rtl="0" eaLnBrk="0" fontAlgn="base" hangingPunct="0">
              <a:spcBef>
                <a:spcPct val="0"/>
              </a:spcBef>
              <a:spcAft>
                <a:spcPct val="0"/>
              </a:spcAft>
              <a:buNone/>
              <a:defRPr lang="en-US" sz="2400" b="0" dirty="0" smtClean="0">
                <a:solidFill>
                  <a:srgbClr val="35001A"/>
                </a:solidFill>
                <a:latin typeface="Arial Narrow" pitchFamily="34" charset="0"/>
                <a:ea typeface="+mj-ea"/>
                <a:cs typeface="+mj-cs"/>
              </a:defRPr>
            </a:lvl5pPr>
          </a:lstStyle>
          <a:p>
            <a:pPr lvl="0"/>
            <a:r>
              <a:rPr lang="en-US"/>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9141" y="501396"/>
            <a:ext cx="4620768" cy="368808"/>
          </a:xfrm>
          <a:prstGeom prst="rect">
            <a:avLst/>
          </a:prstGeom>
        </p:spPr>
      </p:pic>
    </p:spTree>
    <p:extLst>
      <p:ext uri="{BB962C8B-B14F-4D97-AF65-F5344CB8AC3E}">
        <p14:creationId xmlns:p14="http://schemas.microsoft.com/office/powerpoint/2010/main" val="36064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September 21, 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r>
              <a:rPr lang="en-US"/>
              <a:t>September 21, 2022</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r>
              <a:rPr lang="en-US"/>
              <a:t>September 21, 2022</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September 21, 2022</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September 21, 2022</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September 21, 2022</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r>
              <a:rPr lang="en-US"/>
              <a:t>September 21, 2022</a:t>
            </a:r>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r>
              <a:rPr lang="en-US"/>
              <a:t>September 21, 2022</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 id="2147483695" r:id="rId22"/>
    <p:sldLayoutId id="2147483696" r:id="rId23"/>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mailto:vests@usdoj.go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bjapmt.ojp.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hyperlink" Target="https://bjapmt.ojp.gov/"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hyperlink" Target="https://bjapmt.ojp.gov/"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mailto:Navin.Puri1@ncdps.gov" TargetMode="External"/><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hyperlink" Target="mailto:Keyon.Ashe1@ncdp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14D0495-1983-45F3-966A-15DCFFFE071E}"/>
              </a:ext>
            </a:extLst>
          </p:cNvPr>
          <p:cNvSpPr txBox="1"/>
          <p:nvPr/>
        </p:nvSpPr>
        <p:spPr>
          <a:xfrm>
            <a:off x="685800" y="1654076"/>
            <a:ext cx="7848600" cy="2431435"/>
          </a:xfrm>
          <a:prstGeom prst="rect">
            <a:avLst/>
          </a:prstGeom>
          <a:noFill/>
        </p:spPr>
        <p:txBody>
          <a:bodyPr wrap="square" rtlCol="0">
            <a:spAutoFit/>
          </a:bodyPr>
          <a:lstStyle/>
          <a:p>
            <a:pPr algn="r"/>
            <a:r>
              <a:rPr lang="en-US" sz="4400" b="1" dirty="0">
                <a:solidFill>
                  <a:schemeClr val="bg1">
                    <a:lumMod val="85000"/>
                  </a:schemeClr>
                </a:solidFill>
                <a:latin typeface="Arial" pitchFamily="34" charset="0"/>
                <a:cs typeface="Arial" pitchFamily="34" charset="0"/>
              </a:rPr>
              <a:t>			  </a:t>
            </a:r>
            <a:r>
              <a:rPr lang="en-US" sz="4800" b="1" dirty="0">
                <a:solidFill>
                  <a:schemeClr val="bg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Criminal Justice</a:t>
            </a:r>
          </a:p>
          <a:p>
            <a:pPr algn="r"/>
            <a:r>
              <a:rPr lang="en-US" sz="4800" b="1" dirty="0">
                <a:solidFill>
                  <a:schemeClr val="bg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Improvement Committee</a:t>
            </a:r>
          </a:p>
          <a:p>
            <a:pPr algn="r"/>
            <a:r>
              <a:rPr lang="en-US" sz="2800" b="1" dirty="0">
                <a:solidFill>
                  <a:schemeClr val="bg1">
                    <a:lumMod val="85000"/>
                  </a:schemeClr>
                </a:solidFill>
                <a:latin typeface="Times New Roman" panose="02020603050405020304" pitchFamily="18" charset="0"/>
                <a:cs typeface="Times New Roman" panose="02020603050405020304" pitchFamily="18" charset="0"/>
              </a:rPr>
              <a:t>		     Grant Award Workshop Breakout</a:t>
            </a:r>
          </a:p>
          <a:p>
            <a:pPr algn="r"/>
            <a:r>
              <a:rPr lang="en-US" sz="2800" b="1" dirty="0">
                <a:solidFill>
                  <a:schemeClr val="bg1">
                    <a:lumMod val="85000"/>
                  </a:schemeClr>
                </a:solidFill>
                <a:latin typeface="Times New Roman" panose="02020603050405020304" pitchFamily="18" charset="0"/>
                <a:cs typeface="Times New Roman" panose="02020603050405020304" pitchFamily="18" charset="0"/>
              </a:rPr>
              <a:t>					       September 2022</a:t>
            </a:r>
          </a:p>
        </p:txBody>
      </p:sp>
      <p:sp>
        <p:nvSpPr>
          <p:cNvPr id="3" name="Date Placeholder 2">
            <a:extLst>
              <a:ext uri="{FF2B5EF4-FFF2-40B4-BE49-F238E27FC236}">
                <a16:creationId xmlns:a16="http://schemas.microsoft.com/office/drawing/2014/main" id="{B355C2E4-5992-4D7D-8A0C-2B8148363CE3}"/>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09600" y="304800"/>
            <a:ext cx="8077200" cy="685800"/>
          </a:xfrm>
          <a:prstGeom prst="rect">
            <a:avLst/>
          </a:prstGeom>
        </p:spPr>
        <p:txBody>
          <a:bodyPr anchor="ctr"/>
          <a:lstStyle/>
          <a:p>
            <a:pPr algn="ctr"/>
            <a:r>
              <a:rPr lang="en-US" sz="3200" b="1" u="sng" dirty="0">
                <a:solidFill>
                  <a:schemeClr val="tx1"/>
                </a:solidFill>
                <a:latin typeface="Arial" pitchFamily="34" charset="0"/>
                <a:cs typeface="Arial" pitchFamily="34" charset="0"/>
              </a:rPr>
              <a:t>Tasers and Non-Lethal Weapons</a:t>
            </a:r>
          </a:p>
        </p:txBody>
      </p:sp>
      <p:sp>
        <p:nvSpPr>
          <p:cNvPr id="12291" name="Rectangle 3"/>
          <p:cNvSpPr>
            <a:spLocks noGrp="1" noChangeArrowheads="1"/>
          </p:cNvSpPr>
          <p:nvPr>
            <p:ph sz="quarter" idx="4294967295"/>
          </p:nvPr>
        </p:nvSpPr>
        <p:spPr>
          <a:xfrm>
            <a:off x="762000" y="1447800"/>
            <a:ext cx="8229600" cy="4648200"/>
          </a:xfrm>
          <a:prstGeom prst="rect">
            <a:avLst/>
          </a:prstGeom>
        </p:spPr>
        <p:txBody>
          <a:bodyPr>
            <a:normAutofit/>
          </a:bodyPr>
          <a:lstStyle/>
          <a:p>
            <a:pPr>
              <a:lnSpc>
                <a:spcPct val="80000"/>
              </a:lnSpc>
              <a:buSzPct val="50000"/>
              <a:buFont typeface="Wingdings" pitchFamily="2" charset="2"/>
              <a:buNone/>
            </a:pPr>
            <a:r>
              <a:rPr lang="en-US" sz="2000" dirty="0">
                <a:latin typeface="Arial" pitchFamily="34" charset="0"/>
                <a:cs typeface="Arial" pitchFamily="34" charset="0"/>
              </a:rPr>
              <a:t>All LEAs that purchase non-lethal taser devices must present the following to their assigned Grant Administrator within the first 90-days of implementation of the grant:</a:t>
            </a:r>
          </a:p>
          <a:p>
            <a:pPr marL="109728" indent="0">
              <a:lnSpc>
                <a:spcPct val="80000"/>
              </a:lnSpc>
              <a:buSzPct val="50000"/>
              <a:buNone/>
            </a:pPr>
            <a:endParaRPr lang="en-US" sz="2000" dirty="0">
              <a:latin typeface="Arial" pitchFamily="34" charset="0"/>
              <a:cs typeface="Arial" pitchFamily="34" charset="0"/>
            </a:endParaRPr>
          </a:p>
          <a:p>
            <a:pPr>
              <a:lnSpc>
                <a:spcPct val="80000"/>
              </a:lnSpc>
              <a:buSzPct val="50000"/>
              <a:buFont typeface="Wingdings" pitchFamily="2" charset="2"/>
              <a:buChar char="Ø"/>
            </a:pPr>
            <a:r>
              <a:rPr lang="en-US" sz="2000" dirty="0">
                <a:latin typeface="Arial" pitchFamily="34" charset="0"/>
                <a:cs typeface="Arial" pitchFamily="34" charset="0"/>
              </a:rPr>
              <a:t>copy of the agency’s </a:t>
            </a:r>
            <a:r>
              <a:rPr lang="en-US" sz="2000" b="1" dirty="0">
                <a:solidFill>
                  <a:srgbClr val="FF0000"/>
                </a:solidFill>
                <a:latin typeface="Arial" pitchFamily="34" charset="0"/>
                <a:cs typeface="Arial" pitchFamily="34" charset="0"/>
              </a:rPr>
              <a:t>Procurement Policy </a:t>
            </a:r>
            <a:r>
              <a:rPr lang="en-US" sz="2000" dirty="0">
                <a:latin typeface="Arial" pitchFamily="34" charset="0"/>
                <a:cs typeface="Arial" pitchFamily="34" charset="0"/>
              </a:rPr>
              <a:t>must be submitted to GCC </a:t>
            </a:r>
            <a:r>
              <a:rPr lang="en-US" sz="2000" b="1" i="1" dirty="0">
                <a:solidFill>
                  <a:srgbClr val="FF0000"/>
                </a:solidFill>
                <a:latin typeface="Arial" pitchFamily="34" charset="0"/>
                <a:cs typeface="Arial" pitchFamily="34" charset="0"/>
              </a:rPr>
              <a:t>prior to </a:t>
            </a:r>
            <a:r>
              <a:rPr lang="en-US" sz="2000" dirty="0">
                <a:latin typeface="Arial" pitchFamily="34" charset="0"/>
                <a:cs typeface="Arial" pitchFamily="34" charset="0"/>
              </a:rPr>
              <a:t>purchases. </a:t>
            </a:r>
          </a:p>
          <a:p>
            <a:pPr>
              <a:lnSpc>
                <a:spcPct val="80000"/>
              </a:lnSpc>
              <a:buSzPct val="50000"/>
              <a:buFont typeface="Wingdings" pitchFamily="2" charset="2"/>
              <a:buChar char="Ø"/>
            </a:pPr>
            <a:endParaRPr lang="en-US" sz="2000" dirty="0">
              <a:latin typeface="Arial" pitchFamily="34" charset="0"/>
              <a:cs typeface="Arial" pitchFamily="34" charset="0"/>
            </a:endParaRPr>
          </a:p>
          <a:p>
            <a:pPr>
              <a:lnSpc>
                <a:spcPct val="80000"/>
              </a:lnSpc>
              <a:buSzPct val="50000"/>
              <a:buFont typeface="Wingdings" pitchFamily="2" charset="2"/>
              <a:buChar char="Ø"/>
            </a:pPr>
            <a:r>
              <a:rPr lang="en-US" sz="2000" dirty="0">
                <a:latin typeface="Arial" pitchFamily="34" charset="0"/>
                <a:cs typeface="Arial" pitchFamily="34" charset="0"/>
              </a:rPr>
              <a:t>copy of each agency’s </a:t>
            </a:r>
            <a:r>
              <a:rPr lang="en-US" sz="2000" b="1" dirty="0">
                <a:solidFill>
                  <a:srgbClr val="FF0000"/>
                </a:solidFill>
                <a:latin typeface="Arial" pitchFamily="34" charset="0"/>
                <a:cs typeface="Arial" pitchFamily="34" charset="0"/>
              </a:rPr>
              <a:t>Use Of Force Policy</a:t>
            </a:r>
            <a:r>
              <a:rPr lang="en-US" sz="2000" dirty="0">
                <a:latin typeface="Arial" pitchFamily="34" charset="0"/>
                <a:cs typeface="Arial" pitchFamily="34" charset="0"/>
              </a:rPr>
              <a:t>, and the Departmental protocol for the use of non-lethal weapons and lethal weapons.</a:t>
            </a:r>
          </a:p>
        </p:txBody>
      </p:sp>
      <p:sp>
        <p:nvSpPr>
          <p:cNvPr id="3" name="Date Placeholder 2">
            <a:extLst>
              <a:ext uri="{FF2B5EF4-FFF2-40B4-BE49-F238E27FC236}">
                <a16:creationId xmlns:a16="http://schemas.microsoft.com/office/drawing/2014/main" id="{CF9DF194-5E6C-42BF-9725-137E0B48A878}"/>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1845785334"/>
      </p:ext>
    </p:extLst>
  </p:cSld>
  <p:clrMapOvr>
    <a:masterClrMapping/>
  </p:clrMapOvr>
  <p:transition advTm="53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19285"/>
            <a:ext cx="8305800" cy="4524315"/>
          </a:xfrm>
          <a:prstGeom prst="rect">
            <a:avLst/>
          </a:prstGeom>
          <a:noFill/>
        </p:spPr>
        <p:txBody>
          <a:bodyPr wrap="square">
            <a:spAutoFit/>
          </a:bodyPr>
          <a:lstStyle/>
          <a:p>
            <a:pPr marL="285750" indent="-285750">
              <a:buSzPct val="60000"/>
              <a:buFont typeface="Wingdings" pitchFamily="2" charset="2"/>
              <a:buChar char="Ó"/>
              <a:defRPr/>
            </a:pPr>
            <a:r>
              <a:rPr lang="en-US" dirty="0">
                <a:latin typeface="Arial" pitchFamily="34" charset="0"/>
                <a:cs typeface="Arial" pitchFamily="34" charset="0"/>
              </a:rPr>
              <a:t>As with BVP Grants, grantees that wish to purchase vests with JAG funds </a:t>
            </a:r>
            <a:r>
              <a:rPr lang="en-US" b="1" dirty="0">
                <a:latin typeface="Arial" pitchFamily="34" charset="0"/>
                <a:cs typeface="Arial" pitchFamily="34" charset="0"/>
              </a:rPr>
              <a:t>must certify </a:t>
            </a:r>
            <a:r>
              <a:rPr lang="en-US" dirty="0">
                <a:latin typeface="Arial" pitchFamily="34" charset="0"/>
                <a:cs typeface="Arial" pitchFamily="34" charset="0"/>
              </a:rPr>
              <a:t>that law enforcement agencies receiving vests have a written </a:t>
            </a:r>
            <a:r>
              <a:rPr lang="en-US"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Mandatory Wear</a:t>
            </a:r>
            <a:r>
              <a:rPr lang="en-US"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 Policy </a:t>
            </a:r>
            <a:r>
              <a:rPr lang="en-US" dirty="0">
                <a:latin typeface="Arial" pitchFamily="34" charset="0"/>
                <a:cs typeface="Arial" pitchFamily="34" charset="0"/>
              </a:rPr>
              <a:t>in effect for all uniformed officers while on duty. </a:t>
            </a:r>
          </a:p>
          <a:p>
            <a:pPr marL="285750" indent="-285750">
              <a:buSzPct val="60000"/>
              <a:buFont typeface="Wingdings" pitchFamily="2" charset="2"/>
              <a:buChar char="Ó"/>
              <a:defRPr/>
            </a:pPr>
            <a:endParaRPr lang="en-US" dirty="0">
              <a:latin typeface="Arial" pitchFamily="34" charset="0"/>
              <a:cs typeface="Arial" pitchFamily="34" charset="0"/>
            </a:endParaRPr>
          </a:p>
          <a:p>
            <a:pPr marL="285750" indent="-285750">
              <a:buSzPct val="60000"/>
              <a:buFont typeface="Wingdings" pitchFamily="2" charset="2"/>
              <a:buChar char="Ó"/>
              <a:defRPr/>
            </a:pPr>
            <a:r>
              <a:rPr lang="en-US" dirty="0">
                <a:latin typeface="Arial" pitchFamily="34" charset="0"/>
                <a:cs typeface="Arial" pitchFamily="34" charset="0"/>
              </a:rPr>
              <a:t>This policy must be in place for at least all uniformed officers</a:t>
            </a:r>
            <a:r>
              <a:rPr lang="en-US" b="1" dirty="0">
                <a:solidFill>
                  <a:srgbClr val="FFFF00"/>
                </a:solidFill>
                <a:latin typeface="Arial" pitchFamily="34" charset="0"/>
                <a:cs typeface="Arial" pitchFamily="34" charset="0"/>
              </a:rPr>
              <a:t> </a:t>
            </a:r>
            <a:r>
              <a:rPr lang="en-US" b="1" u="sng" dirty="0">
                <a:solidFill>
                  <a:srgbClr val="FF0000"/>
                </a:solidFill>
                <a:latin typeface="Arial" pitchFamily="34" charset="0"/>
                <a:cs typeface="Arial" pitchFamily="34" charset="0"/>
              </a:rPr>
              <a:t>before</a:t>
            </a:r>
            <a:r>
              <a:rPr lang="en-US" b="1" dirty="0">
                <a:solidFill>
                  <a:srgbClr val="FFFF00"/>
                </a:solidFill>
                <a:latin typeface="Arial" pitchFamily="34" charset="0"/>
                <a:cs typeface="Arial" pitchFamily="34" charset="0"/>
              </a:rPr>
              <a:t> </a:t>
            </a:r>
            <a:r>
              <a:rPr lang="en-US" dirty="0">
                <a:latin typeface="Arial" pitchFamily="34" charset="0"/>
                <a:cs typeface="Arial" pitchFamily="34" charset="0"/>
              </a:rPr>
              <a:t>any funding can be used by the agency for vests. There are no other requirements regarding the nature of the policy.</a:t>
            </a:r>
          </a:p>
          <a:p>
            <a:pPr marL="285750" indent="-285750">
              <a:buSzPct val="60000"/>
              <a:buFont typeface="Wingdings" pitchFamily="2" charset="2"/>
              <a:buChar char="Ó"/>
              <a:defRPr/>
            </a:pPr>
            <a:endParaRPr lang="en-US" dirty="0">
              <a:latin typeface="Arial" pitchFamily="34" charset="0"/>
              <a:cs typeface="Arial" pitchFamily="34" charset="0"/>
            </a:endParaRPr>
          </a:p>
          <a:p>
            <a:pPr marL="285750" indent="-285750">
              <a:buSzPct val="60000"/>
              <a:buFont typeface="Wingdings" pitchFamily="2" charset="2"/>
              <a:buChar char="Ó"/>
              <a:defRPr/>
            </a:pPr>
            <a:r>
              <a:rPr lang="en-US" dirty="0">
                <a:latin typeface="Arial" pitchFamily="34" charset="0"/>
                <a:cs typeface="Arial" pitchFamily="34" charset="0"/>
              </a:rPr>
              <a:t>Certification of </a:t>
            </a:r>
            <a:r>
              <a:rPr lang="en-US"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Mandatory Wear</a:t>
            </a:r>
            <a:r>
              <a:rPr lang="en-US"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Policy</a:t>
            </a:r>
            <a:r>
              <a:rPr lang="en-US"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must be received</a:t>
            </a:r>
            <a:r>
              <a:rPr lang="en-US" b="1" dirty="0">
                <a:solidFill>
                  <a:srgbClr val="FFFF00"/>
                </a:solidFill>
                <a:latin typeface="Arial" pitchFamily="34" charset="0"/>
                <a:cs typeface="Arial" pitchFamily="34" charset="0"/>
              </a:rPr>
              <a:t> </a:t>
            </a:r>
            <a:r>
              <a:rPr lang="en-US" dirty="0">
                <a:latin typeface="Arial" pitchFamily="34" charset="0"/>
                <a:cs typeface="Arial" pitchFamily="34" charset="0"/>
              </a:rPr>
              <a:t>by GCC within                               </a:t>
            </a:r>
            <a:r>
              <a:rPr lang="en-US" b="1" dirty="0">
                <a:solidFill>
                  <a:srgbClr val="FF0000"/>
                </a:solidFill>
                <a:latin typeface="Arial" pitchFamily="34" charset="0"/>
                <a:cs typeface="Arial" pitchFamily="34" charset="0"/>
              </a:rPr>
              <a:t>30-days</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of grant implementation &amp; received prior to purchase of vests.</a:t>
            </a:r>
          </a:p>
          <a:p>
            <a:pPr marL="285750" indent="-285750">
              <a:buSzPct val="60000"/>
              <a:buFont typeface="Wingdings" pitchFamily="2" charset="2"/>
              <a:buChar char="Ó"/>
              <a:defRPr/>
            </a:pPr>
            <a:endParaRPr lang="en-US" dirty="0">
              <a:latin typeface="Arial" pitchFamily="34" charset="0"/>
              <a:cs typeface="Arial" pitchFamily="34" charset="0"/>
            </a:endParaRPr>
          </a:p>
          <a:p>
            <a:pPr marL="285750" indent="-285750">
              <a:buSzPct val="60000"/>
              <a:buFont typeface="Wingdings" pitchFamily="2" charset="2"/>
              <a:buChar char="Ó"/>
              <a:defRPr/>
            </a:pPr>
            <a:r>
              <a:rPr lang="en-US" dirty="0">
                <a:latin typeface="Arial" pitchFamily="34" charset="0"/>
                <a:cs typeface="Arial" pitchFamily="34" charset="0"/>
              </a:rPr>
              <a:t>Bulletproof Vests must be American made.</a:t>
            </a:r>
          </a:p>
          <a:p>
            <a:pPr marL="285750" indent="-285750">
              <a:buSzPct val="60000"/>
              <a:buFont typeface="Wingdings" pitchFamily="2" charset="2"/>
              <a:buChar char="Ó"/>
              <a:defRPr/>
            </a:pPr>
            <a:endParaRPr lang="en-US" dirty="0">
              <a:latin typeface="Arial" pitchFamily="34" charset="0"/>
              <a:cs typeface="Arial" pitchFamily="34" charset="0"/>
            </a:endParaRPr>
          </a:p>
          <a:p>
            <a:pPr marL="285750" indent="-285750">
              <a:buSzPct val="60000"/>
              <a:buFont typeface="Wingdings" pitchFamily="2" charset="2"/>
              <a:buChar char="Ó"/>
              <a:defRPr/>
            </a:pPr>
            <a:r>
              <a:rPr lang="en-US" dirty="0">
                <a:solidFill>
                  <a:srgbClr val="FF0000"/>
                </a:solidFill>
                <a:latin typeface="Arial" pitchFamily="34" charset="0"/>
                <a:cs typeface="Arial" pitchFamily="34" charset="0"/>
              </a:rPr>
              <a:t>A </a:t>
            </a:r>
            <a:r>
              <a:rPr lang="en-US" b="1" dirty="0">
                <a:solidFill>
                  <a:srgbClr val="FF0000"/>
                </a:solidFill>
                <a:latin typeface="Arial" pitchFamily="34" charset="0"/>
                <a:cs typeface="Arial" pitchFamily="34" charset="0"/>
              </a:rPr>
              <a:t>Mandatory Wear Concept and Issues Paper </a:t>
            </a:r>
            <a:r>
              <a:rPr lang="en-US" dirty="0">
                <a:solidFill>
                  <a:srgbClr val="FF0000"/>
                </a:solidFill>
                <a:latin typeface="Arial" pitchFamily="34" charset="0"/>
                <a:cs typeface="Arial" pitchFamily="34" charset="0"/>
              </a:rPr>
              <a:t>and </a:t>
            </a:r>
            <a:r>
              <a:rPr lang="en-US" b="1" dirty="0">
                <a:solidFill>
                  <a:srgbClr val="FF0000"/>
                </a:solidFill>
                <a:latin typeface="Arial" pitchFamily="34" charset="0"/>
                <a:cs typeface="Arial" pitchFamily="34" charset="0"/>
              </a:rPr>
              <a:t>Model Policy </a:t>
            </a:r>
            <a:r>
              <a:rPr lang="en-US" dirty="0">
                <a:latin typeface="Arial" pitchFamily="34" charset="0"/>
                <a:cs typeface="Arial" pitchFamily="34" charset="0"/>
              </a:rPr>
              <a:t>are available by contacting the BVP Customer Support Center at </a:t>
            </a:r>
            <a:r>
              <a:rPr lang="en-US" dirty="0">
                <a:latin typeface="Arial" pitchFamily="34" charset="0"/>
                <a:cs typeface="Arial" pitchFamily="34" charset="0"/>
                <a:hlinkClick r:id="rId3"/>
              </a:rPr>
              <a:t>vests@usdoj.gov</a:t>
            </a:r>
            <a:r>
              <a:rPr lang="en-US" dirty="0">
                <a:latin typeface="Arial" pitchFamily="34" charset="0"/>
                <a:cs typeface="Arial" pitchFamily="34" charset="0"/>
              </a:rPr>
              <a:t> or toll free at 1–877–758–3787.</a:t>
            </a:r>
            <a:endParaRPr lang="en-US" dirty="0">
              <a:solidFill>
                <a:srgbClr val="FFC000"/>
              </a:solidFill>
              <a:latin typeface="Arial" pitchFamily="34" charset="0"/>
              <a:cs typeface="Arial" pitchFamily="34" charset="0"/>
            </a:endParaRPr>
          </a:p>
        </p:txBody>
      </p:sp>
      <p:sp>
        <p:nvSpPr>
          <p:cNvPr id="3" name="TextBox 2"/>
          <p:cNvSpPr txBox="1"/>
          <p:nvPr/>
        </p:nvSpPr>
        <p:spPr>
          <a:xfrm>
            <a:off x="795338" y="381000"/>
            <a:ext cx="7543800" cy="584775"/>
          </a:xfrm>
          <a:prstGeom prst="rect">
            <a:avLst/>
          </a:prstGeom>
          <a:noFill/>
        </p:spPr>
        <p:txBody>
          <a:bodyPr>
            <a:spAutoFit/>
          </a:bodyPr>
          <a:lstStyle/>
          <a:p>
            <a:pPr algn="ctr">
              <a:defRPr/>
            </a:pPr>
            <a:r>
              <a:rPr lang="en-US" sz="3200" b="1" u="sng" dirty="0">
                <a:latin typeface="Arial" pitchFamily="34" charset="0"/>
                <a:cs typeface="Arial" pitchFamily="34" charset="0"/>
              </a:rPr>
              <a:t>Bulletproof Vest Purchases</a:t>
            </a:r>
          </a:p>
        </p:txBody>
      </p:sp>
      <p:sp>
        <p:nvSpPr>
          <p:cNvPr id="5" name="Right Arrow 4"/>
          <p:cNvSpPr/>
          <p:nvPr/>
        </p:nvSpPr>
        <p:spPr>
          <a:xfrm rot="20628648">
            <a:off x="116758" y="5921593"/>
            <a:ext cx="952448" cy="1202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E49FCC06-AE1D-4351-BA6A-9879386C22FB}"/>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865496368"/>
      </p:ext>
    </p:extLst>
  </p:cSld>
  <p:clrMapOvr>
    <a:masterClrMapping/>
  </p:clrMapOvr>
  <p:transition spd="slow" advTm="60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19285"/>
            <a:ext cx="8305800" cy="3416320"/>
          </a:xfrm>
          <a:prstGeom prst="rect">
            <a:avLst/>
          </a:prstGeom>
          <a:noFill/>
        </p:spPr>
        <p:txBody>
          <a:bodyPr wrap="square">
            <a:spAutoFit/>
          </a:bodyPr>
          <a:lstStyle/>
          <a:p>
            <a:pPr>
              <a:buSzPct val="60000"/>
              <a:defRPr/>
            </a:pPr>
            <a:r>
              <a:rPr lang="en-US" b="1" dirty="0">
                <a:solidFill>
                  <a:schemeClr val="accent1"/>
                </a:solidFill>
                <a:latin typeface="Arial" pitchFamily="34" charset="0"/>
                <a:cs typeface="Arial" pitchFamily="34" charset="0"/>
              </a:rPr>
              <a:t>*	Body/Dash Cam Policy</a:t>
            </a:r>
          </a:p>
          <a:p>
            <a:pPr marL="285750" indent="-285750">
              <a:buSzPct val="60000"/>
              <a:buFont typeface="Wingdings" pitchFamily="2" charset="2"/>
              <a:buChar char="Ó"/>
              <a:defRPr/>
            </a:pPr>
            <a:endParaRPr lang="en-US" dirty="0">
              <a:latin typeface="Arial" pitchFamily="34" charset="0"/>
              <a:cs typeface="Arial" pitchFamily="34" charset="0"/>
            </a:endParaRPr>
          </a:p>
          <a:p>
            <a:pPr>
              <a:buSzPct val="60000"/>
              <a:defRPr/>
            </a:pPr>
            <a:r>
              <a:rPr lang="en-US" dirty="0">
                <a:latin typeface="Arial" pitchFamily="34" charset="0"/>
                <a:cs typeface="Arial" pitchFamily="34" charset="0"/>
              </a:rPr>
              <a:t>	Must cover camera usage, image/data storage, retention, and 	protection. </a:t>
            </a:r>
          </a:p>
          <a:p>
            <a:pPr>
              <a:buSzPct val="60000"/>
              <a:defRPr/>
            </a:pPr>
            <a:endParaRPr lang="en-US" dirty="0">
              <a:latin typeface="Arial" pitchFamily="34" charset="0"/>
              <a:cs typeface="Arial" pitchFamily="34" charset="0"/>
            </a:endParaRPr>
          </a:p>
          <a:p>
            <a:pPr>
              <a:buSzPct val="60000"/>
              <a:defRPr/>
            </a:pPr>
            <a:endParaRPr lang="en-US" dirty="0">
              <a:latin typeface="Arial" pitchFamily="34" charset="0"/>
              <a:cs typeface="Arial" pitchFamily="34" charset="0"/>
            </a:endParaRPr>
          </a:p>
          <a:p>
            <a:pPr>
              <a:buSzPct val="60000"/>
              <a:defRPr/>
            </a:pPr>
            <a:endParaRPr lang="en-US" dirty="0">
              <a:latin typeface="Arial" pitchFamily="34" charset="0"/>
              <a:cs typeface="Arial" pitchFamily="34" charset="0"/>
            </a:endParaRPr>
          </a:p>
          <a:p>
            <a:pPr>
              <a:buSzPct val="60000"/>
              <a:defRPr/>
            </a:pPr>
            <a:r>
              <a:rPr lang="en-US" b="1" dirty="0">
                <a:solidFill>
                  <a:schemeClr val="accent1"/>
                </a:solidFill>
                <a:latin typeface="Arial" pitchFamily="34" charset="0"/>
                <a:cs typeface="Arial" pitchFamily="34" charset="0"/>
              </a:rPr>
              <a:t>*	Custodial Interrogation Recording Equipment Policy</a:t>
            </a:r>
          </a:p>
          <a:p>
            <a:pPr>
              <a:buSzPct val="60000"/>
              <a:defRPr/>
            </a:pPr>
            <a:endParaRPr lang="en-US" dirty="0">
              <a:latin typeface="Arial" pitchFamily="34" charset="0"/>
              <a:cs typeface="Arial" pitchFamily="34" charset="0"/>
            </a:endParaRPr>
          </a:p>
          <a:p>
            <a:pPr>
              <a:buSzPct val="60000"/>
              <a:defRPr/>
            </a:pPr>
            <a:r>
              <a:rPr lang="en-US" dirty="0">
                <a:latin typeface="Arial" pitchFamily="34" charset="0"/>
                <a:cs typeface="Arial" pitchFamily="34" charset="0"/>
              </a:rPr>
              <a:t>Must cover serious crime category(s) determined by agency.</a:t>
            </a:r>
          </a:p>
          <a:p>
            <a:pPr>
              <a:buSzPct val="60000"/>
              <a:defRPr/>
            </a:pPr>
            <a:r>
              <a:rPr lang="en-US" dirty="0">
                <a:latin typeface="Arial" pitchFamily="34" charset="0"/>
                <a:cs typeface="Arial" pitchFamily="34" charset="0"/>
              </a:rPr>
              <a:t>Must conform to best practices, including entire interrogation recorded.</a:t>
            </a:r>
          </a:p>
          <a:p>
            <a:pPr>
              <a:buSzPct val="60000"/>
              <a:defRPr/>
            </a:pPr>
            <a:r>
              <a:rPr lang="en-US" dirty="0">
                <a:latin typeface="Arial" pitchFamily="34" charset="0"/>
                <a:cs typeface="Arial" pitchFamily="34" charset="0"/>
              </a:rPr>
              <a:t>Must state equipment to record both suspect and interrogation officer(s).</a:t>
            </a:r>
          </a:p>
        </p:txBody>
      </p:sp>
      <p:sp>
        <p:nvSpPr>
          <p:cNvPr id="3" name="TextBox 2"/>
          <p:cNvSpPr txBox="1"/>
          <p:nvPr/>
        </p:nvSpPr>
        <p:spPr>
          <a:xfrm>
            <a:off x="795338" y="381000"/>
            <a:ext cx="7543800" cy="584775"/>
          </a:xfrm>
          <a:prstGeom prst="rect">
            <a:avLst/>
          </a:prstGeom>
          <a:noFill/>
        </p:spPr>
        <p:txBody>
          <a:bodyPr>
            <a:spAutoFit/>
          </a:bodyPr>
          <a:lstStyle/>
          <a:p>
            <a:pPr algn="ctr">
              <a:defRPr/>
            </a:pPr>
            <a:r>
              <a:rPr lang="en-US" sz="3200" b="1" u="sng" dirty="0">
                <a:latin typeface="Arial" pitchFamily="34" charset="0"/>
                <a:cs typeface="Arial" pitchFamily="34" charset="0"/>
              </a:rPr>
              <a:t>Other Required Local Policies</a:t>
            </a:r>
          </a:p>
        </p:txBody>
      </p:sp>
      <p:sp>
        <p:nvSpPr>
          <p:cNvPr id="5" name="Right Arrow 4"/>
          <p:cNvSpPr/>
          <p:nvPr/>
        </p:nvSpPr>
        <p:spPr>
          <a:xfrm rot="20628648">
            <a:off x="116758" y="5921593"/>
            <a:ext cx="952448" cy="1202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E49FCC06-AE1D-4351-BA6A-9879386C22FB}"/>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495477820"/>
      </p:ext>
    </p:extLst>
  </p:cSld>
  <p:clrMapOvr>
    <a:masterClrMapping/>
  </p:clrMapOvr>
  <p:transition spd="slow" advTm="60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965" y="1371600"/>
            <a:ext cx="8305800" cy="4278094"/>
          </a:xfrm>
          <a:prstGeom prst="rect">
            <a:avLst/>
          </a:prstGeom>
          <a:noFill/>
        </p:spPr>
        <p:txBody>
          <a:bodyPr wrap="square">
            <a:spAutoFit/>
          </a:bodyPr>
          <a:lstStyle/>
          <a:p>
            <a:pPr>
              <a:buSzPct val="60000"/>
              <a:defRPr/>
            </a:pPr>
            <a:r>
              <a:rPr lang="en-US" dirty="0">
                <a:latin typeface="Arial" pitchFamily="34" charset="0"/>
                <a:cs typeface="Arial" pitchFamily="34" charset="0"/>
              </a:rPr>
              <a:t>In Previous Years,  Requests were allowed to change the items on Local Law Enforcement Equipment Grants.  As your project starts and is implemented in the near future, it is imperative that you review your budgets and items requested.  The Criminal Justice Improvement Committee is going to start emphasizing in the new grant cycle, which items can be requested.  </a:t>
            </a:r>
            <a:r>
              <a:rPr lang="en-US" u="sng" dirty="0">
                <a:latin typeface="Arial" pitchFamily="34" charset="0"/>
                <a:cs typeface="Arial" pitchFamily="34" charset="0"/>
              </a:rPr>
              <a:t>If your potential change is not one of these items, this request may be denied. </a:t>
            </a:r>
          </a:p>
          <a:p>
            <a:pPr>
              <a:buSzPct val="60000"/>
              <a:defRPr/>
            </a:pPr>
            <a:endParaRPr lang="en-US" u="sng" dirty="0">
              <a:latin typeface="Arial" pitchFamily="34" charset="0"/>
              <a:cs typeface="Arial" pitchFamily="34" charset="0"/>
            </a:endParaRPr>
          </a:p>
          <a:p>
            <a:pPr marL="0" marR="0" algn="just">
              <a:spcBef>
                <a:spcPts val="0"/>
              </a:spcBef>
              <a:spcAft>
                <a:spcPts val="0"/>
              </a:spcAft>
            </a:pPr>
            <a:r>
              <a:rPr lang="en-US" dirty="0">
                <a:latin typeface="Arial" pitchFamily="34" charset="0"/>
                <a:cs typeface="Arial" pitchFamily="34" charset="0"/>
              </a:rPr>
              <a:t> </a:t>
            </a:r>
            <a:r>
              <a:rPr lang="en-US" sz="1600" dirty="0">
                <a:effectLst/>
                <a:latin typeface="Arial" panose="020B0604020202020204" pitchFamily="34" charset="0"/>
                <a:ea typeface="Arial" panose="020B0604020202020204" pitchFamily="34" charset="0"/>
                <a:cs typeface="Times New Roman" panose="02020603050405020304" pitchFamily="18" charset="0"/>
              </a:rPr>
              <a:t>Allowable Requests this year will be </a:t>
            </a:r>
          </a:p>
          <a:p>
            <a:pPr marL="0" marR="0" algn="just">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Radios (priority given to VIPER Radios)</a:t>
            </a:r>
          </a:p>
          <a:p>
            <a:pPr marL="342900" marR="0" lvl="0" indent="-342900" algn="just">
              <a:spcBef>
                <a:spcPts val="0"/>
              </a:spcBef>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Cameras (priority given to Body Cameras, but other like purpose devices can be requested, but will be given lower priority including In-Car Cameras and Street Cameras)</a:t>
            </a:r>
          </a:p>
          <a:p>
            <a:pPr marL="342900" marR="0" lvl="0" indent="-342900" algn="just">
              <a:spcBef>
                <a:spcPts val="0"/>
              </a:spcBef>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Body Armor (must be made in the United States of America)</a:t>
            </a:r>
          </a:p>
          <a:p>
            <a:pPr marL="342900" marR="0" lvl="0" indent="-342900" algn="just">
              <a:spcBef>
                <a:spcPts val="0"/>
              </a:spcBef>
              <a:spcAft>
                <a:spcPts val="0"/>
              </a:spcAft>
              <a:buFont typeface="Symbol" panose="05050102010706020507" pitchFamily="18"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Mobile Data Terminals</a:t>
            </a:r>
          </a:p>
          <a:p>
            <a:pPr marL="285750" indent="-285750">
              <a:buFont typeface="Arial" panose="020B0604020202020204" pitchFamily="34" charset="0"/>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 Non-Lethal Weapons</a:t>
            </a:r>
            <a:endParaRPr lang="en-US" sz="1600" dirty="0">
              <a:latin typeface="Arial" pitchFamily="34" charset="0"/>
              <a:cs typeface="Arial" pitchFamily="34" charset="0"/>
            </a:endParaRPr>
          </a:p>
        </p:txBody>
      </p:sp>
      <p:sp>
        <p:nvSpPr>
          <p:cNvPr id="3" name="TextBox 2"/>
          <p:cNvSpPr txBox="1"/>
          <p:nvPr/>
        </p:nvSpPr>
        <p:spPr>
          <a:xfrm>
            <a:off x="795338" y="381000"/>
            <a:ext cx="7543800" cy="584775"/>
          </a:xfrm>
          <a:prstGeom prst="rect">
            <a:avLst/>
          </a:prstGeom>
          <a:noFill/>
        </p:spPr>
        <p:txBody>
          <a:bodyPr>
            <a:spAutoFit/>
          </a:bodyPr>
          <a:lstStyle/>
          <a:p>
            <a:pPr algn="ctr">
              <a:defRPr/>
            </a:pPr>
            <a:r>
              <a:rPr lang="en-US" sz="3200" b="1" u="sng" dirty="0">
                <a:latin typeface="Arial" pitchFamily="34" charset="0"/>
                <a:cs typeface="Arial" pitchFamily="34" charset="0"/>
              </a:rPr>
              <a:t>REQUEST/SCOPE CHANGES</a:t>
            </a:r>
          </a:p>
        </p:txBody>
      </p:sp>
      <p:sp>
        <p:nvSpPr>
          <p:cNvPr id="5" name="Right Arrow 4"/>
          <p:cNvSpPr/>
          <p:nvPr/>
        </p:nvSpPr>
        <p:spPr>
          <a:xfrm rot="20628648">
            <a:off x="116758" y="5921593"/>
            <a:ext cx="952448" cy="1202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E49FCC06-AE1D-4351-BA6A-9879386C22FB}"/>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3626295422"/>
      </p:ext>
    </p:extLst>
  </p:cSld>
  <p:clrMapOvr>
    <a:masterClrMapping/>
  </p:clrMapOvr>
  <p:transition spd="slow" advTm="60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0" y="1752600"/>
            <a:ext cx="7696200" cy="2590800"/>
          </a:xfrm>
          <a:prstGeom prst="rect">
            <a:avLst/>
          </a:prstGeom>
        </p:spPr>
        <p:txBody>
          <a:bodyPr/>
          <a:lstStyle/>
          <a:p>
            <a:pPr algn="ctr">
              <a:defRPr/>
            </a:pPr>
            <a:r>
              <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rPr>
              <a:t>Program Performance Measures for </a:t>
            </a:r>
            <a:br>
              <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b="1" dirty="0">
                <a:solidFill>
                  <a:schemeClr val="tx1"/>
                </a:solidFill>
                <a:effectLst>
                  <a:outerShdw blurRad="38100" dist="38100" dir="2700000" algn="tl">
                    <a:srgbClr val="000000">
                      <a:alpha val="43137"/>
                    </a:srgbClr>
                  </a:outerShdw>
                </a:effectLst>
                <a:latin typeface="Arial" pitchFamily="34" charset="0"/>
                <a:cs typeface="Arial" pitchFamily="34" charset="0"/>
              </a:rPr>
              <a:t>Justice Assistance Grant (JAG) Programs</a:t>
            </a:r>
          </a:p>
        </p:txBody>
      </p:sp>
      <p:sp>
        <p:nvSpPr>
          <p:cNvPr id="3" name="Date Placeholder 2">
            <a:extLst>
              <a:ext uri="{FF2B5EF4-FFF2-40B4-BE49-F238E27FC236}">
                <a16:creationId xmlns:a16="http://schemas.microsoft.com/office/drawing/2014/main" id="{B0B7EF66-FAF9-4D0E-8CA0-479AC6D71151}"/>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673686699"/>
      </p:ext>
    </p:extLst>
  </p:cSld>
  <p:clrMapOvr>
    <a:masterClrMapping/>
  </p:clrMapOvr>
  <p:transition spd="slow" advTm="3568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838200" y="381000"/>
            <a:ext cx="8001000" cy="609600"/>
          </a:xfrm>
          <a:prstGeom prst="rect">
            <a:avLst/>
          </a:prstGeom>
        </p:spPr>
        <p:txBody>
          <a:bodyPr>
            <a:normAutofit/>
          </a:bodyPr>
          <a:lstStyle/>
          <a:p>
            <a:pPr algn="ctr">
              <a:defRPr/>
            </a:pPr>
            <a:r>
              <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Performance Measurement Tool (PMT)</a:t>
            </a:r>
          </a:p>
        </p:txBody>
      </p:sp>
      <p:sp>
        <p:nvSpPr>
          <p:cNvPr id="13315" name="Rectangle 3"/>
          <p:cNvSpPr>
            <a:spLocks noGrp="1" noChangeArrowheads="1"/>
          </p:cNvSpPr>
          <p:nvPr>
            <p:ph sz="quarter" idx="4294967295"/>
          </p:nvPr>
        </p:nvSpPr>
        <p:spPr>
          <a:xfrm>
            <a:off x="609600" y="1066800"/>
            <a:ext cx="8001000" cy="5029200"/>
          </a:xfrm>
          <a:prstGeom prst="rect">
            <a:avLst/>
          </a:prstGeom>
        </p:spPr>
        <p:txBody>
          <a:bodyPr>
            <a:noAutofit/>
          </a:bodyPr>
          <a:lstStyle/>
          <a:p>
            <a:pPr marL="0" indent="0">
              <a:lnSpc>
                <a:spcPct val="90000"/>
              </a:lnSpc>
              <a:buSzPct val="50000"/>
              <a:buFont typeface="Arial" charset="0"/>
              <a:buNone/>
              <a:defRPr/>
            </a:pPr>
            <a:r>
              <a:rPr lang="en-US" sz="2200" dirty="0">
                <a:latin typeface="Arial" pitchFamily="34" charset="0"/>
                <a:cs typeface="Arial" pitchFamily="34" charset="0"/>
              </a:rPr>
              <a:t>Federal statutes </a:t>
            </a:r>
            <a:r>
              <a:rPr lang="en-US" sz="2200" b="1" dirty="0">
                <a:solidFill>
                  <a:srgbClr val="FF0000"/>
                </a:solidFill>
                <a:latin typeface="Arial" pitchFamily="34" charset="0"/>
                <a:cs typeface="Arial" pitchFamily="34" charset="0"/>
              </a:rPr>
              <a:t>REQUIRE</a:t>
            </a:r>
            <a:r>
              <a:rPr lang="en-US" sz="2200" dirty="0">
                <a:latin typeface="Arial" pitchFamily="34" charset="0"/>
                <a:cs typeface="Arial" pitchFamily="34" charset="0"/>
              </a:rPr>
              <a:t> PMT reports be submitted on-line directly to BJA, in a timely manner.  </a:t>
            </a:r>
          </a:p>
          <a:p>
            <a:pPr marL="0" indent="0">
              <a:lnSpc>
                <a:spcPct val="90000"/>
              </a:lnSpc>
              <a:buSzPct val="50000"/>
              <a:buFont typeface="Arial" charset="0"/>
              <a:buNone/>
              <a:defRPr/>
            </a:pPr>
            <a:endParaRPr lang="en-US" sz="2200" dirty="0">
              <a:latin typeface="Arial" pitchFamily="34" charset="0"/>
              <a:cs typeface="Arial" pitchFamily="34" charset="0"/>
            </a:endParaRPr>
          </a:p>
          <a:p>
            <a:pPr>
              <a:lnSpc>
                <a:spcPct val="90000"/>
              </a:lnSpc>
              <a:buSzPct val="50000"/>
              <a:defRPr/>
            </a:pPr>
            <a:r>
              <a:rPr lang="en-US" sz="2200" dirty="0">
                <a:latin typeface="Arial" pitchFamily="34" charset="0"/>
                <a:cs typeface="Arial" pitchFamily="34" charset="0"/>
              </a:rPr>
              <a:t>A copy</a:t>
            </a:r>
            <a:r>
              <a:rPr lang="en-US" sz="2200" b="1" dirty="0">
                <a:solidFill>
                  <a:srgbClr val="FFFF00"/>
                </a:solidFill>
                <a:latin typeface="Arial" pitchFamily="34" charset="0"/>
                <a:cs typeface="Arial" pitchFamily="34" charset="0"/>
              </a:rPr>
              <a:t> </a:t>
            </a:r>
            <a:r>
              <a:rPr lang="en-US" sz="2200" b="1" u="sng" dirty="0">
                <a:solidFill>
                  <a:srgbClr val="FF0000"/>
                </a:solidFill>
                <a:latin typeface="Arial" pitchFamily="34" charset="0"/>
                <a:cs typeface="Arial" pitchFamily="34" charset="0"/>
              </a:rPr>
              <a:t>must</a:t>
            </a:r>
            <a:r>
              <a:rPr lang="en-US" sz="2200" b="1" dirty="0">
                <a:solidFill>
                  <a:srgbClr val="FFFF00"/>
                </a:solidFill>
                <a:latin typeface="Arial" pitchFamily="34" charset="0"/>
                <a:cs typeface="Arial" pitchFamily="34" charset="0"/>
              </a:rPr>
              <a:t> </a:t>
            </a:r>
            <a:r>
              <a:rPr lang="en-US" sz="2200" dirty="0">
                <a:latin typeface="Arial" pitchFamily="34" charset="0"/>
                <a:cs typeface="Arial" pitchFamily="34" charset="0"/>
              </a:rPr>
              <a:t>be provided to the assigned Grant Administrator. </a:t>
            </a:r>
          </a:p>
          <a:p>
            <a:pPr marL="0" indent="0" algn="ctr">
              <a:lnSpc>
                <a:spcPct val="90000"/>
              </a:lnSpc>
              <a:buSzPct val="50000"/>
              <a:buFont typeface="Arial" charset="0"/>
              <a:buNone/>
              <a:defRPr/>
            </a:pPr>
            <a:endParaRPr lang="en-US" sz="2200" dirty="0">
              <a:latin typeface="Arial" pitchFamily="34" charset="0"/>
              <a:cs typeface="Arial" pitchFamily="34" charset="0"/>
            </a:endParaRPr>
          </a:p>
          <a:p>
            <a:pPr>
              <a:lnSpc>
                <a:spcPct val="90000"/>
              </a:lnSpc>
              <a:buSzPct val="50000"/>
              <a:defRPr/>
            </a:pPr>
            <a:r>
              <a:rPr lang="en-US" sz="2200" dirty="0">
                <a:latin typeface="Arial" pitchFamily="34" charset="0"/>
                <a:cs typeface="Arial" pitchFamily="34" charset="0"/>
              </a:rPr>
              <a:t>GCC Planning Staff must then compile &amp; enter its own compilation report to BJA.</a:t>
            </a:r>
          </a:p>
          <a:p>
            <a:pPr>
              <a:lnSpc>
                <a:spcPct val="90000"/>
              </a:lnSpc>
              <a:buSzPct val="50000"/>
              <a:buFont typeface="Wingdings" pitchFamily="2" charset="2"/>
              <a:buNone/>
              <a:defRPr/>
            </a:pPr>
            <a:endParaRPr lang="en-US" sz="2200" dirty="0">
              <a:latin typeface="Arial" pitchFamily="34" charset="0"/>
              <a:cs typeface="Arial" pitchFamily="34" charset="0"/>
            </a:endParaRPr>
          </a:p>
          <a:p>
            <a:pPr>
              <a:lnSpc>
                <a:spcPct val="90000"/>
              </a:lnSpc>
              <a:buSzPct val="50000"/>
              <a:defRPr/>
            </a:pPr>
            <a:r>
              <a:rPr lang="en-US" sz="2200" dirty="0">
                <a:latin typeface="Arial" pitchFamily="34" charset="0"/>
                <a:cs typeface="Arial" pitchFamily="34" charset="0"/>
              </a:rPr>
              <a:t>Failure to observe these conditions and deadlines may result in an </a:t>
            </a:r>
            <a:r>
              <a:rPr lang="en-US" sz="2200" b="1" u="sng" dirty="0">
                <a:solidFill>
                  <a:srgbClr val="FF0000"/>
                </a:solidFill>
                <a:latin typeface="Arial" pitchFamily="34" charset="0"/>
                <a:cs typeface="Arial" pitchFamily="34" charset="0"/>
              </a:rPr>
              <a:t>immediate hold</a:t>
            </a:r>
            <a:r>
              <a:rPr lang="en-US" sz="2200" b="1" dirty="0">
                <a:solidFill>
                  <a:srgbClr val="FF0000"/>
                </a:solidFill>
                <a:latin typeface="Arial" pitchFamily="34" charset="0"/>
                <a:cs typeface="Arial" pitchFamily="34" charset="0"/>
              </a:rPr>
              <a:t> </a:t>
            </a:r>
            <a:r>
              <a:rPr lang="en-US" sz="2200" dirty="0">
                <a:latin typeface="Arial" pitchFamily="34" charset="0"/>
                <a:cs typeface="Arial" pitchFamily="34" charset="0"/>
              </a:rPr>
              <a:t>of grant funds and may endanger the State’s entire allocation.  If the state report is not submitted in time, OJP can put a hold on the state allocation. </a:t>
            </a:r>
          </a:p>
          <a:p>
            <a:pPr>
              <a:lnSpc>
                <a:spcPct val="90000"/>
              </a:lnSpc>
              <a:buSzPct val="50000"/>
              <a:defRPr/>
            </a:pPr>
            <a:endParaRPr lang="en-US" sz="2200" dirty="0">
              <a:solidFill>
                <a:srgbClr val="FFC000"/>
              </a:solidFill>
              <a:latin typeface="Arial" pitchFamily="34" charset="0"/>
              <a:cs typeface="Arial" pitchFamily="34" charset="0"/>
            </a:endParaRPr>
          </a:p>
          <a:p>
            <a:pPr>
              <a:lnSpc>
                <a:spcPct val="90000"/>
              </a:lnSpc>
              <a:buSzPct val="50000"/>
              <a:defRPr/>
            </a:pPr>
            <a:endParaRPr lang="en-US" sz="2200" dirty="0">
              <a:solidFill>
                <a:srgbClr val="FFC000"/>
              </a:solidFill>
              <a:latin typeface="Arial" pitchFamily="34" charset="0"/>
              <a:cs typeface="Arial" pitchFamily="34" charset="0"/>
            </a:endParaRPr>
          </a:p>
          <a:p>
            <a:pPr>
              <a:lnSpc>
                <a:spcPct val="90000"/>
              </a:lnSpc>
              <a:buSzPct val="50000"/>
              <a:defRPr/>
            </a:pPr>
            <a:endParaRPr lang="en-US" sz="2200" dirty="0">
              <a:solidFill>
                <a:srgbClr val="FFC000"/>
              </a:solidFill>
              <a:latin typeface="Arial" pitchFamily="34" charset="0"/>
              <a:cs typeface="Arial" pitchFamily="34" charset="0"/>
            </a:endParaRPr>
          </a:p>
        </p:txBody>
      </p:sp>
      <p:sp>
        <p:nvSpPr>
          <p:cNvPr id="3" name="Date Placeholder 2">
            <a:extLst>
              <a:ext uri="{FF2B5EF4-FFF2-40B4-BE49-F238E27FC236}">
                <a16:creationId xmlns:a16="http://schemas.microsoft.com/office/drawing/2014/main" id="{CF72DE3E-EEF1-4B8B-BC1F-0A7FA89FBB5E}"/>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572718181"/>
      </p:ext>
    </p:extLst>
  </p:cSld>
  <p:clrMapOvr>
    <a:masterClrMapping/>
  </p:clrMapOvr>
  <p:transition spd="slow" advTm="5481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701675" y="1151939"/>
            <a:ext cx="7772400" cy="1630362"/>
          </a:xfrm>
        </p:spPr>
        <p:txBody>
          <a:bodyPr/>
          <a:lstStyle/>
          <a:p>
            <a:pPr>
              <a:defRPr/>
            </a:pPr>
            <a:r>
              <a:rPr dirty="0"/>
              <a:t>Performance Measurement Tool (PMT) </a:t>
            </a:r>
            <a:br>
              <a:rPr dirty="0"/>
            </a:br>
            <a:r>
              <a:rPr dirty="0"/>
              <a:t>User Guide </a:t>
            </a:r>
            <a:br>
              <a:rPr dirty="0"/>
            </a:br>
            <a:r>
              <a:rPr sz="2800" b="0" dirty="0"/>
              <a:t>for</a:t>
            </a:r>
          </a:p>
        </p:txBody>
      </p:sp>
      <p:sp>
        <p:nvSpPr>
          <p:cNvPr id="6147" name="Text Placeholder 1"/>
          <p:cNvSpPr>
            <a:spLocks noGrp="1"/>
          </p:cNvSpPr>
          <p:nvPr>
            <p:ph type="body" sz="quarter" idx="10"/>
          </p:nvPr>
        </p:nvSpPr>
        <p:spPr>
          <a:xfrm>
            <a:off x="2632075" y="4483100"/>
            <a:ext cx="3810000" cy="369888"/>
          </a:xfrm>
          <a:ln/>
        </p:spPr>
        <p:txBody>
          <a:bodyPr/>
          <a:lstStyle/>
          <a:p>
            <a:r>
              <a:rPr altLang="en-US" dirty="0"/>
              <a:t>June 2016</a:t>
            </a:r>
          </a:p>
        </p:txBody>
      </p:sp>
      <p:sp>
        <p:nvSpPr>
          <p:cNvPr id="7" name="Text Placeholder 6"/>
          <p:cNvSpPr>
            <a:spLocks noGrp="1"/>
          </p:cNvSpPr>
          <p:nvPr>
            <p:ph type="body" sz="quarter" idx="11"/>
          </p:nvPr>
        </p:nvSpPr>
        <p:spPr>
          <a:xfrm>
            <a:off x="693738" y="2629326"/>
            <a:ext cx="7780337" cy="830997"/>
          </a:xfrm>
        </p:spPr>
        <p:txBody>
          <a:bodyPr/>
          <a:lstStyle/>
          <a:p>
            <a:pPr>
              <a:defRPr/>
            </a:pPr>
            <a:r>
              <a:rPr lang="en-US" sz="2400" b="1" dirty="0">
                <a:solidFill>
                  <a:srgbClr val="800000"/>
                </a:solidFill>
                <a:latin typeface="Arial" charset="0"/>
                <a:cs typeface="Arial" charset="0"/>
              </a:rPr>
              <a:t>Fiscal Year 2015</a:t>
            </a:r>
            <a:r>
              <a:rPr lang="en-US" sz="2400" dirty="0">
                <a:solidFill>
                  <a:srgbClr val="800000"/>
                </a:solidFill>
                <a:latin typeface="Arial" charset="0"/>
                <a:cs typeface="Arial" charset="0"/>
              </a:rPr>
              <a:t> Justice Assistance Grant (JAG) Programs</a:t>
            </a:r>
          </a:p>
        </p:txBody>
      </p:sp>
      <p:sp>
        <p:nvSpPr>
          <p:cNvPr id="5" name="Text Placeholder 15"/>
          <p:cNvSpPr txBox="1">
            <a:spLocks/>
          </p:cNvSpPr>
          <p:nvPr/>
        </p:nvSpPr>
        <p:spPr bwMode="auto">
          <a:xfrm>
            <a:off x="693738" y="3676330"/>
            <a:ext cx="7780337" cy="532453"/>
          </a:xfrm>
          <a:prstGeom prst="rect">
            <a:avLst/>
          </a:prstGeom>
          <a:noFill/>
          <a:ln w="9525">
            <a:noFill/>
            <a:miter lim="800000"/>
            <a:headEnd/>
            <a:tailEnd/>
          </a:ln>
          <a:effectLst/>
        </p:spPr>
        <p:txBody>
          <a:bodyPr anchor="ctr">
            <a:spAutoFit/>
          </a:bodyPr>
          <a:lstStyle>
            <a:lvl1pPr marL="233363" indent="-233363" algn="l" rtl="0" eaLnBrk="0" fontAlgn="base" hangingPunct="0">
              <a:lnSpc>
                <a:spcPct val="100000"/>
              </a:lnSpc>
              <a:spcBef>
                <a:spcPct val="0"/>
              </a:spcBef>
              <a:spcAft>
                <a:spcPct val="0"/>
              </a:spcAft>
              <a:buClr>
                <a:schemeClr val="accent2"/>
              </a:buClr>
              <a:buFont typeface="Wingdings" pitchFamily="2" charset="2"/>
              <a:buNone/>
              <a:defRPr lang="en-US" sz="2400" b="0" kern="1200" smtClean="0">
                <a:solidFill>
                  <a:schemeClr val="accent2"/>
                </a:solidFill>
                <a:latin typeface="Arial Narrow" pitchFamily="34" charset="0"/>
                <a:ea typeface="+mj-ea"/>
                <a:cs typeface="+mj-cs"/>
              </a:defRPr>
            </a:lvl1pPr>
            <a:lvl2pPr marL="517525" indent="-284163" algn="l" rtl="0" eaLnBrk="0" fontAlgn="base" hangingPunct="0">
              <a:spcBef>
                <a:spcPct val="0"/>
              </a:spcBef>
              <a:spcAft>
                <a:spcPct val="0"/>
              </a:spcAft>
              <a:buClr>
                <a:schemeClr val="accent2"/>
              </a:buClr>
              <a:buFont typeface="Arial" pitchFamily="34" charset="0"/>
              <a:buNone/>
              <a:defRPr lang="en-US" sz="2400" b="0" kern="1200" smtClean="0">
                <a:solidFill>
                  <a:srgbClr val="35001A"/>
                </a:solidFill>
                <a:latin typeface="Arial Narrow" pitchFamily="34" charset="0"/>
                <a:ea typeface="+mj-ea"/>
                <a:cs typeface="+mj-cs"/>
              </a:defRPr>
            </a:lvl2pPr>
            <a:lvl3pPr marL="741363" indent="-223838" algn="l" rtl="0" eaLnBrk="0" fontAlgn="base" hangingPunct="0">
              <a:spcBef>
                <a:spcPct val="0"/>
              </a:spcBef>
              <a:spcAft>
                <a:spcPct val="0"/>
              </a:spcAft>
              <a:buClr>
                <a:schemeClr val="accent2"/>
              </a:buClr>
              <a:buFont typeface="Arial" pitchFamily="34" charset="0"/>
              <a:buNone/>
              <a:defRPr lang="en-US" sz="2400" b="0" kern="1200" smtClean="0">
                <a:solidFill>
                  <a:srgbClr val="35001A"/>
                </a:solidFill>
                <a:latin typeface="Arial Narrow" pitchFamily="34" charset="0"/>
                <a:ea typeface="+mj-ea"/>
                <a:cs typeface="+mj-cs"/>
              </a:defRPr>
            </a:lvl3pPr>
            <a:lvl4pPr marL="1027113" indent="-285750" algn="l" rtl="0" eaLnBrk="0" fontAlgn="base" hangingPunct="0">
              <a:spcBef>
                <a:spcPct val="0"/>
              </a:spcBef>
              <a:spcAft>
                <a:spcPct val="0"/>
              </a:spcAft>
              <a:buClr>
                <a:schemeClr val="accent2"/>
              </a:buClr>
              <a:buFont typeface="Arial" pitchFamily="34" charset="0"/>
              <a:buNone/>
              <a:defRPr lang="en-US" sz="2400" b="0" kern="1200" smtClean="0">
                <a:solidFill>
                  <a:srgbClr val="35001A"/>
                </a:solidFill>
                <a:latin typeface="Arial Narrow" pitchFamily="34" charset="0"/>
                <a:ea typeface="+mj-ea"/>
                <a:cs typeface="+mj-cs"/>
              </a:defRPr>
            </a:lvl4pPr>
            <a:lvl5pPr marL="1258888" indent="-231775" algn="l" rtl="0" eaLnBrk="0" fontAlgn="base" hangingPunct="0">
              <a:spcBef>
                <a:spcPct val="0"/>
              </a:spcBef>
              <a:spcAft>
                <a:spcPct val="0"/>
              </a:spcAft>
              <a:buClr>
                <a:schemeClr val="accent2"/>
              </a:buClr>
              <a:buFont typeface="Arial" pitchFamily="34" charset="0"/>
              <a:buNone/>
              <a:defRPr lang="en-US" sz="2400" b="0" kern="1200" dirty="0" smtClean="0">
                <a:solidFill>
                  <a:srgbClr val="35001A"/>
                </a:solidFill>
                <a:latin typeface="Arial Narrow" pitchFamily="34" charset="0"/>
                <a:ea typeface="+mj-ea"/>
                <a:cs typeface="+mj-cs"/>
              </a:defRPr>
            </a:lvl5pPr>
            <a:lvl6pPr marL="2514600" indent="-228600" algn="l" rtl="0" eaLnBrk="1" fontAlgn="base" hangingPunct="1">
              <a:spcBef>
                <a:spcPct val="20000"/>
              </a:spcBef>
              <a:spcAft>
                <a:spcPct val="0"/>
              </a:spcAft>
              <a:buClr>
                <a:srgbClr val="310B2F"/>
              </a:buClr>
              <a:buChar char="»"/>
              <a:defRPr sz="2000">
                <a:solidFill>
                  <a:srgbClr val="002448"/>
                </a:solidFill>
                <a:latin typeface="+mn-lt"/>
              </a:defRPr>
            </a:lvl6pPr>
            <a:lvl7pPr marL="2971800" indent="-228600" algn="l" rtl="0" eaLnBrk="1" fontAlgn="base" hangingPunct="1">
              <a:spcBef>
                <a:spcPct val="20000"/>
              </a:spcBef>
              <a:spcAft>
                <a:spcPct val="0"/>
              </a:spcAft>
              <a:buClr>
                <a:srgbClr val="310B2F"/>
              </a:buClr>
              <a:buChar char="»"/>
              <a:defRPr sz="2000">
                <a:solidFill>
                  <a:srgbClr val="002448"/>
                </a:solidFill>
                <a:latin typeface="+mn-lt"/>
              </a:defRPr>
            </a:lvl7pPr>
            <a:lvl8pPr marL="3429000" indent="-228600" algn="l" rtl="0" eaLnBrk="1" fontAlgn="base" hangingPunct="1">
              <a:spcBef>
                <a:spcPct val="20000"/>
              </a:spcBef>
              <a:spcAft>
                <a:spcPct val="0"/>
              </a:spcAft>
              <a:buClr>
                <a:srgbClr val="310B2F"/>
              </a:buClr>
              <a:buChar char="»"/>
              <a:defRPr sz="2000">
                <a:solidFill>
                  <a:srgbClr val="002448"/>
                </a:solidFill>
                <a:latin typeface="+mn-lt"/>
              </a:defRPr>
            </a:lvl8pPr>
            <a:lvl9pPr marL="3886200" indent="-228600" algn="l" rtl="0" eaLnBrk="1" fontAlgn="base" hangingPunct="1">
              <a:spcBef>
                <a:spcPct val="20000"/>
              </a:spcBef>
              <a:spcAft>
                <a:spcPct val="0"/>
              </a:spcAft>
              <a:buClr>
                <a:srgbClr val="310B2F"/>
              </a:buClr>
              <a:buChar char="»"/>
              <a:defRPr sz="2000">
                <a:solidFill>
                  <a:srgbClr val="002448"/>
                </a:solidFill>
                <a:latin typeface="+mn-lt"/>
              </a:defRPr>
            </a:lvl9pPr>
          </a:lstStyle>
          <a:p>
            <a:pPr marL="0" indent="0" algn="ctr" fontAlgn="auto">
              <a:spcBef>
                <a:spcPct val="20000"/>
              </a:spcBef>
              <a:spcAft>
                <a:spcPts val="0"/>
              </a:spcAft>
              <a:buClrTx/>
              <a:defRPr/>
            </a:pPr>
            <a:r>
              <a:rPr sz="1300" dirty="0">
                <a:solidFill>
                  <a:prstClr val="black">
                    <a:lumMod val="50000"/>
                    <a:lumOff val="50000"/>
                  </a:prstClr>
                </a:solidFill>
                <a:latin typeface="Arial" pitchFamily="34" charset="0"/>
                <a:cs typeface="Arial" pitchFamily="34" charset="0"/>
              </a:rPr>
              <a:t>Data Entry for </a:t>
            </a:r>
            <a:r>
              <a:rPr sz="1300" dirty="0" err="1">
                <a:solidFill>
                  <a:prstClr val="black">
                    <a:lumMod val="50000"/>
                    <a:lumOff val="50000"/>
                  </a:prstClr>
                </a:solidFill>
                <a:latin typeface="Arial" pitchFamily="34" charset="0"/>
                <a:cs typeface="Arial" pitchFamily="34" charset="0"/>
              </a:rPr>
              <a:t>Subrecipients</a:t>
            </a:r>
            <a:endParaRPr sz="1300" dirty="0">
              <a:solidFill>
                <a:prstClr val="black">
                  <a:lumMod val="50000"/>
                  <a:lumOff val="50000"/>
                </a:prstClr>
              </a:solidFill>
              <a:latin typeface="Arial" pitchFamily="34" charset="0"/>
              <a:cs typeface="Arial" pitchFamily="34" charset="0"/>
            </a:endParaRPr>
          </a:p>
          <a:p>
            <a:pPr marL="0" indent="0" algn="ctr" fontAlgn="auto">
              <a:spcBef>
                <a:spcPct val="20000"/>
              </a:spcBef>
              <a:spcAft>
                <a:spcPts val="0"/>
              </a:spcAft>
              <a:buClrTx/>
              <a:defRPr/>
            </a:pPr>
            <a:r>
              <a:rPr sz="1300" dirty="0">
                <a:solidFill>
                  <a:prstClr val="black">
                    <a:lumMod val="50000"/>
                    <a:lumOff val="50000"/>
                  </a:prstClr>
                </a:solidFill>
                <a:latin typeface="Arial" pitchFamily="34" charset="0"/>
                <a:cs typeface="Arial" pitchFamily="34" charset="0"/>
              </a:rPr>
              <a:t>(includes Disparate Jurisdictions)</a:t>
            </a:r>
          </a:p>
        </p:txBody>
      </p:sp>
    </p:spTree>
    <p:extLst>
      <p:ext uri="{BB962C8B-B14F-4D97-AF65-F5344CB8AC3E}">
        <p14:creationId xmlns:p14="http://schemas.microsoft.com/office/powerpoint/2010/main" val="8221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1442"/>
            <a:ext cx="7105650" cy="457200"/>
          </a:xfrm>
        </p:spPr>
        <p:txBody>
          <a:bodyPr>
            <a:normAutofit fontScale="90000"/>
          </a:bodyPr>
          <a:lstStyle/>
          <a:p>
            <a:r>
              <a:rPr lang="en-US" dirty="0"/>
              <a:t>Major Changes for Fiscal Year 2015 Awards</a:t>
            </a:r>
          </a:p>
        </p:txBody>
      </p:sp>
      <p:sp>
        <p:nvSpPr>
          <p:cNvPr id="3" name="Content Placeholder 2"/>
          <p:cNvSpPr>
            <a:spLocks noGrp="1"/>
          </p:cNvSpPr>
          <p:nvPr>
            <p:ph idx="1"/>
          </p:nvPr>
        </p:nvSpPr>
        <p:spPr>
          <a:xfrm>
            <a:off x="742950" y="1581150"/>
            <a:ext cx="7620000" cy="2985433"/>
          </a:xfrm>
        </p:spPr>
        <p:txBody>
          <a:bodyPr/>
          <a:lstStyle/>
          <a:p>
            <a:r>
              <a:rPr lang="en-US" sz="2400" dirty="0"/>
              <a:t>New accountability measures</a:t>
            </a:r>
          </a:p>
          <a:p>
            <a:endParaRPr lang="en-US" sz="2400" dirty="0"/>
          </a:p>
          <a:p>
            <a:r>
              <a:rPr lang="en-US" sz="2400" dirty="0"/>
              <a:t>New narrative questions</a:t>
            </a:r>
          </a:p>
          <a:p>
            <a:endParaRPr lang="en-US" sz="2400" dirty="0"/>
          </a:p>
          <a:p>
            <a:r>
              <a:rPr lang="en-US" sz="2400" dirty="0"/>
              <a:t>New measures flow based on funding amount</a:t>
            </a:r>
          </a:p>
          <a:p>
            <a:endParaRPr lang="en-US" sz="2400" dirty="0"/>
          </a:p>
          <a:p>
            <a:r>
              <a:rPr lang="en-US" sz="2400" dirty="0"/>
              <a:t>New reporting schedule</a:t>
            </a:r>
          </a:p>
        </p:txBody>
      </p:sp>
      <p:sp>
        <p:nvSpPr>
          <p:cNvPr id="4" name="Date Placeholder 3">
            <a:extLst>
              <a:ext uri="{FF2B5EF4-FFF2-40B4-BE49-F238E27FC236}">
                <a16:creationId xmlns:a16="http://schemas.microsoft.com/office/drawing/2014/main" id="{58505ECA-C84D-4875-A894-2B05CC863074}"/>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78658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Reporting</a:t>
            </a:r>
          </a:p>
        </p:txBody>
      </p:sp>
      <p:sp>
        <p:nvSpPr>
          <p:cNvPr id="3" name="Content Placeholder 2"/>
          <p:cNvSpPr>
            <a:spLocks noGrp="1"/>
          </p:cNvSpPr>
          <p:nvPr>
            <p:ph idx="1"/>
          </p:nvPr>
        </p:nvSpPr>
        <p:spPr>
          <a:xfrm>
            <a:off x="742950" y="1581150"/>
            <a:ext cx="7620000" cy="1477328"/>
          </a:xfrm>
        </p:spPr>
        <p:txBody>
          <a:bodyPr>
            <a:normAutofit fontScale="85000" lnSpcReduction="20000"/>
          </a:bodyPr>
          <a:lstStyle/>
          <a:p>
            <a:pPr>
              <a:spcAft>
                <a:spcPts val="1200"/>
              </a:spcAft>
            </a:pPr>
            <a:r>
              <a:rPr lang="en-US" b="1" dirty="0"/>
              <a:t>The revised measures will only take effect for fiscal year (FY) 2015 and future awards.</a:t>
            </a:r>
          </a:p>
          <a:p>
            <a:pPr>
              <a:spcAft>
                <a:spcPts val="1200"/>
              </a:spcAft>
            </a:pPr>
            <a:r>
              <a:rPr lang="en-US" dirty="0"/>
              <a:t>FY 2014 and prior awards will continue to report on the current measures and reporting schedule.</a:t>
            </a:r>
          </a:p>
        </p:txBody>
      </p:sp>
      <p:grpSp>
        <p:nvGrpSpPr>
          <p:cNvPr id="26" name="Group 25"/>
          <p:cNvGrpSpPr/>
          <p:nvPr/>
        </p:nvGrpSpPr>
        <p:grpSpPr>
          <a:xfrm>
            <a:off x="1236271" y="3826186"/>
            <a:ext cx="6410208" cy="1321774"/>
            <a:chOff x="1366896" y="3826186"/>
            <a:chExt cx="6410208" cy="1321774"/>
          </a:xfrm>
        </p:grpSpPr>
        <p:cxnSp>
          <p:nvCxnSpPr>
            <p:cNvPr id="24" name="Straight Connector 23"/>
            <p:cNvCxnSpPr/>
            <p:nvPr/>
          </p:nvCxnSpPr>
          <p:spPr bwMode="auto">
            <a:xfrm flipH="1">
              <a:off x="1903602" y="4434449"/>
              <a:ext cx="4576085" cy="0"/>
            </a:xfrm>
            <a:prstGeom prst="line">
              <a:avLst/>
            </a:prstGeom>
            <a:solidFill>
              <a:schemeClr val="accent1"/>
            </a:solidFill>
            <a:ln w="152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6467812" y="4434449"/>
              <a:ext cx="1071507" cy="0"/>
            </a:xfrm>
            <a:prstGeom prst="line">
              <a:avLst/>
            </a:prstGeom>
            <a:solidFill>
              <a:schemeClr val="accent1"/>
            </a:solidFill>
            <a:ln w="1524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1677518" y="4533896"/>
              <a:ext cx="6099586" cy="10757"/>
            </a:xfrm>
            <a:prstGeom prst="straightConnector1">
              <a:avLst/>
            </a:prstGeom>
            <a:solidFill>
              <a:schemeClr val="accent1"/>
            </a:solidFill>
            <a:ln w="762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4875006" y="4410182"/>
              <a:ext cx="0" cy="26894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6468930" y="4410182"/>
              <a:ext cx="0" cy="26894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446031" y="4399425"/>
              <a:ext cx="0" cy="26894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2822087" y="4679123"/>
              <a:ext cx="1247887" cy="461665"/>
            </a:xfrm>
            <a:prstGeom prst="rect">
              <a:avLst/>
            </a:prstGeom>
            <a:noFill/>
          </p:spPr>
          <p:txBody>
            <a:bodyPr wrap="square" rtlCol="0">
              <a:spAutoFit/>
            </a:bodyPr>
            <a:lstStyle/>
            <a:p>
              <a:pPr algn="ctr" fontAlgn="base">
                <a:spcBef>
                  <a:spcPct val="0"/>
                </a:spcBef>
                <a:spcAft>
                  <a:spcPct val="0"/>
                </a:spcAft>
              </a:pPr>
              <a:r>
                <a:rPr lang="en-US" sz="2400" dirty="0">
                  <a:solidFill>
                    <a:prstClr val="black"/>
                  </a:solidFill>
                  <a:latin typeface="Arial Narrow" panose="020B0606020202030204" pitchFamily="34" charset="0"/>
                  <a:cs typeface="Arial" pitchFamily="34" charset="0"/>
                </a:rPr>
                <a:t>FY 2013</a:t>
              </a:r>
            </a:p>
          </p:txBody>
        </p:sp>
        <p:sp>
          <p:nvSpPr>
            <p:cNvPr id="13" name="TextBox 12"/>
            <p:cNvSpPr txBox="1"/>
            <p:nvPr/>
          </p:nvSpPr>
          <p:spPr>
            <a:xfrm>
              <a:off x="4251062" y="4686295"/>
              <a:ext cx="1247887" cy="461665"/>
            </a:xfrm>
            <a:prstGeom prst="rect">
              <a:avLst/>
            </a:prstGeom>
            <a:noFill/>
          </p:spPr>
          <p:txBody>
            <a:bodyPr wrap="square" rtlCol="0">
              <a:spAutoFit/>
            </a:bodyPr>
            <a:lstStyle/>
            <a:p>
              <a:pPr algn="ctr" fontAlgn="base">
                <a:spcBef>
                  <a:spcPct val="0"/>
                </a:spcBef>
                <a:spcAft>
                  <a:spcPct val="0"/>
                </a:spcAft>
              </a:pPr>
              <a:r>
                <a:rPr lang="en-US" sz="2400" dirty="0">
                  <a:solidFill>
                    <a:prstClr val="black"/>
                  </a:solidFill>
                  <a:latin typeface="Arial Narrow" panose="020B0606020202030204" pitchFamily="34" charset="0"/>
                  <a:cs typeface="Arial" pitchFamily="34" charset="0"/>
                </a:rPr>
                <a:t>FY 2014</a:t>
              </a:r>
            </a:p>
          </p:txBody>
        </p:sp>
        <p:sp>
          <p:nvSpPr>
            <p:cNvPr id="14" name="TextBox 13"/>
            <p:cNvSpPr txBox="1"/>
            <p:nvPr/>
          </p:nvSpPr>
          <p:spPr>
            <a:xfrm>
              <a:off x="5844986" y="4686295"/>
              <a:ext cx="1247887" cy="461665"/>
            </a:xfrm>
            <a:prstGeom prst="rect">
              <a:avLst/>
            </a:prstGeom>
            <a:noFill/>
          </p:spPr>
          <p:txBody>
            <a:bodyPr wrap="square" rtlCol="0">
              <a:spAutoFit/>
            </a:bodyPr>
            <a:lstStyle/>
            <a:p>
              <a:pPr algn="ctr" fontAlgn="base">
                <a:spcBef>
                  <a:spcPct val="0"/>
                </a:spcBef>
                <a:spcAft>
                  <a:spcPct val="0"/>
                </a:spcAft>
              </a:pPr>
              <a:r>
                <a:rPr lang="en-US" sz="2400" dirty="0">
                  <a:solidFill>
                    <a:prstClr val="black"/>
                  </a:solidFill>
                  <a:latin typeface="Arial Narrow" panose="020B0606020202030204" pitchFamily="34" charset="0"/>
                  <a:cs typeface="Arial" pitchFamily="34" charset="0"/>
                </a:rPr>
                <a:t>FY 2015</a:t>
              </a:r>
            </a:p>
          </p:txBody>
        </p:sp>
        <p:sp>
          <p:nvSpPr>
            <p:cNvPr id="20" name="TextBox 19"/>
            <p:cNvSpPr txBox="1"/>
            <p:nvPr/>
          </p:nvSpPr>
          <p:spPr>
            <a:xfrm>
              <a:off x="6458172" y="3826186"/>
              <a:ext cx="1081148" cy="553998"/>
            </a:xfrm>
            <a:prstGeom prst="rect">
              <a:avLst/>
            </a:prstGeom>
            <a:noFill/>
          </p:spPr>
          <p:txBody>
            <a:bodyPr wrap="square" rtlCol="0">
              <a:spAutoFit/>
            </a:bodyPr>
            <a:lstStyle/>
            <a:p>
              <a:pPr fontAlgn="base">
                <a:lnSpc>
                  <a:spcPts val="1800"/>
                </a:lnSpc>
                <a:spcBef>
                  <a:spcPct val="0"/>
                </a:spcBef>
                <a:spcAft>
                  <a:spcPct val="0"/>
                </a:spcAft>
              </a:pPr>
              <a:r>
                <a:rPr lang="en-US" b="1" dirty="0">
                  <a:solidFill>
                    <a:srgbClr val="9BBB59"/>
                  </a:solidFill>
                  <a:latin typeface="Arial Narrow" panose="020B0606020202030204" pitchFamily="34" charset="0"/>
                  <a:cs typeface="Arial" pitchFamily="34" charset="0"/>
                </a:rPr>
                <a:t>Revised Measures</a:t>
              </a:r>
            </a:p>
          </p:txBody>
        </p:sp>
        <p:sp>
          <p:nvSpPr>
            <p:cNvPr id="21" name="TextBox 20"/>
            <p:cNvSpPr txBox="1"/>
            <p:nvPr/>
          </p:nvSpPr>
          <p:spPr>
            <a:xfrm>
              <a:off x="2876033" y="4010852"/>
              <a:ext cx="2643127" cy="369332"/>
            </a:xfrm>
            <a:prstGeom prst="rect">
              <a:avLst/>
            </a:prstGeom>
            <a:noFill/>
          </p:spPr>
          <p:txBody>
            <a:bodyPr wrap="square" rtlCol="0">
              <a:spAutoFit/>
            </a:bodyPr>
            <a:lstStyle/>
            <a:p>
              <a:pPr algn="ctr" fontAlgn="base">
                <a:spcBef>
                  <a:spcPct val="0"/>
                </a:spcBef>
                <a:spcAft>
                  <a:spcPct val="0"/>
                </a:spcAft>
              </a:pPr>
              <a:r>
                <a:rPr lang="en-US" b="1" dirty="0">
                  <a:solidFill>
                    <a:srgbClr val="4F81BD"/>
                  </a:solidFill>
                  <a:latin typeface="Arial Narrow" panose="020B0606020202030204" pitchFamily="34" charset="0"/>
                  <a:cs typeface="Arial" pitchFamily="34" charset="0"/>
                </a:rPr>
                <a:t>Current Measures</a:t>
              </a:r>
            </a:p>
          </p:txBody>
        </p:sp>
        <p:cxnSp>
          <p:nvCxnSpPr>
            <p:cNvPr id="22" name="Straight Connector 21"/>
            <p:cNvCxnSpPr/>
            <p:nvPr/>
          </p:nvCxnSpPr>
          <p:spPr bwMode="auto">
            <a:xfrm>
              <a:off x="1990840" y="4406597"/>
              <a:ext cx="0" cy="26894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1366896" y="4686295"/>
              <a:ext cx="1247887" cy="461665"/>
            </a:xfrm>
            <a:prstGeom prst="rect">
              <a:avLst/>
            </a:prstGeom>
            <a:noFill/>
          </p:spPr>
          <p:txBody>
            <a:bodyPr wrap="square" rtlCol="0">
              <a:spAutoFit/>
            </a:bodyPr>
            <a:lstStyle/>
            <a:p>
              <a:pPr algn="ctr" fontAlgn="base">
                <a:spcBef>
                  <a:spcPct val="0"/>
                </a:spcBef>
                <a:spcAft>
                  <a:spcPct val="0"/>
                </a:spcAft>
              </a:pPr>
              <a:r>
                <a:rPr lang="en-US" sz="2400" dirty="0">
                  <a:solidFill>
                    <a:prstClr val="black"/>
                  </a:solidFill>
                  <a:latin typeface="Arial Narrow" panose="020B0606020202030204" pitchFamily="34" charset="0"/>
                  <a:cs typeface="Arial" pitchFamily="34" charset="0"/>
                </a:rPr>
                <a:t>FY 2012</a:t>
              </a:r>
            </a:p>
          </p:txBody>
        </p:sp>
      </p:grpSp>
      <p:sp>
        <p:nvSpPr>
          <p:cNvPr id="4" name="Date Placeholder 3">
            <a:extLst>
              <a:ext uri="{FF2B5EF4-FFF2-40B4-BE49-F238E27FC236}">
                <a16:creationId xmlns:a16="http://schemas.microsoft.com/office/drawing/2014/main" id="{C3B01EB5-EAB4-4FC1-A461-1D522BAD04E9}"/>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30218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Reporting</a:t>
            </a:r>
          </a:p>
        </p:txBody>
      </p:sp>
      <p:sp>
        <p:nvSpPr>
          <p:cNvPr id="3" name="Content Placeholder 2"/>
          <p:cNvSpPr>
            <a:spLocks noGrp="1"/>
          </p:cNvSpPr>
          <p:nvPr>
            <p:ph idx="1"/>
          </p:nvPr>
        </p:nvSpPr>
        <p:spPr>
          <a:xfrm>
            <a:off x="742950" y="1581150"/>
            <a:ext cx="7620000" cy="1323439"/>
          </a:xfrm>
        </p:spPr>
        <p:txBody>
          <a:bodyPr>
            <a:normAutofit fontScale="85000" lnSpcReduction="20000"/>
          </a:bodyPr>
          <a:lstStyle/>
          <a:p>
            <a:r>
              <a:rPr lang="en-US" dirty="0"/>
              <a:t>If you have awards from FY 2014 or before as well as awards from FY 2015, you will have to report on awards from FY 2014 or before using the current measures and report on FY 2015 awards using the revised measures.</a:t>
            </a:r>
          </a:p>
        </p:txBody>
      </p:sp>
      <p:grpSp>
        <p:nvGrpSpPr>
          <p:cNvPr id="5" name="Group 4"/>
          <p:cNvGrpSpPr/>
          <p:nvPr/>
        </p:nvGrpSpPr>
        <p:grpSpPr>
          <a:xfrm>
            <a:off x="1177666" y="3743337"/>
            <a:ext cx="6674143" cy="1668923"/>
            <a:chOff x="1642412" y="3724082"/>
            <a:chExt cx="6674143" cy="1668923"/>
          </a:xfrm>
        </p:grpSpPr>
        <p:cxnSp>
          <p:nvCxnSpPr>
            <p:cNvPr id="21" name="Straight Connector 20"/>
            <p:cNvCxnSpPr/>
            <p:nvPr/>
          </p:nvCxnSpPr>
          <p:spPr bwMode="auto">
            <a:xfrm flipH="1" flipV="1">
              <a:off x="1713662" y="4326943"/>
              <a:ext cx="6400800" cy="0"/>
            </a:xfrm>
            <a:prstGeom prst="line">
              <a:avLst/>
            </a:prstGeom>
            <a:solidFill>
              <a:schemeClr val="accent1"/>
            </a:solidFill>
            <a:ln w="152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3985481" y="4168711"/>
              <a:ext cx="4128981" cy="0"/>
            </a:xfrm>
            <a:prstGeom prst="line">
              <a:avLst/>
            </a:prstGeom>
            <a:solidFill>
              <a:schemeClr val="accent1"/>
            </a:solidFill>
            <a:ln w="1524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2530290" y="4420366"/>
              <a:ext cx="5786265" cy="6085"/>
            </a:xfrm>
            <a:prstGeom prst="straightConnector1">
              <a:avLst/>
            </a:prstGeom>
            <a:solidFill>
              <a:schemeClr val="accent1"/>
            </a:solidFill>
            <a:ln w="76200" cap="flat" cmpd="sng" algn="ctr">
              <a:solidFill>
                <a:schemeClr val="tx1"/>
              </a:solidFill>
              <a:prstDash val="solid"/>
              <a:round/>
              <a:headEnd type="diamond"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414457" y="4059851"/>
              <a:ext cx="0" cy="50292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008381" y="4049099"/>
              <a:ext cx="0" cy="50292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3985482" y="4043848"/>
              <a:ext cx="0" cy="50023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275813" y="4554836"/>
              <a:ext cx="1428975" cy="830997"/>
            </a:xfrm>
            <a:prstGeom prst="rect">
              <a:avLst/>
            </a:prstGeom>
            <a:noFill/>
          </p:spPr>
          <p:txBody>
            <a:bodyPr wrap="square" rtlCol="0">
              <a:spAutoFit/>
            </a:bodyPr>
            <a:lstStyle>
              <a:defPPr>
                <a:defRPr lang="en-US"/>
              </a:defPPr>
              <a:lvl1pPr algn="ctr">
                <a:defRPr>
                  <a:latin typeface="Arial Narrow" panose="020B0606020202030204" pitchFamily="34" charset="0"/>
                </a:defRPr>
              </a:lvl1pPr>
            </a:lstStyle>
            <a:p>
              <a:pPr fontAlgn="base">
                <a:spcBef>
                  <a:spcPct val="0"/>
                </a:spcBef>
                <a:spcAft>
                  <a:spcPct val="0"/>
                </a:spcAft>
              </a:pPr>
              <a:r>
                <a:rPr lang="en-US" sz="2400" dirty="0">
                  <a:solidFill>
                    <a:prstClr val="black"/>
                  </a:solidFill>
                  <a:cs typeface="Arial" pitchFamily="34" charset="0"/>
                </a:rPr>
                <a:t>Oct.–Dec. 2015</a:t>
              </a:r>
            </a:p>
          </p:txBody>
        </p:sp>
        <p:sp>
          <p:nvSpPr>
            <p:cNvPr id="12" name="TextBox 11"/>
            <p:cNvSpPr txBox="1"/>
            <p:nvPr/>
          </p:nvSpPr>
          <p:spPr>
            <a:xfrm>
              <a:off x="4704788" y="4562008"/>
              <a:ext cx="1436858" cy="830997"/>
            </a:xfrm>
            <a:prstGeom prst="rect">
              <a:avLst/>
            </a:prstGeom>
            <a:noFill/>
          </p:spPr>
          <p:txBody>
            <a:bodyPr wrap="square" rtlCol="0">
              <a:spAutoFit/>
            </a:bodyPr>
            <a:lstStyle>
              <a:defPPr>
                <a:defRPr lang="en-US"/>
              </a:defPPr>
              <a:lvl1pPr algn="ctr">
                <a:defRPr>
                  <a:latin typeface="Arial Narrow" panose="020B0606020202030204" pitchFamily="34" charset="0"/>
                </a:defRPr>
              </a:lvl1pPr>
            </a:lstStyle>
            <a:p>
              <a:pPr fontAlgn="base">
                <a:spcBef>
                  <a:spcPct val="0"/>
                </a:spcBef>
                <a:spcAft>
                  <a:spcPct val="0"/>
                </a:spcAft>
              </a:pPr>
              <a:r>
                <a:rPr lang="en-US" sz="2400" dirty="0">
                  <a:solidFill>
                    <a:prstClr val="black"/>
                  </a:solidFill>
                  <a:cs typeface="Arial" pitchFamily="34" charset="0"/>
                </a:rPr>
                <a:t>Jan.–Mar. 2016</a:t>
              </a:r>
            </a:p>
          </p:txBody>
        </p:sp>
        <p:sp>
          <p:nvSpPr>
            <p:cNvPr id="13" name="TextBox 12"/>
            <p:cNvSpPr txBox="1"/>
            <p:nvPr/>
          </p:nvSpPr>
          <p:spPr>
            <a:xfrm>
              <a:off x="6384437" y="4562008"/>
              <a:ext cx="1247887" cy="830997"/>
            </a:xfrm>
            <a:prstGeom prst="rect">
              <a:avLst/>
            </a:prstGeom>
            <a:noFill/>
          </p:spPr>
          <p:txBody>
            <a:bodyPr wrap="square" rtlCol="0">
              <a:spAutoFit/>
            </a:bodyPr>
            <a:lstStyle>
              <a:defPPr>
                <a:defRPr lang="en-US"/>
              </a:defPPr>
              <a:lvl1pPr algn="ctr">
                <a:defRPr>
                  <a:latin typeface="Arial Narrow" panose="020B0606020202030204" pitchFamily="34" charset="0"/>
                </a:defRPr>
              </a:lvl1pPr>
            </a:lstStyle>
            <a:p>
              <a:pPr fontAlgn="base">
                <a:spcBef>
                  <a:spcPct val="0"/>
                </a:spcBef>
                <a:spcAft>
                  <a:spcPct val="0"/>
                </a:spcAft>
              </a:pPr>
              <a:r>
                <a:rPr lang="en-US" sz="2400" dirty="0">
                  <a:solidFill>
                    <a:prstClr val="black"/>
                  </a:solidFill>
                  <a:cs typeface="Arial" pitchFamily="34" charset="0"/>
                </a:rPr>
                <a:t>Apr.–Jun. 2016</a:t>
              </a:r>
            </a:p>
          </p:txBody>
        </p:sp>
        <p:cxnSp>
          <p:nvCxnSpPr>
            <p:cNvPr id="16" name="Straight Connector 15"/>
            <p:cNvCxnSpPr/>
            <p:nvPr/>
          </p:nvCxnSpPr>
          <p:spPr bwMode="auto">
            <a:xfrm>
              <a:off x="2530291" y="4021053"/>
              <a:ext cx="0" cy="405398"/>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1820622" y="4562008"/>
              <a:ext cx="1455191" cy="830997"/>
            </a:xfrm>
            <a:prstGeom prst="rect">
              <a:avLst/>
            </a:prstGeom>
            <a:noFill/>
          </p:spPr>
          <p:txBody>
            <a:bodyPr wrap="square" rtlCol="0">
              <a:spAutoFit/>
            </a:bodyPr>
            <a:lstStyle>
              <a:defPPr>
                <a:defRPr lang="en-US"/>
              </a:defPPr>
              <a:lvl1pPr algn="ctr">
                <a:defRPr>
                  <a:latin typeface="Arial Narrow" panose="020B0606020202030204" pitchFamily="34" charset="0"/>
                </a:defRPr>
              </a:lvl1pPr>
            </a:lstStyle>
            <a:p>
              <a:pPr fontAlgn="base">
                <a:spcBef>
                  <a:spcPct val="0"/>
                </a:spcBef>
                <a:spcAft>
                  <a:spcPct val="0"/>
                </a:spcAft>
              </a:pPr>
              <a:r>
                <a:rPr lang="en-US" sz="2400" dirty="0">
                  <a:solidFill>
                    <a:prstClr val="black"/>
                  </a:solidFill>
                  <a:cs typeface="Arial" pitchFamily="34" charset="0"/>
                </a:rPr>
                <a:t>Jul.–Sept. 2015</a:t>
              </a:r>
            </a:p>
          </p:txBody>
        </p:sp>
        <p:sp>
          <p:nvSpPr>
            <p:cNvPr id="24" name="TextBox 23"/>
            <p:cNvSpPr txBox="1"/>
            <p:nvPr/>
          </p:nvSpPr>
          <p:spPr>
            <a:xfrm>
              <a:off x="3865716" y="3743337"/>
              <a:ext cx="1557706" cy="323165"/>
            </a:xfrm>
            <a:prstGeom prst="rect">
              <a:avLst/>
            </a:prstGeom>
            <a:noFill/>
          </p:spPr>
          <p:txBody>
            <a:bodyPr wrap="square" rtlCol="0">
              <a:spAutoFit/>
            </a:bodyPr>
            <a:lstStyle>
              <a:defPPr>
                <a:defRPr lang="en-US"/>
              </a:defPPr>
              <a:lvl1pPr>
                <a:lnSpc>
                  <a:spcPts val="1800"/>
                </a:lnSpc>
                <a:defRPr sz="1800" b="1">
                  <a:solidFill>
                    <a:schemeClr val="accent3"/>
                  </a:solidFill>
                  <a:latin typeface="Arial Narrow" panose="020B0606020202030204" pitchFamily="34" charset="0"/>
                </a:defRPr>
              </a:lvl1pPr>
            </a:lstStyle>
            <a:p>
              <a:pPr fontAlgn="base">
                <a:spcBef>
                  <a:spcPct val="0"/>
                </a:spcBef>
                <a:spcAft>
                  <a:spcPct val="0"/>
                </a:spcAft>
              </a:pPr>
              <a:r>
                <a:rPr lang="en-US" dirty="0">
                  <a:solidFill>
                    <a:srgbClr val="9BBB59"/>
                  </a:solidFill>
                  <a:cs typeface="Arial" pitchFamily="34" charset="0"/>
                </a:rPr>
                <a:t>FY 2015 Award</a:t>
              </a:r>
            </a:p>
          </p:txBody>
        </p:sp>
        <p:sp>
          <p:nvSpPr>
            <p:cNvPr id="25" name="TextBox 24"/>
            <p:cNvSpPr txBox="1"/>
            <p:nvPr/>
          </p:nvSpPr>
          <p:spPr>
            <a:xfrm>
              <a:off x="1642412" y="3724082"/>
              <a:ext cx="984509" cy="553998"/>
            </a:xfrm>
            <a:prstGeom prst="rect">
              <a:avLst/>
            </a:prstGeom>
            <a:noFill/>
          </p:spPr>
          <p:txBody>
            <a:bodyPr wrap="square" rtlCol="0">
              <a:spAutoFit/>
            </a:bodyPr>
            <a:lstStyle>
              <a:defPPr>
                <a:defRPr lang="en-US"/>
              </a:defPPr>
              <a:lvl1pPr algn="ctr">
                <a:defRPr sz="1800" b="1">
                  <a:solidFill>
                    <a:schemeClr val="accent1"/>
                  </a:solidFill>
                  <a:latin typeface="Arial Narrow" panose="020B0606020202030204" pitchFamily="34" charset="0"/>
                </a:defRPr>
              </a:lvl1pPr>
            </a:lstStyle>
            <a:p>
              <a:pPr algn="l" fontAlgn="base">
                <a:lnSpc>
                  <a:spcPts val="1800"/>
                </a:lnSpc>
                <a:spcBef>
                  <a:spcPct val="0"/>
                </a:spcBef>
                <a:spcAft>
                  <a:spcPct val="0"/>
                </a:spcAft>
              </a:pPr>
              <a:r>
                <a:rPr lang="en-US" dirty="0">
                  <a:solidFill>
                    <a:srgbClr val="4F81BD"/>
                  </a:solidFill>
                  <a:cs typeface="Arial" pitchFamily="34" charset="0"/>
                </a:rPr>
                <a:t>FY 2014 Award</a:t>
              </a:r>
            </a:p>
          </p:txBody>
        </p:sp>
      </p:grpSp>
      <p:sp>
        <p:nvSpPr>
          <p:cNvPr id="4" name="Date Placeholder 3">
            <a:extLst>
              <a:ext uri="{FF2B5EF4-FFF2-40B4-BE49-F238E27FC236}">
                <a16:creationId xmlns:a16="http://schemas.microsoft.com/office/drawing/2014/main" id="{E8BD8EDE-C02A-48C7-B79F-61CBEA625AB3}"/>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95493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1676400"/>
          <a:ext cx="7924800" cy="4267194"/>
        </p:xfrm>
        <a:graphic>
          <a:graphicData uri="http://schemas.openxmlformats.org/drawingml/2006/table">
            <a:tbl>
              <a:tblPr firstRow="1" firstCol="1" bandRow="1">
                <a:tableStyleId>{5C22544A-7EE6-4342-B048-85BDC9FD1C3A}</a:tableStyleId>
              </a:tblPr>
              <a:tblGrid>
                <a:gridCol w="2486630">
                  <a:extLst>
                    <a:ext uri="{9D8B030D-6E8A-4147-A177-3AD203B41FA5}">
                      <a16:colId xmlns:a16="http://schemas.microsoft.com/office/drawing/2014/main" val="20000"/>
                    </a:ext>
                  </a:extLst>
                </a:gridCol>
                <a:gridCol w="5438170">
                  <a:extLst>
                    <a:ext uri="{9D8B030D-6E8A-4147-A177-3AD203B41FA5}">
                      <a16:colId xmlns:a16="http://schemas.microsoft.com/office/drawing/2014/main" val="20001"/>
                    </a:ext>
                  </a:extLst>
                </a:gridCol>
              </a:tblGrid>
              <a:tr h="243402">
                <a:tc gridSpan="2">
                  <a:txBody>
                    <a:bodyPr/>
                    <a:lstStyle/>
                    <a:p>
                      <a:pPr marL="0" marR="0" algn="ctr">
                        <a:spcBef>
                          <a:spcPts val="0"/>
                        </a:spcBef>
                        <a:spcAft>
                          <a:spcPts val="0"/>
                        </a:spcAft>
                      </a:pPr>
                      <a:r>
                        <a:rPr lang="en-US" sz="1000" dirty="0">
                          <a:effectLst/>
                        </a:rPr>
                        <a:t>This form should be used to inventory </a:t>
                      </a:r>
                      <a:r>
                        <a:rPr lang="en-US" sz="1000" u="sng" dirty="0">
                          <a:effectLst/>
                        </a:rPr>
                        <a:t>all</a:t>
                      </a:r>
                      <a:r>
                        <a:rPr lang="en-US" sz="1000" dirty="0">
                          <a:effectLst/>
                        </a:rPr>
                        <a:t> equipment purchased during the life of the grant.</a:t>
                      </a:r>
                      <a:endParaRPr lang="en-US" sz="1000" dirty="0">
                        <a:effectLst/>
                        <a:latin typeface="Verdana"/>
                        <a:ea typeface="Times New Roman"/>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263976">
                <a:tc>
                  <a:txBody>
                    <a:bodyPr/>
                    <a:lstStyle/>
                    <a:p>
                      <a:pPr marL="0" marR="0">
                        <a:spcBef>
                          <a:spcPts val="0"/>
                        </a:spcBef>
                        <a:spcAft>
                          <a:spcPts val="0"/>
                        </a:spcAft>
                      </a:pPr>
                      <a:r>
                        <a:rPr lang="en-US" sz="1200">
                          <a:effectLst/>
                        </a:rPr>
                        <a:t>Authorizing Agency</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1"/>
                  </a:ext>
                </a:extLst>
              </a:tr>
              <a:tr h="263976">
                <a:tc>
                  <a:txBody>
                    <a:bodyPr/>
                    <a:lstStyle/>
                    <a:p>
                      <a:pPr marL="0" marR="0">
                        <a:spcBef>
                          <a:spcPts val="0"/>
                        </a:spcBef>
                        <a:spcAft>
                          <a:spcPts val="0"/>
                        </a:spcAft>
                      </a:pPr>
                      <a:r>
                        <a:rPr lang="en-US" sz="1200">
                          <a:effectLst/>
                        </a:rPr>
                        <a:t> </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2"/>
                  </a:ext>
                </a:extLst>
              </a:tr>
              <a:tr h="263976">
                <a:tc>
                  <a:txBody>
                    <a:bodyPr/>
                    <a:lstStyle/>
                    <a:p>
                      <a:pPr marL="0" marR="0">
                        <a:spcBef>
                          <a:spcPts val="0"/>
                        </a:spcBef>
                        <a:spcAft>
                          <a:spcPts val="0"/>
                        </a:spcAft>
                      </a:pPr>
                      <a:r>
                        <a:rPr lang="en-US" sz="1200">
                          <a:effectLst/>
                        </a:rPr>
                        <a:t>Implementing Agency</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dirty="0">
                          <a:effectLst/>
                        </a:rPr>
                        <a:t> </a:t>
                      </a:r>
                      <a:endParaRPr lang="en-US" sz="1000" dirty="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3"/>
                  </a:ext>
                </a:extLst>
              </a:tr>
              <a:tr h="263976">
                <a:tc>
                  <a:txBody>
                    <a:bodyPr/>
                    <a:lstStyle/>
                    <a:p>
                      <a:pPr marL="0" marR="0">
                        <a:spcBef>
                          <a:spcPts val="0"/>
                        </a:spcBef>
                        <a:spcAft>
                          <a:spcPts val="0"/>
                        </a:spcAft>
                      </a:pPr>
                      <a:r>
                        <a:rPr lang="en-US" sz="1200">
                          <a:effectLst/>
                        </a:rPr>
                        <a:t> </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4"/>
                  </a:ext>
                </a:extLst>
              </a:tr>
              <a:tr h="263976">
                <a:tc>
                  <a:txBody>
                    <a:bodyPr/>
                    <a:lstStyle/>
                    <a:p>
                      <a:pPr marL="0" marR="0">
                        <a:spcBef>
                          <a:spcPts val="0"/>
                        </a:spcBef>
                        <a:spcAft>
                          <a:spcPts val="0"/>
                        </a:spcAft>
                      </a:pPr>
                      <a:r>
                        <a:rPr lang="en-US" sz="1200" dirty="0">
                          <a:effectLst/>
                        </a:rPr>
                        <a:t>Project Name</a:t>
                      </a:r>
                      <a:endParaRPr lang="en-US" sz="1000" dirty="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5"/>
                  </a:ext>
                </a:extLst>
              </a:tr>
              <a:tr h="263976">
                <a:tc>
                  <a:txBody>
                    <a:bodyPr/>
                    <a:lstStyle/>
                    <a:p>
                      <a:pPr marL="0" marR="0">
                        <a:spcBef>
                          <a:spcPts val="0"/>
                        </a:spcBef>
                        <a:spcAft>
                          <a:spcPts val="0"/>
                        </a:spcAft>
                      </a:pPr>
                      <a:r>
                        <a:rPr lang="en-US" sz="1200">
                          <a:effectLst/>
                        </a:rPr>
                        <a:t> </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6"/>
                  </a:ext>
                </a:extLst>
              </a:tr>
              <a:tr h="263976">
                <a:tc>
                  <a:txBody>
                    <a:bodyPr/>
                    <a:lstStyle/>
                    <a:p>
                      <a:pPr marL="0" marR="0">
                        <a:spcBef>
                          <a:spcPts val="0"/>
                        </a:spcBef>
                        <a:spcAft>
                          <a:spcPts val="0"/>
                        </a:spcAft>
                      </a:pPr>
                      <a:r>
                        <a:rPr lang="en-US" sz="1200">
                          <a:effectLst/>
                        </a:rPr>
                        <a:t>Project Number</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7"/>
                  </a:ext>
                </a:extLst>
              </a:tr>
              <a:tr h="263976">
                <a:tc>
                  <a:txBody>
                    <a:bodyPr/>
                    <a:lstStyle/>
                    <a:p>
                      <a:pPr marL="0" marR="0">
                        <a:spcBef>
                          <a:spcPts val="0"/>
                        </a:spcBef>
                        <a:spcAft>
                          <a:spcPts val="0"/>
                        </a:spcAft>
                      </a:pPr>
                      <a:r>
                        <a:rPr lang="en-US" sz="1200">
                          <a:effectLst/>
                        </a:rPr>
                        <a:t> </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8"/>
                  </a:ext>
                </a:extLst>
              </a:tr>
              <a:tr h="263976">
                <a:tc>
                  <a:txBody>
                    <a:bodyPr/>
                    <a:lstStyle/>
                    <a:p>
                      <a:pPr marL="0" marR="0">
                        <a:spcBef>
                          <a:spcPts val="0"/>
                        </a:spcBef>
                        <a:spcAft>
                          <a:spcPts val="0"/>
                        </a:spcAft>
                      </a:pPr>
                      <a:r>
                        <a:rPr lang="en-US" sz="1200">
                          <a:effectLst/>
                        </a:rPr>
                        <a:t>Project Director's Name</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09"/>
                  </a:ext>
                </a:extLst>
              </a:tr>
              <a:tr h="263976">
                <a:tc>
                  <a:txBody>
                    <a:bodyPr/>
                    <a:lstStyle/>
                    <a:p>
                      <a:pPr marL="0" marR="0">
                        <a:spcBef>
                          <a:spcPts val="0"/>
                        </a:spcBef>
                        <a:spcAft>
                          <a:spcPts val="0"/>
                        </a:spcAft>
                      </a:pPr>
                      <a:r>
                        <a:rPr lang="en-US" sz="1200">
                          <a:effectLst/>
                        </a:rPr>
                        <a:t> </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00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10"/>
                  </a:ext>
                </a:extLst>
              </a:tr>
              <a:tr h="1384032">
                <a:tc>
                  <a:txBody>
                    <a:bodyPr/>
                    <a:lstStyle/>
                    <a:p>
                      <a:pPr marL="0" marR="0">
                        <a:spcBef>
                          <a:spcPts val="0"/>
                        </a:spcBef>
                        <a:spcAft>
                          <a:spcPts val="0"/>
                        </a:spcAft>
                      </a:pPr>
                      <a:r>
                        <a:rPr lang="en-US" sz="1200">
                          <a:effectLst/>
                        </a:rPr>
                        <a:t>Phone # and E-mail Address</a:t>
                      </a:r>
                      <a:endParaRPr lang="en-US" sz="1000">
                        <a:effectLst/>
                        <a:latin typeface="Verdana"/>
                        <a:ea typeface="Times New Roman"/>
                        <a:cs typeface="Times New Roman"/>
                      </a:endParaRPr>
                    </a:p>
                  </a:txBody>
                  <a:tcPr marL="68580" marR="68580" marT="0" marB="0" anchor="b"/>
                </a:tc>
                <a:tc>
                  <a:txBody>
                    <a:bodyPr/>
                    <a:lstStyle/>
                    <a:p>
                      <a:pPr marL="0" marR="0">
                        <a:spcBef>
                          <a:spcPts val="0"/>
                        </a:spcBef>
                        <a:spcAft>
                          <a:spcPts val="0"/>
                        </a:spcAft>
                      </a:pPr>
                      <a:r>
                        <a:rPr lang="en-US" sz="1000" dirty="0">
                          <a:effectLst/>
                        </a:rPr>
                        <a:t> </a:t>
                      </a:r>
                      <a:endParaRPr lang="en-US" sz="1000" dirty="0">
                        <a:effectLst/>
                        <a:latin typeface="Verdana"/>
                        <a:ea typeface="Times New Roman"/>
                        <a:cs typeface="Times New Roman"/>
                      </a:endParaRPr>
                    </a:p>
                  </a:txBody>
                  <a:tcPr marL="68580" marR="68580" marT="0" marB="0" anchor="b"/>
                </a:tc>
                <a:extLst>
                  <a:ext uri="{0D108BD9-81ED-4DB2-BD59-A6C34878D82A}">
                    <a16:rowId xmlns:a16="http://schemas.microsoft.com/office/drawing/2014/main" val="10011"/>
                  </a:ext>
                </a:extLst>
              </a:tr>
            </a:tbl>
          </a:graphicData>
        </a:graphic>
      </p:graphicFrame>
      <p:sp>
        <p:nvSpPr>
          <p:cNvPr id="7" name="Subtitle 6"/>
          <p:cNvSpPr>
            <a:spLocks noGrp="1"/>
          </p:cNvSpPr>
          <p:nvPr>
            <p:ph type="subTitle" idx="1"/>
          </p:nvPr>
        </p:nvSpPr>
        <p:spPr>
          <a:xfrm>
            <a:off x="838200" y="914406"/>
            <a:ext cx="7391400" cy="609594"/>
          </a:xfrm>
        </p:spPr>
        <p:txBody>
          <a:bodyPr>
            <a:normAutofit fontScale="62500" lnSpcReduction="20000"/>
          </a:bodyPr>
          <a:lstStyle/>
          <a:p>
            <a:r>
              <a:rPr lang="en-US" sz="4200" u="sng" dirty="0">
                <a:effectLst/>
              </a:rPr>
              <a:t>Property Control Record &amp; Equipment Certification </a:t>
            </a:r>
          </a:p>
          <a:p>
            <a:endParaRPr lang="en-US" dirty="0"/>
          </a:p>
        </p:txBody>
      </p:sp>
      <p:sp>
        <p:nvSpPr>
          <p:cNvPr id="4" name="Date Placeholder 3">
            <a:extLst>
              <a:ext uri="{FF2B5EF4-FFF2-40B4-BE49-F238E27FC236}">
                <a16:creationId xmlns:a16="http://schemas.microsoft.com/office/drawing/2014/main" id="{9B89BF60-FCE7-4B8E-AB63-9E131F87B981}"/>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293984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6134"/>
          <a:stretch/>
        </p:blipFill>
        <p:spPr>
          <a:xfrm>
            <a:off x="1751388" y="1181099"/>
            <a:ext cx="5625463" cy="4841155"/>
          </a:xfrm>
          <a:prstGeom prst="rect">
            <a:avLst/>
          </a:prstGeom>
        </p:spPr>
      </p:pic>
      <p:sp>
        <p:nvSpPr>
          <p:cNvPr id="10" name="Title 9"/>
          <p:cNvSpPr>
            <a:spLocks noGrp="1"/>
          </p:cNvSpPr>
          <p:nvPr>
            <p:ph type="title"/>
          </p:nvPr>
        </p:nvSpPr>
        <p:spPr/>
        <p:txBody>
          <a:bodyPr/>
          <a:lstStyle/>
          <a:p>
            <a:r>
              <a:rPr lang="en-US" dirty="0"/>
              <a:t>Revised JAG Measures Sections</a:t>
            </a:r>
          </a:p>
        </p:txBody>
      </p:sp>
      <p:sp>
        <p:nvSpPr>
          <p:cNvPr id="4" name="Date Placeholder 3">
            <a:extLst>
              <a:ext uri="{FF2B5EF4-FFF2-40B4-BE49-F238E27FC236}">
                <a16:creationId xmlns:a16="http://schemas.microsoft.com/office/drawing/2014/main" id="{986B68A1-3439-4EDC-83BD-5E5868753026}"/>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45849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PMT Reporting Schedule</a:t>
            </a:r>
          </a:p>
        </p:txBody>
      </p:sp>
      <p:graphicFrame>
        <p:nvGraphicFramePr>
          <p:cNvPr id="5" name="Table 4"/>
          <p:cNvGraphicFramePr>
            <a:graphicFrameLocks noGrp="1"/>
          </p:cNvGraphicFramePr>
          <p:nvPr>
            <p:extLst>
              <p:ext uri="{D42A27DB-BD31-4B8C-83A1-F6EECF244321}">
                <p14:modId xmlns:p14="http://schemas.microsoft.com/office/powerpoint/2010/main" val="581681080"/>
              </p:ext>
            </p:extLst>
          </p:nvPr>
        </p:nvGraphicFramePr>
        <p:xfrm>
          <a:off x="2392532" y="3998649"/>
          <a:ext cx="4499588" cy="1899744"/>
        </p:xfrm>
        <a:graphic>
          <a:graphicData uri="http://schemas.openxmlformats.org/drawingml/2006/table">
            <a:tbl>
              <a:tblPr firstRow="1" firstCol="1" bandRow="1">
                <a:tableStyleId>{8799B23B-EC83-4686-B30A-512413B5E67A}</a:tableStyleId>
              </a:tblPr>
              <a:tblGrid>
                <a:gridCol w="2382384">
                  <a:extLst>
                    <a:ext uri="{9D8B030D-6E8A-4147-A177-3AD203B41FA5}">
                      <a16:colId xmlns:a16="http://schemas.microsoft.com/office/drawing/2014/main" val="20000"/>
                    </a:ext>
                  </a:extLst>
                </a:gridCol>
                <a:gridCol w="2117204">
                  <a:extLst>
                    <a:ext uri="{9D8B030D-6E8A-4147-A177-3AD203B41FA5}">
                      <a16:colId xmlns:a16="http://schemas.microsoft.com/office/drawing/2014/main" val="20001"/>
                    </a:ext>
                  </a:extLst>
                </a:gridCol>
              </a:tblGrid>
              <a:tr h="301828">
                <a:tc>
                  <a:txBody>
                    <a:bodyPr/>
                    <a:lstStyle/>
                    <a:p>
                      <a:pPr marL="0" marR="0">
                        <a:spcBef>
                          <a:spcPts val="0"/>
                        </a:spcBef>
                        <a:spcAft>
                          <a:spcPts val="0"/>
                        </a:spcAft>
                      </a:pPr>
                      <a:r>
                        <a:rPr lang="en-US" sz="1100" dirty="0">
                          <a:effectLst/>
                        </a:rPr>
                        <a:t>Type of Data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spcBef>
                          <a:spcPts val="0"/>
                        </a:spcBef>
                        <a:spcAft>
                          <a:spcPts val="0"/>
                        </a:spcAft>
                      </a:pPr>
                      <a:r>
                        <a:rPr lang="en-US" sz="1100" dirty="0">
                          <a:effectLst/>
                        </a:rPr>
                        <a:t>Reporting Period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497130">
                <a:tc>
                  <a:txBody>
                    <a:bodyPr/>
                    <a:lstStyle/>
                    <a:p>
                      <a:pPr marL="0" marR="0">
                        <a:spcBef>
                          <a:spcPts val="0"/>
                        </a:spcBef>
                        <a:spcAft>
                          <a:spcPts val="0"/>
                        </a:spcAft>
                      </a:pPr>
                      <a:r>
                        <a:rPr lang="en-US" sz="1100" b="0" dirty="0">
                          <a:solidFill>
                            <a:schemeClr val="bg2"/>
                          </a:solidFill>
                          <a:effectLst/>
                        </a:rPr>
                        <a:t>Performance Measures</a:t>
                      </a:r>
                    </a:p>
                    <a:p>
                      <a:pPr marL="0" marR="0">
                        <a:spcBef>
                          <a:spcPts val="0"/>
                        </a:spcBef>
                        <a:spcAft>
                          <a:spcPts val="0"/>
                        </a:spcAft>
                      </a:pPr>
                      <a:r>
                        <a:rPr lang="en-US" sz="1100" b="1" dirty="0">
                          <a:solidFill>
                            <a:srgbClr val="FF0000"/>
                          </a:solidFill>
                          <a:effectLst/>
                        </a:rPr>
                        <a:t>and Goals and</a:t>
                      </a:r>
                      <a:r>
                        <a:rPr lang="en-US" sz="1100" b="1" baseline="0" dirty="0">
                          <a:solidFill>
                            <a:srgbClr val="FF0000"/>
                          </a:solidFill>
                          <a:effectLst/>
                        </a:rPr>
                        <a:t> Objectives</a:t>
                      </a:r>
                      <a:endParaRPr lang="en-US" sz="1100" b="1" dirty="0">
                        <a:solidFill>
                          <a:srgbClr val="FF0000"/>
                        </a:solidFill>
                        <a:effectLst/>
                      </a:endParaRPr>
                    </a:p>
                  </a:txBody>
                  <a:tcPr anchor="ctr"/>
                </a:tc>
                <a:tc>
                  <a:txBody>
                    <a:bodyPr/>
                    <a:lstStyle/>
                    <a:p>
                      <a:pPr marL="0" marR="0">
                        <a:spcBef>
                          <a:spcPts val="0"/>
                        </a:spcBef>
                        <a:spcAft>
                          <a:spcPts val="0"/>
                        </a:spcAft>
                      </a:pPr>
                      <a:r>
                        <a:rPr lang="en-US" sz="1100" dirty="0">
                          <a:solidFill>
                            <a:schemeClr val="bg2"/>
                          </a:solidFill>
                          <a:effectLst/>
                        </a:rPr>
                        <a:t>October 1–December 31</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301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effectLst/>
                        </a:rPr>
                        <a:t>Performance Measures</a:t>
                      </a:r>
                    </a:p>
                  </a:txBody>
                  <a:tcPr anchor="ctr"/>
                </a:tc>
                <a:tc>
                  <a:txBody>
                    <a:bodyPr/>
                    <a:lstStyle/>
                    <a:p>
                      <a:pPr marL="0" marR="0">
                        <a:spcBef>
                          <a:spcPts val="0"/>
                        </a:spcBef>
                        <a:spcAft>
                          <a:spcPts val="0"/>
                        </a:spcAft>
                      </a:pPr>
                      <a:r>
                        <a:rPr lang="en-US" sz="1100" dirty="0">
                          <a:effectLst/>
                        </a:rPr>
                        <a:t>January 1–March 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497130">
                <a:tc>
                  <a:txBody>
                    <a:bodyPr/>
                    <a:lstStyle/>
                    <a:p>
                      <a:pPr marL="0" marR="0">
                        <a:spcBef>
                          <a:spcPts val="0"/>
                        </a:spcBef>
                        <a:spcAft>
                          <a:spcPts val="0"/>
                        </a:spcAft>
                      </a:pPr>
                      <a:r>
                        <a:rPr lang="en-US" sz="1100" b="0" dirty="0">
                          <a:solidFill>
                            <a:schemeClr val="bg2"/>
                          </a:solidFill>
                          <a:effectLst/>
                        </a:rPr>
                        <a:t>Performance Measures</a:t>
                      </a:r>
                    </a:p>
                    <a:p>
                      <a:pPr marL="0" marR="0">
                        <a:spcBef>
                          <a:spcPts val="0"/>
                        </a:spcBef>
                        <a:spcAft>
                          <a:spcPts val="0"/>
                        </a:spcAft>
                      </a:pPr>
                      <a:r>
                        <a:rPr lang="en-US" sz="1100" b="1" dirty="0">
                          <a:solidFill>
                            <a:srgbClr val="FF0000"/>
                          </a:solidFill>
                          <a:effectLst/>
                        </a:rPr>
                        <a:t>and Goals and</a:t>
                      </a:r>
                      <a:r>
                        <a:rPr lang="en-US" sz="1100" b="1" baseline="0" dirty="0">
                          <a:solidFill>
                            <a:srgbClr val="FF0000"/>
                          </a:solidFill>
                          <a:effectLst/>
                        </a:rPr>
                        <a:t> Objectives</a:t>
                      </a:r>
                      <a:endParaRPr lang="en-US" sz="1100" b="1" dirty="0">
                        <a:solidFill>
                          <a:srgbClr val="FF0000"/>
                        </a:solidFill>
                        <a:effectLst/>
                      </a:endParaRPr>
                    </a:p>
                  </a:txBody>
                  <a:tcPr anchor="ctr"/>
                </a:tc>
                <a:tc>
                  <a:txBody>
                    <a:bodyPr/>
                    <a:lstStyle/>
                    <a:p>
                      <a:pPr marL="0" marR="0">
                        <a:spcBef>
                          <a:spcPts val="0"/>
                        </a:spcBef>
                        <a:spcAft>
                          <a:spcPts val="0"/>
                        </a:spcAft>
                      </a:pPr>
                      <a:r>
                        <a:rPr lang="en-US" sz="1100" dirty="0">
                          <a:solidFill>
                            <a:schemeClr val="bg2"/>
                          </a:solidFill>
                          <a:effectLst/>
                        </a:rPr>
                        <a:t>April 1–June 30</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3"/>
                  </a:ext>
                </a:extLst>
              </a:tr>
              <a:tr h="301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effectLst/>
                        </a:rPr>
                        <a:t>Performance Measures</a:t>
                      </a:r>
                    </a:p>
                  </a:txBody>
                  <a:tcPr anchor="ctr"/>
                </a:tc>
                <a:tc>
                  <a:txBody>
                    <a:bodyPr/>
                    <a:lstStyle/>
                    <a:p>
                      <a:pPr marL="0" marR="0">
                        <a:spcBef>
                          <a:spcPts val="0"/>
                        </a:spcBef>
                        <a:spcAft>
                          <a:spcPts val="0"/>
                        </a:spcAft>
                      </a:pPr>
                      <a:r>
                        <a:rPr lang="en-US" sz="1100" dirty="0">
                          <a:effectLst/>
                        </a:rPr>
                        <a:t>July 1–September 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79442603"/>
              </p:ext>
            </p:extLst>
          </p:nvPr>
        </p:nvGraphicFramePr>
        <p:xfrm>
          <a:off x="2392530" y="1948548"/>
          <a:ext cx="4499589" cy="1861736"/>
        </p:xfrm>
        <a:graphic>
          <a:graphicData uri="http://schemas.openxmlformats.org/drawingml/2006/table">
            <a:tbl>
              <a:tblPr firstRow="1" firstCol="1" bandRow="1">
                <a:tableStyleId>{BC89EF96-8CEA-46FF-86C4-4CE0E7609802}</a:tableStyleId>
              </a:tblPr>
              <a:tblGrid>
                <a:gridCol w="2372571">
                  <a:extLst>
                    <a:ext uri="{9D8B030D-6E8A-4147-A177-3AD203B41FA5}">
                      <a16:colId xmlns:a16="http://schemas.microsoft.com/office/drawing/2014/main" val="20000"/>
                    </a:ext>
                  </a:extLst>
                </a:gridCol>
                <a:gridCol w="2127018">
                  <a:extLst>
                    <a:ext uri="{9D8B030D-6E8A-4147-A177-3AD203B41FA5}">
                      <a16:colId xmlns:a16="http://schemas.microsoft.com/office/drawing/2014/main" val="20001"/>
                    </a:ext>
                  </a:extLst>
                </a:gridCol>
              </a:tblGrid>
              <a:tr h="295790">
                <a:tc>
                  <a:txBody>
                    <a:bodyPr/>
                    <a:lstStyle/>
                    <a:p>
                      <a:pPr marL="0" marR="0">
                        <a:spcBef>
                          <a:spcPts val="0"/>
                        </a:spcBef>
                        <a:spcAft>
                          <a:spcPts val="0"/>
                        </a:spcAft>
                      </a:pPr>
                      <a:r>
                        <a:rPr lang="en-US" sz="1100" dirty="0">
                          <a:effectLst/>
                        </a:rPr>
                        <a:t>Type of Data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spcBef>
                          <a:spcPts val="0"/>
                        </a:spcBef>
                        <a:spcAft>
                          <a:spcPts val="0"/>
                        </a:spcAft>
                      </a:pPr>
                      <a:r>
                        <a:rPr lang="en-US" sz="1100">
                          <a:effectLst/>
                        </a:rPr>
                        <a:t>Reporting Period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0"/>
                  </a:ext>
                </a:extLst>
              </a:tr>
              <a:tr h="295790">
                <a:tc>
                  <a:txBody>
                    <a:bodyPr/>
                    <a:lstStyle/>
                    <a:p>
                      <a:pPr marL="0" marR="0">
                        <a:spcBef>
                          <a:spcPts val="0"/>
                        </a:spcBef>
                        <a:spcAft>
                          <a:spcPts val="0"/>
                        </a:spcAft>
                      </a:pPr>
                      <a:r>
                        <a:rPr lang="en-US" sz="1100" b="0" dirty="0">
                          <a:solidFill>
                            <a:schemeClr val="bg2"/>
                          </a:solidFill>
                          <a:effectLst/>
                        </a:rPr>
                        <a:t>Performance Measures</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spcBef>
                          <a:spcPts val="0"/>
                        </a:spcBef>
                        <a:spcAft>
                          <a:spcPts val="0"/>
                        </a:spcAft>
                      </a:pPr>
                      <a:r>
                        <a:rPr lang="en-US" sz="1100" dirty="0">
                          <a:solidFill>
                            <a:schemeClr val="bg2"/>
                          </a:solidFill>
                          <a:effectLst/>
                        </a:rPr>
                        <a:t>October 1–December 31</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487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effectLst/>
                        </a:rPr>
                        <a:t>Performance Measures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spcBef>
                          <a:spcPts val="0"/>
                        </a:spcBef>
                        <a:spcAft>
                          <a:spcPts val="0"/>
                        </a:spcAft>
                      </a:pPr>
                      <a:r>
                        <a:rPr lang="en-US" sz="1100" dirty="0">
                          <a:effectLst/>
                        </a:rPr>
                        <a:t>January 1–March 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295790">
                <a:tc>
                  <a:txBody>
                    <a:bodyPr/>
                    <a:lstStyle/>
                    <a:p>
                      <a:pPr marL="0" marR="0">
                        <a:spcBef>
                          <a:spcPts val="0"/>
                        </a:spcBef>
                        <a:spcAft>
                          <a:spcPts val="0"/>
                        </a:spcAft>
                      </a:pPr>
                      <a:r>
                        <a:rPr lang="en-US" sz="1100" b="0" dirty="0">
                          <a:solidFill>
                            <a:schemeClr val="bg2"/>
                          </a:solidFill>
                          <a:effectLst/>
                        </a:rPr>
                        <a:t>Performance Measures</a:t>
                      </a:r>
                      <a:endParaRPr lang="en-US" sz="11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spcBef>
                          <a:spcPts val="0"/>
                        </a:spcBef>
                        <a:spcAft>
                          <a:spcPts val="0"/>
                        </a:spcAft>
                      </a:pPr>
                      <a:r>
                        <a:rPr lang="en-US" sz="1100" dirty="0">
                          <a:solidFill>
                            <a:schemeClr val="bg2"/>
                          </a:solidFill>
                          <a:effectLst/>
                        </a:rPr>
                        <a:t>April 1–June 30</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3"/>
                  </a:ext>
                </a:extLst>
              </a:tr>
              <a:tr h="487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effectLst/>
                        </a:rPr>
                        <a:t>Performance Measures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effectLst/>
                        </a:rPr>
                        <a:t> and Narrative</a:t>
                      </a:r>
                    </a:p>
                  </a:txBody>
                  <a:tcPr anchor="ctr"/>
                </a:tc>
                <a:tc>
                  <a:txBody>
                    <a:bodyPr/>
                    <a:lstStyle/>
                    <a:p>
                      <a:pPr marL="0" marR="0">
                        <a:spcBef>
                          <a:spcPts val="0"/>
                        </a:spcBef>
                        <a:spcAft>
                          <a:spcPts val="0"/>
                        </a:spcAft>
                      </a:pPr>
                      <a:r>
                        <a:rPr lang="en-US" sz="1100" b="1" dirty="0">
                          <a:effectLst/>
                        </a:rPr>
                        <a:t>July 1–September 30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8" name="TextBox 7"/>
          <p:cNvSpPr txBox="1"/>
          <p:nvPr/>
        </p:nvSpPr>
        <p:spPr>
          <a:xfrm>
            <a:off x="961060" y="2629146"/>
            <a:ext cx="1545771" cy="646331"/>
          </a:xfrm>
          <a:prstGeom prst="rect">
            <a:avLst/>
          </a:prstGeom>
          <a:noFill/>
        </p:spPr>
        <p:txBody>
          <a:bodyPr wrap="square" rtlCol="0" anchor="ctr">
            <a:spAutoFit/>
          </a:bodyPr>
          <a:lstStyle/>
          <a:p>
            <a:pPr fontAlgn="base">
              <a:spcBef>
                <a:spcPct val="0"/>
              </a:spcBef>
              <a:spcAft>
                <a:spcPct val="0"/>
              </a:spcAft>
            </a:pPr>
            <a:r>
              <a:rPr lang="en-US" b="1" dirty="0">
                <a:solidFill>
                  <a:srgbClr val="4F81BD"/>
                </a:solidFill>
                <a:latin typeface="Arial Narrow" panose="020B0606020202030204" pitchFamily="34" charset="0"/>
                <a:cs typeface="Arial" charset="0"/>
              </a:rPr>
              <a:t>FY 2014 and Prior</a:t>
            </a:r>
          </a:p>
        </p:txBody>
      </p:sp>
      <p:sp>
        <p:nvSpPr>
          <p:cNvPr id="9" name="TextBox 8"/>
          <p:cNvSpPr txBox="1"/>
          <p:nvPr/>
        </p:nvSpPr>
        <p:spPr>
          <a:xfrm>
            <a:off x="961060" y="4658678"/>
            <a:ext cx="1545771" cy="646331"/>
          </a:xfrm>
          <a:prstGeom prst="rect">
            <a:avLst/>
          </a:prstGeom>
          <a:noFill/>
        </p:spPr>
        <p:txBody>
          <a:bodyPr wrap="square" rtlCol="0" anchor="ctr">
            <a:spAutoFit/>
          </a:bodyPr>
          <a:lstStyle/>
          <a:p>
            <a:pPr fontAlgn="base">
              <a:spcBef>
                <a:spcPct val="0"/>
              </a:spcBef>
              <a:spcAft>
                <a:spcPct val="0"/>
              </a:spcAft>
            </a:pPr>
            <a:r>
              <a:rPr lang="en-US" b="1" dirty="0">
                <a:solidFill>
                  <a:srgbClr val="9BBB59"/>
                </a:solidFill>
                <a:latin typeface="Arial Narrow" panose="020B0606020202030204" pitchFamily="34" charset="0"/>
                <a:cs typeface="Arial" charset="0"/>
              </a:rPr>
              <a:t>FY 2015 and Future</a:t>
            </a:r>
          </a:p>
        </p:txBody>
      </p:sp>
      <p:sp>
        <p:nvSpPr>
          <p:cNvPr id="10" name="Text Box 6"/>
          <p:cNvSpPr txBox="1">
            <a:spLocks noChangeArrowheads="1"/>
          </p:cNvSpPr>
          <p:nvPr/>
        </p:nvSpPr>
        <p:spPr bwMode="auto">
          <a:xfrm>
            <a:off x="2392531" y="1172988"/>
            <a:ext cx="4554179" cy="5847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fontAlgn="base" hangingPunct="1">
              <a:spcBef>
                <a:spcPct val="0"/>
              </a:spcBef>
              <a:spcAft>
                <a:spcPct val="0"/>
              </a:spcAft>
            </a:pPr>
            <a:r>
              <a:rPr lang="en-US" sz="1600" dirty="0">
                <a:solidFill>
                  <a:prstClr val="black"/>
                </a:solidFill>
                <a:cs typeface="Arial" pitchFamily="34" charset="0"/>
              </a:rPr>
              <a:t>Your grantor will provide due dates for data entry completion for each reporting period.</a:t>
            </a:r>
          </a:p>
        </p:txBody>
      </p:sp>
      <p:sp>
        <p:nvSpPr>
          <p:cNvPr id="3" name="Date Placeholder 2">
            <a:extLst>
              <a:ext uri="{FF2B5EF4-FFF2-40B4-BE49-F238E27FC236}">
                <a16:creationId xmlns:a16="http://schemas.microsoft.com/office/drawing/2014/main" id="{83D5DF95-C6B4-4504-8198-0C37236CA52D}"/>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56052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a:xfrm>
            <a:off x="742950" y="1581150"/>
            <a:ext cx="7620000" cy="3447098"/>
          </a:xfrm>
        </p:spPr>
        <p:txBody>
          <a:bodyPr/>
          <a:lstStyle/>
          <a:p>
            <a:r>
              <a:rPr lang="en-US" sz="2200" dirty="0"/>
              <a:t>FY 2022 JAG PMT Measures Web site:</a:t>
            </a:r>
          </a:p>
          <a:p>
            <a:pPr marL="228600" lvl="2" indent="0">
              <a:buNone/>
            </a:pPr>
            <a:endParaRPr lang="en-US" sz="2200" dirty="0">
              <a:solidFill>
                <a:schemeClr val="accent1"/>
              </a:solidFill>
              <a:hlinkClick r:id="rId3"/>
            </a:endParaRPr>
          </a:p>
          <a:p>
            <a:pPr marL="228600" lvl="2" indent="0">
              <a:buNone/>
            </a:pPr>
            <a:r>
              <a:rPr lang="en-US" sz="2200" dirty="0">
                <a:solidFill>
                  <a:schemeClr val="accent1"/>
                </a:solidFill>
                <a:hlinkClick r:id="rId3"/>
              </a:rPr>
              <a:t>https://bjapmt.ojp.gov/</a:t>
            </a:r>
            <a:endParaRPr lang="en-US" sz="2200" dirty="0">
              <a:solidFill>
                <a:schemeClr val="accent1"/>
              </a:solidFill>
            </a:endParaRPr>
          </a:p>
          <a:p>
            <a:pPr marL="228600" lvl="2" indent="0">
              <a:buNone/>
            </a:pPr>
            <a:endParaRPr lang="en-US" sz="2200" dirty="0">
              <a:solidFill>
                <a:schemeClr val="accent1"/>
              </a:solidFill>
            </a:endParaRPr>
          </a:p>
          <a:p>
            <a:pPr marL="228600" lvl="2" indent="0">
              <a:buNone/>
            </a:pPr>
            <a:endParaRPr lang="en-US" sz="2200" dirty="0">
              <a:solidFill>
                <a:schemeClr val="accent1"/>
              </a:solidFill>
            </a:endParaRPr>
          </a:p>
          <a:p>
            <a:pPr marL="228600" lvl="2" indent="0">
              <a:buNone/>
            </a:pPr>
            <a:r>
              <a:rPr lang="en-US" sz="2200" dirty="0">
                <a:solidFill>
                  <a:schemeClr val="accent1"/>
                </a:solidFill>
              </a:rPr>
              <a:t>The old site was a </a:t>
            </a:r>
            <a:r>
              <a:rPr lang="en-US" sz="2200" b="1" dirty="0">
                <a:solidFill>
                  <a:schemeClr val="accent1"/>
                </a:solidFill>
              </a:rPr>
              <a:t>.org </a:t>
            </a:r>
            <a:r>
              <a:rPr lang="en-US" sz="2200" dirty="0">
                <a:solidFill>
                  <a:schemeClr val="accent1"/>
                </a:solidFill>
              </a:rPr>
              <a:t>address.  This has now been changed to the </a:t>
            </a:r>
            <a:r>
              <a:rPr lang="en-US" sz="2200" b="1" dirty="0">
                <a:solidFill>
                  <a:schemeClr val="accent1"/>
                </a:solidFill>
              </a:rPr>
              <a:t>.</a:t>
            </a:r>
            <a:r>
              <a:rPr lang="en-US" sz="2200" b="1" dirty="0" err="1">
                <a:solidFill>
                  <a:schemeClr val="accent1"/>
                </a:solidFill>
              </a:rPr>
              <a:t>gov</a:t>
            </a:r>
            <a:r>
              <a:rPr lang="en-US" sz="2200" b="1" dirty="0">
                <a:solidFill>
                  <a:schemeClr val="accent1"/>
                </a:solidFill>
              </a:rPr>
              <a:t> </a:t>
            </a:r>
            <a:r>
              <a:rPr lang="en-US" sz="2200" dirty="0">
                <a:solidFill>
                  <a:schemeClr val="accent1"/>
                </a:solidFill>
              </a:rPr>
              <a:t>extension.  If you have the old site bookmarked, please replace it with this website.    </a:t>
            </a:r>
          </a:p>
          <a:p>
            <a:pPr marL="0" indent="0">
              <a:buNone/>
            </a:pPr>
            <a:endParaRPr lang="en-US" sz="2200" dirty="0"/>
          </a:p>
        </p:txBody>
      </p:sp>
      <p:sp>
        <p:nvSpPr>
          <p:cNvPr id="4" name="Date Placeholder 3">
            <a:extLst>
              <a:ext uri="{FF2B5EF4-FFF2-40B4-BE49-F238E27FC236}">
                <a16:creationId xmlns:a16="http://schemas.microsoft.com/office/drawing/2014/main" id="{A8E451DD-9246-408E-810A-C10A69C06023}"/>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172164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t>Terms Used</a:t>
            </a:r>
          </a:p>
        </p:txBody>
      </p:sp>
      <p:graphicFrame>
        <p:nvGraphicFramePr>
          <p:cNvPr id="5" name="Group 15"/>
          <p:cNvGraphicFramePr>
            <a:graphicFrameLocks noGrp="1"/>
          </p:cNvGraphicFramePr>
          <p:nvPr>
            <p:extLst>
              <p:ext uri="{D42A27DB-BD31-4B8C-83A1-F6EECF244321}">
                <p14:modId xmlns:p14="http://schemas.microsoft.com/office/powerpoint/2010/main" val="3045839724"/>
              </p:ext>
            </p:extLst>
          </p:nvPr>
        </p:nvGraphicFramePr>
        <p:xfrm>
          <a:off x="1016000" y="1413545"/>
          <a:ext cx="7112000" cy="4343330"/>
        </p:xfrm>
        <a:graphic>
          <a:graphicData uri="http://schemas.openxmlformats.org/drawingml/2006/table">
            <a:tbl>
              <a:tblPr/>
              <a:tblGrid>
                <a:gridCol w="1581750">
                  <a:extLst>
                    <a:ext uri="{9D8B030D-6E8A-4147-A177-3AD203B41FA5}">
                      <a16:colId xmlns:a16="http://schemas.microsoft.com/office/drawing/2014/main" val="20000"/>
                    </a:ext>
                  </a:extLst>
                </a:gridCol>
                <a:gridCol w="5530250">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GRANTEE </a:t>
                      </a:r>
                    </a:p>
                  </a:txBody>
                  <a:tcPr marT="45715" marB="45715" horzOverflow="overflow">
                    <a:lnL>
                      <a:noFill/>
                    </a:lnL>
                    <a:lnR>
                      <a:noFill/>
                    </a:lnR>
                    <a:lnT>
                      <a:noFill/>
                    </a:lnT>
                    <a:lnB>
                      <a:noFill/>
                    </a:lnB>
                    <a:lnTlToBr>
                      <a:noFill/>
                    </a:lnTlToBr>
                    <a:lnBlToTr>
                      <a:noFill/>
                    </a:lnBlToTr>
                    <a:solidFill>
                      <a:srgbClr val="DDE8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The </a:t>
                      </a:r>
                      <a:r>
                        <a:rPr kumimoji="0" lang="en-US" sz="1400" b="1" i="0" u="none" strike="noStrike" cap="none" normalizeH="0" baseline="0" dirty="0">
                          <a:ln>
                            <a:noFill/>
                          </a:ln>
                          <a:solidFill>
                            <a:srgbClr val="000000"/>
                          </a:solidFill>
                          <a:effectLst/>
                          <a:latin typeface="Arial" charset="0"/>
                          <a:cs typeface="Arial" charset="0"/>
                        </a:rPr>
                        <a:t>primary</a:t>
                      </a:r>
                      <a:r>
                        <a:rPr kumimoji="0" lang="en-US" sz="1400" b="0" i="0" u="none" strike="noStrike" cap="none" normalizeH="0" baseline="0" dirty="0">
                          <a:ln>
                            <a:noFill/>
                          </a:ln>
                          <a:solidFill>
                            <a:srgbClr val="000000"/>
                          </a:solidFill>
                          <a:effectLst/>
                          <a:latin typeface="Arial" charset="0"/>
                          <a:cs typeface="Arial" charset="0"/>
                        </a:rPr>
                        <a:t> recipient of a Federal award from BJA. This organization submits an application to BJA for the Federal award</a:t>
                      </a:r>
                      <a:r>
                        <a:rPr kumimoji="0" lang="en-US" sz="1400" b="0" i="0" u="none" strike="noStrike" cap="none" normalizeH="0" baseline="0" dirty="0">
                          <a:ln>
                            <a:noFill/>
                          </a:ln>
                          <a:solidFill>
                            <a:srgbClr val="000000"/>
                          </a:solidFill>
                          <a:effectLst/>
                          <a:latin typeface="Arial" pitchFamily="34" charset="0"/>
                          <a:cs typeface="Arial" pitchFamily="34" charset="0"/>
                        </a:rPr>
                        <a:t>—</a:t>
                      </a:r>
                      <a:r>
                        <a:rPr kumimoji="0" lang="en-US" sz="1400" b="0" i="0" u="none" strike="noStrike" cap="none" normalizeH="0" baseline="0" dirty="0">
                          <a:ln>
                            <a:noFill/>
                          </a:ln>
                          <a:solidFill>
                            <a:srgbClr val="000000"/>
                          </a:solidFill>
                          <a:effectLst/>
                          <a:latin typeface="Arial" charset="0"/>
                          <a:cs typeface="Arial" charset="0"/>
                        </a:rPr>
                        <a:t>for example, the state, local recipient, or fiscal agent.</a:t>
                      </a:r>
                    </a:p>
                  </a:txBody>
                  <a:tcPr marT="45715" marB="45715" horzOverflow="overflow">
                    <a:lnL>
                      <a:noFill/>
                    </a:lnL>
                    <a:lnR>
                      <a:noFill/>
                    </a:lnR>
                    <a:lnT>
                      <a:noFill/>
                    </a:lnT>
                    <a:lnB>
                      <a:noFill/>
                    </a:lnB>
                    <a:lnTlToBr>
                      <a:noFill/>
                    </a:lnTlToBr>
                    <a:lnBlToTr>
                      <a:noFill/>
                    </a:lnBlToTr>
                    <a:solidFill>
                      <a:srgbClr val="DDE8F7"/>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GRANTOR</a:t>
                      </a: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The organization that makes secondary awards to other entities from the BJA award. Usually the same as the grantee</a:t>
                      </a:r>
                      <a:r>
                        <a:rPr kumimoji="0" lang="en-US" sz="1400" b="0" i="0" u="none" strike="noStrike" cap="none" normalizeH="0" baseline="0" dirty="0">
                          <a:ln>
                            <a:noFill/>
                          </a:ln>
                          <a:solidFill>
                            <a:srgbClr val="000000"/>
                          </a:solidFill>
                          <a:effectLst/>
                          <a:latin typeface="Arial" pitchFamily="34" charset="0"/>
                          <a:cs typeface="Arial" pitchFamily="34" charset="0"/>
                        </a:rPr>
                        <a:t>—</a:t>
                      </a:r>
                      <a:r>
                        <a:rPr kumimoji="0" lang="en-US" sz="1400" b="0" i="0" u="none" strike="noStrike" cap="none" normalizeH="0" baseline="0" dirty="0">
                          <a:ln>
                            <a:noFill/>
                          </a:ln>
                          <a:solidFill>
                            <a:srgbClr val="000000"/>
                          </a:solidFill>
                          <a:effectLst/>
                          <a:latin typeface="Arial" charset="0"/>
                          <a:cs typeface="Arial" charset="0"/>
                        </a:rPr>
                        <a:t>for example, the state, local recipient, or fiscal agent.</a:t>
                      </a:r>
                    </a:p>
                  </a:txBody>
                  <a:tcPr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GRANT</a:t>
                      </a:r>
                    </a:p>
                  </a:txBody>
                  <a:tcPr marT="45715" marB="45715" anchor="ctr" horzOverflow="overflow">
                    <a:lnL>
                      <a:noFill/>
                    </a:lnL>
                    <a:lnR>
                      <a:noFill/>
                    </a:lnR>
                    <a:lnT>
                      <a:noFill/>
                    </a:lnT>
                    <a:lnB>
                      <a:noFill/>
                    </a:lnB>
                    <a:lnTlToBr>
                      <a:noFill/>
                    </a:lnTlToBr>
                    <a:lnBlToTr>
                      <a:noFill/>
                    </a:lnBlToTr>
                    <a:solidFill>
                      <a:srgbClr val="DDE8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The funding or award</a:t>
                      </a:r>
                      <a:r>
                        <a:rPr kumimoji="0" lang="en-US" sz="1400" b="1" i="0" u="none" strike="noStrike" cap="none" normalizeH="0" baseline="0" dirty="0">
                          <a:ln>
                            <a:noFill/>
                          </a:ln>
                          <a:solidFill>
                            <a:srgbClr val="000000"/>
                          </a:solidFill>
                          <a:effectLst/>
                          <a:latin typeface="Arial" charset="0"/>
                          <a:cs typeface="Arial" charset="0"/>
                        </a:rPr>
                        <a:t> </a:t>
                      </a:r>
                      <a:r>
                        <a:rPr kumimoji="0" lang="en-US" sz="1400" b="0" i="0" u="none" strike="noStrike" cap="none" normalizeH="0" baseline="0" dirty="0">
                          <a:ln>
                            <a:noFill/>
                          </a:ln>
                          <a:solidFill>
                            <a:srgbClr val="000000"/>
                          </a:solidFill>
                          <a:effectLst/>
                          <a:latin typeface="Arial" charset="0"/>
                          <a:cs typeface="Arial" charset="0"/>
                        </a:rPr>
                        <a:t>received from BJA.</a:t>
                      </a:r>
                    </a:p>
                  </a:txBody>
                  <a:tcPr marT="45715" marB="45715" anchor="ctr" horzOverflow="overflow">
                    <a:lnL>
                      <a:noFill/>
                    </a:lnL>
                    <a:lnR>
                      <a:noFill/>
                    </a:lnR>
                    <a:lnT>
                      <a:noFill/>
                    </a:lnT>
                    <a:lnB>
                      <a:noFill/>
                    </a:lnB>
                    <a:lnTlToBr>
                      <a:noFill/>
                    </a:lnTlToBr>
                    <a:lnBlToTr>
                      <a:noFill/>
                    </a:lnBlToTr>
                    <a:solidFill>
                      <a:srgbClr val="DDE8F7"/>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000000"/>
                          </a:solidFill>
                          <a:effectLst/>
                          <a:latin typeface="Arial" charset="0"/>
                          <a:cs typeface="Arial" charset="0"/>
                        </a:rPr>
                        <a:t>SUBRECIPIENT</a:t>
                      </a:r>
                    </a:p>
                  </a:txBody>
                  <a:tcPr marT="45715" marB="45715"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charset="0"/>
                          <a:cs typeface="Arial" charset="0"/>
                        </a:rPr>
                        <a:t>An organization or agency that does not receive funds directly from the Federal government but from the state or another agency.</a:t>
                      </a:r>
                    </a:p>
                  </a:txBody>
                  <a:tcPr marT="45715" marB="45715"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000000"/>
                          </a:solidFill>
                          <a:effectLst/>
                          <a:latin typeface="Arial" charset="0"/>
                          <a:cs typeface="Arial" charset="0"/>
                        </a:rPr>
                        <a:t>SUBAWARD</a:t>
                      </a:r>
                    </a:p>
                  </a:txBody>
                  <a:tcPr marT="45715" marB="45715" anchor="ctr" horzOverflow="overflow">
                    <a:lnL>
                      <a:noFill/>
                    </a:lnL>
                    <a:lnR>
                      <a:noFill/>
                    </a:lnR>
                    <a:lnT>
                      <a:noFill/>
                    </a:lnT>
                    <a:lnB>
                      <a:noFill/>
                    </a:lnB>
                    <a:lnTlToBr>
                      <a:noFill/>
                    </a:lnTlToBr>
                    <a:lnBlToTr>
                      <a:noFill/>
                    </a:lnBlToTr>
                    <a:solidFill>
                      <a:schemeClr val="tx2">
                        <a:lumMod val="10000"/>
                        <a:lumOff val="90000"/>
                      </a:schemeClr>
                    </a:solidFill>
                  </a:tcPr>
                </a:tc>
                <a:tc>
                  <a:txBody>
                    <a:bodyPr/>
                    <a:lstStyle/>
                    <a:p>
                      <a:pPr eaLnBrk="1" hangingPunct="1">
                        <a:spcAft>
                          <a:spcPts val="400"/>
                        </a:spcAft>
                        <a:buClr>
                          <a:schemeClr val="accent2"/>
                        </a:buClr>
                        <a:buFont typeface="Wingdings" pitchFamily="2" charset="2"/>
                        <a:buNone/>
                      </a:pPr>
                      <a:r>
                        <a:rPr lang="en-US" sz="1400" dirty="0">
                          <a:solidFill>
                            <a:schemeClr val="tx2"/>
                          </a:solidFill>
                          <a:latin typeface="Arial" charset="0"/>
                        </a:rPr>
                        <a:t>The secondary award made from the grantee’s Federal award.</a:t>
                      </a:r>
                    </a:p>
                  </a:txBody>
                  <a:tcPr marT="45715" marB="45715" anchor="ctr" horzOverflow="overflow">
                    <a:lnL>
                      <a:noFill/>
                    </a:lnL>
                    <a:lnR>
                      <a:noFill/>
                    </a:lnR>
                    <a:lnT>
                      <a:noFill/>
                    </a:lnT>
                    <a:lnB>
                      <a:noFill/>
                    </a:lnB>
                    <a:lnTlToBr>
                      <a:noFill/>
                    </a:lnTlToBr>
                    <a:lnBlToTr>
                      <a:noFill/>
                    </a:lnBlToTr>
                    <a:solidFill>
                      <a:schemeClr val="tx2">
                        <a:lumMod val="10000"/>
                        <a:lumOff val="90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PROJECT DESCRIPTION </a:t>
                      </a: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A short description of the project that the application represents, and the purpose of the requested funds.</a:t>
                      </a:r>
                    </a:p>
                  </a:txBody>
                  <a:tcPr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REPORTING PERIOD</a:t>
                      </a:r>
                    </a:p>
                  </a:txBody>
                  <a:tcPr marT="45715" marB="45715" horzOverflow="overflow">
                    <a:lnL>
                      <a:noFill/>
                    </a:lnL>
                    <a:lnR>
                      <a:noFill/>
                    </a:lnR>
                    <a:lnT>
                      <a:noFill/>
                    </a:lnT>
                    <a:lnB>
                      <a:noFill/>
                    </a:lnB>
                    <a:lnTlToBr>
                      <a:noFill/>
                    </a:lnTlToBr>
                    <a:lnBlToTr>
                      <a:noFill/>
                    </a:lnBlToTr>
                    <a:solidFill>
                      <a:schemeClr val="tx2">
                        <a:lumMod val="10000"/>
                        <a:lumOff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charset="0"/>
                          <a:cs typeface="Arial" charset="0"/>
                        </a:rPr>
                        <a:t>A time period in which activities were conducted and funds expended and obligated. This period falls within the grant’s project period.</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Example:</a:t>
                      </a:r>
                      <a:r>
                        <a:rPr kumimoji="0" lang="en-US" sz="1400" b="0" i="0" u="none" strike="noStrike" cap="none" normalizeH="0" baseline="0" dirty="0">
                          <a:ln>
                            <a:noFill/>
                          </a:ln>
                          <a:solidFill>
                            <a:srgbClr val="000000"/>
                          </a:solidFill>
                          <a:effectLst/>
                          <a:latin typeface="Arial" charset="0"/>
                          <a:cs typeface="Arial" charset="0"/>
                        </a:rPr>
                        <a:t> January to March and April to June, for quarterly reporting. </a:t>
                      </a:r>
                    </a:p>
                  </a:txBody>
                  <a:tcPr marT="45715" marB="45715" horzOverflow="overflow">
                    <a:lnL>
                      <a:noFill/>
                    </a:lnL>
                    <a:lnR>
                      <a:noFill/>
                    </a:lnR>
                    <a:lnT>
                      <a:noFill/>
                    </a:lnT>
                    <a:lnB>
                      <a:noFill/>
                    </a:lnB>
                    <a:lnTlToBr>
                      <a:noFill/>
                    </a:lnTlToBr>
                    <a:lnBlToTr>
                      <a:noFill/>
                    </a:lnBlToTr>
                    <a:solidFill>
                      <a:schemeClr val="tx2">
                        <a:lumMod val="10000"/>
                        <a:lumOff val="90000"/>
                      </a:schemeClr>
                    </a:solidFill>
                  </a:tcPr>
                </a:tc>
                <a:extLst>
                  <a:ext uri="{0D108BD9-81ED-4DB2-BD59-A6C34878D82A}">
                    <a16:rowId xmlns:a16="http://schemas.microsoft.com/office/drawing/2014/main" val="10006"/>
                  </a:ext>
                </a:extLst>
              </a:tr>
            </a:tbl>
          </a:graphicData>
        </a:graphic>
      </p:graphicFrame>
      <p:sp>
        <p:nvSpPr>
          <p:cNvPr id="3" name="Date Placeholder 2">
            <a:extLst>
              <a:ext uri="{FF2B5EF4-FFF2-40B4-BE49-F238E27FC236}">
                <a16:creationId xmlns:a16="http://schemas.microsoft.com/office/drawing/2014/main" id="{1A060AF3-C612-4A60-9408-E4C519555C81}"/>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386040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PMT</a:t>
            </a:r>
            <a:r>
              <a:rPr lang="en-US" dirty="0"/>
              <a:t> Step by Step</a:t>
            </a:r>
          </a:p>
        </p:txBody>
      </p:sp>
      <p:sp>
        <p:nvSpPr>
          <p:cNvPr id="4" name="Content Placeholder 2"/>
          <p:cNvSpPr txBox="1">
            <a:spLocks/>
          </p:cNvSpPr>
          <p:nvPr/>
        </p:nvSpPr>
        <p:spPr>
          <a:xfrm>
            <a:off x="2003997" y="1575834"/>
            <a:ext cx="4968303" cy="4247317"/>
          </a:xfrm>
          <a:prstGeom prst="rect">
            <a:avLst/>
          </a:prstGeom>
        </p:spPr>
        <p:txBody>
          <a:bodyPr/>
          <a:lstStyle>
            <a:lvl1pPr marL="233363" indent="-233363" algn="l" rtl="0" eaLnBrk="1" fontAlgn="base" hangingPunct="1">
              <a:spcBef>
                <a:spcPct val="0"/>
              </a:spcBef>
              <a:spcAft>
                <a:spcPts val="400"/>
              </a:spcAft>
              <a:buClr>
                <a:schemeClr val="accent2"/>
              </a:buClr>
              <a:buFont typeface="Wingdings" pitchFamily="2" charset="2"/>
              <a:buChar char="§"/>
              <a:defRPr lang="en-US" sz="2000" kern="1200" dirty="0">
                <a:solidFill>
                  <a:schemeClr val="tx1"/>
                </a:solidFill>
                <a:latin typeface="Arial" charset="0"/>
                <a:ea typeface="+mn-ea"/>
                <a:cs typeface="+mn-cs"/>
              </a:defRPr>
            </a:lvl1pPr>
            <a:lvl2pPr marL="517525" indent="-284163"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2pPr>
            <a:lvl3pPr marL="741363" indent="-223838"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3pPr>
            <a:lvl4pPr marL="1027113" indent="-285750"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4pPr>
            <a:lvl5pPr marL="1258888" indent="-231775"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5pPr>
            <a:lvl6pPr marL="2514600" indent="-228600" algn="l" rtl="0" eaLnBrk="1" fontAlgn="base" hangingPunct="1">
              <a:spcBef>
                <a:spcPct val="20000"/>
              </a:spcBef>
              <a:spcAft>
                <a:spcPct val="0"/>
              </a:spcAft>
              <a:buClr>
                <a:srgbClr val="310B2F"/>
              </a:buClr>
              <a:buChar char="»"/>
              <a:defRPr sz="2000">
                <a:solidFill>
                  <a:srgbClr val="002448"/>
                </a:solidFill>
                <a:latin typeface="+mn-lt"/>
              </a:defRPr>
            </a:lvl6pPr>
            <a:lvl7pPr marL="2971800" indent="-228600" algn="l" rtl="0" eaLnBrk="1" fontAlgn="base" hangingPunct="1">
              <a:spcBef>
                <a:spcPct val="20000"/>
              </a:spcBef>
              <a:spcAft>
                <a:spcPct val="0"/>
              </a:spcAft>
              <a:buClr>
                <a:srgbClr val="310B2F"/>
              </a:buClr>
              <a:buChar char="»"/>
              <a:defRPr sz="2000">
                <a:solidFill>
                  <a:srgbClr val="002448"/>
                </a:solidFill>
                <a:latin typeface="+mn-lt"/>
              </a:defRPr>
            </a:lvl7pPr>
            <a:lvl8pPr marL="3429000" indent="-228600" algn="l" rtl="0" eaLnBrk="1" fontAlgn="base" hangingPunct="1">
              <a:spcBef>
                <a:spcPct val="20000"/>
              </a:spcBef>
              <a:spcAft>
                <a:spcPct val="0"/>
              </a:spcAft>
              <a:buClr>
                <a:srgbClr val="310B2F"/>
              </a:buClr>
              <a:buChar char="»"/>
              <a:defRPr sz="2000">
                <a:solidFill>
                  <a:srgbClr val="002448"/>
                </a:solidFill>
                <a:latin typeface="+mn-lt"/>
              </a:defRPr>
            </a:lvl8pPr>
            <a:lvl9pPr marL="3886200" indent="-228600" algn="l" rtl="0" eaLnBrk="1" fontAlgn="base" hangingPunct="1">
              <a:spcBef>
                <a:spcPct val="20000"/>
              </a:spcBef>
              <a:spcAft>
                <a:spcPct val="0"/>
              </a:spcAft>
              <a:buClr>
                <a:srgbClr val="310B2F"/>
              </a:buClr>
              <a:buChar char="»"/>
              <a:defRPr sz="2000">
                <a:solidFill>
                  <a:srgbClr val="002448"/>
                </a:solidFill>
                <a:latin typeface="+mn-lt"/>
              </a:defRPr>
            </a:lvl9pPr>
          </a:lstStyle>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Step 1. </a:t>
            </a:r>
            <a:r>
              <a:rPr sz="1600">
                <a:solidFill>
                  <a:prstClr val="black"/>
                </a:solidFill>
                <a:latin typeface="Arial" pitchFamily="34" charset="0"/>
                <a:cs typeface="Arial" pitchFamily="34" charset="0"/>
              </a:rPr>
              <a:t>Log In </a:t>
            </a:r>
            <a:r>
              <a:rPr sz="1600" i="1">
                <a:solidFill>
                  <a:prstClr val="black"/>
                </a:solidFill>
                <a:latin typeface="Arial" pitchFamily="34" charset="0"/>
                <a:cs typeface="Arial" pitchFamily="34" charset="0"/>
              </a:rPr>
              <a:t>(slides 10</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13)</a:t>
            </a:r>
            <a:endParaRPr sz="1600">
              <a:solidFill>
                <a:prstClr val="black"/>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Step 2. </a:t>
            </a:r>
            <a:r>
              <a:rPr sz="1600">
                <a:solidFill>
                  <a:prstClr val="black"/>
                </a:solidFill>
                <a:latin typeface="Arial" pitchFamily="34" charset="0"/>
                <a:cs typeface="Arial" pitchFamily="34" charset="0"/>
              </a:rPr>
              <a:t>Profile </a:t>
            </a:r>
            <a:r>
              <a:rPr sz="1600" i="1">
                <a:solidFill>
                  <a:prstClr val="black"/>
                </a:solidFill>
                <a:latin typeface="Arial" pitchFamily="34" charset="0"/>
                <a:cs typeface="Arial" pitchFamily="34" charset="0"/>
              </a:rPr>
              <a:t>(slides 14</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15 )</a:t>
            </a:r>
            <a:endParaRPr sz="1600">
              <a:solidFill>
                <a:prstClr val="black"/>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Step 3. </a:t>
            </a:r>
            <a:r>
              <a:rPr sz="1600">
                <a:solidFill>
                  <a:prstClr val="black"/>
                </a:solidFill>
                <a:latin typeface="Arial" pitchFamily="34" charset="0"/>
                <a:cs typeface="Arial" pitchFamily="34" charset="0"/>
              </a:rPr>
              <a:t>Information &amp; Resources Page </a:t>
            </a:r>
            <a:r>
              <a:rPr sz="1600" i="1">
                <a:solidFill>
                  <a:prstClr val="black"/>
                </a:solidFill>
                <a:latin typeface="Arial" pitchFamily="34" charset="0"/>
                <a:cs typeface="Arial" pitchFamily="34" charset="0"/>
              </a:rPr>
              <a:t>(slide 16)</a:t>
            </a:r>
            <a:endParaRPr sz="1600">
              <a:solidFill>
                <a:prstClr val="black"/>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Step 4. </a:t>
            </a:r>
            <a:r>
              <a:rPr sz="1600">
                <a:solidFill>
                  <a:prstClr val="black"/>
                </a:solidFill>
                <a:latin typeface="Arial" pitchFamily="34" charset="0"/>
                <a:cs typeface="Arial" pitchFamily="34" charset="0"/>
              </a:rPr>
              <a:t>Subrecipient Awards Page </a:t>
            </a:r>
            <a:r>
              <a:rPr sz="1600" i="1">
                <a:solidFill>
                  <a:prstClr val="black"/>
                </a:solidFill>
                <a:latin typeface="Arial" pitchFamily="34" charset="0"/>
                <a:cs typeface="Arial" pitchFamily="34" charset="0"/>
              </a:rPr>
              <a:t>(slides 17</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18)</a:t>
            </a:r>
            <a:endParaRPr sz="1600">
              <a:solidFill>
                <a:prstClr val="black"/>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Step 5. </a:t>
            </a:r>
            <a:r>
              <a:rPr sz="1600">
                <a:solidFill>
                  <a:prstClr val="black"/>
                </a:solidFill>
                <a:latin typeface="Arial" pitchFamily="34" charset="0"/>
                <a:cs typeface="Arial" pitchFamily="34" charset="0"/>
              </a:rPr>
              <a:t>General Award Information Page </a:t>
            </a:r>
            <a:r>
              <a:rPr sz="1600" i="1">
                <a:solidFill>
                  <a:prstClr val="black"/>
                </a:solidFill>
                <a:latin typeface="Arial" pitchFamily="34" charset="0"/>
                <a:cs typeface="Arial" pitchFamily="34" charset="0"/>
              </a:rPr>
              <a:t>(slide 19)</a:t>
            </a:r>
            <a:endParaRPr sz="1400">
              <a:solidFill>
                <a:prstClr val="black"/>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Step 6. </a:t>
            </a:r>
            <a:r>
              <a:rPr sz="1600">
                <a:solidFill>
                  <a:prstClr val="black"/>
                </a:solidFill>
                <a:latin typeface="Arial" pitchFamily="34" charset="0"/>
                <a:cs typeface="Arial" pitchFamily="34" charset="0"/>
              </a:rPr>
              <a:t>Data Entry </a:t>
            </a:r>
            <a:r>
              <a:rPr sz="1600" i="1">
                <a:solidFill>
                  <a:prstClr val="black"/>
                </a:solidFill>
                <a:latin typeface="Arial" pitchFamily="34" charset="0"/>
                <a:cs typeface="Arial" pitchFamily="34" charset="0"/>
              </a:rPr>
              <a:t>(slides 20</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27)</a:t>
            </a:r>
          </a:p>
          <a:p>
            <a:pPr lvl="2" fontAlgn="auto">
              <a:spcBef>
                <a:spcPts val="600"/>
              </a:spcBef>
              <a:spcAft>
                <a:spcPts val="0"/>
              </a:spcAft>
              <a:buClrTx/>
            </a:pPr>
            <a:r>
              <a:rPr sz="1600">
                <a:solidFill>
                  <a:prstClr val="black"/>
                </a:solidFill>
                <a:latin typeface="Arial" pitchFamily="34" charset="0"/>
                <a:cs typeface="Arial" pitchFamily="34" charset="0"/>
              </a:rPr>
              <a:t>Goals and Objectives </a:t>
            </a:r>
            <a:r>
              <a:rPr sz="1600" i="1">
                <a:solidFill>
                  <a:prstClr val="black"/>
                </a:solidFill>
                <a:latin typeface="Arial" pitchFamily="34" charset="0"/>
                <a:cs typeface="Arial" pitchFamily="34" charset="0"/>
              </a:rPr>
              <a:t>(slides 22</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23)</a:t>
            </a:r>
          </a:p>
          <a:p>
            <a:pPr lvl="2" fontAlgn="auto">
              <a:spcBef>
                <a:spcPts val="600"/>
              </a:spcBef>
              <a:spcAft>
                <a:spcPts val="0"/>
              </a:spcAft>
              <a:buClrTx/>
            </a:pPr>
            <a:r>
              <a:rPr sz="1600">
                <a:solidFill>
                  <a:prstClr val="black"/>
                </a:solidFill>
                <a:latin typeface="Arial" pitchFamily="34" charset="0"/>
                <a:cs typeface="Arial" pitchFamily="34" charset="0"/>
              </a:rPr>
              <a:t>Review </a:t>
            </a:r>
            <a:r>
              <a:rPr sz="1600" i="1">
                <a:solidFill>
                  <a:prstClr val="black"/>
                </a:solidFill>
                <a:latin typeface="Arial" pitchFamily="34" charset="0"/>
                <a:cs typeface="Arial" pitchFamily="34" charset="0"/>
              </a:rPr>
              <a:t>(slide 24)</a:t>
            </a:r>
          </a:p>
          <a:p>
            <a:pPr lvl="2" fontAlgn="auto">
              <a:spcBef>
                <a:spcPts val="600"/>
              </a:spcBef>
              <a:spcAft>
                <a:spcPts val="0"/>
              </a:spcAft>
              <a:buClrTx/>
            </a:pPr>
            <a:r>
              <a:rPr sz="1600">
                <a:solidFill>
                  <a:prstClr val="black"/>
                </a:solidFill>
                <a:latin typeface="Arial" pitchFamily="34" charset="0"/>
                <a:cs typeface="Arial" pitchFamily="34" charset="0"/>
              </a:rPr>
              <a:t>Complete </a:t>
            </a:r>
            <a:r>
              <a:rPr sz="1600" i="1">
                <a:solidFill>
                  <a:prstClr val="black"/>
                </a:solidFill>
                <a:latin typeface="Arial" pitchFamily="34" charset="0"/>
                <a:cs typeface="Arial" pitchFamily="34" charset="0"/>
              </a:rPr>
              <a:t>(slides 25</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27)</a:t>
            </a:r>
            <a:endParaRPr sz="1600">
              <a:solidFill>
                <a:prstClr val="black"/>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Helpful Hints</a:t>
            </a:r>
            <a:r>
              <a:rPr sz="1600" i="1">
                <a:solidFill>
                  <a:srgbClr val="800000"/>
                </a:solidFill>
                <a:latin typeface="Arial" pitchFamily="34" charset="0"/>
                <a:cs typeface="Arial" pitchFamily="34" charset="0"/>
              </a:rPr>
              <a:t> </a:t>
            </a:r>
            <a:r>
              <a:rPr sz="1600" i="1">
                <a:solidFill>
                  <a:prstClr val="black"/>
                </a:solidFill>
                <a:latin typeface="Arial" pitchFamily="34" charset="0"/>
                <a:cs typeface="Arial" pitchFamily="34" charset="0"/>
              </a:rPr>
              <a:t>(slides 28</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29)</a:t>
            </a:r>
            <a:endParaRPr sz="1600" b="1">
              <a:solidFill>
                <a:srgbClr val="990033"/>
              </a:solidFill>
              <a:latin typeface="Arial" pitchFamily="34" charset="0"/>
              <a:cs typeface="Arial" pitchFamily="34" charset="0"/>
            </a:endParaRPr>
          </a:p>
          <a:p>
            <a:pPr marL="609600" indent="-609600" fontAlgn="auto">
              <a:spcBef>
                <a:spcPts val="1200"/>
              </a:spcBef>
              <a:spcAft>
                <a:spcPts val="0"/>
              </a:spcAft>
              <a:buClrTx/>
              <a:buFont typeface="Wingdings" pitchFamily="2" charset="2"/>
              <a:buNone/>
            </a:pPr>
            <a:r>
              <a:rPr sz="1600" b="1">
                <a:solidFill>
                  <a:srgbClr val="800000"/>
                </a:solidFill>
                <a:latin typeface="Arial" pitchFamily="34" charset="0"/>
                <a:cs typeface="Arial" pitchFamily="34" charset="0"/>
              </a:rPr>
              <a:t>Resources</a:t>
            </a:r>
            <a:r>
              <a:rPr sz="1600" i="1">
                <a:solidFill>
                  <a:prstClr val="black"/>
                </a:solidFill>
                <a:latin typeface="Arial" pitchFamily="34" charset="0"/>
                <a:cs typeface="Arial" pitchFamily="34" charset="0"/>
              </a:rPr>
              <a:t> (slides 30</a:t>
            </a:r>
            <a:r>
              <a:rPr sz="1600" i="1">
                <a:solidFill>
                  <a:prstClr val="black"/>
                </a:solidFill>
                <a:latin typeface="Arial" pitchFamily="34" charset="0"/>
                <a:ea typeface="Segoe UI" pitchFamily="34" charset="0"/>
                <a:cs typeface="Arial" pitchFamily="34" charset="0"/>
              </a:rPr>
              <a:t>–</a:t>
            </a:r>
            <a:r>
              <a:rPr sz="1600" i="1">
                <a:solidFill>
                  <a:prstClr val="black"/>
                </a:solidFill>
                <a:latin typeface="Arial" pitchFamily="34" charset="0"/>
                <a:cs typeface="Arial" pitchFamily="34" charset="0"/>
              </a:rPr>
              <a:t>31)</a:t>
            </a:r>
          </a:p>
        </p:txBody>
      </p:sp>
      <p:sp>
        <p:nvSpPr>
          <p:cNvPr id="5" name="Rectangle 4"/>
          <p:cNvSpPr>
            <a:spLocks noChangeArrowheads="1"/>
          </p:cNvSpPr>
          <p:nvPr/>
        </p:nvSpPr>
        <p:spPr bwMode="auto">
          <a:xfrm>
            <a:off x="6030097" y="980186"/>
            <a:ext cx="2985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2400" i="1" kern="0" dirty="0">
                <a:solidFill>
                  <a:sysClr val="windowText" lastClr="000000">
                    <a:lumMod val="50000"/>
                    <a:lumOff val="50000"/>
                  </a:sysClr>
                </a:solidFill>
                <a:latin typeface="Arial Narrow" pitchFamily="34" charset="0"/>
                <a:cs typeface="Arial" pitchFamily="34" charset="0"/>
              </a:rPr>
              <a:t>Subrecipients Data Entry</a:t>
            </a:r>
          </a:p>
        </p:txBody>
      </p:sp>
      <p:sp>
        <p:nvSpPr>
          <p:cNvPr id="3" name="Date Placeholder 2">
            <a:extLst>
              <a:ext uri="{FF2B5EF4-FFF2-40B4-BE49-F238E27FC236}">
                <a16:creationId xmlns:a16="http://schemas.microsoft.com/office/drawing/2014/main" id="{484D3061-CE72-422B-9F38-BED4862124C9}"/>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610975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reencapture of the PMT Login screen"/>
          <p:cNvPicPr>
            <a:picLocks noChangeAspect="1" noChangeArrowheads="1"/>
          </p:cNvPicPr>
          <p:nvPr/>
        </p:nvPicPr>
        <p:blipFill>
          <a:blip r:embed="rId3">
            <a:extLst>
              <a:ext uri="{28A0092B-C50C-407E-A947-70E740481C1C}">
                <a14:useLocalDpi xmlns:a14="http://schemas.microsoft.com/office/drawing/2010/main" val="0"/>
              </a:ext>
            </a:extLst>
          </a:blip>
          <a:srcRect t="14925" b="8977"/>
          <a:stretch>
            <a:fillRect/>
          </a:stretch>
        </p:blipFill>
        <p:spPr bwMode="auto">
          <a:xfrm>
            <a:off x="1660525" y="1100139"/>
            <a:ext cx="5212080" cy="493030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291" name="Rectangle 2"/>
          <p:cNvSpPr>
            <a:spLocks noGrp="1" noChangeArrowheads="1"/>
          </p:cNvSpPr>
          <p:nvPr>
            <p:ph type="title"/>
          </p:nvPr>
        </p:nvSpPr>
        <p:spPr/>
        <p:txBody>
          <a:bodyPr/>
          <a:lstStyle/>
          <a:p>
            <a:pPr eaLnBrk="1" hangingPunct="1"/>
            <a:r>
              <a:rPr lang="en-US" altLang="en-US"/>
              <a:t>Step 1: Log In</a:t>
            </a:r>
          </a:p>
        </p:txBody>
      </p:sp>
      <p:sp>
        <p:nvSpPr>
          <p:cNvPr id="16" name="Oval 15"/>
          <p:cNvSpPr/>
          <p:nvPr/>
        </p:nvSpPr>
        <p:spPr bwMode="auto">
          <a:xfrm>
            <a:off x="1755775" y="2260600"/>
            <a:ext cx="974725" cy="657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800000"/>
              </a:solidFill>
            </a:endParaRPr>
          </a:p>
        </p:txBody>
      </p:sp>
      <p:sp>
        <p:nvSpPr>
          <p:cNvPr id="28" name="Text Box 9"/>
          <p:cNvSpPr txBox="1">
            <a:spLocks noChangeArrowheads="1"/>
          </p:cNvSpPr>
          <p:nvPr/>
        </p:nvSpPr>
        <p:spPr bwMode="auto">
          <a:xfrm>
            <a:off x="4621213" y="2006600"/>
            <a:ext cx="3946525" cy="1938992"/>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p>
            <a:pPr algn="ctr" fontAlgn="base">
              <a:spcBef>
                <a:spcPct val="50000"/>
              </a:spcBef>
              <a:spcAft>
                <a:spcPct val="0"/>
              </a:spcAft>
              <a:defRPr/>
            </a:pPr>
            <a:r>
              <a:rPr lang="en-US" sz="1600" dirty="0">
                <a:solidFill>
                  <a:prstClr val="black"/>
                </a:solidFill>
                <a:cs typeface="Arial" charset="0"/>
              </a:rPr>
              <a:t>The </a:t>
            </a:r>
            <a:r>
              <a:rPr lang="en-US" sz="1600" dirty="0" err="1">
                <a:solidFill>
                  <a:prstClr val="black"/>
                </a:solidFill>
                <a:cs typeface="Arial" charset="0"/>
              </a:rPr>
              <a:t>BJA</a:t>
            </a:r>
            <a:r>
              <a:rPr lang="en-US" sz="1600" dirty="0">
                <a:solidFill>
                  <a:prstClr val="black"/>
                </a:solidFill>
                <a:cs typeface="Arial" charset="0"/>
              </a:rPr>
              <a:t> </a:t>
            </a:r>
            <a:r>
              <a:rPr lang="en-US" sz="1600" dirty="0" err="1">
                <a:solidFill>
                  <a:prstClr val="black"/>
                </a:solidFill>
                <a:cs typeface="Arial" charset="0"/>
              </a:rPr>
              <a:t>PMT</a:t>
            </a:r>
            <a:r>
              <a:rPr lang="en-US" sz="1600" dirty="0">
                <a:solidFill>
                  <a:prstClr val="black"/>
                </a:solidFill>
                <a:cs typeface="Arial" charset="0"/>
              </a:rPr>
              <a:t> is designed to support grantees and their </a:t>
            </a:r>
            <a:r>
              <a:rPr lang="en-US" sz="1600" dirty="0" err="1">
                <a:solidFill>
                  <a:prstClr val="black"/>
                </a:solidFill>
                <a:cs typeface="Arial" charset="0"/>
              </a:rPr>
              <a:t>subrecipients</a:t>
            </a:r>
            <a:r>
              <a:rPr lang="en-US" sz="1600" dirty="0">
                <a:solidFill>
                  <a:prstClr val="black"/>
                </a:solidFill>
                <a:cs typeface="Arial" charset="0"/>
              </a:rPr>
              <a:t> by recording progress for the grant program. </a:t>
            </a:r>
          </a:p>
          <a:p>
            <a:pPr algn="ctr" fontAlgn="base">
              <a:spcBef>
                <a:spcPct val="50000"/>
              </a:spcBef>
              <a:spcAft>
                <a:spcPct val="0"/>
              </a:spcAft>
              <a:defRPr/>
            </a:pPr>
            <a:r>
              <a:rPr lang="en-US" sz="1600" dirty="0">
                <a:solidFill>
                  <a:prstClr val="black"/>
                </a:solidFill>
                <a:cs typeface="Arial" charset="0"/>
              </a:rPr>
              <a:t>Grantees set up and manage </a:t>
            </a:r>
            <a:r>
              <a:rPr lang="en-US" sz="1600" dirty="0" err="1">
                <a:solidFill>
                  <a:prstClr val="black"/>
                </a:solidFill>
                <a:cs typeface="Arial" charset="0"/>
              </a:rPr>
              <a:t>subrecipient</a:t>
            </a:r>
            <a:r>
              <a:rPr lang="en-US" sz="1600" dirty="0">
                <a:solidFill>
                  <a:prstClr val="black"/>
                </a:solidFill>
                <a:cs typeface="Arial" charset="0"/>
              </a:rPr>
              <a:t> accounts in the PMT. As a </a:t>
            </a:r>
            <a:r>
              <a:rPr lang="en-US" sz="1600" dirty="0" err="1">
                <a:solidFill>
                  <a:prstClr val="black"/>
                </a:solidFill>
                <a:cs typeface="Arial" charset="0"/>
              </a:rPr>
              <a:t>subrecipient</a:t>
            </a:r>
            <a:r>
              <a:rPr lang="en-US" sz="1600" dirty="0">
                <a:solidFill>
                  <a:prstClr val="black"/>
                </a:solidFill>
                <a:cs typeface="Arial" charset="0"/>
              </a:rPr>
              <a:t>, contact your grantee to request and obtain access to the PMT. </a:t>
            </a:r>
          </a:p>
        </p:txBody>
      </p:sp>
      <p:sp>
        <p:nvSpPr>
          <p:cNvPr id="29" name="Text Box 14"/>
          <p:cNvSpPr txBox="1">
            <a:spLocks noChangeArrowheads="1"/>
          </p:cNvSpPr>
          <p:nvPr/>
        </p:nvSpPr>
        <p:spPr bwMode="auto">
          <a:xfrm>
            <a:off x="4321175" y="1100138"/>
            <a:ext cx="4191000" cy="338137"/>
          </a:xfrm>
          <a:prstGeom prst="rect">
            <a:avLst/>
          </a:prstGeom>
          <a:solidFill>
            <a:schemeClr val="bg1"/>
          </a:solidFill>
          <a:ln w="38100">
            <a:solidFill>
              <a:schemeClr val="tx1">
                <a:lumMod val="50000"/>
                <a:lumOff val="50000"/>
              </a:schemeClr>
            </a:solidFill>
            <a:miter lim="800000"/>
            <a:headEnd/>
            <a:tailEnd/>
          </a:ln>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fontAlgn="base" hangingPunct="1">
              <a:spcBef>
                <a:spcPct val="0"/>
              </a:spcBef>
              <a:spcAft>
                <a:spcPct val="0"/>
              </a:spcAft>
              <a:defRPr/>
            </a:pPr>
            <a:r>
              <a:rPr lang="en-US" sz="1600" b="1" dirty="0">
                <a:solidFill>
                  <a:srgbClr val="0000FF"/>
                </a:solidFill>
                <a:cs typeface="Arial" pitchFamily="34" charset="0"/>
              </a:rPr>
              <a:t>https://bjapmt.ojp.gov/</a:t>
            </a:r>
          </a:p>
        </p:txBody>
      </p:sp>
      <p:sp>
        <p:nvSpPr>
          <p:cNvPr id="9" name="Text Box 6"/>
          <p:cNvSpPr txBox="1">
            <a:spLocks noChangeArrowheads="1"/>
          </p:cNvSpPr>
          <p:nvPr/>
        </p:nvSpPr>
        <p:spPr bwMode="auto">
          <a:xfrm>
            <a:off x="6416675" y="4859338"/>
            <a:ext cx="1887538" cy="584200"/>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50000"/>
              </a:spcBef>
              <a:spcAft>
                <a:spcPct val="0"/>
              </a:spcAft>
              <a:defRPr/>
            </a:pPr>
            <a:r>
              <a:rPr lang="en-US" sz="1600" dirty="0">
                <a:solidFill>
                  <a:prstClr val="black"/>
                </a:solidFill>
                <a:cs typeface="Arial" pitchFamily="34" charset="0"/>
              </a:rPr>
              <a:t>Click </a:t>
            </a:r>
            <a:r>
              <a:rPr lang="en-US" sz="1600" b="1" dirty="0">
                <a:solidFill>
                  <a:srgbClr val="C00000"/>
                </a:solidFill>
                <a:cs typeface="Arial" pitchFamily="34" charset="0"/>
              </a:rPr>
              <a:t>Login</a:t>
            </a:r>
            <a:br>
              <a:rPr lang="en-US" sz="1600" dirty="0">
                <a:solidFill>
                  <a:srgbClr val="800000"/>
                </a:solidFill>
                <a:cs typeface="Arial" pitchFamily="34" charset="0"/>
              </a:rPr>
            </a:br>
            <a:r>
              <a:rPr lang="en-US" sz="1600" dirty="0">
                <a:solidFill>
                  <a:prstClr val="black"/>
                </a:solidFill>
                <a:cs typeface="Arial" pitchFamily="34" charset="0"/>
              </a:rPr>
              <a:t>to continue.</a:t>
            </a:r>
            <a:endParaRPr lang="en-US" sz="1400" dirty="0">
              <a:solidFill>
                <a:prstClr val="black"/>
              </a:solidFill>
              <a:cs typeface="Arial" pitchFamily="34" charset="0"/>
            </a:endParaRPr>
          </a:p>
        </p:txBody>
      </p:sp>
      <p:sp>
        <p:nvSpPr>
          <p:cNvPr id="3" name="Date Placeholder 2">
            <a:extLst>
              <a:ext uri="{FF2B5EF4-FFF2-40B4-BE49-F238E27FC236}">
                <a16:creationId xmlns:a16="http://schemas.microsoft.com/office/drawing/2014/main" id="{912952CB-88A7-4F5A-B8AA-5D20C0641F64}"/>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56454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Step 1: Log In</a:t>
            </a:r>
          </a:p>
        </p:txBody>
      </p:sp>
      <p:pic>
        <p:nvPicPr>
          <p:cNvPr id="25603" name="Picture 2" descr="Screencapture of the PMP Username and Password login page"/>
          <p:cNvPicPr>
            <a:picLocks noChangeArrowheads="1"/>
          </p:cNvPicPr>
          <p:nvPr/>
        </p:nvPicPr>
        <p:blipFill rotWithShape="1">
          <a:blip r:embed="rId3">
            <a:extLst>
              <a:ext uri="{28A0092B-C50C-407E-A947-70E740481C1C}">
                <a14:useLocalDpi xmlns:a14="http://schemas.microsoft.com/office/drawing/2010/main" val="0"/>
              </a:ext>
            </a:extLst>
          </a:blip>
          <a:srcRect l="61438" t="8126" r="9676" b="38651"/>
          <a:stretch/>
        </p:blipFill>
        <p:spPr bwMode="auto">
          <a:xfrm>
            <a:off x="1301409" y="1238250"/>
            <a:ext cx="6535016" cy="467201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a:extLst>
              <a:ext uri="{FF2B5EF4-FFF2-40B4-BE49-F238E27FC236}">
                <a16:creationId xmlns:a16="http://schemas.microsoft.com/office/drawing/2014/main" id="{F2393304-A2B5-45B3-9C53-F99F814FD2EC}"/>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84403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creencapture of the OJP Performance Measurement Platform - New Account email from the PJP PMP Administrator that contains the link to complete an account."/>
          <p:cNvPicPr>
            <a:picLocks noChangeAspect="1" noChangeArrowheads="1"/>
          </p:cNvPicPr>
          <p:nvPr/>
        </p:nvPicPr>
        <p:blipFill rotWithShape="1">
          <a:blip r:embed="rId3">
            <a:extLst>
              <a:ext uri="{28A0092B-C50C-407E-A947-70E740481C1C}">
                <a14:useLocalDpi xmlns:a14="http://schemas.microsoft.com/office/drawing/2010/main" val="0"/>
              </a:ext>
            </a:extLst>
          </a:blip>
          <a:srcRect l="51997" t="26421" r="20486" b="41759"/>
          <a:stretch/>
        </p:blipFill>
        <p:spPr bwMode="auto">
          <a:xfrm>
            <a:off x="668372" y="1191535"/>
            <a:ext cx="5825527" cy="260704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6627" name="Picture 2" descr="Screencapture of the General and Security profiles page for updating."/>
          <p:cNvPicPr>
            <a:picLocks noChangeAspect="1" noChangeArrowheads="1"/>
          </p:cNvPicPr>
          <p:nvPr/>
        </p:nvPicPr>
        <p:blipFill rotWithShape="1">
          <a:blip r:embed="rId4">
            <a:extLst>
              <a:ext uri="{28A0092B-C50C-407E-A947-70E740481C1C}">
                <a14:useLocalDpi xmlns:a14="http://schemas.microsoft.com/office/drawing/2010/main" val="0"/>
              </a:ext>
            </a:extLst>
          </a:blip>
          <a:srcRect l="58232" t="34079" r="6554" b="6335"/>
          <a:stretch/>
        </p:blipFill>
        <p:spPr bwMode="auto">
          <a:xfrm>
            <a:off x="2571114" y="2947745"/>
            <a:ext cx="4846320" cy="308658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Box 6"/>
          <p:cNvSpPr txBox="1">
            <a:spLocks noChangeArrowheads="1"/>
          </p:cNvSpPr>
          <p:nvPr/>
        </p:nvSpPr>
        <p:spPr bwMode="auto">
          <a:xfrm>
            <a:off x="5301000" y="1141274"/>
            <a:ext cx="3111500" cy="1323439"/>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defRPr/>
            </a:pPr>
            <a:r>
              <a:rPr lang="en-US" sz="1600" dirty="0">
                <a:solidFill>
                  <a:prstClr val="black"/>
                </a:solidFill>
                <a:cs typeface="Arial" pitchFamily="34" charset="0"/>
              </a:rPr>
              <a:t>Users added to the </a:t>
            </a:r>
            <a:r>
              <a:rPr lang="en-US" sz="1600" dirty="0" err="1">
                <a:solidFill>
                  <a:prstClr val="black"/>
                </a:solidFill>
                <a:cs typeface="Arial" pitchFamily="34" charset="0"/>
              </a:rPr>
              <a:t>subrecipient</a:t>
            </a:r>
            <a:r>
              <a:rPr lang="en-US" sz="1600" dirty="0">
                <a:solidFill>
                  <a:prstClr val="black"/>
                </a:solidFill>
                <a:cs typeface="Arial" pitchFamily="34" charset="0"/>
              </a:rPr>
              <a:t> account by the grantee will receive an e-mail from BJA PMT with instructions on how to create a new user account. </a:t>
            </a:r>
          </a:p>
        </p:txBody>
      </p:sp>
      <p:sp>
        <p:nvSpPr>
          <p:cNvPr id="9" name="Text Box 6"/>
          <p:cNvSpPr txBox="1">
            <a:spLocks noChangeArrowheads="1"/>
          </p:cNvSpPr>
          <p:nvPr/>
        </p:nvSpPr>
        <p:spPr bwMode="auto">
          <a:xfrm>
            <a:off x="5816938" y="4511487"/>
            <a:ext cx="2595562" cy="831850"/>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defRPr/>
            </a:pPr>
            <a:r>
              <a:rPr lang="en-US" sz="1600" dirty="0">
                <a:solidFill>
                  <a:prstClr val="black"/>
                </a:solidFill>
                <a:cs typeface="Arial" pitchFamily="34" charset="0"/>
              </a:rPr>
              <a:t>Enter information in all required fields, and click </a:t>
            </a:r>
            <a:r>
              <a:rPr lang="en-US" sz="1600" b="1" dirty="0">
                <a:solidFill>
                  <a:srgbClr val="C00000"/>
                </a:solidFill>
                <a:cs typeface="Arial" pitchFamily="34" charset="0"/>
              </a:rPr>
              <a:t>Update</a:t>
            </a:r>
            <a:r>
              <a:rPr lang="en-US" sz="1600" dirty="0">
                <a:solidFill>
                  <a:srgbClr val="C00000"/>
                </a:solidFill>
                <a:cs typeface="Arial" pitchFamily="34" charset="0"/>
              </a:rPr>
              <a:t> </a:t>
            </a:r>
            <a:r>
              <a:rPr lang="en-US" sz="1600" dirty="0">
                <a:solidFill>
                  <a:prstClr val="black"/>
                </a:solidFill>
                <a:cs typeface="Arial" pitchFamily="34" charset="0"/>
              </a:rPr>
              <a:t>to continue.</a:t>
            </a:r>
          </a:p>
        </p:txBody>
      </p:sp>
      <p:sp>
        <p:nvSpPr>
          <p:cNvPr id="26630" name="Title 3"/>
          <p:cNvSpPr>
            <a:spLocks noGrp="1"/>
          </p:cNvSpPr>
          <p:nvPr>
            <p:ph type="title"/>
          </p:nvPr>
        </p:nvSpPr>
        <p:spPr/>
        <p:txBody>
          <a:bodyPr/>
          <a:lstStyle/>
          <a:p>
            <a:r>
              <a:rPr lang="en-US" altLang="en-US"/>
              <a:t>Step 1: Log In</a:t>
            </a:r>
          </a:p>
        </p:txBody>
      </p:sp>
      <p:sp>
        <p:nvSpPr>
          <p:cNvPr id="3" name="Date Placeholder 2">
            <a:extLst>
              <a:ext uri="{FF2B5EF4-FFF2-40B4-BE49-F238E27FC236}">
                <a16:creationId xmlns:a16="http://schemas.microsoft.com/office/drawing/2014/main" id="{C2D6B3F9-306A-4CB5-BC0F-8496C95AE8B4}"/>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857277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creencapture of the PMP Account entry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l="2263"/>
          <a:stretch/>
        </p:blipFill>
        <p:spPr bwMode="auto">
          <a:xfrm>
            <a:off x="1453333" y="1393825"/>
            <a:ext cx="6237333" cy="367823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7651" name="Title 1"/>
          <p:cNvSpPr>
            <a:spLocks noGrp="1"/>
          </p:cNvSpPr>
          <p:nvPr>
            <p:ph type="title"/>
          </p:nvPr>
        </p:nvSpPr>
        <p:spPr/>
        <p:txBody>
          <a:bodyPr/>
          <a:lstStyle/>
          <a:p>
            <a:r>
              <a:rPr lang="en-US" altLang="en-US"/>
              <a:t>Step 1: Log In</a:t>
            </a:r>
          </a:p>
        </p:txBody>
      </p:sp>
      <p:sp>
        <p:nvSpPr>
          <p:cNvPr id="8" name="Text Box 6"/>
          <p:cNvSpPr txBox="1">
            <a:spLocks noChangeArrowheads="1"/>
          </p:cNvSpPr>
          <p:nvPr/>
        </p:nvSpPr>
        <p:spPr bwMode="auto">
          <a:xfrm>
            <a:off x="2387912" y="4849658"/>
            <a:ext cx="4368175" cy="907941"/>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marL="1588" lvl="2" indent="0" algn="ctr" eaLnBrk="1" fontAlgn="base" hangingPunct="1">
              <a:spcBef>
                <a:spcPts val="600"/>
              </a:spcBef>
              <a:spcAft>
                <a:spcPct val="0"/>
              </a:spcAft>
              <a:buClr>
                <a:srgbClr val="A50021"/>
              </a:buClr>
              <a:defRPr/>
            </a:pPr>
            <a:r>
              <a:rPr lang="en-US" sz="1600" dirty="0">
                <a:solidFill>
                  <a:prstClr val="black"/>
                </a:solidFill>
                <a:cs typeface="Arial" pitchFamily="34" charset="0"/>
              </a:rPr>
              <a:t>Here you can update or change your account and password information.</a:t>
            </a:r>
            <a:endParaRPr lang="en-US" altLang="en-US" sz="1600" dirty="0">
              <a:solidFill>
                <a:srgbClr val="000000"/>
              </a:solidFill>
              <a:cs typeface="Arial" pitchFamily="34" charset="0"/>
            </a:endParaRPr>
          </a:p>
          <a:p>
            <a:pPr marL="1588" lvl="2" indent="0" algn="ctr" eaLnBrk="1" fontAlgn="base" hangingPunct="1">
              <a:spcBef>
                <a:spcPts val="600"/>
              </a:spcBef>
              <a:spcAft>
                <a:spcPct val="0"/>
              </a:spcAft>
              <a:buClr>
                <a:srgbClr val="A50021"/>
              </a:buClr>
              <a:defRPr/>
            </a:pPr>
            <a:r>
              <a:rPr lang="en-US" altLang="en-US" sz="1600" dirty="0">
                <a:solidFill>
                  <a:srgbClr val="000000"/>
                </a:solidFill>
                <a:cs typeface="Arial" pitchFamily="34" charset="0"/>
              </a:rPr>
              <a:t>Click </a:t>
            </a:r>
            <a:r>
              <a:rPr lang="en-US" altLang="en-US" sz="1600" b="1" dirty="0" err="1">
                <a:solidFill>
                  <a:srgbClr val="C00000"/>
                </a:solidFill>
                <a:cs typeface="Arial" pitchFamily="34" charset="0"/>
              </a:rPr>
              <a:t>BJA</a:t>
            </a:r>
            <a:r>
              <a:rPr lang="en-US" altLang="en-US" sz="1600" b="1" dirty="0">
                <a:solidFill>
                  <a:srgbClr val="C00000"/>
                </a:solidFill>
                <a:cs typeface="Arial" pitchFamily="34" charset="0"/>
              </a:rPr>
              <a:t> PMT </a:t>
            </a:r>
            <a:r>
              <a:rPr lang="en-US" altLang="en-US" sz="1600" dirty="0">
                <a:solidFill>
                  <a:srgbClr val="000000"/>
                </a:solidFill>
                <a:cs typeface="Arial" pitchFamily="34" charset="0"/>
              </a:rPr>
              <a:t>to continue.</a:t>
            </a:r>
          </a:p>
        </p:txBody>
      </p:sp>
      <p:sp>
        <p:nvSpPr>
          <p:cNvPr id="3" name="Date Placeholder 2">
            <a:extLst>
              <a:ext uri="{FF2B5EF4-FFF2-40B4-BE49-F238E27FC236}">
                <a16:creationId xmlns:a16="http://schemas.microsoft.com/office/drawing/2014/main" id="{8688B6B1-E420-47B8-93DA-5824DBDC28A4}"/>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80425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creencapture of the section for selecting a profile."/>
          <p:cNvPicPr>
            <a:picLocks noChangeAspect="1" noChangeArrowheads="1"/>
          </p:cNvPicPr>
          <p:nvPr/>
        </p:nvPicPr>
        <p:blipFill rotWithShape="1">
          <a:blip r:embed="rId3">
            <a:extLst>
              <a:ext uri="{28A0092B-C50C-407E-A947-70E740481C1C}">
                <a14:useLocalDpi xmlns:a14="http://schemas.microsoft.com/office/drawing/2010/main" val="0"/>
              </a:ext>
            </a:extLst>
          </a:blip>
          <a:srcRect t="11031"/>
          <a:stretch/>
        </p:blipFill>
        <p:spPr bwMode="auto">
          <a:xfrm>
            <a:off x="554266" y="3262427"/>
            <a:ext cx="8051800" cy="146605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8675" name="Title 1"/>
          <p:cNvSpPr>
            <a:spLocks noGrp="1"/>
          </p:cNvSpPr>
          <p:nvPr>
            <p:ph type="title"/>
          </p:nvPr>
        </p:nvSpPr>
        <p:spPr/>
        <p:txBody>
          <a:bodyPr/>
          <a:lstStyle/>
          <a:p>
            <a:r>
              <a:rPr lang="en-US" altLang="en-US"/>
              <a:t>Step 2: Profile</a:t>
            </a:r>
          </a:p>
        </p:txBody>
      </p:sp>
      <p:sp>
        <p:nvSpPr>
          <p:cNvPr id="8" name="Text Box 6"/>
          <p:cNvSpPr txBox="1">
            <a:spLocks noChangeArrowheads="1"/>
          </p:cNvSpPr>
          <p:nvPr/>
        </p:nvSpPr>
        <p:spPr bwMode="auto">
          <a:xfrm>
            <a:off x="2568804" y="1697946"/>
            <a:ext cx="4022725" cy="830997"/>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defRPr/>
            </a:pPr>
            <a:r>
              <a:rPr lang="en-US" sz="1600" dirty="0">
                <a:solidFill>
                  <a:prstClr val="black"/>
                </a:solidFill>
                <a:latin typeface="Arial" panose="020B0604020202020204" pitchFamily="34" charset="0"/>
                <a:cs typeface="Arial" pitchFamily="34" charset="0"/>
              </a:rPr>
              <a:t>Select the </a:t>
            </a:r>
            <a:r>
              <a:rPr lang="en-US" sz="1600" b="1" dirty="0">
                <a:solidFill>
                  <a:srgbClr val="C00000"/>
                </a:solidFill>
                <a:latin typeface="Arial" panose="020B0604020202020204" pitchFamily="34" charset="0"/>
                <a:cs typeface="Arial" pitchFamily="34" charset="0"/>
              </a:rPr>
              <a:t>Grantee Organization </a:t>
            </a:r>
            <a:r>
              <a:rPr lang="en-US" sz="1600" dirty="0">
                <a:solidFill>
                  <a:prstClr val="black"/>
                </a:solidFill>
                <a:latin typeface="Arial" panose="020B0604020202020204" pitchFamily="34" charset="0"/>
                <a:cs typeface="Arial" pitchFamily="34" charset="0"/>
              </a:rPr>
              <a:t>or </a:t>
            </a:r>
            <a:r>
              <a:rPr lang="en-US" sz="1600" b="1" dirty="0" err="1">
                <a:solidFill>
                  <a:srgbClr val="C00000"/>
                </a:solidFill>
                <a:latin typeface="Arial" panose="020B0604020202020204" pitchFamily="34" charset="0"/>
                <a:cs typeface="Arial" pitchFamily="34" charset="0"/>
              </a:rPr>
              <a:t>Subgrantee</a:t>
            </a:r>
            <a:r>
              <a:rPr lang="en-US" sz="1600" b="1" dirty="0">
                <a:solidFill>
                  <a:srgbClr val="C00000"/>
                </a:solidFill>
                <a:latin typeface="Arial" panose="020B0604020202020204" pitchFamily="34" charset="0"/>
                <a:cs typeface="Arial" pitchFamily="34" charset="0"/>
              </a:rPr>
              <a:t> Organization </a:t>
            </a:r>
            <a:r>
              <a:rPr lang="en-US" sz="1600" dirty="0">
                <a:solidFill>
                  <a:prstClr val="black"/>
                </a:solidFill>
                <a:latin typeface="Arial" panose="020B0604020202020204" pitchFamily="34" charset="0"/>
                <a:cs typeface="Arial" pitchFamily="34" charset="0"/>
              </a:rPr>
              <a:t>profile, depending on your role, to enter/edit data. </a:t>
            </a:r>
          </a:p>
        </p:txBody>
      </p:sp>
      <p:sp>
        <p:nvSpPr>
          <p:cNvPr id="9" name="Line 17"/>
          <p:cNvSpPr>
            <a:spLocks noChangeShapeType="1"/>
          </p:cNvSpPr>
          <p:nvPr/>
        </p:nvSpPr>
        <p:spPr bwMode="auto">
          <a:xfrm>
            <a:off x="6345466" y="2529796"/>
            <a:ext cx="1873250" cy="1465262"/>
          </a:xfrm>
          <a:prstGeom prst="line">
            <a:avLst/>
          </a:prstGeom>
          <a:noFill/>
          <a:ln w="38100">
            <a:solidFill>
              <a:schemeClr val="tx1">
                <a:lumMod val="50000"/>
                <a:lumOff val="50000"/>
              </a:schemeClr>
            </a:solidFill>
            <a:round/>
            <a:headEnd/>
            <a:tailEnd type="triangle" w="med" len="med"/>
          </a:ln>
          <a:effectLst/>
        </p:spPr>
        <p:txBody>
          <a:bodyPr>
            <a:spAutoFit/>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1" name="Line 17"/>
          <p:cNvSpPr>
            <a:spLocks noChangeShapeType="1"/>
          </p:cNvSpPr>
          <p:nvPr/>
        </p:nvSpPr>
        <p:spPr bwMode="auto">
          <a:xfrm>
            <a:off x="3722916" y="2529796"/>
            <a:ext cx="4495800" cy="1846262"/>
          </a:xfrm>
          <a:prstGeom prst="line">
            <a:avLst/>
          </a:prstGeom>
          <a:noFill/>
          <a:ln w="38100">
            <a:solidFill>
              <a:schemeClr val="tx1">
                <a:lumMod val="50000"/>
                <a:lumOff val="50000"/>
              </a:schemeClr>
            </a:solidFill>
            <a:round/>
            <a:headEnd/>
            <a:tailEnd type="triangle" w="med" len="med"/>
          </a:ln>
          <a:effectLst/>
        </p:spPr>
        <p:txBody>
          <a:bodyPr>
            <a:spAutoFit/>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3" name="Date Placeholder 2">
            <a:extLst>
              <a:ext uri="{FF2B5EF4-FFF2-40B4-BE49-F238E27FC236}">
                <a16:creationId xmlns:a16="http://schemas.microsoft.com/office/drawing/2014/main" id="{8C9D991D-079F-4E22-9F6C-82D5A46F6EB9}"/>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95770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393"/>
          <a:ext cx="7772400" cy="5791201"/>
        </p:xfrm>
        <a:graphic>
          <a:graphicData uri="http://schemas.openxmlformats.org/drawingml/2006/table">
            <a:tbl>
              <a:tblPr firstRow="1" firstCol="1" bandRow="1">
                <a:tableStyleId>{5C22544A-7EE6-4342-B048-85BDC9FD1C3A}</a:tableStyleId>
              </a:tblPr>
              <a:tblGrid>
                <a:gridCol w="3182897">
                  <a:extLst>
                    <a:ext uri="{9D8B030D-6E8A-4147-A177-3AD203B41FA5}">
                      <a16:colId xmlns:a16="http://schemas.microsoft.com/office/drawing/2014/main" val="20000"/>
                    </a:ext>
                  </a:extLst>
                </a:gridCol>
                <a:gridCol w="4589503">
                  <a:extLst>
                    <a:ext uri="{9D8B030D-6E8A-4147-A177-3AD203B41FA5}">
                      <a16:colId xmlns:a16="http://schemas.microsoft.com/office/drawing/2014/main" val="20001"/>
                    </a:ext>
                  </a:extLst>
                </a:gridCol>
              </a:tblGrid>
              <a:tr h="143341">
                <a:tc gridSpan="2">
                  <a:txBody>
                    <a:bodyPr/>
                    <a:lstStyle/>
                    <a:p>
                      <a:pPr marL="0" marR="0" algn="ctr">
                        <a:spcBef>
                          <a:spcPts val="0"/>
                        </a:spcBef>
                        <a:spcAft>
                          <a:spcPts val="0"/>
                        </a:spcAft>
                      </a:pPr>
                      <a:r>
                        <a:rPr lang="en-US" sz="700">
                          <a:effectLst/>
                        </a:rPr>
                        <a:t>Equipment Information</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00"/>
                  </a:ext>
                </a:extLst>
              </a:tr>
              <a:tr h="186069">
                <a:tc gridSpan="2">
                  <a:txBody>
                    <a:bodyPr/>
                    <a:lstStyle/>
                    <a:p>
                      <a:pPr marL="0" marR="0">
                        <a:spcBef>
                          <a:spcPts val="0"/>
                        </a:spcBef>
                        <a:spcAft>
                          <a:spcPts val="0"/>
                        </a:spcAft>
                      </a:pPr>
                      <a:r>
                        <a:rPr lang="en-US" sz="700">
                          <a:effectLst/>
                        </a:rPr>
                        <a:t>Item Description:</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01"/>
                  </a:ext>
                </a:extLst>
              </a:tr>
              <a:tr h="137258">
                <a:tc gridSpan="2">
                  <a:txBody>
                    <a:bodyPr/>
                    <a:lstStyle/>
                    <a:p>
                      <a:pPr marL="0" marR="0">
                        <a:spcBef>
                          <a:spcPts val="0"/>
                        </a:spcBef>
                        <a:spcAft>
                          <a:spcPts val="0"/>
                        </a:spcAft>
                      </a:pPr>
                      <a:r>
                        <a:rPr lang="en-US" sz="700">
                          <a:effectLst/>
                        </a:rPr>
                        <a:t>Serial/other identification No.:</a:t>
                      </a:r>
                      <a:endParaRPr lang="en-US" sz="600">
                        <a:effectLst/>
                        <a:latin typeface="Verdana"/>
                        <a:ea typeface="Times New Roman"/>
                        <a:cs typeface="Times New Roman"/>
                      </a:endParaRPr>
                    </a:p>
                  </a:txBody>
                  <a:tcPr marL="38564" marR="38564" marT="0" marB="0"/>
                </a:tc>
                <a:tc hMerge="1">
                  <a:txBody>
                    <a:bodyPr/>
                    <a:lstStyle/>
                    <a:p>
                      <a:endParaRPr lang="en-US"/>
                    </a:p>
                  </a:txBody>
                  <a:tcPr/>
                </a:tc>
                <a:extLst>
                  <a:ext uri="{0D108BD9-81ED-4DB2-BD59-A6C34878D82A}">
                    <a16:rowId xmlns:a16="http://schemas.microsoft.com/office/drawing/2014/main" val="10002"/>
                  </a:ext>
                </a:extLst>
              </a:tr>
              <a:tr h="137828">
                <a:tc>
                  <a:txBody>
                    <a:bodyPr/>
                    <a:lstStyle/>
                    <a:p>
                      <a:pPr marL="0" marR="0">
                        <a:spcBef>
                          <a:spcPts val="0"/>
                        </a:spcBef>
                        <a:spcAft>
                          <a:spcPts val="0"/>
                        </a:spcAft>
                      </a:pPr>
                      <a:r>
                        <a:rPr lang="en-US" sz="700">
                          <a:effectLst/>
                        </a:rPr>
                        <a:t>Date Transaction Completed:</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Date Equipment was Acquired:</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03"/>
                  </a:ext>
                </a:extLst>
              </a:tr>
              <a:tr h="137828">
                <a:tc>
                  <a:txBody>
                    <a:bodyPr/>
                    <a:lstStyle/>
                    <a:p>
                      <a:pPr marL="0" marR="0">
                        <a:spcBef>
                          <a:spcPts val="0"/>
                        </a:spcBef>
                        <a:spcAft>
                          <a:spcPts val="0"/>
                        </a:spcAft>
                      </a:pPr>
                      <a:r>
                        <a:rPr lang="en-US" sz="700">
                          <a:effectLst/>
                        </a:rPr>
                        <a:t>Cost:</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Vendor:</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04"/>
                  </a:ext>
                </a:extLst>
              </a:tr>
              <a:tr h="144720">
                <a:tc>
                  <a:txBody>
                    <a:bodyPr/>
                    <a:lstStyle/>
                    <a:p>
                      <a:pPr marL="0" marR="0">
                        <a:spcBef>
                          <a:spcPts val="0"/>
                        </a:spcBef>
                        <a:spcAft>
                          <a:spcPts val="0"/>
                        </a:spcAft>
                      </a:pPr>
                      <a:r>
                        <a:rPr lang="en-US" sz="700">
                          <a:effectLst/>
                        </a:rPr>
                        <a:t>Location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Assigned to:</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05"/>
                  </a:ext>
                </a:extLst>
              </a:tr>
              <a:tr h="137258">
                <a:tc>
                  <a:txBody>
                    <a:bodyPr/>
                    <a:lstStyle/>
                    <a:p>
                      <a:pPr marL="0" marR="0">
                        <a:spcBef>
                          <a:spcPts val="0"/>
                        </a:spcBef>
                        <a:spcAft>
                          <a:spcPts val="0"/>
                        </a:spcAft>
                      </a:pPr>
                      <a:r>
                        <a:rPr lang="en-US" sz="700">
                          <a:effectLst/>
                        </a:rPr>
                        <a:t>Purpose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Purchased by:</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06"/>
                  </a:ext>
                </a:extLst>
              </a:tr>
              <a:tr h="165394">
                <a:tc gridSpan="2">
                  <a:txBody>
                    <a:bodyPr/>
                    <a:lstStyle/>
                    <a:p>
                      <a:pPr marL="0" marR="0">
                        <a:spcBef>
                          <a:spcPts val="0"/>
                        </a:spcBef>
                        <a:spcAft>
                          <a:spcPts val="0"/>
                        </a:spcAft>
                      </a:pPr>
                      <a:r>
                        <a:rPr lang="en-US" sz="700">
                          <a:effectLst/>
                        </a:rPr>
                        <a:t>Insurance Coverage:</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07"/>
                  </a:ext>
                </a:extLst>
              </a:tr>
              <a:tr h="137828">
                <a:tc gridSpan="2">
                  <a:txBody>
                    <a:bodyPr/>
                    <a:lstStyle/>
                    <a:p>
                      <a:pPr marL="0" marR="0">
                        <a:spcBef>
                          <a:spcPts val="0"/>
                        </a:spcBef>
                        <a:spcAft>
                          <a:spcPts val="0"/>
                        </a:spcAft>
                      </a:pPr>
                      <a:r>
                        <a:rPr lang="en-US" sz="700">
                          <a:effectLst/>
                        </a:rPr>
                        <a:t> </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08"/>
                  </a:ext>
                </a:extLst>
              </a:tr>
              <a:tr h="137828">
                <a:tc gridSpan="2">
                  <a:txBody>
                    <a:bodyPr/>
                    <a:lstStyle/>
                    <a:p>
                      <a:pPr marL="0" marR="0">
                        <a:spcBef>
                          <a:spcPts val="0"/>
                        </a:spcBef>
                        <a:spcAft>
                          <a:spcPts val="0"/>
                        </a:spcAft>
                      </a:pPr>
                      <a:r>
                        <a:rPr lang="en-US" sz="700">
                          <a:effectLst/>
                        </a:rPr>
                        <a:t>Item Description:</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09"/>
                  </a:ext>
                </a:extLst>
              </a:tr>
              <a:tr h="151611">
                <a:tc gridSpan="2">
                  <a:txBody>
                    <a:bodyPr/>
                    <a:lstStyle/>
                    <a:p>
                      <a:pPr marL="0" marR="0">
                        <a:spcBef>
                          <a:spcPts val="0"/>
                        </a:spcBef>
                        <a:spcAft>
                          <a:spcPts val="0"/>
                        </a:spcAft>
                      </a:pPr>
                      <a:r>
                        <a:rPr lang="en-US" sz="700">
                          <a:effectLst/>
                        </a:rPr>
                        <a:t>Serial/other identification No.:</a:t>
                      </a:r>
                      <a:endParaRPr lang="en-US" sz="600">
                        <a:effectLst/>
                        <a:latin typeface="Verdana"/>
                        <a:ea typeface="Times New Roman"/>
                        <a:cs typeface="Times New Roman"/>
                      </a:endParaRPr>
                    </a:p>
                  </a:txBody>
                  <a:tcPr marL="38564" marR="38564" marT="0" marB="0"/>
                </a:tc>
                <a:tc hMerge="1">
                  <a:txBody>
                    <a:bodyPr/>
                    <a:lstStyle/>
                    <a:p>
                      <a:endParaRPr lang="en-US"/>
                    </a:p>
                  </a:txBody>
                  <a:tcPr/>
                </a:tc>
                <a:extLst>
                  <a:ext uri="{0D108BD9-81ED-4DB2-BD59-A6C34878D82A}">
                    <a16:rowId xmlns:a16="http://schemas.microsoft.com/office/drawing/2014/main" val="10010"/>
                  </a:ext>
                </a:extLst>
              </a:tr>
              <a:tr h="158502">
                <a:tc>
                  <a:txBody>
                    <a:bodyPr/>
                    <a:lstStyle/>
                    <a:p>
                      <a:pPr marL="0" marR="0">
                        <a:spcBef>
                          <a:spcPts val="0"/>
                        </a:spcBef>
                        <a:spcAft>
                          <a:spcPts val="0"/>
                        </a:spcAft>
                      </a:pPr>
                      <a:r>
                        <a:rPr lang="en-US" sz="700">
                          <a:effectLst/>
                        </a:rPr>
                        <a:t>Date Transaction Completed:</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Date Equipment was Acquired:</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11"/>
                  </a:ext>
                </a:extLst>
              </a:tr>
              <a:tr h="137828">
                <a:tc>
                  <a:txBody>
                    <a:bodyPr/>
                    <a:lstStyle/>
                    <a:p>
                      <a:pPr marL="0" marR="0">
                        <a:spcBef>
                          <a:spcPts val="0"/>
                        </a:spcBef>
                        <a:spcAft>
                          <a:spcPts val="0"/>
                        </a:spcAft>
                      </a:pPr>
                      <a:r>
                        <a:rPr lang="en-US" sz="700">
                          <a:effectLst/>
                        </a:rPr>
                        <a:t>Cost:</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Vendor:</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12"/>
                  </a:ext>
                </a:extLst>
              </a:tr>
              <a:tr h="137828">
                <a:tc>
                  <a:txBody>
                    <a:bodyPr/>
                    <a:lstStyle/>
                    <a:p>
                      <a:pPr marL="0" marR="0">
                        <a:spcBef>
                          <a:spcPts val="0"/>
                        </a:spcBef>
                        <a:spcAft>
                          <a:spcPts val="0"/>
                        </a:spcAft>
                      </a:pPr>
                      <a:r>
                        <a:rPr lang="en-US" sz="700">
                          <a:effectLst/>
                        </a:rPr>
                        <a:t>Location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Assigned to:</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13"/>
                  </a:ext>
                </a:extLst>
              </a:tr>
              <a:tr h="137828">
                <a:tc>
                  <a:txBody>
                    <a:bodyPr/>
                    <a:lstStyle/>
                    <a:p>
                      <a:pPr marL="0" marR="0">
                        <a:spcBef>
                          <a:spcPts val="0"/>
                        </a:spcBef>
                        <a:spcAft>
                          <a:spcPts val="0"/>
                        </a:spcAft>
                      </a:pPr>
                      <a:r>
                        <a:rPr lang="en-US" sz="700">
                          <a:effectLst/>
                        </a:rPr>
                        <a:t>Purpose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Purchased by:</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14"/>
                  </a:ext>
                </a:extLst>
              </a:tr>
              <a:tr h="137828">
                <a:tc gridSpan="2">
                  <a:txBody>
                    <a:bodyPr/>
                    <a:lstStyle/>
                    <a:p>
                      <a:pPr marL="0" marR="0">
                        <a:spcBef>
                          <a:spcPts val="0"/>
                        </a:spcBef>
                        <a:spcAft>
                          <a:spcPts val="0"/>
                        </a:spcAft>
                      </a:pPr>
                      <a:r>
                        <a:rPr lang="en-US" sz="700">
                          <a:effectLst/>
                        </a:rPr>
                        <a:t>Insurance Coverage:</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15"/>
                  </a:ext>
                </a:extLst>
              </a:tr>
              <a:tr h="143341">
                <a:tc gridSpan="2">
                  <a:txBody>
                    <a:bodyPr/>
                    <a:lstStyle/>
                    <a:p>
                      <a:pPr marL="0" marR="0">
                        <a:spcBef>
                          <a:spcPts val="0"/>
                        </a:spcBef>
                        <a:spcAft>
                          <a:spcPts val="0"/>
                        </a:spcAft>
                      </a:pPr>
                      <a:r>
                        <a:rPr lang="en-US" sz="700">
                          <a:effectLst/>
                        </a:rPr>
                        <a:t> </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16"/>
                  </a:ext>
                </a:extLst>
              </a:tr>
              <a:tr h="137828">
                <a:tc gridSpan="2">
                  <a:txBody>
                    <a:bodyPr/>
                    <a:lstStyle/>
                    <a:p>
                      <a:pPr marL="0" marR="0">
                        <a:spcBef>
                          <a:spcPts val="0"/>
                        </a:spcBef>
                        <a:spcAft>
                          <a:spcPts val="0"/>
                        </a:spcAft>
                      </a:pPr>
                      <a:r>
                        <a:rPr lang="en-US" sz="700">
                          <a:effectLst/>
                        </a:rPr>
                        <a:t>Item Description:</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17"/>
                  </a:ext>
                </a:extLst>
              </a:tr>
              <a:tr h="137828">
                <a:tc gridSpan="2">
                  <a:txBody>
                    <a:bodyPr/>
                    <a:lstStyle/>
                    <a:p>
                      <a:pPr marL="0" marR="0">
                        <a:spcBef>
                          <a:spcPts val="0"/>
                        </a:spcBef>
                        <a:spcAft>
                          <a:spcPts val="0"/>
                        </a:spcAft>
                      </a:pPr>
                      <a:r>
                        <a:rPr lang="en-US" sz="700">
                          <a:effectLst/>
                        </a:rPr>
                        <a:t>Serial/other identification No.:</a:t>
                      </a:r>
                      <a:endParaRPr lang="en-US" sz="600">
                        <a:effectLst/>
                        <a:latin typeface="Verdana"/>
                        <a:ea typeface="Times New Roman"/>
                        <a:cs typeface="Times New Roman"/>
                      </a:endParaRPr>
                    </a:p>
                  </a:txBody>
                  <a:tcPr marL="38564" marR="38564" marT="0" marB="0"/>
                </a:tc>
                <a:tc hMerge="1">
                  <a:txBody>
                    <a:bodyPr/>
                    <a:lstStyle/>
                    <a:p>
                      <a:endParaRPr lang="en-US"/>
                    </a:p>
                  </a:txBody>
                  <a:tcPr/>
                </a:tc>
                <a:extLst>
                  <a:ext uri="{0D108BD9-81ED-4DB2-BD59-A6C34878D82A}">
                    <a16:rowId xmlns:a16="http://schemas.microsoft.com/office/drawing/2014/main" val="10018"/>
                  </a:ext>
                </a:extLst>
              </a:tr>
              <a:tr h="137828">
                <a:tc>
                  <a:txBody>
                    <a:bodyPr/>
                    <a:lstStyle/>
                    <a:p>
                      <a:pPr marL="0" marR="0">
                        <a:spcBef>
                          <a:spcPts val="0"/>
                        </a:spcBef>
                        <a:spcAft>
                          <a:spcPts val="0"/>
                        </a:spcAft>
                      </a:pPr>
                      <a:r>
                        <a:rPr lang="en-US" sz="700">
                          <a:effectLst/>
                        </a:rPr>
                        <a:t>Date Transaction Completed:</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Date Equipment was Acquired:</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19"/>
                  </a:ext>
                </a:extLst>
              </a:tr>
              <a:tr h="137828">
                <a:tc>
                  <a:txBody>
                    <a:bodyPr/>
                    <a:lstStyle/>
                    <a:p>
                      <a:pPr marL="0" marR="0">
                        <a:spcBef>
                          <a:spcPts val="0"/>
                        </a:spcBef>
                        <a:spcAft>
                          <a:spcPts val="0"/>
                        </a:spcAft>
                      </a:pPr>
                      <a:r>
                        <a:rPr lang="en-US" sz="700">
                          <a:effectLst/>
                        </a:rPr>
                        <a:t>Cost:</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Vendor:</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20"/>
                  </a:ext>
                </a:extLst>
              </a:tr>
              <a:tr h="137828">
                <a:tc>
                  <a:txBody>
                    <a:bodyPr/>
                    <a:lstStyle/>
                    <a:p>
                      <a:pPr marL="0" marR="0">
                        <a:spcBef>
                          <a:spcPts val="0"/>
                        </a:spcBef>
                        <a:spcAft>
                          <a:spcPts val="0"/>
                        </a:spcAft>
                      </a:pPr>
                      <a:r>
                        <a:rPr lang="en-US" sz="700">
                          <a:effectLst/>
                        </a:rPr>
                        <a:t>Location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Assigned to:</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21"/>
                  </a:ext>
                </a:extLst>
              </a:tr>
              <a:tr h="137828">
                <a:tc>
                  <a:txBody>
                    <a:bodyPr/>
                    <a:lstStyle/>
                    <a:p>
                      <a:pPr marL="0" marR="0">
                        <a:spcBef>
                          <a:spcPts val="0"/>
                        </a:spcBef>
                        <a:spcAft>
                          <a:spcPts val="0"/>
                        </a:spcAft>
                      </a:pPr>
                      <a:r>
                        <a:rPr lang="en-US" sz="700">
                          <a:effectLst/>
                        </a:rPr>
                        <a:t>Purpose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Purchased by:</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22"/>
                  </a:ext>
                </a:extLst>
              </a:tr>
              <a:tr h="137828">
                <a:tc gridSpan="2">
                  <a:txBody>
                    <a:bodyPr/>
                    <a:lstStyle/>
                    <a:p>
                      <a:pPr marL="0" marR="0">
                        <a:spcBef>
                          <a:spcPts val="0"/>
                        </a:spcBef>
                        <a:spcAft>
                          <a:spcPts val="0"/>
                        </a:spcAft>
                      </a:pPr>
                      <a:r>
                        <a:rPr lang="en-US" sz="700">
                          <a:effectLst/>
                        </a:rPr>
                        <a:t>Insurance Coverage:</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23"/>
                  </a:ext>
                </a:extLst>
              </a:tr>
              <a:tr h="137828">
                <a:tc gridSpan="2">
                  <a:txBody>
                    <a:bodyPr/>
                    <a:lstStyle/>
                    <a:p>
                      <a:pPr marL="0" marR="0">
                        <a:spcBef>
                          <a:spcPts val="0"/>
                        </a:spcBef>
                        <a:spcAft>
                          <a:spcPts val="0"/>
                        </a:spcAft>
                      </a:pPr>
                      <a:r>
                        <a:rPr lang="en-US" sz="700">
                          <a:effectLst/>
                        </a:rPr>
                        <a:t> </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24"/>
                  </a:ext>
                </a:extLst>
              </a:tr>
              <a:tr h="179175">
                <a:tc gridSpan="2">
                  <a:txBody>
                    <a:bodyPr/>
                    <a:lstStyle/>
                    <a:p>
                      <a:pPr marL="0" marR="0">
                        <a:spcBef>
                          <a:spcPts val="0"/>
                        </a:spcBef>
                        <a:spcAft>
                          <a:spcPts val="0"/>
                        </a:spcAft>
                      </a:pPr>
                      <a:r>
                        <a:rPr lang="en-US" sz="700">
                          <a:effectLst/>
                        </a:rPr>
                        <a:t>Item Description:</a:t>
                      </a:r>
                      <a:endParaRPr lang="en-US" sz="600">
                        <a:effectLst/>
                        <a:latin typeface="Verdana"/>
                        <a:ea typeface="Times New Roman"/>
                        <a:cs typeface="Times New Roman"/>
                      </a:endParaRPr>
                    </a:p>
                  </a:txBody>
                  <a:tcPr marL="38564" marR="38564" marT="0" marB="0" anchor="ctr"/>
                </a:tc>
                <a:tc hMerge="1">
                  <a:txBody>
                    <a:bodyPr/>
                    <a:lstStyle/>
                    <a:p>
                      <a:endParaRPr lang="en-US"/>
                    </a:p>
                  </a:txBody>
                  <a:tcPr/>
                </a:tc>
                <a:extLst>
                  <a:ext uri="{0D108BD9-81ED-4DB2-BD59-A6C34878D82A}">
                    <a16:rowId xmlns:a16="http://schemas.microsoft.com/office/drawing/2014/main" val="10025"/>
                  </a:ext>
                </a:extLst>
              </a:tr>
              <a:tr h="179175">
                <a:tc gridSpan="2">
                  <a:txBody>
                    <a:bodyPr/>
                    <a:lstStyle/>
                    <a:p>
                      <a:pPr marL="0" marR="0">
                        <a:spcBef>
                          <a:spcPts val="0"/>
                        </a:spcBef>
                        <a:spcAft>
                          <a:spcPts val="0"/>
                        </a:spcAft>
                      </a:pPr>
                      <a:r>
                        <a:rPr lang="en-US" sz="700">
                          <a:effectLst/>
                        </a:rPr>
                        <a:t>Serial/other identification No.:</a:t>
                      </a:r>
                      <a:endParaRPr lang="en-US" sz="600">
                        <a:effectLst/>
                        <a:latin typeface="Verdana"/>
                        <a:ea typeface="Times New Roman"/>
                        <a:cs typeface="Times New Roman"/>
                      </a:endParaRPr>
                    </a:p>
                  </a:txBody>
                  <a:tcPr marL="38564" marR="38564" marT="0" marB="0"/>
                </a:tc>
                <a:tc hMerge="1">
                  <a:txBody>
                    <a:bodyPr/>
                    <a:lstStyle/>
                    <a:p>
                      <a:endParaRPr lang="en-US"/>
                    </a:p>
                  </a:txBody>
                  <a:tcPr/>
                </a:tc>
                <a:extLst>
                  <a:ext uri="{0D108BD9-81ED-4DB2-BD59-A6C34878D82A}">
                    <a16:rowId xmlns:a16="http://schemas.microsoft.com/office/drawing/2014/main" val="10026"/>
                  </a:ext>
                </a:extLst>
              </a:tr>
              <a:tr h="137828">
                <a:tc>
                  <a:txBody>
                    <a:bodyPr/>
                    <a:lstStyle/>
                    <a:p>
                      <a:pPr marL="0" marR="0">
                        <a:spcBef>
                          <a:spcPts val="0"/>
                        </a:spcBef>
                        <a:spcAft>
                          <a:spcPts val="0"/>
                        </a:spcAft>
                      </a:pPr>
                      <a:r>
                        <a:rPr lang="en-US" sz="700">
                          <a:effectLst/>
                        </a:rPr>
                        <a:t>Date Transaction Completed:</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Date Equipment was Acquired:</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27"/>
                  </a:ext>
                </a:extLst>
              </a:tr>
              <a:tr h="137828">
                <a:tc>
                  <a:txBody>
                    <a:bodyPr/>
                    <a:lstStyle/>
                    <a:p>
                      <a:pPr marL="0" marR="0">
                        <a:spcBef>
                          <a:spcPts val="0"/>
                        </a:spcBef>
                        <a:spcAft>
                          <a:spcPts val="0"/>
                        </a:spcAft>
                      </a:pPr>
                      <a:r>
                        <a:rPr lang="en-US" sz="700">
                          <a:effectLst/>
                        </a:rPr>
                        <a:t>Cost:</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Vendor:</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28"/>
                  </a:ext>
                </a:extLst>
              </a:tr>
              <a:tr h="144720">
                <a:tc>
                  <a:txBody>
                    <a:bodyPr/>
                    <a:lstStyle/>
                    <a:p>
                      <a:pPr marL="0" marR="0">
                        <a:spcBef>
                          <a:spcPts val="0"/>
                        </a:spcBef>
                        <a:spcAft>
                          <a:spcPts val="0"/>
                        </a:spcAft>
                      </a:pPr>
                      <a:r>
                        <a:rPr lang="en-US" sz="700">
                          <a:effectLst/>
                        </a:rPr>
                        <a:t>Location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Assigned to:</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29"/>
                  </a:ext>
                </a:extLst>
              </a:tr>
              <a:tr h="137258">
                <a:tc>
                  <a:txBody>
                    <a:bodyPr/>
                    <a:lstStyle/>
                    <a:p>
                      <a:pPr marL="0" marR="0">
                        <a:spcBef>
                          <a:spcPts val="0"/>
                        </a:spcBef>
                        <a:spcAft>
                          <a:spcPts val="0"/>
                        </a:spcAft>
                      </a:pPr>
                      <a:r>
                        <a:rPr lang="en-US" sz="700">
                          <a:effectLst/>
                        </a:rPr>
                        <a:t>Purpose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Purchased by:</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30"/>
                  </a:ext>
                </a:extLst>
              </a:tr>
              <a:tr h="165394">
                <a:tc gridSpan="2">
                  <a:txBody>
                    <a:bodyPr/>
                    <a:lstStyle/>
                    <a:p>
                      <a:pPr marL="0" marR="0">
                        <a:spcBef>
                          <a:spcPts val="0"/>
                        </a:spcBef>
                        <a:spcAft>
                          <a:spcPts val="0"/>
                        </a:spcAft>
                      </a:pPr>
                      <a:r>
                        <a:rPr lang="en-US" sz="700">
                          <a:effectLst/>
                        </a:rPr>
                        <a:t>Insurance Coverage:</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31"/>
                  </a:ext>
                </a:extLst>
              </a:tr>
              <a:tr h="137828">
                <a:tc gridSpan="2">
                  <a:txBody>
                    <a:bodyPr/>
                    <a:lstStyle/>
                    <a:p>
                      <a:pPr marL="0" marR="0">
                        <a:spcBef>
                          <a:spcPts val="0"/>
                        </a:spcBef>
                        <a:spcAft>
                          <a:spcPts val="0"/>
                        </a:spcAft>
                      </a:pPr>
                      <a:r>
                        <a:rPr lang="en-US" sz="700">
                          <a:effectLst/>
                        </a:rPr>
                        <a:t> </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32"/>
                  </a:ext>
                </a:extLst>
              </a:tr>
              <a:tr h="137828">
                <a:tc gridSpan="2">
                  <a:txBody>
                    <a:bodyPr/>
                    <a:lstStyle/>
                    <a:p>
                      <a:pPr marL="0" marR="0">
                        <a:spcBef>
                          <a:spcPts val="0"/>
                        </a:spcBef>
                        <a:spcAft>
                          <a:spcPts val="0"/>
                        </a:spcAft>
                      </a:pPr>
                      <a:r>
                        <a:rPr lang="en-US" sz="700">
                          <a:effectLst/>
                        </a:rPr>
                        <a:t>Item Description:</a:t>
                      </a:r>
                      <a:endParaRPr lang="en-US" sz="60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33"/>
                  </a:ext>
                </a:extLst>
              </a:tr>
              <a:tr h="151611">
                <a:tc gridSpan="2">
                  <a:txBody>
                    <a:bodyPr/>
                    <a:lstStyle/>
                    <a:p>
                      <a:pPr marL="0" marR="0">
                        <a:spcBef>
                          <a:spcPts val="0"/>
                        </a:spcBef>
                        <a:spcAft>
                          <a:spcPts val="0"/>
                        </a:spcAft>
                      </a:pPr>
                      <a:r>
                        <a:rPr lang="en-US" sz="700">
                          <a:effectLst/>
                        </a:rPr>
                        <a:t>Serial/other identification No.:</a:t>
                      </a:r>
                      <a:endParaRPr lang="en-US" sz="600">
                        <a:effectLst/>
                        <a:latin typeface="Verdana"/>
                        <a:ea typeface="Times New Roman"/>
                        <a:cs typeface="Times New Roman"/>
                      </a:endParaRPr>
                    </a:p>
                  </a:txBody>
                  <a:tcPr marL="38564" marR="38564" marT="0" marB="0"/>
                </a:tc>
                <a:tc hMerge="1">
                  <a:txBody>
                    <a:bodyPr/>
                    <a:lstStyle/>
                    <a:p>
                      <a:endParaRPr lang="en-US"/>
                    </a:p>
                  </a:txBody>
                  <a:tcPr/>
                </a:tc>
                <a:extLst>
                  <a:ext uri="{0D108BD9-81ED-4DB2-BD59-A6C34878D82A}">
                    <a16:rowId xmlns:a16="http://schemas.microsoft.com/office/drawing/2014/main" val="10034"/>
                  </a:ext>
                </a:extLst>
              </a:tr>
              <a:tr h="158502">
                <a:tc>
                  <a:txBody>
                    <a:bodyPr/>
                    <a:lstStyle/>
                    <a:p>
                      <a:pPr marL="0" marR="0">
                        <a:spcBef>
                          <a:spcPts val="0"/>
                        </a:spcBef>
                        <a:spcAft>
                          <a:spcPts val="0"/>
                        </a:spcAft>
                      </a:pPr>
                      <a:r>
                        <a:rPr lang="en-US" sz="700">
                          <a:effectLst/>
                        </a:rPr>
                        <a:t>Date Transaction Completed:</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Date Equipment was Acquired:</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35"/>
                  </a:ext>
                </a:extLst>
              </a:tr>
              <a:tr h="137828">
                <a:tc>
                  <a:txBody>
                    <a:bodyPr/>
                    <a:lstStyle/>
                    <a:p>
                      <a:pPr marL="0" marR="0">
                        <a:spcBef>
                          <a:spcPts val="0"/>
                        </a:spcBef>
                        <a:spcAft>
                          <a:spcPts val="0"/>
                        </a:spcAft>
                      </a:pPr>
                      <a:r>
                        <a:rPr lang="en-US" sz="700">
                          <a:effectLst/>
                        </a:rPr>
                        <a:t>Cost:</a:t>
                      </a:r>
                      <a:endParaRPr lang="en-US" sz="600">
                        <a:effectLst/>
                        <a:latin typeface="Verdana"/>
                        <a:ea typeface="Times New Roman"/>
                        <a:cs typeface="Times New Roman"/>
                      </a:endParaRPr>
                    </a:p>
                  </a:txBody>
                  <a:tcPr marL="38564" marR="38564" marT="0" marB="0"/>
                </a:tc>
                <a:tc>
                  <a:txBody>
                    <a:bodyPr/>
                    <a:lstStyle/>
                    <a:p>
                      <a:pPr marL="0" marR="0">
                        <a:spcBef>
                          <a:spcPts val="0"/>
                        </a:spcBef>
                        <a:spcAft>
                          <a:spcPts val="0"/>
                        </a:spcAft>
                      </a:pPr>
                      <a:r>
                        <a:rPr lang="en-US" sz="700">
                          <a:effectLst/>
                        </a:rPr>
                        <a:t>Vendor:</a:t>
                      </a:r>
                      <a:endParaRPr lang="en-US" sz="600">
                        <a:effectLst/>
                        <a:latin typeface="Verdana"/>
                        <a:ea typeface="Times New Roman"/>
                        <a:cs typeface="Times New Roman"/>
                      </a:endParaRPr>
                    </a:p>
                  </a:txBody>
                  <a:tcPr marL="38564" marR="38564" marT="0" marB="0"/>
                </a:tc>
                <a:extLst>
                  <a:ext uri="{0D108BD9-81ED-4DB2-BD59-A6C34878D82A}">
                    <a16:rowId xmlns:a16="http://schemas.microsoft.com/office/drawing/2014/main" val="10036"/>
                  </a:ext>
                </a:extLst>
              </a:tr>
              <a:tr h="137828">
                <a:tc>
                  <a:txBody>
                    <a:bodyPr/>
                    <a:lstStyle/>
                    <a:p>
                      <a:pPr marL="0" marR="0">
                        <a:spcBef>
                          <a:spcPts val="0"/>
                        </a:spcBef>
                        <a:spcAft>
                          <a:spcPts val="0"/>
                        </a:spcAft>
                      </a:pPr>
                      <a:r>
                        <a:rPr lang="en-US" sz="700">
                          <a:effectLst/>
                        </a:rPr>
                        <a:t>Location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Assigned to:</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37"/>
                  </a:ext>
                </a:extLst>
              </a:tr>
              <a:tr h="137828">
                <a:tc>
                  <a:txBody>
                    <a:bodyPr/>
                    <a:lstStyle/>
                    <a:p>
                      <a:pPr marL="0" marR="0">
                        <a:spcBef>
                          <a:spcPts val="0"/>
                        </a:spcBef>
                        <a:spcAft>
                          <a:spcPts val="0"/>
                        </a:spcAft>
                      </a:pPr>
                      <a:r>
                        <a:rPr lang="en-US" sz="700">
                          <a:effectLst/>
                        </a:rPr>
                        <a:t>Purpose of Equipment:</a:t>
                      </a:r>
                      <a:endParaRPr lang="en-US" sz="600">
                        <a:effectLst/>
                        <a:latin typeface="Verdana"/>
                        <a:ea typeface="Times New Roman"/>
                        <a:cs typeface="Times New Roman"/>
                      </a:endParaRPr>
                    </a:p>
                  </a:txBody>
                  <a:tcPr marL="38564" marR="38564" marT="0" marB="0" anchor="b"/>
                </a:tc>
                <a:tc>
                  <a:txBody>
                    <a:bodyPr/>
                    <a:lstStyle/>
                    <a:p>
                      <a:pPr marL="0" marR="0">
                        <a:spcBef>
                          <a:spcPts val="0"/>
                        </a:spcBef>
                        <a:spcAft>
                          <a:spcPts val="0"/>
                        </a:spcAft>
                      </a:pPr>
                      <a:r>
                        <a:rPr lang="en-US" sz="700">
                          <a:effectLst/>
                        </a:rPr>
                        <a:t>Purchased by:</a:t>
                      </a:r>
                      <a:endParaRPr lang="en-US" sz="600">
                        <a:effectLst/>
                        <a:latin typeface="Verdana"/>
                        <a:ea typeface="Times New Roman"/>
                        <a:cs typeface="Times New Roman"/>
                      </a:endParaRPr>
                    </a:p>
                  </a:txBody>
                  <a:tcPr marL="38564" marR="38564" marT="0" marB="0" anchor="b"/>
                </a:tc>
                <a:extLst>
                  <a:ext uri="{0D108BD9-81ED-4DB2-BD59-A6C34878D82A}">
                    <a16:rowId xmlns:a16="http://schemas.microsoft.com/office/drawing/2014/main" val="10038"/>
                  </a:ext>
                </a:extLst>
              </a:tr>
              <a:tr h="137828">
                <a:tc gridSpan="2">
                  <a:txBody>
                    <a:bodyPr/>
                    <a:lstStyle/>
                    <a:p>
                      <a:pPr marL="0" marR="0">
                        <a:spcBef>
                          <a:spcPts val="0"/>
                        </a:spcBef>
                        <a:spcAft>
                          <a:spcPts val="0"/>
                        </a:spcAft>
                      </a:pPr>
                      <a:r>
                        <a:rPr lang="en-US" sz="700" dirty="0">
                          <a:effectLst/>
                        </a:rPr>
                        <a:t>Insurance Coverage:</a:t>
                      </a:r>
                      <a:endParaRPr lang="en-US" sz="600" dirty="0">
                        <a:effectLst/>
                        <a:latin typeface="Verdana"/>
                        <a:ea typeface="Times New Roman"/>
                        <a:cs typeface="Times New Roman"/>
                      </a:endParaRPr>
                    </a:p>
                  </a:txBody>
                  <a:tcPr marL="38564" marR="38564" marT="0" marB="0" anchor="b"/>
                </a:tc>
                <a:tc hMerge="1">
                  <a:txBody>
                    <a:bodyPr/>
                    <a:lstStyle/>
                    <a:p>
                      <a:endParaRPr lang="en-US"/>
                    </a:p>
                  </a:txBody>
                  <a:tcPr/>
                </a:tc>
                <a:extLst>
                  <a:ext uri="{0D108BD9-81ED-4DB2-BD59-A6C34878D82A}">
                    <a16:rowId xmlns:a16="http://schemas.microsoft.com/office/drawing/2014/main" val="10039"/>
                  </a:ext>
                </a:extLst>
              </a:tr>
            </a:tbl>
          </a:graphicData>
        </a:graphic>
      </p:graphicFrame>
      <p:sp>
        <p:nvSpPr>
          <p:cNvPr id="4" name="Date Placeholder 3">
            <a:extLst>
              <a:ext uri="{FF2B5EF4-FFF2-40B4-BE49-F238E27FC236}">
                <a16:creationId xmlns:a16="http://schemas.microsoft.com/office/drawing/2014/main" id="{F8E96900-57D0-461D-8B5D-2CDF99B8521F}"/>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36298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2: Profile</a:t>
            </a:r>
            <a:endParaRPr lang="en-US" dirty="0"/>
          </a:p>
        </p:txBody>
      </p:sp>
      <p:pic>
        <p:nvPicPr>
          <p:cNvPr id="29699" name="Picture 2" descr="Screencapture of the Profile page with 3 subsequent pages"/>
          <p:cNvPicPr>
            <a:picLocks noChangeAspect="1" noChangeArrowheads="1"/>
          </p:cNvPicPr>
          <p:nvPr/>
        </p:nvPicPr>
        <p:blipFill>
          <a:blip r:embed="rId3">
            <a:extLst>
              <a:ext uri="{28A0092B-C50C-407E-A947-70E740481C1C}">
                <a14:useLocalDpi xmlns:a14="http://schemas.microsoft.com/office/drawing/2010/main" val="0"/>
              </a:ext>
            </a:extLst>
          </a:blip>
          <a:srcRect t="24956"/>
          <a:stretch>
            <a:fillRect/>
          </a:stretch>
        </p:blipFill>
        <p:spPr bwMode="auto">
          <a:xfrm>
            <a:off x="433386" y="1959883"/>
            <a:ext cx="7014809" cy="327606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3"/>
          <p:cNvSpPr>
            <a:spLocks noChangeArrowheads="1"/>
          </p:cNvSpPr>
          <p:nvPr/>
        </p:nvSpPr>
        <p:spPr bwMode="auto">
          <a:xfrm>
            <a:off x="1114425" y="5334000"/>
            <a:ext cx="6934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eaLnBrk="1" fontAlgn="base" hangingPunct="1">
              <a:spcBef>
                <a:spcPct val="0"/>
              </a:spcBef>
              <a:spcAft>
                <a:spcPct val="0"/>
              </a:spcAft>
            </a:pPr>
            <a:r>
              <a:rPr lang="en-US" altLang="en-US" sz="1400" i="1" dirty="0">
                <a:solidFill>
                  <a:srgbClr val="000000"/>
                </a:solidFill>
                <a:latin typeface="Arial" charset="0"/>
              </a:rPr>
              <a:t>NOTE: Only add users who need access to the BJA PMT to complete data entry and reporting. Adding a user automatically sends that person an e-mail with a link to create and complete a user account.   </a:t>
            </a:r>
            <a:endParaRPr lang="en-US" altLang="en-US" sz="1400" dirty="0">
              <a:solidFill>
                <a:srgbClr val="000000"/>
              </a:solidFill>
              <a:latin typeface="Arial" charset="0"/>
            </a:endParaRPr>
          </a:p>
        </p:txBody>
      </p:sp>
      <p:sp>
        <p:nvSpPr>
          <p:cNvPr id="5" name="Text Box 17"/>
          <p:cNvSpPr txBox="1">
            <a:spLocks noChangeArrowheads="1"/>
          </p:cNvSpPr>
          <p:nvPr/>
        </p:nvSpPr>
        <p:spPr bwMode="auto">
          <a:xfrm>
            <a:off x="5635209" y="2747283"/>
            <a:ext cx="3032541" cy="1646605"/>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p>
            <a:pPr algn="ctr" fontAlgn="base">
              <a:spcBef>
                <a:spcPct val="0"/>
              </a:spcBef>
              <a:spcAft>
                <a:spcPct val="0"/>
              </a:spcAft>
              <a:defRPr/>
            </a:pPr>
            <a:r>
              <a:rPr lang="en-US" sz="1600" dirty="0">
                <a:solidFill>
                  <a:prstClr val="black"/>
                </a:solidFill>
                <a:cs typeface="Arial" pitchFamily="34" charset="0"/>
              </a:rPr>
              <a:t>Click </a:t>
            </a:r>
            <a:r>
              <a:rPr lang="en-US" sz="1600" b="1" dirty="0">
                <a:solidFill>
                  <a:srgbClr val="C00000"/>
                </a:solidFill>
                <a:cs typeface="Arial" pitchFamily="34" charset="0"/>
              </a:rPr>
              <a:t>Select another profile</a:t>
            </a:r>
            <a:r>
              <a:rPr lang="en-US" sz="1600" dirty="0">
                <a:solidFill>
                  <a:srgbClr val="C00000"/>
                </a:solidFill>
                <a:cs typeface="Arial" pitchFamily="34" charset="0"/>
              </a:rPr>
              <a:t> </a:t>
            </a:r>
            <a:r>
              <a:rPr lang="en-US" sz="1600" dirty="0">
                <a:solidFill>
                  <a:prstClr val="black"/>
                </a:solidFill>
                <a:cs typeface="Arial" pitchFamily="34" charset="0"/>
              </a:rPr>
              <a:t>to go back to the list of your assigned profiles (if applicable).</a:t>
            </a:r>
          </a:p>
          <a:p>
            <a:pPr algn="ctr" fontAlgn="base">
              <a:spcBef>
                <a:spcPts val="600"/>
              </a:spcBef>
              <a:spcAft>
                <a:spcPct val="0"/>
              </a:spcAft>
              <a:defRPr/>
            </a:pPr>
            <a:r>
              <a:rPr lang="en-US" sz="1600" dirty="0">
                <a:solidFill>
                  <a:prstClr val="black"/>
                </a:solidFill>
                <a:cs typeface="Arial" pitchFamily="34" charset="0"/>
              </a:rPr>
              <a:t>Click </a:t>
            </a:r>
            <a:r>
              <a:rPr lang="en-US" sz="1600" b="1" dirty="0">
                <a:solidFill>
                  <a:srgbClr val="C00000"/>
                </a:solidFill>
                <a:cs typeface="Arial" pitchFamily="34" charset="0"/>
              </a:rPr>
              <a:t>Manage Users</a:t>
            </a:r>
            <a:r>
              <a:rPr lang="en-US" sz="1600" dirty="0">
                <a:solidFill>
                  <a:srgbClr val="C00000"/>
                </a:solidFill>
                <a:cs typeface="Arial" pitchFamily="34" charset="0"/>
              </a:rPr>
              <a:t> </a:t>
            </a:r>
            <a:r>
              <a:rPr lang="en-US" sz="1600" dirty="0">
                <a:solidFill>
                  <a:prstClr val="black"/>
                </a:solidFill>
                <a:cs typeface="Arial" pitchFamily="34" charset="0"/>
              </a:rPr>
              <a:t>and </a:t>
            </a:r>
            <a:r>
              <a:rPr lang="en-US" sz="1600" b="1" dirty="0">
                <a:solidFill>
                  <a:srgbClr val="C00000"/>
                </a:solidFill>
                <a:cs typeface="Arial" pitchFamily="34" charset="0"/>
              </a:rPr>
              <a:t>Add a new user</a:t>
            </a:r>
            <a:r>
              <a:rPr lang="en-US" sz="1600" dirty="0">
                <a:solidFill>
                  <a:srgbClr val="C00000"/>
                </a:solidFill>
                <a:cs typeface="Arial" pitchFamily="34" charset="0"/>
              </a:rPr>
              <a:t> </a:t>
            </a:r>
            <a:r>
              <a:rPr lang="en-US" sz="1600" dirty="0">
                <a:solidFill>
                  <a:prstClr val="black"/>
                </a:solidFill>
                <a:cs typeface="Arial" pitchFamily="34" charset="0"/>
              </a:rPr>
              <a:t>or </a:t>
            </a:r>
            <a:r>
              <a:rPr lang="en-US" sz="1600" b="1" dirty="0">
                <a:solidFill>
                  <a:srgbClr val="C00000"/>
                </a:solidFill>
                <a:cs typeface="Arial" pitchFamily="34" charset="0"/>
              </a:rPr>
              <a:t>Delete</a:t>
            </a:r>
            <a:r>
              <a:rPr lang="en-US" sz="1600" dirty="0">
                <a:solidFill>
                  <a:srgbClr val="C00000"/>
                </a:solidFill>
                <a:cs typeface="Arial" pitchFamily="34" charset="0"/>
              </a:rPr>
              <a:t> </a:t>
            </a:r>
            <a:r>
              <a:rPr lang="en-US" sz="1600" dirty="0">
                <a:solidFill>
                  <a:prstClr val="black"/>
                </a:solidFill>
                <a:cs typeface="Arial" pitchFamily="34" charset="0"/>
              </a:rPr>
              <a:t>to update the list of users.</a:t>
            </a:r>
          </a:p>
        </p:txBody>
      </p:sp>
      <p:sp>
        <p:nvSpPr>
          <p:cNvPr id="6" name="Text Box 17"/>
          <p:cNvSpPr txBox="1">
            <a:spLocks noChangeArrowheads="1"/>
          </p:cNvSpPr>
          <p:nvPr/>
        </p:nvSpPr>
        <p:spPr bwMode="auto">
          <a:xfrm>
            <a:off x="2114550" y="1202418"/>
            <a:ext cx="4933950" cy="661987"/>
          </a:xfrm>
          <a:prstGeom prst="rect">
            <a:avLst/>
          </a:prstGeom>
          <a:solidFill>
            <a:schemeClr val="bg1"/>
          </a:solidFill>
          <a:ln w="38100">
            <a:solidFill>
              <a:schemeClr val="tx1">
                <a:lumMod val="50000"/>
                <a:lumOff val="50000"/>
              </a:schemeClr>
            </a:solidFill>
            <a:miter lim="800000"/>
            <a:headEnd/>
            <a:tailEnd/>
          </a:ln>
        </p:spPr>
        <p:txBody>
          <a:bodyPr>
            <a:spAutoFit/>
          </a:bodyPr>
          <a:lstStyle/>
          <a:p>
            <a:pPr algn="ctr" fontAlgn="base">
              <a:spcBef>
                <a:spcPts val="600"/>
              </a:spcBef>
              <a:spcAft>
                <a:spcPct val="0"/>
              </a:spcAft>
              <a:defRPr/>
            </a:pPr>
            <a:r>
              <a:rPr lang="en-US" sz="1600" dirty="0">
                <a:solidFill>
                  <a:prstClr val="black"/>
                </a:solidFill>
                <a:cs typeface="Arial" pitchFamily="34" charset="0"/>
              </a:rPr>
              <a:t>Check your profile for accuracy.</a:t>
            </a:r>
          </a:p>
          <a:p>
            <a:pPr algn="ctr" fontAlgn="base">
              <a:spcBef>
                <a:spcPts val="600"/>
              </a:spcBef>
              <a:spcAft>
                <a:spcPct val="0"/>
              </a:spcAft>
              <a:defRPr/>
            </a:pPr>
            <a:r>
              <a:rPr lang="en-US" sz="1600" dirty="0">
                <a:solidFill>
                  <a:prstClr val="black"/>
                </a:solidFill>
                <a:cs typeface="Arial" pitchFamily="34" charset="0"/>
              </a:rPr>
              <a:t>If any changes are needed, contact your grantor.</a:t>
            </a:r>
          </a:p>
        </p:txBody>
      </p:sp>
      <p:sp>
        <p:nvSpPr>
          <p:cNvPr id="4" name="Date Placeholder 3">
            <a:extLst>
              <a:ext uri="{FF2B5EF4-FFF2-40B4-BE49-F238E27FC236}">
                <a16:creationId xmlns:a16="http://schemas.microsoft.com/office/drawing/2014/main" id="{6B17C8C5-751F-4CA0-A6C1-017BB91354FE}"/>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9241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br>
              <a:rPr lang="en-US" altLang="en-US" dirty="0"/>
            </a:br>
            <a:r>
              <a:rPr lang="en-US" altLang="en-US" dirty="0"/>
              <a:t>Step 3: Information and Resources </a:t>
            </a:r>
          </a:p>
        </p:txBody>
      </p:sp>
      <p:pic>
        <p:nvPicPr>
          <p:cNvPr id="30724" name="Picture 2" descr="Screenshot of Information and Resources page"/>
          <p:cNvPicPr>
            <a:picLocks noChangeAspect="1" noChangeArrowheads="1"/>
          </p:cNvPicPr>
          <p:nvPr/>
        </p:nvPicPr>
        <p:blipFill rotWithShape="1">
          <a:blip r:embed="rId3">
            <a:extLst>
              <a:ext uri="{28A0092B-C50C-407E-A947-70E740481C1C}">
                <a14:useLocalDpi xmlns:a14="http://schemas.microsoft.com/office/drawing/2010/main" val="0"/>
              </a:ext>
            </a:extLst>
          </a:blip>
          <a:srcRect t="843" b="866"/>
          <a:stretch/>
        </p:blipFill>
        <p:spPr bwMode="auto">
          <a:xfrm>
            <a:off x="873124" y="1236663"/>
            <a:ext cx="5669280" cy="459263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6"/>
          <p:cNvSpPr>
            <a:spLocks noChangeShapeType="1"/>
          </p:cNvSpPr>
          <p:nvPr/>
        </p:nvSpPr>
        <p:spPr bwMode="auto">
          <a:xfrm flipH="1" flipV="1">
            <a:off x="6248400" y="2252663"/>
            <a:ext cx="785813" cy="469900"/>
          </a:xfrm>
          <a:prstGeom prst="line">
            <a:avLst/>
          </a:prstGeom>
          <a:noFill/>
          <a:ln w="38100">
            <a:solidFill>
              <a:schemeClr val="tx1">
                <a:lumMod val="50000"/>
                <a:lumOff val="50000"/>
              </a:schemeClr>
            </a:solidFill>
            <a:round/>
            <a:headEnd/>
            <a:tailEnd type="triangle" w="med" len="med"/>
          </a:ln>
          <a:effectLst/>
        </p:spPr>
        <p:txBody>
          <a:bodyPr>
            <a:spAutoFit/>
          </a:bodyPr>
          <a:lstStyle/>
          <a:p>
            <a:pPr fontAlgn="base">
              <a:spcBef>
                <a:spcPct val="0"/>
              </a:spcBef>
              <a:spcAft>
                <a:spcPct val="0"/>
              </a:spcAft>
              <a:defRPr/>
            </a:pPr>
            <a:endParaRPr lang="en-US" sz="2400">
              <a:solidFill>
                <a:prstClr val="black"/>
              </a:solidFill>
              <a:latin typeface="Times" pitchFamily="18" charset="0"/>
              <a:cs typeface="Arial" pitchFamily="34" charset="0"/>
            </a:endParaRPr>
          </a:p>
        </p:txBody>
      </p:sp>
      <p:sp>
        <p:nvSpPr>
          <p:cNvPr id="30727" name="Rectangle 13"/>
          <p:cNvSpPr>
            <a:spLocks noChangeArrowheads="1"/>
          </p:cNvSpPr>
          <p:nvPr/>
        </p:nvSpPr>
        <p:spPr bwMode="auto">
          <a:xfrm>
            <a:off x="1925863" y="1864861"/>
            <a:ext cx="2929165" cy="274638"/>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ts val="400"/>
              </a:spcAft>
              <a:buClr>
                <a:schemeClr val="accent2"/>
              </a:buClr>
              <a:buFont typeface="Wingdings" pitchFamily="2" charset="2"/>
              <a:buChar char="§"/>
              <a:defRPr sz="2000">
                <a:solidFill>
                  <a:schemeClr val="tx1"/>
                </a:solidFill>
                <a:latin typeface="Arial" charset="0"/>
              </a:defRPr>
            </a:lvl1pPr>
            <a:lvl2pPr indent="-284163">
              <a:spcAft>
                <a:spcPts val="400"/>
              </a:spcAft>
              <a:buClr>
                <a:schemeClr val="accent2"/>
              </a:buClr>
              <a:buFont typeface="Arial" charset="0"/>
              <a:buChar char="−"/>
              <a:defRPr sz="2000">
                <a:solidFill>
                  <a:schemeClr val="tx1"/>
                </a:solidFill>
                <a:latin typeface="Arial" charset="0"/>
              </a:defRPr>
            </a:lvl2pPr>
            <a:lvl3pPr indent="-223838">
              <a:spcAft>
                <a:spcPts val="400"/>
              </a:spcAft>
              <a:buClr>
                <a:schemeClr val="accent2"/>
              </a:buClr>
              <a:buFont typeface="Arial" charset="0"/>
              <a:buChar char="•"/>
              <a:defRPr sz="2000">
                <a:solidFill>
                  <a:schemeClr val="tx1"/>
                </a:solidFill>
                <a:latin typeface="Arial" charset="0"/>
              </a:defRPr>
            </a:lvl3pPr>
            <a:lvl4pPr indent="-285750">
              <a:spcAft>
                <a:spcPts val="400"/>
              </a:spcAft>
              <a:buClr>
                <a:schemeClr val="accent2"/>
              </a:buClr>
              <a:buFont typeface="Arial" charset="0"/>
              <a:buChar char="−"/>
              <a:defRPr sz="2000">
                <a:solidFill>
                  <a:schemeClr val="tx1"/>
                </a:solidFill>
                <a:latin typeface="Arial" charset="0"/>
              </a:defRPr>
            </a:lvl4pPr>
            <a:lvl5pPr indent="-231775">
              <a:spcAft>
                <a:spcPts val="400"/>
              </a:spcAft>
              <a:buClr>
                <a:schemeClr val="accent2"/>
              </a:buClr>
              <a:buFont typeface="Arial" charset="0"/>
              <a:buChar char="•"/>
              <a:defRPr sz="2000">
                <a:solidFill>
                  <a:schemeClr val="tx1"/>
                </a:solidFill>
                <a:latin typeface="Arial" charset="0"/>
              </a:defRPr>
            </a:lvl5pPr>
            <a:lvl6pPr indent="-231775" fontAlgn="base">
              <a:spcBef>
                <a:spcPct val="0"/>
              </a:spcBef>
              <a:spcAft>
                <a:spcPts val="400"/>
              </a:spcAft>
              <a:buClr>
                <a:schemeClr val="accent2"/>
              </a:buClr>
              <a:buFont typeface="Arial" charset="0"/>
              <a:buChar char="•"/>
              <a:defRPr sz="2000">
                <a:solidFill>
                  <a:schemeClr val="tx1"/>
                </a:solidFill>
                <a:latin typeface="Arial" charset="0"/>
              </a:defRPr>
            </a:lvl6pPr>
            <a:lvl7pPr indent="-231775" fontAlgn="base">
              <a:spcBef>
                <a:spcPct val="0"/>
              </a:spcBef>
              <a:spcAft>
                <a:spcPts val="400"/>
              </a:spcAft>
              <a:buClr>
                <a:schemeClr val="accent2"/>
              </a:buClr>
              <a:buFont typeface="Arial" charset="0"/>
              <a:buChar char="•"/>
              <a:defRPr sz="2000">
                <a:solidFill>
                  <a:schemeClr val="tx1"/>
                </a:solidFill>
                <a:latin typeface="Arial" charset="0"/>
              </a:defRPr>
            </a:lvl7pPr>
            <a:lvl8pPr indent="-231775" fontAlgn="base">
              <a:spcBef>
                <a:spcPct val="0"/>
              </a:spcBef>
              <a:spcAft>
                <a:spcPts val="400"/>
              </a:spcAft>
              <a:buClr>
                <a:schemeClr val="accent2"/>
              </a:buClr>
              <a:buFont typeface="Arial" charset="0"/>
              <a:buChar char="•"/>
              <a:defRPr sz="2000">
                <a:solidFill>
                  <a:schemeClr val="tx1"/>
                </a:solidFill>
                <a:latin typeface="Arial" charset="0"/>
              </a:defRPr>
            </a:lvl8pPr>
            <a:lvl9pPr indent="-231775" fontAlgn="base">
              <a:spcBef>
                <a:spcPct val="0"/>
              </a:spcBef>
              <a:spcAft>
                <a:spcPts val="400"/>
              </a:spcAft>
              <a:buClr>
                <a:schemeClr val="accent2"/>
              </a:buClr>
              <a:buFont typeface="Arial" charset="0"/>
              <a:buChar char="•"/>
              <a:defRPr sz="2000">
                <a:solidFill>
                  <a:schemeClr val="tx1"/>
                </a:solidFill>
                <a:latin typeface="Arial" charset="0"/>
              </a:defRPr>
            </a:lvl9pPr>
          </a:lstStyle>
          <a:p>
            <a:pPr eaLnBrk="0" fontAlgn="base" hangingPunct="0">
              <a:spcBef>
                <a:spcPct val="0"/>
              </a:spcBef>
              <a:spcAft>
                <a:spcPct val="0"/>
              </a:spcAft>
              <a:buClrTx/>
              <a:buFontTx/>
              <a:buNone/>
            </a:pPr>
            <a:endParaRPr lang="en-US" altLang="en-US" sz="2400">
              <a:solidFill>
                <a:srgbClr val="000000"/>
              </a:solidFill>
              <a:latin typeface="Times" pitchFamily="18" charset="0"/>
              <a:cs typeface="Arial" pitchFamily="34" charset="0"/>
            </a:endParaRPr>
          </a:p>
        </p:txBody>
      </p:sp>
      <p:sp>
        <p:nvSpPr>
          <p:cNvPr id="15" name="Text Box 4"/>
          <p:cNvSpPr txBox="1">
            <a:spLocks noChangeArrowheads="1"/>
          </p:cNvSpPr>
          <p:nvPr/>
        </p:nvSpPr>
        <p:spPr bwMode="auto">
          <a:xfrm>
            <a:off x="5181600" y="3997325"/>
            <a:ext cx="3243943" cy="1323975"/>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defRPr/>
            </a:pPr>
            <a:r>
              <a:rPr lang="en-US" sz="1600" dirty="0">
                <a:solidFill>
                  <a:prstClr val="black"/>
                </a:solidFill>
                <a:latin typeface="Arial" pitchFamily="34" charset="0"/>
                <a:cs typeface="Arial" pitchFamily="34" charset="0"/>
              </a:rPr>
              <a:t>You can find the following on the </a:t>
            </a:r>
            <a:r>
              <a:rPr lang="en-US" sz="1600" b="1" dirty="0">
                <a:solidFill>
                  <a:srgbClr val="C00000"/>
                </a:solidFill>
                <a:latin typeface="Arial" pitchFamily="34" charset="0"/>
                <a:cs typeface="Arial" pitchFamily="34" charset="0"/>
              </a:rPr>
              <a:t>Information &amp; Resources </a:t>
            </a:r>
            <a:r>
              <a:rPr lang="en-US" sz="1600" dirty="0">
                <a:solidFill>
                  <a:prstClr val="black"/>
                </a:solidFill>
                <a:latin typeface="Arial" pitchFamily="34" charset="0"/>
                <a:cs typeface="Arial" pitchFamily="34" charset="0"/>
              </a:rPr>
              <a:t>page: </a:t>
            </a:r>
          </a:p>
          <a:p>
            <a:pPr marL="457200" indent="-171450">
              <a:buFont typeface="Arial" pitchFamily="34" charset="0"/>
              <a:buChar char="•"/>
              <a:defRPr/>
            </a:pPr>
            <a:r>
              <a:rPr lang="en-US" sz="1600" dirty="0" err="1">
                <a:solidFill>
                  <a:prstClr val="black"/>
                </a:solidFill>
                <a:latin typeface="Arial" pitchFamily="34" charset="0"/>
                <a:cs typeface="Arial" pitchFamily="34" charset="0"/>
              </a:rPr>
              <a:t>PMT</a:t>
            </a:r>
            <a:r>
              <a:rPr lang="en-US" sz="1600" dirty="0">
                <a:solidFill>
                  <a:prstClr val="black"/>
                </a:solidFill>
                <a:latin typeface="Arial" pitchFamily="34" charset="0"/>
                <a:cs typeface="Arial" pitchFamily="34" charset="0"/>
              </a:rPr>
              <a:t> user guide</a:t>
            </a:r>
          </a:p>
          <a:p>
            <a:pPr marL="457200" indent="-171450">
              <a:buFont typeface="Arial" pitchFamily="34" charset="0"/>
              <a:buChar char="•"/>
              <a:defRPr/>
            </a:pPr>
            <a:r>
              <a:rPr lang="en-US" sz="1600" dirty="0">
                <a:solidFill>
                  <a:prstClr val="black"/>
                </a:solidFill>
                <a:latin typeface="Arial" pitchFamily="34" charset="0"/>
                <a:cs typeface="Arial" pitchFamily="34" charset="0"/>
              </a:rPr>
              <a:t>Performance measures</a:t>
            </a:r>
          </a:p>
          <a:p>
            <a:pPr marL="457200" indent="-171450">
              <a:buFont typeface="Arial" pitchFamily="34" charset="0"/>
              <a:buChar char="•"/>
              <a:defRPr/>
            </a:pPr>
            <a:r>
              <a:rPr lang="en-US" sz="1600" dirty="0">
                <a:solidFill>
                  <a:prstClr val="black"/>
                </a:solidFill>
                <a:latin typeface="Arial" pitchFamily="34" charset="0"/>
                <a:cs typeface="Arial" pitchFamily="34" charset="0"/>
              </a:rPr>
              <a:t>Other resources</a:t>
            </a:r>
          </a:p>
        </p:txBody>
      </p:sp>
      <p:sp>
        <p:nvSpPr>
          <p:cNvPr id="16" name="Line 21"/>
          <p:cNvSpPr>
            <a:spLocks noChangeShapeType="1"/>
          </p:cNvSpPr>
          <p:nvPr/>
        </p:nvSpPr>
        <p:spPr bwMode="auto">
          <a:xfrm flipH="1" flipV="1">
            <a:off x="4332513" y="1328057"/>
            <a:ext cx="863374" cy="484868"/>
          </a:xfrm>
          <a:prstGeom prst="line">
            <a:avLst/>
          </a:prstGeom>
          <a:noFill/>
          <a:ln w="38100">
            <a:solidFill>
              <a:schemeClr val="tx1">
                <a:lumMod val="50000"/>
                <a:lumOff val="50000"/>
              </a:schemeClr>
            </a:solidFill>
            <a:round/>
            <a:headEnd/>
            <a:tailEnd type="triangle" w="med" len="med"/>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defRPr/>
            </a:pPr>
            <a:endParaRPr lang="en-US" dirty="0">
              <a:solidFill>
                <a:prstClr val="black"/>
              </a:solidFill>
              <a:cs typeface="Arial" pitchFamily="34" charset="0"/>
            </a:endParaRPr>
          </a:p>
        </p:txBody>
      </p:sp>
      <p:sp>
        <p:nvSpPr>
          <p:cNvPr id="2" name="TextBox 1"/>
          <p:cNvSpPr txBox="1"/>
          <p:nvPr/>
        </p:nvSpPr>
        <p:spPr>
          <a:xfrm>
            <a:off x="1143000" y="2230041"/>
            <a:ext cx="4038600" cy="257572"/>
          </a:xfrm>
          <a:prstGeom prst="rect">
            <a:avLst/>
          </a:prstGeom>
          <a:solidFill>
            <a:schemeClr val="bg1"/>
          </a:solidFill>
        </p:spPr>
        <p:txBody>
          <a:bodyPr wrap="square" rtlCol="0">
            <a:spAutoFit/>
          </a:bodyPr>
          <a:lstStyle/>
          <a:p>
            <a:endParaRPr lang="en-US" sz="1000" dirty="0">
              <a:solidFill>
                <a:prstClr val="black"/>
              </a:solidFill>
              <a:cs typeface="Arial" pitchFamily="34" charset="0"/>
            </a:endParaRPr>
          </a:p>
        </p:txBody>
      </p:sp>
      <p:sp>
        <p:nvSpPr>
          <p:cNvPr id="13" name="Text Box 4"/>
          <p:cNvSpPr txBox="1">
            <a:spLocks noChangeArrowheads="1"/>
          </p:cNvSpPr>
          <p:nvPr/>
        </p:nvSpPr>
        <p:spPr bwMode="auto">
          <a:xfrm>
            <a:off x="5181600" y="1614488"/>
            <a:ext cx="3637085" cy="1723549"/>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spcBef>
                <a:spcPct val="50000"/>
              </a:spcBef>
              <a:defRPr/>
            </a:pPr>
            <a:r>
              <a:rPr lang="en-US" sz="1600" dirty="0">
                <a:solidFill>
                  <a:prstClr val="black"/>
                </a:solidFill>
                <a:latin typeface="Arial" charset="0"/>
              </a:rPr>
              <a:t>Use the navigation bar at the top to access different pages in the system. </a:t>
            </a:r>
          </a:p>
          <a:p>
            <a:pPr algn="ctr">
              <a:spcBef>
                <a:spcPts val="600"/>
              </a:spcBef>
              <a:defRPr/>
            </a:pPr>
            <a:r>
              <a:rPr lang="en-US" sz="1600" b="1" dirty="0">
                <a:solidFill>
                  <a:prstClr val="black"/>
                </a:solidFill>
                <a:latin typeface="Arial" charset="0"/>
              </a:rPr>
              <a:t>Do not use the back arrow</a:t>
            </a:r>
            <a:br>
              <a:rPr lang="en-US" sz="1600" b="1" dirty="0">
                <a:solidFill>
                  <a:prstClr val="black"/>
                </a:solidFill>
                <a:latin typeface="Arial" charset="0"/>
              </a:rPr>
            </a:br>
            <a:r>
              <a:rPr lang="en-US" sz="1600" b="1" dirty="0">
                <a:solidFill>
                  <a:prstClr val="black"/>
                </a:solidFill>
                <a:latin typeface="Arial" charset="0"/>
              </a:rPr>
              <a:t>on your browser.</a:t>
            </a:r>
            <a:r>
              <a:rPr lang="en-US" sz="1600" b="1" dirty="0">
                <a:solidFill>
                  <a:srgbClr val="800000"/>
                </a:solidFill>
                <a:latin typeface="Arial" charset="0"/>
              </a:rPr>
              <a:t> </a:t>
            </a:r>
          </a:p>
          <a:p>
            <a:pPr algn="ctr">
              <a:spcBef>
                <a:spcPts val="600"/>
              </a:spcBef>
              <a:defRPr/>
            </a:pPr>
            <a:r>
              <a:rPr lang="en-US" sz="1600" i="1" dirty="0">
                <a:solidFill>
                  <a:prstClr val="black"/>
                </a:solidFill>
                <a:latin typeface="Arial" charset="0"/>
              </a:rPr>
              <a:t>The system will time out</a:t>
            </a:r>
            <a:br>
              <a:rPr lang="en-US" sz="1600" i="1" dirty="0">
                <a:solidFill>
                  <a:prstClr val="black"/>
                </a:solidFill>
                <a:latin typeface="Arial" charset="0"/>
              </a:rPr>
            </a:br>
            <a:r>
              <a:rPr lang="en-US" sz="1600" i="1" dirty="0">
                <a:solidFill>
                  <a:prstClr val="black"/>
                </a:solidFill>
                <a:latin typeface="Arial" charset="0"/>
              </a:rPr>
              <a:t>after </a:t>
            </a:r>
            <a:r>
              <a:rPr lang="en-US" sz="1600" b="1" i="1" dirty="0">
                <a:solidFill>
                  <a:prstClr val="black"/>
                </a:solidFill>
                <a:latin typeface="Arial" charset="0"/>
              </a:rPr>
              <a:t>30 minutes</a:t>
            </a:r>
            <a:r>
              <a:rPr lang="en-US" sz="1600" i="1" dirty="0">
                <a:solidFill>
                  <a:prstClr val="black"/>
                </a:solidFill>
                <a:latin typeface="Arial" charset="0"/>
              </a:rPr>
              <a:t> of inactivity.</a:t>
            </a:r>
          </a:p>
        </p:txBody>
      </p:sp>
      <p:sp>
        <p:nvSpPr>
          <p:cNvPr id="4" name="Date Placeholder 3">
            <a:extLst>
              <a:ext uri="{FF2B5EF4-FFF2-40B4-BE49-F238E27FC236}">
                <a16:creationId xmlns:a16="http://schemas.microsoft.com/office/drawing/2014/main" id="{50A03345-3CE9-44F4-B3F3-7AAE827DBDB9}"/>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328591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75" y="1744514"/>
            <a:ext cx="7840610" cy="302274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Line 13"/>
          <p:cNvSpPr>
            <a:spLocks noChangeShapeType="1"/>
          </p:cNvSpPr>
          <p:nvPr/>
        </p:nvSpPr>
        <p:spPr bwMode="auto">
          <a:xfrm flipV="1">
            <a:off x="2368742" y="4757081"/>
            <a:ext cx="172268" cy="238559"/>
          </a:xfrm>
          <a:prstGeom prst="line">
            <a:avLst/>
          </a:prstGeom>
          <a:noFill/>
          <a:ln w="38100">
            <a:solidFill>
              <a:schemeClr val="tx1">
                <a:lumMod val="50000"/>
                <a:lumOff val="50000"/>
              </a:schemeClr>
            </a:solidFill>
            <a:round/>
            <a:headEnd/>
            <a:tailEnd type="triangle" w="med" len="med"/>
          </a:ln>
          <a:effectLst/>
        </p:spPr>
        <p:txBody>
          <a:bodyPr wrap="square">
            <a:spAutoFit/>
          </a:bodyPr>
          <a:lstStyle/>
          <a:p>
            <a:pPr fontAlgn="base">
              <a:spcBef>
                <a:spcPct val="0"/>
              </a:spcBef>
              <a:spcAft>
                <a:spcPct val="0"/>
              </a:spcAft>
              <a:defRPr/>
            </a:pPr>
            <a:r>
              <a:rPr lang="en-US" sz="2400" dirty="0">
                <a:solidFill>
                  <a:prstClr val="black"/>
                </a:solidFill>
                <a:latin typeface="Times" pitchFamily="18" charset="0"/>
                <a:cs typeface="Arial" pitchFamily="34" charset="0"/>
              </a:rPr>
              <a:t>         </a:t>
            </a:r>
          </a:p>
        </p:txBody>
      </p:sp>
      <p:sp>
        <p:nvSpPr>
          <p:cNvPr id="31748" name="Title 1"/>
          <p:cNvSpPr>
            <a:spLocks noGrp="1"/>
          </p:cNvSpPr>
          <p:nvPr>
            <p:ph type="title"/>
          </p:nvPr>
        </p:nvSpPr>
        <p:spPr/>
        <p:txBody>
          <a:bodyPr/>
          <a:lstStyle/>
          <a:p>
            <a:pPr eaLnBrk="1" hangingPunct="1"/>
            <a:r>
              <a:rPr lang="en-US" altLang="en-US" dirty="0"/>
              <a:t>Step 4: </a:t>
            </a:r>
            <a:r>
              <a:rPr lang="en-US" altLang="en-US" dirty="0" err="1"/>
              <a:t>Subrecipient</a:t>
            </a:r>
            <a:r>
              <a:rPr lang="en-US" altLang="en-US" dirty="0"/>
              <a:t> Awards</a:t>
            </a:r>
          </a:p>
        </p:txBody>
      </p:sp>
      <p:sp>
        <p:nvSpPr>
          <p:cNvPr id="7" name="Line 13"/>
          <p:cNvSpPr>
            <a:spLocks noChangeShapeType="1"/>
          </p:cNvSpPr>
          <p:nvPr/>
        </p:nvSpPr>
        <p:spPr bwMode="auto">
          <a:xfrm>
            <a:off x="6765560" y="2746596"/>
            <a:ext cx="0" cy="1134347"/>
          </a:xfrm>
          <a:prstGeom prst="line">
            <a:avLst/>
          </a:prstGeom>
          <a:noFill/>
          <a:ln w="38100">
            <a:solidFill>
              <a:schemeClr val="tx1">
                <a:lumMod val="50000"/>
                <a:lumOff val="50000"/>
              </a:schemeClr>
            </a:solidFill>
            <a:round/>
            <a:headEnd/>
            <a:tailEnd type="triangle" w="med" len="med"/>
          </a:ln>
          <a:effectLst/>
        </p:spPr>
        <p:txBody>
          <a:bodyPr wrap="square">
            <a:spAutoFit/>
          </a:bodyPr>
          <a:lstStyle/>
          <a:p>
            <a:pPr fontAlgn="base">
              <a:spcBef>
                <a:spcPct val="0"/>
              </a:spcBef>
              <a:spcAft>
                <a:spcPct val="0"/>
              </a:spcAft>
              <a:defRPr/>
            </a:pPr>
            <a:r>
              <a:rPr lang="en-US" sz="2400" dirty="0">
                <a:solidFill>
                  <a:prstClr val="black"/>
                </a:solidFill>
                <a:latin typeface="Times" pitchFamily="18" charset="0"/>
                <a:cs typeface="Arial" pitchFamily="34" charset="0"/>
              </a:rPr>
              <a:t>         </a:t>
            </a:r>
          </a:p>
        </p:txBody>
      </p:sp>
      <p:sp>
        <p:nvSpPr>
          <p:cNvPr id="8" name="Text Box 3"/>
          <p:cNvSpPr txBox="1">
            <a:spLocks noChangeArrowheads="1"/>
          </p:cNvSpPr>
          <p:nvPr/>
        </p:nvSpPr>
        <p:spPr bwMode="auto">
          <a:xfrm>
            <a:off x="747245" y="4995641"/>
            <a:ext cx="3406775" cy="584775"/>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p>
            <a:pPr algn="ctr" fontAlgn="base">
              <a:spcBef>
                <a:spcPct val="0"/>
              </a:spcBef>
              <a:spcAft>
                <a:spcPct val="0"/>
              </a:spcAft>
              <a:defRPr/>
            </a:pPr>
            <a:r>
              <a:rPr lang="en-US" sz="1600" dirty="0">
                <a:solidFill>
                  <a:prstClr val="black"/>
                </a:solidFill>
                <a:ea typeface="ＭＳ Ｐゴシック"/>
                <a:cs typeface="ＭＳ Ｐゴシック"/>
              </a:rPr>
              <a:t>Each page has the contact information for the PMT Help Desk.</a:t>
            </a:r>
          </a:p>
        </p:txBody>
      </p:sp>
      <p:sp>
        <p:nvSpPr>
          <p:cNvPr id="9" name="Oval 8"/>
          <p:cNvSpPr/>
          <p:nvPr/>
        </p:nvSpPr>
        <p:spPr>
          <a:xfrm>
            <a:off x="2080150" y="4385458"/>
            <a:ext cx="4845050" cy="4556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5" name="Text Box 13"/>
          <p:cNvSpPr txBox="1">
            <a:spLocks noChangeArrowheads="1"/>
          </p:cNvSpPr>
          <p:nvPr/>
        </p:nvSpPr>
        <p:spPr bwMode="auto">
          <a:xfrm>
            <a:off x="5031495" y="1574814"/>
            <a:ext cx="3468129" cy="1400383"/>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600"/>
              </a:spcBef>
              <a:spcAft>
                <a:spcPct val="0"/>
              </a:spcAft>
              <a:defRPr/>
            </a:pPr>
            <a:r>
              <a:rPr lang="en-US" sz="1600" dirty="0">
                <a:solidFill>
                  <a:prstClr val="black"/>
                </a:solidFill>
                <a:cs typeface="Arial" pitchFamily="34" charset="0"/>
              </a:rPr>
              <a:t>The purpose of the </a:t>
            </a:r>
            <a:r>
              <a:rPr lang="en-US" sz="1600" b="1" dirty="0" err="1">
                <a:solidFill>
                  <a:srgbClr val="C00000"/>
                </a:solidFill>
                <a:cs typeface="Arial" pitchFamily="34" charset="0"/>
              </a:rPr>
              <a:t>Subrecipient</a:t>
            </a:r>
            <a:r>
              <a:rPr lang="en-US" sz="1600" b="1" dirty="0">
                <a:solidFill>
                  <a:srgbClr val="C00000"/>
                </a:solidFill>
                <a:cs typeface="Arial" pitchFamily="34" charset="0"/>
              </a:rPr>
              <a:t> Awards</a:t>
            </a:r>
            <a:r>
              <a:rPr lang="en-US" sz="1600" dirty="0">
                <a:solidFill>
                  <a:srgbClr val="C00000"/>
                </a:solidFill>
                <a:cs typeface="Arial" pitchFamily="34" charset="0"/>
              </a:rPr>
              <a:t> </a:t>
            </a:r>
            <a:r>
              <a:rPr lang="en-US" sz="1600" dirty="0">
                <a:solidFill>
                  <a:prstClr val="black"/>
                </a:solidFill>
                <a:cs typeface="Arial" pitchFamily="34" charset="0"/>
              </a:rPr>
              <a:t>page is to give an overview of data entry for all awards. </a:t>
            </a:r>
          </a:p>
          <a:p>
            <a:pPr algn="ctr" fontAlgn="base">
              <a:spcBef>
                <a:spcPts val="600"/>
              </a:spcBef>
              <a:spcAft>
                <a:spcPct val="0"/>
              </a:spcAft>
              <a:defRPr/>
            </a:pPr>
            <a:r>
              <a:rPr lang="en-US" sz="1600" dirty="0">
                <a:solidFill>
                  <a:prstClr val="black"/>
                </a:solidFill>
                <a:cs typeface="Arial" pitchFamily="34" charset="0"/>
              </a:rPr>
              <a:t>Select the reporting period, and click</a:t>
            </a:r>
            <a:r>
              <a:rPr lang="en-US" sz="1600" dirty="0">
                <a:solidFill>
                  <a:srgbClr val="C00000"/>
                </a:solidFill>
                <a:cs typeface="Arial" pitchFamily="34" charset="0"/>
              </a:rPr>
              <a:t> </a:t>
            </a:r>
            <a:r>
              <a:rPr lang="en-US" sz="1600" b="1" dirty="0">
                <a:solidFill>
                  <a:srgbClr val="C00000"/>
                </a:solidFill>
                <a:cs typeface="Arial" pitchFamily="34" charset="0"/>
              </a:rPr>
              <a:t>Begin Reporting Process</a:t>
            </a:r>
            <a:r>
              <a:rPr lang="en-US" sz="1600" dirty="0">
                <a:solidFill>
                  <a:prstClr val="black"/>
                </a:solidFill>
                <a:cs typeface="Arial" pitchFamily="34" charset="0"/>
              </a:rPr>
              <a:t>.        </a:t>
            </a:r>
          </a:p>
        </p:txBody>
      </p:sp>
      <p:sp>
        <p:nvSpPr>
          <p:cNvPr id="3" name="Date Placeholder 2">
            <a:extLst>
              <a:ext uri="{FF2B5EF4-FFF2-40B4-BE49-F238E27FC236}">
                <a16:creationId xmlns:a16="http://schemas.microsoft.com/office/drawing/2014/main" id="{BD409A79-D574-4020-B0CF-F032789693C8}"/>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4152462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Step 4: </a:t>
            </a:r>
            <a:r>
              <a:rPr lang="en-US" altLang="en-US" dirty="0" err="1"/>
              <a:t>Subrecipient</a:t>
            </a:r>
            <a:r>
              <a:rPr lang="en-US" altLang="en-US" dirty="0"/>
              <a:t> Awards</a:t>
            </a:r>
          </a:p>
        </p:txBody>
      </p:sp>
      <p:sp>
        <p:nvSpPr>
          <p:cNvPr id="6" name="Content Placeholder 2"/>
          <p:cNvSpPr txBox="1">
            <a:spLocks/>
          </p:cNvSpPr>
          <p:nvPr/>
        </p:nvSpPr>
        <p:spPr bwMode="auto">
          <a:xfrm>
            <a:off x="1039131" y="1899910"/>
            <a:ext cx="7100888" cy="2400657"/>
          </a:xfrm>
          <a:prstGeom prst="rect">
            <a:avLst/>
          </a:prstGeom>
          <a:noFill/>
          <a:ln w="38100">
            <a:solidFill>
              <a:schemeClr val="tx1">
                <a:lumMod val="50000"/>
                <a:lumOff val="50000"/>
              </a:schemeClr>
            </a:solidFill>
            <a:miter lim="800000"/>
            <a:headEnd/>
            <a:tailEnd/>
          </a:ln>
        </p:spPr>
        <p:txBody>
          <a:bodyPr>
            <a:spAutoFit/>
          </a:bodyPr>
          <a:lstStyle/>
          <a:p>
            <a:pPr marL="118872" fontAlgn="base">
              <a:spcBef>
                <a:spcPct val="50000"/>
              </a:spcBef>
              <a:spcAft>
                <a:spcPct val="0"/>
              </a:spcAft>
              <a:buFont typeface="Wingdings" pitchFamily="2" charset="2"/>
              <a:buNone/>
              <a:defRPr/>
            </a:pPr>
            <a:r>
              <a:rPr lang="en-US" sz="2400" b="1" dirty="0">
                <a:solidFill>
                  <a:prstClr val="black"/>
                </a:solidFill>
                <a:cs typeface="Arial" pitchFamily="34" charset="0"/>
              </a:rPr>
              <a:t>Status on the </a:t>
            </a:r>
            <a:r>
              <a:rPr lang="en-US" sz="2400" b="1" dirty="0" err="1">
                <a:solidFill>
                  <a:prstClr val="black"/>
                </a:solidFill>
                <a:cs typeface="Arial" pitchFamily="34" charset="0"/>
              </a:rPr>
              <a:t>Subrecipient</a:t>
            </a:r>
            <a:r>
              <a:rPr lang="en-US" sz="2400" b="1" dirty="0">
                <a:solidFill>
                  <a:prstClr val="black"/>
                </a:solidFill>
                <a:cs typeface="Arial" pitchFamily="34" charset="0"/>
              </a:rPr>
              <a:t> Awards page:</a:t>
            </a:r>
          </a:p>
          <a:p>
            <a:pPr marL="118872" fontAlgn="base">
              <a:spcBef>
                <a:spcPct val="50000"/>
              </a:spcBef>
              <a:spcAft>
                <a:spcPct val="0"/>
              </a:spcAft>
              <a:buFont typeface="Wingdings" pitchFamily="2" charset="2"/>
              <a:buNone/>
              <a:defRPr/>
            </a:pPr>
            <a:r>
              <a:rPr lang="en-US" sz="2000" b="1" dirty="0">
                <a:solidFill>
                  <a:srgbClr val="800000"/>
                </a:solidFill>
                <a:cs typeface="Arial" pitchFamily="34" charset="0"/>
              </a:rPr>
              <a:t>Not Started</a:t>
            </a:r>
            <a:r>
              <a:rPr lang="en-US" dirty="0">
                <a:solidFill>
                  <a:prstClr val="black"/>
                </a:solidFill>
                <a:cs typeface="Arial" pitchFamily="34" charset="0"/>
              </a:rPr>
              <a:t>:</a:t>
            </a:r>
            <a:r>
              <a:rPr lang="en-US" b="1" dirty="0">
                <a:solidFill>
                  <a:srgbClr val="C00000"/>
                </a:solidFill>
                <a:cs typeface="Arial" pitchFamily="34" charset="0"/>
              </a:rPr>
              <a:t> </a:t>
            </a:r>
            <a:r>
              <a:rPr lang="en-US" dirty="0">
                <a:solidFill>
                  <a:srgbClr val="000000"/>
                </a:solidFill>
                <a:cs typeface="Arial" pitchFamily="34" charset="0"/>
              </a:rPr>
              <a:t>Subrecipient has NOT saved any data.</a:t>
            </a:r>
          </a:p>
          <a:p>
            <a:pPr marL="118872" fontAlgn="base">
              <a:spcBef>
                <a:spcPct val="50000"/>
              </a:spcBef>
              <a:spcAft>
                <a:spcPct val="0"/>
              </a:spcAft>
              <a:buFont typeface="Wingdings" pitchFamily="2" charset="2"/>
              <a:buNone/>
              <a:defRPr/>
            </a:pPr>
            <a:r>
              <a:rPr lang="en-US" sz="2000" b="1" dirty="0">
                <a:solidFill>
                  <a:srgbClr val="800000"/>
                </a:solidFill>
                <a:cs typeface="Arial" pitchFamily="34" charset="0"/>
              </a:rPr>
              <a:t>In Progress</a:t>
            </a:r>
            <a:r>
              <a:rPr lang="en-US" sz="2000" dirty="0">
                <a:solidFill>
                  <a:prstClr val="black"/>
                </a:solidFill>
                <a:cs typeface="Arial" pitchFamily="34" charset="0"/>
              </a:rPr>
              <a:t>: </a:t>
            </a:r>
            <a:r>
              <a:rPr lang="en-US" dirty="0">
                <a:solidFill>
                  <a:srgbClr val="000000"/>
                </a:solidFill>
                <a:cs typeface="Arial" pitchFamily="34" charset="0"/>
              </a:rPr>
              <a:t>Subrecipient has begun entering data but has not completed the data entry process.</a:t>
            </a:r>
            <a:r>
              <a:rPr lang="en-US" b="1" dirty="0">
                <a:solidFill>
                  <a:srgbClr val="000000"/>
                </a:solidFill>
                <a:cs typeface="Arial" pitchFamily="34" charset="0"/>
              </a:rPr>
              <a:t> </a:t>
            </a:r>
          </a:p>
          <a:p>
            <a:pPr marL="118872" fontAlgn="base">
              <a:spcBef>
                <a:spcPct val="50000"/>
              </a:spcBef>
              <a:spcAft>
                <a:spcPct val="0"/>
              </a:spcAft>
              <a:buFont typeface="Wingdings" pitchFamily="2" charset="2"/>
              <a:buNone/>
              <a:defRPr/>
            </a:pPr>
            <a:r>
              <a:rPr lang="en-US" sz="2000" b="1" dirty="0">
                <a:solidFill>
                  <a:srgbClr val="800000"/>
                </a:solidFill>
                <a:cs typeface="Arial" pitchFamily="34" charset="0"/>
              </a:rPr>
              <a:t>Complete</a:t>
            </a:r>
            <a:r>
              <a:rPr lang="en-US" sz="2000" dirty="0">
                <a:solidFill>
                  <a:prstClr val="black"/>
                </a:solidFill>
                <a:cs typeface="Arial" pitchFamily="34" charset="0"/>
              </a:rPr>
              <a:t>: </a:t>
            </a:r>
            <a:r>
              <a:rPr lang="en-US" dirty="0">
                <a:solidFill>
                  <a:srgbClr val="000000"/>
                </a:solidFill>
                <a:cs typeface="Arial" pitchFamily="34" charset="0"/>
              </a:rPr>
              <a:t>Subrecipient has entered and saved data; the record is marked as complete.</a:t>
            </a:r>
          </a:p>
        </p:txBody>
      </p:sp>
      <p:sp>
        <p:nvSpPr>
          <p:cNvPr id="3" name="Date Placeholder 2">
            <a:extLst>
              <a:ext uri="{FF2B5EF4-FFF2-40B4-BE49-F238E27FC236}">
                <a16:creationId xmlns:a16="http://schemas.microsoft.com/office/drawing/2014/main" id="{67F90577-E1A1-4AEF-9BC9-0353F2610D73}"/>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319651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reencapture of the General Information Modul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64" y="1101307"/>
            <a:ext cx="7230301" cy="4956194"/>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Step 5: General Award Information</a:t>
            </a:r>
          </a:p>
        </p:txBody>
      </p:sp>
      <p:sp>
        <p:nvSpPr>
          <p:cNvPr id="10" name="Line 17"/>
          <p:cNvSpPr>
            <a:spLocks noChangeShapeType="1"/>
          </p:cNvSpPr>
          <p:nvPr/>
        </p:nvSpPr>
        <p:spPr bwMode="auto">
          <a:xfrm flipH="1">
            <a:off x="3681341" y="3844924"/>
            <a:ext cx="1673297" cy="1208869"/>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1" name="Text Box 10"/>
          <p:cNvSpPr txBox="1">
            <a:spLocks noChangeArrowheads="1"/>
          </p:cNvSpPr>
          <p:nvPr/>
        </p:nvSpPr>
        <p:spPr bwMode="auto">
          <a:xfrm>
            <a:off x="6156327" y="5305425"/>
            <a:ext cx="2416174" cy="584200"/>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ctr">
              <a:spcBef>
                <a:spcPct val="50000"/>
              </a:spcBef>
              <a:defRPr sz="1600">
                <a:latin typeface="Arial" charset="0"/>
              </a:defRPr>
            </a:lvl1pPr>
          </a:lstStyle>
          <a:p>
            <a:pPr fontAlgn="base">
              <a:spcAft>
                <a:spcPct val="0"/>
              </a:spcAft>
              <a:defRPr/>
            </a:pPr>
            <a:r>
              <a:rPr lang="en-US" dirty="0">
                <a:solidFill>
                  <a:prstClr val="black"/>
                </a:solidFill>
                <a:cs typeface="Arial" pitchFamily="34" charset="0"/>
              </a:rPr>
              <a:t>Click </a:t>
            </a:r>
            <a:r>
              <a:rPr lang="en-US" b="1" dirty="0">
                <a:solidFill>
                  <a:srgbClr val="C00000"/>
                </a:solidFill>
                <a:cs typeface="Arial" pitchFamily="34" charset="0"/>
              </a:rPr>
              <a:t>Save</a:t>
            </a:r>
            <a:r>
              <a:rPr lang="en-US" dirty="0">
                <a:solidFill>
                  <a:srgbClr val="C00000"/>
                </a:solidFill>
                <a:cs typeface="Arial" pitchFamily="34" charset="0"/>
              </a:rPr>
              <a:t> </a:t>
            </a:r>
            <a:r>
              <a:rPr lang="en-US" b="1" dirty="0">
                <a:solidFill>
                  <a:srgbClr val="C00000"/>
                </a:solidFill>
                <a:cs typeface="Arial" pitchFamily="34" charset="0"/>
              </a:rPr>
              <a:t>&amp; Continue </a:t>
            </a:r>
            <a:r>
              <a:rPr lang="en-US" dirty="0">
                <a:solidFill>
                  <a:prstClr val="black"/>
                </a:solidFill>
                <a:cs typeface="Arial" pitchFamily="34" charset="0"/>
              </a:rPr>
              <a:t>to continue reporting.</a:t>
            </a:r>
          </a:p>
        </p:txBody>
      </p:sp>
      <p:sp>
        <p:nvSpPr>
          <p:cNvPr id="12" name="Line 17"/>
          <p:cNvSpPr>
            <a:spLocks noChangeShapeType="1"/>
          </p:cNvSpPr>
          <p:nvPr/>
        </p:nvSpPr>
        <p:spPr bwMode="auto">
          <a:xfrm flipH="1">
            <a:off x="5209891" y="5701540"/>
            <a:ext cx="946435" cy="188085"/>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6" name="Text Box 8"/>
          <p:cNvSpPr txBox="1">
            <a:spLocks noChangeArrowheads="1"/>
          </p:cNvSpPr>
          <p:nvPr/>
        </p:nvSpPr>
        <p:spPr bwMode="auto">
          <a:xfrm>
            <a:off x="4406418" y="2140015"/>
            <a:ext cx="4080357" cy="1723549"/>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p>
            <a:pPr algn="ctr" fontAlgn="base">
              <a:spcBef>
                <a:spcPct val="50000"/>
              </a:spcBef>
              <a:spcAft>
                <a:spcPct val="0"/>
              </a:spcAft>
              <a:defRPr/>
            </a:pPr>
            <a:r>
              <a:rPr lang="en-US" sz="1600" dirty="0">
                <a:solidFill>
                  <a:prstClr val="black"/>
                </a:solidFill>
                <a:cs typeface="Arial" pitchFamily="34" charset="0"/>
              </a:rPr>
              <a:t>The </a:t>
            </a:r>
            <a:r>
              <a:rPr lang="en-US" sz="1600" b="1" dirty="0">
                <a:solidFill>
                  <a:srgbClr val="C00000"/>
                </a:solidFill>
                <a:cs typeface="Arial" pitchFamily="34" charset="0"/>
              </a:rPr>
              <a:t>General</a:t>
            </a:r>
            <a:r>
              <a:rPr lang="en-US" sz="1600" b="1" dirty="0">
                <a:solidFill>
                  <a:srgbClr val="800000"/>
                </a:solidFill>
                <a:cs typeface="Arial" pitchFamily="34" charset="0"/>
              </a:rPr>
              <a:t> </a:t>
            </a:r>
            <a:r>
              <a:rPr lang="en-US" sz="1600" b="1" dirty="0">
                <a:solidFill>
                  <a:srgbClr val="C00000"/>
                </a:solidFill>
                <a:cs typeface="Arial" pitchFamily="34" charset="0"/>
              </a:rPr>
              <a:t>Information</a:t>
            </a:r>
            <a:r>
              <a:rPr lang="en-US" sz="1600" b="1" dirty="0">
                <a:solidFill>
                  <a:srgbClr val="800000"/>
                </a:solidFill>
                <a:cs typeface="Arial" pitchFamily="34" charset="0"/>
              </a:rPr>
              <a:t> </a:t>
            </a:r>
            <a:r>
              <a:rPr lang="en-US" sz="1600" dirty="0">
                <a:solidFill>
                  <a:prstClr val="black"/>
                </a:solidFill>
                <a:cs typeface="Arial" pitchFamily="34" charset="0"/>
              </a:rPr>
              <a:t>page is intended to determine whether or not there was any grant activity during the reporting period. </a:t>
            </a:r>
          </a:p>
          <a:p>
            <a:pPr algn="ctr" fontAlgn="base">
              <a:spcBef>
                <a:spcPts val="600"/>
              </a:spcBef>
              <a:spcAft>
                <a:spcPct val="0"/>
              </a:spcAft>
              <a:defRPr/>
            </a:pPr>
            <a:r>
              <a:rPr lang="en-US" sz="1600" dirty="0">
                <a:solidFill>
                  <a:prstClr val="black"/>
                </a:solidFill>
                <a:cs typeface="Arial" pitchFamily="34" charset="0"/>
              </a:rPr>
              <a:t>Check</a:t>
            </a:r>
            <a:r>
              <a:rPr lang="en-US" sz="1600" dirty="0">
                <a:solidFill>
                  <a:srgbClr val="800000"/>
                </a:solidFill>
                <a:cs typeface="Arial" pitchFamily="34" charset="0"/>
              </a:rPr>
              <a:t> </a:t>
            </a:r>
            <a:r>
              <a:rPr lang="en-US" sz="1600" b="1" dirty="0">
                <a:solidFill>
                  <a:srgbClr val="C00000"/>
                </a:solidFill>
                <a:cs typeface="Arial" pitchFamily="34" charset="0"/>
              </a:rPr>
              <a:t>Yes</a:t>
            </a:r>
            <a:r>
              <a:rPr lang="en-US" sz="1600" dirty="0">
                <a:solidFill>
                  <a:srgbClr val="C00000"/>
                </a:solidFill>
                <a:cs typeface="Arial" pitchFamily="34" charset="0"/>
              </a:rPr>
              <a:t> </a:t>
            </a:r>
            <a:r>
              <a:rPr lang="en-US" sz="1600" dirty="0">
                <a:solidFill>
                  <a:prstClr val="black"/>
                </a:solidFill>
                <a:cs typeface="Arial" pitchFamily="34" charset="0"/>
              </a:rPr>
              <a:t>if there was grant activity.</a:t>
            </a:r>
          </a:p>
          <a:p>
            <a:pPr algn="ctr" fontAlgn="base">
              <a:spcBef>
                <a:spcPts val="600"/>
              </a:spcBef>
              <a:spcAft>
                <a:spcPct val="0"/>
              </a:spcAft>
              <a:defRPr/>
            </a:pPr>
            <a:r>
              <a:rPr lang="en-US" sz="1600" dirty="0">
                <a:solidFill>
                  <a:prstClr val="black"/>
                </a:solidFill>
                <a:cs typeface="Arial" pitchFamily="34" charset="0"/>
              </a:rPr>
              <a:t>Check </a:t>
            </a:r>
            <a:r>
              <a:rPr lang="en-US" sz="1600" b="1" dirty="0">
                <a:solidFill>
                  <a:srgbClr val="C00000"/>
                </a:solidFill>
                <a:cs typeface="Arial" pitchFamily="34" charset="0"/>
              </a:rPr>
              <a:t>No</a:t>
            </a:r>
            <a:r>
              <a:rPr lang="en-US" sz="1600" dirty="0">
                <a:solidFill>
                  <a:srgbClr val="C00000"/>
                </a:solidFill>
                <a:cs typeface="Arial" pitchFamily="34" charset="0"/>
              </a:rPr>
              <a:t> </a:t>
            </a:r>
            <a:r>
              <a:rPr lang="en-US" sz="1600" dirty="0">
                <a:solidFill>
                  <a:prstClr val="black"/>
                </a:solidFill>
                <a:cs typeface="Arial" pitchFamily="34" charset="0"/>
              </a:rPr>
              <a:t>if no activity occurred and no funds were expended, and explain.</a:t>
            </a:r>
          </a:p>
        </p:txBody>
      </p:sp>
      <p:sp>
        <p:nvSpPr>
          <p:cNvPr id="3" name="Date Placeholder 2">
            <a:extLst>
              <a:ext uri="{FF2B5EF4-FFF2-40B4-BE49-F238E27FC236}">
                <a16:creationId xmlns:a16="http://schemas.microsoft.com/office/drawing/2014/main" id="{540728E0-F683-4C0C-B122-2306FEA843DF}"/>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971139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capture of the Law Enforcement Module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b="15349"/>
          <a:stretch/>
        </p:blipFill>
        <p:spPr bwMode="auto">
          <a:xfrm>
            <a:off x="443217" y="1249104"/>
            <a:ext cx="8181364" cy="373641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ltLang="en-US" dirty="0"/>
              <a:t>Step 6: Data Entry</a:t>
            </a:r>
            <a:endParaRPr lang="en-US" dirty="0"/>
          </a:p>
        </p:txBody>
      </p:sp>
      <p:sp>
        <p:nvSpPr>
          <p:cNvPr id="6" name="Text Box 10"/>
          <p:cNvSpPr txBox="1">
            <a:spLocks noChangeArrowheads="1"/>
          </p:cNvSpPr>
          <p:nvPr/>
        </p:nvSpPr>
        <p:spPr bwMode="auto">
          <a:xfrm>
            <a:off x="5810250" y="2644071"/>
            <a:ext cx="3108620" cy="746358"/>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ctr">
              <a:spcBef>
                <a:spcPct val="50000"/>
              </a:spcBef>
              <a:defRPr sz="1600">
                <a:latin typeface="Arial" charset="0"/>
              </a:defRPr>
            </a:lvl1pPr>
          </a:lstStyle>
          <a:p>
            <a:pPr fontAlgn="base">
              <a:lnSpc>
                <a:spcPts val="1700"/>
              </a:lnSpc>
              <a:spcBef>
                <a:spcPts val="0"/>
              </a:spcBef>
              <a:spcAft>
                <a:spcPct val="0"/>
              </a:spcAft>
              <a:defRPr/>
            </a:pPr>
            <a:r>
              <a:rPr lang="en-US" b="1" dirty="0">
                <a:solidFill>
                  <a:srgbClr val="C00000"/>
                </a:solidFill>
                <a:cs typeface="Arial" charset="0"/>
              </a:rPr>
              <a:t>Accordions</a:t>
            </a:r>
            <a:r>
              <a:rPr lang="en-US" b="1" dirty="0">
                <a:solidFill>
                  <a:srgbClr val="800000"/>
                </a:solidFill>
                <a:cs typeface="Arial" charset="0"/>
              </a:rPr>
              <a:t> </a:t>
            </a:r>
            <a:r>
              <a:rPr lang="en-US" dirty="0">
                <a:solidFill>
                  <a:prstClr val="black"/>
                </a:solidFill>
                <a:cs typeface="Arial" charset="0"/>
              </a:rPr>
              <a:t>expand to show the questions within the different sections in each module.</a:t>
            </a:r>
          </a:p>
        </p:txBody>
      </p:sp>
      <p:sp>
        <p:nvSpPr>
          <p:cNvPr id="7" name="Line 17"/>
          <p:cNvSpPr>
            <a:spLocks noChangeShapeType="1"/>
          </p:cNvSpPr>
          <p:nvPr/>
        </p:nvSpPr>
        <p:spPr bwMode="auto">
          <a:xfrm>
            <a:off x="7439025" y="3390429"/>
            <a:ext cx="834361" cy="1023058"/>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Line 17"/>
          <p:cNvSpPr>
            <a:spLocks noChangeShapeType="1"/>
          </p:cNvSpPr>
          <p:nvPr/>
        </p:nvSpPr>
        <p:spPr bwMode="auto">
          <a:xfrm>
            <a:off x="1699281" y="2498143"/>
            <a:ext cx="396219" cy="616435"/>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10" name="Text Box 18"/>
          <p:cNvSpPr txBox="1">
            <a:spLocks noChangeArrowheads="1"/>
          </p:cNvSpPr>
          <p:nvPr/>
        </p:nvSpPr>
        <p:spPr bwMode="auto">
          <a:xfrm>
            <a:off x="1248623" y="5103963"/>
            <a:ext cx="6646752" cy="830997"/>
          </a:xfrm>
          <a:prstGeom prst="rect">
            <a:avLst/>
          </a:prstGeom>
          <a:solidFill>
            <a:schemeClr val="bg1"/>
          </a:solidFill>
          <a:ln w="38100">
            <a:solidFill>
              <a:schemeClr val="bg1">
                <a:lumMod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fontAlgn="base">
              <a:spcBef>
                <a:spcPct val="50000"/>
              </a:spcBef>
              <a:spcAft>
                <a:spcPct val="0"/>
              </a:spcAft>
            </a:pPr>
            <a:r>
              <a:rPr lang="en-US" altLang="en-US" sz="1600" dirty="0">
                <a:solidFill>
                  <a:prstClr val="black"/>
                </a:solidFill>
                <a:latin typeface="Arial" charset="0"/>
                <a:cs typeface="Arial" pitchFamily="34" charset="0"/>
              </a:rPr>
              <a:t>Enter data for all fields. When you are finished, click </a:t>
            </a:r>
            <a:r>
              <a:rPr lang="en-US" altLang="en-US" sz="1600" b="1" dirty="0">
                <a:solidFill>
                  <a:srgbClr val="C00000"/>
                </a:solidFill>
                <a:latin typeface="Arial" charset="0"/>
                <a:cs typeface="Arial" pitchFamily="34" charset="0"/>
              </a:rPr>
              <a:t>Save &amp; Continue</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to move on to the next tab. Click </a:t>
            </a:r>
            <a:r>
              <a:rPr lang="en-US" altLang="en-US" sz="1600" b="1" dirty="0">
                <a:solidFill>
                  <a:srgbClr val="C00000"/>
                </a:solidFill>
                <a:latin typeface="Arial" charset="0"/>
                <a:cs typeface="Arial" pitchFamily="34" charset="0"/>
              </a:rPr>
              <a:t>Save</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if you need to save your data and continue working on the rest of the questions later.</a:t>
            </a:r>
          </a:p>
        </p:txBody>
      </p:sp>
      <p:sp>
        <p:nvSpPr>
          <p:cNvPr id="11" name="Line 17"/>
          <p:cNvSpPr>
            <a:spLocks noChangeShapeType="1"/>
          </p:cNvSpPr>
          <p:nvPr/>
        </p:nvSpPr>
        <p:spPr bwMode="auto">
          <a:xfrm flipH="1" flipV="1">
            <a:off x="4571999" y="4909316"/>
            <a:ext cx="1" cy="194646"/>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5" name="Text Box 8"/>
          <p:cNvSpPr txBox="1">
            <a:spLocks noChangeArrowheads="1"/>
          </p:cNvSpPr>
          <p:nvPr/>
        </p:nvSpPr>
        <p:spPr bwMode="auto">
          <a:xfrm>
            <a:off x="303870" y="1192657"/>
            <a:ext cx="2790825" cy="1305486"/>
          </a:xfrm>
          <a:prstGeom prst="rect">
            <a:avLst/>
          </a:prstGeom>
          <a:solidFill>
            <a:schemeClr val="bg1"/>
          </a:solidFill>
          <a:ln w="38100">
            <a:solidFill>
              <a:schemeClr val="tx1">
                <a:lumMod val="50000"/>
                <a:lumOff val="50000"/>
              </a:schemeClr>
            </a:solidFill>
            <a:miter lim="800000"/>
            <a:headEnd/>
            <a:tailEnd/>
          </a:ln>
        </p:spPr>
        <p:txBody>
          <a:bodyPr>
            <a:spAutoFit/>
          </a:bodyPr>
          <a:lstStyle/>
          <a:p>
            <a:pPr algn="ctr" fontAlgn="base">
              <a:lnSpc>
                <a:spcPts val="1700"/>
              </a:lnSpc>
              <a:spcBef>
                <a:spcPct val="50000"/>
              </a:spcBef>
              <a:spcAft>
                <a:spcPct val="0"/>
              </a:spcAft>
              <a:defRPr/>
            </a:pPr>
            <a:r>
              <a:rPr lang="en-US" sz="1600" b="1" dirty="0">
                <a:solidFill>
                  <a:srgbClr val="C00000"/>
                </a:solidFill>
                <a:cs typeface="Arial" charset="0"/>
              </a:rPr>
              <a:t>Tabs</a:t>
            </a:r>
            <a:r>
              <a:rPr lang="en-US" sz="1600" b="1" dirty="0">
                <a:solidFill>
                  <a:srgbClr val="800000"/>
                </a:solidFill>
                <a:cs typeface="Arial" charset="0"/>
              </a:rPr>
              <a:t> </a:t>
            </a:r>
            <a:r>
              <a:rPr lang="en-US" sz="1600" dirty="0">
                <a:solidFill>
                  <a:prstClr val="black"/>
                </a:solidFill>
                <a:cs typeface="Arial" charset="0"/>
              </a:rPr>
              <a:t>allow you to move between different activity/program modules.</a:t>
            </a:r>
          </a:p>
          <a:p>
            <a:pPr algn="ctr" fontAlgn="base">
              <a:lnSpc>
                <a:spcPts val="1700"/>
              </a:lnSpc>
              <a:spcBef>
                <a:spcPct val="50000"/>
              </a:spcBef>
              <a:spcAft>
                <a:spcPct val="0"/>
              </a:spcAft>
              <a:defRPr/>
            </a:pPr>
            <a:r>
              <a:rPr lang="en-US" sz="1600" dirty="0">
                <a:solidFill>
                  <a:prstClr val="black"/>
                </a:solidFill>
                <a:cs typeface="Arial" charset="0"/>
              </a:rPr>
              <a:t>More tabs will appear based on your funding allocations.</a:t>
            </a:r>
          </a:p>
        </p:txBody>
      </p:sp>
      <p:sp>
        <p:nvSpPr>
          <p:cNvPr id="3" name="Date Placeholder 2">
            <a:extLst>
              <a:ext uri="{FF2B5EF4-FFF2-40B4-BE49-F238E27FC236}">
                <a16:creationId xmlns:a16="http://schemas.microsoft.com/office/drawing/2014/main" id="{1B48BAB8-7298-480E-8430-E35AB4DBD351}"/>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12844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Screencapture of Question 7, with answer &quot;B&quot; selected, and the next question i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38" y="1551261"/>
            <a:ext cx="5422958" cy="201837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ltLang="en-US" dirty="0"/>
              <a:t>Step 6: Data Entry</a:t>
            </a:r>
            <a:endParaRPr lang="en-US" dirty="0"/>
          </a:p>
        </p:txBody>
      </p:sp>
      <p:pic>
        <p:nvPicPr>
          <p:cNvPr id="5124" name="Picture 4" descr="Screencapture of Question 7, with answer &quot;A&quot; selected, and Question 8 has appeared below Question 7."/>
          <p:cNvPicPr>
            <a:picLocks noChangeAspect="1" noChangeArrowheads="1"/>
          </p:cNvPicPr>
          <p:nvPr/>
        </p:nvPicPr>
        <p:blipFill rotWithShape="1">
          <a:blip r:embed="rId4">
            <a:extLst>
              <a:ext uri="{28A0092B-C50C-407E-A947-70E740481C1C}">
                <a14:useLocalDpi xmlns:a14="http://schemas.microsoft.com/office/drawing/2010/main" val="0"/>
              </a:ext>
            </a:extLst>
          </a:blip>
          <a:srcRect r="1332"/>
          <a:stretch/>
        </p:blipFill>
        <p:spPr bwMode="auto">
          <a:xfrm>
            <a:off x="2301767" y="2213748"/>
            <a:ext cx="6537434" cy="3579741"/>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Line 17"/>
          <p:cNvSpPr>
            <a:spLocks noChangeShapeType="1"/>
          </p:cNvSpPr>
          <p:nvPr/>
        </p:nvSpPr>
        <p:spPr bwMode="auto">
          <a:xfrm>
            <a:off x="1124608" y="2118820"/>
            <a:ext cx="1576552" cy="628899"/>
          </a:xfrm>
          <a:prstGeom prst="line">
            <a:avLst/>
          </a:prstGeom>
          <a:noFill/>
          <a:ln w="38100">
            <a:solidFill>
              <a:schemeClr val="tx1">
                <a:lumMod val="50000"/>
                <a:lumOff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sz="2400">
              <a:solidFill>
                <a:prstClr val="black"/>
              </a:solidFill>
              <a:latin typeface="Times" pitchFamily="18" charset="0"/>
              <a:cs typeface="Arial" pitchFamily="34" charset="0"/>
            </a:endParaRPr>
          </a:p>
        </p:txBody>
      </p:sp>
      <p:sp>
        <p:nvSpPr>
          <p:cNvPr id="11" name="Text Box 18"/>
          <p:cNvSpPr txBox="1">
            <a:spLocks noChangeArrowheads="1"/>
          </p:cNvSpPr>
          <p:nvPr/>
        </p:nvSpPr>
        <p:spPr bwMode="auto">
          <a:xfrm>
            <a:off x="4982087" y="1309448"/>
            <a:ext cx="3945340" cy="1523494"/>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fontAlgn="base">
              <a:lnSpc>
                <a:spcPts val="1700"/>
              </a:lnSpc>
              <a:spcBef>
                <a:spcPct val="50000"/>
              </a:spcBef>
              <a:spcAft>
                <a:spcPct val="0"/>
              </a:spcAft>
              <a:defRPr/>
            </a:pPr>
            <a:r>
              <a:rPr lang="en-US" altLang="en-US" sz="1600" dirty="0">
                <a:solidFill>
                  <a:prstClr val="black"/>
                </a:solidFill>
                <a:latin typeface="Arial" charset="0"/>
                <a:cs typeface="Arial" pitchFamily="34" charset="0"/>
              </a:rPr>
              <a:t>Skip questions determine whether or not you need to answer additional questions related to a specific service or activity. </a:t>
            </a:r>
          </a:p>
          <a:p>
            <a:pPr algn="ctr" fontAlgn="base">
              <a:lnSpc>
                <a:spcPts val="1700"/>
              </a:lnSpc>
              <a:spcBef>
                <a:spcPct val="50000"/>
              </a:spcBef>
              <a:spcAft>
                <a:spcPct val="0"/>
              </a:spcAft>
              <a:defRPr/>
            </a:pPr>
            <a:r>
              <a:rPr lang="en-US" altLang="en-US" sz="1600" dirty="0">
                <a:solidFill>
                  <a:prstClr val="black"/>
                </a:solidFill>
                <a:latin typeface="Arial" charset="0"/>
                <a:cs typeface="Arial" pitchFamily="34" charset="0"/>
              </a:rPr>
              <a:t>If you need to answer additional questions, the skip question will expand. If not, no questions appear.</a:t>
            </a:r>
          </a:p>
        </p:txBody>
      </p:sp>
      <p:sp>
        <p:nvSpPr>
          <p:cNvPr id="3" name="Date Placeholder 2">
            <a:extLst>
              <a:ext uri="{FF2B5EF4-FFF2-40B4-BE49-F238E27FC236}">
                <a16:creationId xmlns:a16="http://schemas.microsoft.com/office/drawing/2014/main" id="{F9B4BE48-F74A-4A0C-8C6C-5A04660A6097}"/>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85736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reencapture of the Goals and Objectives Module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78" y="1148700"/>
            <a:ext cx="7461250" cy="4874578"/>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a:t>Step 6: Data Entry (Goals and Objectives)</a:t>
            </a:r>
          </a:p>
        </p:txBody>
      </p:sp>
      <p:sp>
        <p:nvSpPr>
          <p:cNvPr id="5" name="Text Box 15"/>
          <p:cNvSpPr txBox="1">
            <a:spLocks noChangeArrowheads="1"/>
          </p:cNvSpPr>
          <p:nvPr/>
        </p:nvSpPr>
        <p:spPr bwMode="auto">
          <a:xfrm>
            <a:off x="3983203" y="3493583"/>
            <a:ext cx="4582235" cy="2323713"/>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blurRad="50800" dist="38100" dir="18900000" algn="bl" rotWithShape="0">
                    <a:srgbClr val="000000">
                      <a:alpha val="39999"/>
                    </a:srgbClr>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base">
              <a:spcBef>
                <a:spcPts val="600"/>
              </a:spcBef>
              <a:spcAft>
                <a:spcPct val="0"/>
              </a:spcAft>
              <a:defRPr/>
            </a:pPr>
            <a:r>
              <a:rPr lang="en-US" sz="1400" dirty="0">
                <a:solidFill>
                  <a:prstClr val="black"/>
                </a:solidFill>
                <a:latin typeface="Arial" charset="0"/>
                <a:cs typeface="Arial" pitchFamily="34" charset="0"/>
              </a:rPr>
              <a:t>During the April–June and October–December reporting periods, you will see the </a:t>
            </a:r>
            <a:r>
              <a:rPr lang="en-US" sz="1400" b="1" dirty="0">
                <a:solidFill>
                  <a:srgbClr val="C00000"/>
                </a:solidFill>
                <a:latin typeface="Arial" charset="0"/>
                <a:cs typeface="Arial" pitchFamily="34" charset="0"/>
              </a:rPr>
              <a:t>Goals and Objectives</a:t>
            </a:r>
            <a:r>
              <a:rPr lang="en-US" sz="1400" dirty="0">
                <a:solidFill>
                  <a:srgbClr val="C00000"/>
                </a:solidFill>
                <a:latin typeface="Arial" charset="0"/>
                <a:cs typeface="Arial" pitchFamily="34" charset="0"/>
              </a:rPr>
              <a:t> </a:t>
            </a:r>
            <a:r>
              <a:rPr lang="en-US" sz="1400" dirty="0">
                <a:solidFill>
                  <a:prstClr val="black"/>
                </a:solidFill>
                <a:latin typeface="Arial" charset="0"/>
                <a:cs typeface="Arial" pitchFamily="34" charset="0"/>
              </a:rPr>
              <a:t>questions. Your response to these questions should reflect activity during the </a:t>
            </a:r>
            <a:r>
              <a:rPr lang="en-US" sz="1400" b="1" dirty="0">
                <a:solidFill>
                  <a:prstClr val="black"/>
                </a:solidFill>
                <a:latin typeface="Arial" charset="0"/>
                <a:cs typeface="Arial" pitchFamily="34" charset="0"/>
              </a:rPr>
              <a:t>previous</a:t>
            </a:r>
            <a:r>
              <a:rPr lang="en-US" sz="1400" dirty="0">
                <a:solidFill>
                  <a:prstClr val="black"/>
                </a:solidFill>
                <a:latin typeface="Arial" charset="0"/>
                <a:cs typeface="Arial" pitchFamily="34" charset="0"/>
              </a:rPr>
              <a:t> </a:t>
            </a:r>
            <a:r>
              <a:rPr lang="en-US" sz="1400" b="1" dirty="0">
                <a:solidFill>
                  <a:prstClr val="black"/>
                </a:solidFill>
                <a:latin typeface="Arial" charset="0"/>
                <a:cs typeface="Arial" pitchFamily="34" charset="0"/>
              </a:rPr>
              <a:t>6-month</a:t>
            </a:r>
            <a:r>
              <a:rPr lang="en-US" sz="1400" dirty="0">
                <a:solidFill>
                  <a:prstClr val="black"/>
                </a:solidFill>
                <a:latin typeface="Arial" charset="0"/>
                <a:cs typeface="Arial" pitchFamily="34" charset="0"/>
              </a:rPr>
              <a:t> period (January–June or July–December), regardless of whether or not your award was “operational.”</a:t>
            </a:r>
          </a:p>
          <a:p>
            <a:pPr algn="ctr" fontAlgn="base">
              <a:spcBef>
                <a:spcPts val="600"/>
              </a:spcBef>
              <a:spcAft>
                <a:spcPct val="0"/>
              </a:spcAft>
              <a:defRPr/>
            </a:pPr>
            <a:r>
              <a:rPr lang="en-US" sz="1400" dirty="0">
                <a:solidFill>
                  <a:prstClr val="black"/>
                </a:solidFill>
                <a:latin typeface="Arial" charset="0"/>
                <a:cs typeface="Arial" pitchFamily="34" charset="0"/>
              </a:rPr>
              <a:t>If you’re closing out the award and this is the last reporting period of data submitted in the PMT, your response should reflect activity since your last submission of goals and objectives data in the PMT.</a:t>
            </a:r>
          </a:p>
        </p:txBody>
      </p:sp>
      <p:sp>
        <p:nvSpPr>
          <p:cNvPr id="3" name="Date Placeholder 2">
            <a:extLst>
              <a:ext uri="{FF2B5EF4-FFF2-40B4-BE49-F238E27FC236}">
                <a16:creationId xmlns:a16="http://schemas.microsoft.com/office/drawing/2014/main" id="{55291D48-68EB-458F-A5A8-444DB8A7FF41}"/>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94378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6: Data Entry (Goals and Objectives)</a:t>
            </a:r>
          </a:p>
        </p:txBody>
      </p:sp>
      <p:pic>
        <p:nvPicPr>
          <p:cNvPr id="5" name="Picture 4" descr="Screencapture of Question 6 of the Activity page."/>
          <p:cNvPicPr>
            <a:picLocks noChangeAspect="1" noChangeArrowheads="1"/>
          </p:cNvPicPr>
          <p:nvPr/>
        </p:nvPicPr>
        <p:blipFill rotWithShape="1">
          <a:blip r:embed="rId3">
            <a:extLst>
              <a:ext uri="{28A0092B-C50C-407E-A947-70E740481C1C}">
                <a14:useLocalDpi xmlns:a14="http://schemas.microsoft.com/office/drawing/2010/main" val="0"/>
              </a:ext>
            </a:extLst>
          </a:blip>
          <a:srcRect l="1107" t="4011" r="1164" b="4530"/>
          <a:stretch/>
        </p:blipFill>
        <p:spPr bwMode="auto">
          <a:xfrm>
            <a:off x="1276349" y="3267073"/>
            <a:ext cx="7067551" cy="170497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6"/>
          <p:cNvSpPr txBox="1">
            <a:spLocks noChangeArrowheads="1"/>
          </p:cNvSpPr>
          <p:nvPr/>
        </p:nvSpPr>
        <p:spPr bwMode="auto">
          <a:xfrm>
            <a:off x="3105843" y="4761193"/>
            <a:ext cx="5523807" cy="11823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lnSpc>
                <a:spcPts val="1700"/>
              </a:lnSpc>
              <a:spcBef>
                <a:spcPct val="50000"/>
              </a:spcBef>
              <a:defRPr/>
            </a:pPr>
            <a:r>
              <a:rPr lang="en-US" altLang="en-US" sz="1600" dirty="0">
                <a:solidFill>
                  <a:prstClr val="black"/>
                </a:solidFill>
                <a:latin typeface="Arial" charset="0"/>
                <a:cs typeface="Arial" pitchFamily="34" charset="0"/>
              </a:rPr>
              <a:t>On the </a:t>
            </a:r>
            <a:r>
              <a:rPr lang="en-US" altLang="en-US" sz="1600" b="1" dirty="0">
                <a:solidFill>
                  <a:srgbClr val="C00000"/>
                </a:solidFill>
                <a:latin typeface="Arial" charset="0"/>
                <a:cs typeface="Arial" pitchFamily="34" charset="0"/>
              </a:rPr>
              <a:t>Goals and Objectives </a:t>
            </a:r>
            <a:r>
              <a:rPr lang="en-US" altLang="en-US" sz="1600" dirty="0">
                <a:solidFill>
                  <a:prstClr val="black"/>
                </a:solidFill>
                <a:latin typeface="Arial" charset="0"/>
                <a:cs typeface="Arial" pitchFamily="34" charset="0"/>
              </a:rPr>
              <a:t>tab, answer questions regarding each of your program’s goals. Click </a:t>
            </a:r>
            <a:r>
              <a:rPr lang="en-US" altLang="en-US" sz="1600" b="1" dirty="0">
                <a:solidFill>
                  <a:srgbClr val="C00000"/>
                </a:solidFill>
                <a:latin typeface="Arial" charset="0"/>
                <a:cs typeface="Arial" pitchFamily="34" charset="0"/>
              </a:rPr>
              <a:t>Add Another Goal </a:t>
            </a:r>
            <a:r>
              <a:rPr lang="en-US" altLang="en-US" sz="1600" dirty="0">
                <a:solidFill>
                  <a:prstClr val="black"/>
                </a:solidFill>
                <a:latin typeface="Arial" charset="0"/>
                <a:cs typeface="Arial" pitchFamily="34" charset="0"/>
              </a:rPr>
              <a:t>or </a:t>
            </a:r>
            <a:r>
              <a:rPr lang="en-US" altLang="en-US" sz="1600" b="1" dirty="0">
                <a:solidFill>
                  <a:srgbClr val="C00000"/>
                </a:solidFill>
                <a:latin typeface="Arial" charset="0"/>
                <a:cs typeface="Arial" pitchFamily="34" charset="0"/>
              </a:rPr>
              <a:t>Delete Goal</a:t>
            </a:r>
            <a:r>
              <a:rPr lang="en-US" altLang="en-US" sz="1600" b="1" dirty="0">
                <a:solidFill>
                  <a:srgbClr val="800000"/>
                </a:solidFill>
                <a:latin typeface="Arial" charset="0"/>
                <a:cs typeface="Arial" pitchFamily="34" charset="0"/>
              </a:rPr>
              <a:t> </a:t>
            </a:r>
            <a:r>
              <a:rPr lang="en-US" altLang="en-US" sz="1600" dirty="0">
                <a:solidFill>
                  <a:prstClr val="black"/>
                </a:solidFill>
                <a:latin typeface="Arial" charset="0"/>
                <a:cs typeface="Arial" pitchFamily="34" charset="0"/>
              </a:rPr>
              <a:t>to add or delete a goal entry. Once you have answered all questions, click the </a:t>
            </a:r>
            <a:r>
              <a:rPr lang="en-US" altLang="en-US" sz="1600" b="1" dirty="0">
                <a:solidFill>
                  <a:srgbClr val="C00000"/>
                </a:solidFill>
                <a:latin typeface="Arial" pitchFamily="34" charset="0"/>
                <a:cs typeface="Arial" pitchFamily="34" charset="0"/>
              </a:rPr>
              <a:t>Activity </a:t>
            </a:r>
            <a:r>
              <a:rPr lang="en-US" altLang="en-US" sz="1600" dirty="0">
                <a:solidFill>
                  <a:prstClr val="black"/>
                </a:solidFill>
                <a:latin typeface="Arial" charset="0"/>
                <a:cs typeface="Arial" pitchFamily="34" charset="0"/>
              </a:rPr>
              <a:t>tab to finish answering questions for the section.</a:t>
            </a:r>
          </a:p>
        </p:txBody>
      </p:sp>
      <p:pic>
        <p:nvPicPr>
          <p:cNvPr id="5124" name="Picture 4" descr="Screencapture of Question 4, with a circle highlighting &quot;Add Another Goal&quot; and &quot;Delete Goal&quot; below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68" y="1167183"/>
            <a:ext cx="5120640" cy="1938054"/>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Oval 6"/>
          <p:cNvSpPr/>
          <p:nvPr/>
        </p:nvSpPr>
        <p:spPr bwMode="auto">
          <a:xfrm>
            <a:off x="463439" y="2800384"/>
            <a:ext cx="2375337" cy="36200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pitchFamily="34" charset="0"/>
            </a:endParaRPr>
          </a:p>
        </p:txBody>
      </p:sp>
      <p:sp>
        <p:nvSpPr>
          <p:cNvPr id="3" name="Date Placeholder 2">
            <a:extLst>
              <a:ext uri="{FF2B5EF4-FFF2-40B4-BE49-F238E27FC236}">
                <a16:creationId xmlns:a16="http://schemas.microsoft.com/office/drawing/2014/main" id="{36894C2F-F1E7-438A-B72E-DC3CA098450C}"/>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542116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reencapture of the Enter Da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59" y="1673867"/>
            <a:ext cx="7803974" cy="409949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Step 6: Data Entry (Review)</a:t>
            </a:r>
          </a:p>
        </p:txBody>
      </p:sp>
      <p:sp>
        <p:nvSpPr>
          <p:cNvPr id="8" name="Text Box 6"/>
          <p:cNvSpPr txBox="1">
            <a:spLocks noChangeArrowheads="1"/>
          </p:cNvSpPr>
          <p:nvPr/>
        </p:nvSpPr>
        <p:spPr bwMode="auto">
          <a:xfrm>
            <a:off x="2799300" y="4667670"/>
            <a:ext cx="5880726" cy="1323439"/>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defRPr/>
            </a:pPr>
            <a:r>
              <a:rPr lang="en-US" altLang="en-US" sz="1600" dirty="0">
                <a:solidFill>
                  <a:prstClr val="black"/>
                </a:solidFill>
                <a:latin typeface="Arial" charset="0"/>
                <a:cs typeface="Arial" pitchFamily="34" charset="0"/>
              </a:rPr>
              <a:t>The </a:t>
            </a:r>
            <a:r>
              <a:rPr lang="en-US" altLang="en-US" sz="1600" b="1" dirty="0">
                <a:solidFill>
                  <a:srgbClr val="C00000"/>
                </a:solidFill>
                <a:latin typeface="Arial" charset="0"/>
                <a:cs typeface="Arial" pitchFamily="34" charset="0"/>
              </a:rPr>
              <a:t>Review</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page allows you to view any required questions you need to answer. This page breaks down the measures by </a:t>
            </a:r>
            <a:r>
              <a:rPr lang="en-US" altLang="en-US" sz="1600" b="1" dirty="0">
                <a:solidFill>
                  <a:srgbClr val="C00000"/>
                </a:solidFill>
                <a:latin typeface="Arial" charset="0"/>
                <a:cs typeface="Arial" pitchFamily="34" charset="0"/>
              </a:rPr>
              <a:t>Category</a:t>
            </a:r>
            <a:r>
              <a:rPr lang="en-US" altLang="en-US" sz="1600" dirty="0">
                <a:solidFill>
                  <a:prstClr val="black"/>
                </a:solidFill>
                <a:latin typeface="Arial" charset="0"/>
                <a:cs typeface="Arial" pitchFamily="34" charset="0"/>
              </a:rPr>
              <a:t>, </a:t>
            </a:r>
            <a:r>
              <a:rPr lang="en-US" altLang="en-US" sz="1600" b="1" dirty="0">
                <a:solidFill>
                  <a:srgbClr val="C00000"/>
                </a:solidFill>
                <a:latin typeface="Arial" charset="0"/>
                <a:cs typeface="Arial" pitchFamily="34" charset="0"/>
              </a:rPr>
              <a:t>Question</a:t>
            </a:r>
            <a:r>
              <a:rPr lang="en-US" altLang="en-US" sz="1600" dirty="0">
                <a:solidFill>
                  <a:prstClr val="black"/>
                </a:solidFill>
                <a:latin typeface="Arial" charset="0"/>
                <a:cs typeface="Arial" pitchFamily="34" charset="0"/>
              </a:rPr>
              <a:t>, </a:t>
            </a:r>
            <a:r>
              <a:rPr lang="en-US" altLang="en-US" sz="1600" b="1" dirty="0">
                <a:solidFill>
                  <a:srgbClr val="C00000"/>
                </a:solidFill>
                <a:latin typeface="Arial" charset="0"/>
                <a:cs typeface="Arial" pitchFamily="34" charset="0"/>
              </a:rPr>
              <a:t>Option</a:t>
            </a:r>
            <a:r>
              <a:rPr lang="en-US" altLang="en-US" sz="1600" dirty="0">
                <a:solidFill>
                  <a:prstClr val="black"/>
                </a:solidFill>
                <a:latin typeface="Arial" charset="0"/>
                <a:cs typeface="Arial" pitchFamily="34" charset="0"/>
              </a:rPr>
              <a:t>, </a:t>
            </a:r>
            <a:r>
              <a:rPr lang="en-US" altLang="en-US" sz="1600" b="1" dirty="0">
                <a:solidFill>
                  <a:srgbClr val="C00000"/>
                </a:solidFill>
                <a:latin typeface="Arial" charset="0"/>
                <a:cs typeface="Arial" pitchFamily="34" charset="0"/>
              </a:rPr>
              <a:t>Response</a:t>
            </a:r>
            <a:r>
              <a:rPr lang="en-US" altLang="en-US" sz="1600" dirty="0">
                <a:solidFill>
                  <a:prstClr val="black"/>
                </a:solidFill>
                <a:latin typeface="Arial" charset="0"/>
                <a:cs typeface="Arial" pitchFamily="34" charset="0"/>
              </a:rPr>
              <a:t>, and </a:t>
            </a:r>
            <a:r>
              <a:rPr lang="en-US" altLang="en-US" sz="1600" b="1" dirty="0">
                <a:solidFill>
                  <a:srgbClr val="C00000"/>
                </a:solidFill>
                <a:latin typeface="Arial" charset="0"/>
                <a:cs typeface="Arial" pitchFamily="34" charset="0"/>
              </a:rPr>
              <a:t>Alert</a:t>
            </a:r>
            <a:r>
              <a:rPr lang="en-US" altLang="en-US" sz="1600" dirty="0">
                <a:solidFill>
                  <a:prstClr val="black"/>
                </a:solidFill>
                <a:latin typeface="Arial" charset="0"/>
                <a:cs typeface="Arial" pitchFamily="34" charset="0"/>
              </a:rPr>
              <a:t>. If you have not answered a required response, this will appear in the </a:t>
            </a:r>
            <a:r>
              <a:rPr lang="en-US" altLang="en-US" sz="1600" b="1" dirty="0">
                <a:solidFill>
                  <a:srgbClr val="C00000"/>
                </a:solidFill>
                <a:latin typeface="Arial" charset="0"/>
                <a:cs typeface="Arial" pitchFamily="34" charset="0"/>
              </a:rPr>
              <a:t>Alert</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column.  </a:t>
            </a:r>
          </a:p>
        </p:txBody>
      </p:sp>
      <p:sp>
        <p:nvSpPr>
          <p:cNvPr id="10" name="Line 18"/>
          <p:cNvSpPr>
            <a:spLocks noChangeShapeType="1"/>
          </p:cNvSpPr>
          <p:nvPr/>
        </p:nvSpPr>
        <p:spPr bwMode="auto">
          <a:xfrm flipH="1">
            <a:off x="7153274" y="2931718"/>
            <a:ext cx="540303" cy="316307"/>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1" name="Line 18"/>
          <p:cNvSpPr>
            <a:spLocks noChangeShapeType="1"/>
          </p:cNvSpPr>
          <p:nvPr/>
        </p:nvSpPr>
        <p:spPr bwMode="auto">
          <a:xfrm flipV="1">
            <a:off x="5097299" y="3949588"/>
            <a:ext cx="0" cy="718081"/>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5" name="Rectangle 4"/>
          <p:cNvSpPr/>
          <p:nvPr/>
        </p:nvSpPr>
        <p:spPr bwMode="auto">
          <a:xfrm>
            <a:off x="949452" y="3502899"/>
            <a:ext cx="7419787" cy="45194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pitchFamily="34" charset="0"/>
            </a:endParaRPr>
          </a:p>
        </p:txBody>
      </p:sp>
      <p:sp>
        <p:nvSpPr>
          <p:cNvPr id="9" name="Text Box 17"/>
          <p:cNvSpPr txBox="1">
            <a:spLocks noChangeArrowheads="1"/>
          </p:cNvSpPr>
          <p:nvPr/>
        </p:nvSpPr>
        <p:spPr bwMode="auto">
          <a:xfrm>
            <a:off x="6637064" y="2346943"/>
            <a:ext cx="2113029" cy="5847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00" dirty="0">
                <a:solidFill>
                  <a:srgbClr val="000000"/>
                </a:solidFill>
                <a:cs typeface="Arial" pitchFamily="34" charset="0"/>
              </a:rPr>
              <a:t>You can search and print from here.</a:t>
            </a:r>
            <a:endParaRPr lang="en-US" altLang="en-US" sz="1200" dirty="0">
              <a:solidFill>
                <a:srgbClr val="800000"/>
              </a:solidFill>
              <a:cs typeface="Arial" pitchFamily="34" charset="0"/>
            </a:endParaRPr>
          </a:p>
        </p:txBody>
      </p:sp>
      <p:sp>
        <p:nvSpPr>
          <p:cNvPr id="14" name="Line 18"/>
          <p:cNvSpPr>
            <a:spLocks noChangeShapeType="1"/>
          </p:cNvSpPr>
          <p:nvPr/>
        </p:nvSpPr>
        <p:spPr bwMode="auto">
          <a:xfrm>
            <a:off x="5739663" y="1885219"/>
            <a:ext cx="698580" cy="290282"/>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5" name="Text Box 17" descr="Screencapture of the Enter Data, Review page."/>
          <p:cNvSpPr txBox="1">
            <a:spLocks noChangeArrowheads="1"/>
          </p:cNvSpPr>
          <p:nvPr/>
        </p:nvSpPr>
        <p:spPr bwMode="auto">
          <a:xfrm>
            <a:off x="381460" y="1883114"/>
            <a:ext cx="2062851" cy="5847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00" dirty="0">
                <a:solidFill>
                  <a:srgbClr val="000000"/>
                </a:solidFill>
                <a:cs typeface="Arial" pitchFamily="34" charset="0"/>
              </a:rPr>
              <a:t>The total number of alerts is listed here.</a:t>
            </a:r>
            <a:endParaRPr lang="en-US" altLang="en-US" sz="1200" dirty="0">
              <a:solidFill>
                <a:srgbClr val="800000"/>
              </a:solidFill>
              <a:cs typeface="Arial" pitchFamily="34" charset="0"/>
            </a:endParaRPr>
          </a:p>
        </p:txBody>
      </p:sp>
      <p:sp>
        <p:nvSpPr>
          <p:cNvPr id="16" name="Line 18"/>
          <p:cNvSpPr>
            <a:spLocks noChangeShapeType="1"/>
          </p:cNvSpPr>
          <p:nvPr/>
        </p:nvSpPr>
        <p:spPr bwMode="auto">
          <a:xfrm>
            <a:off x="590550" y="2467889"/>
            <a:ext cx="371802" cy="676266"/>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3" name="Text Box 18"/>
          <p:cNvSpPr txBox="1">
            <a:spLocks noChangeArrowheads="1"/>
          </p:cNvSpPr>
          <p:nvPr/>
        </p:nvSpPr>
        <p:spPr bwMode="auto">
          <a:xfrm>
            <a:off x="5097299" y="1149472"/>
            <a:ext cx="3079531" cy="746358"/>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fontAlgn="base" hangingPunct="1">
              <a:lnSpc>
                <a:spcPts val="1700"/>
              </a:lnSpc>
              <a:spcBef>
                <a:spcPct val="50000"/>
              </a:spcBef>
              <a:spcAft>
                <a:spcPct val="0"/>
              </a:spcAft>
              <a:defRPr/>
            </a:pPr>
            <a:r>
              <a:rPr lang="en-US" sz="1600" dirty="0">
                <a:solidFill>
                  <a:prstClr val="black"/>
                </a:solidFill>
                <a:cs typeface="Arial" pitchFamily="34" charset="0"/>
              </a:rPr>
              <a:t>This link allows you to return to previous pages to view</a:t>
            </a:r>
            <a:br>
              <a:rPr lang="en-US" sz="1600" dirty="0">
                <a:solidFill>
                  <a:prstClr val="black"/>
                </a:solidFill>
                <a:cs typeface="Arial" pitchFamily="34" charset="0"/>
              </a:rPr>
            </a:br>
            <a:r>
              <a:rPr lang="en-US" sz="1600" dirty="0">
                <a:solidFill>
                  <a:prstClr val="black"/>
                </a:solidFill>
                <a:cs typeface="Arial" pitchFamily="34" charset="0"/>
              </a:rPr>
              <a:t>and/or edit data.</a:t>
            </a:r>
          </a:p>
        </p:txBody>
      </p:sp>
      <p:sp>
        <p:nvSpPr>
          <p:cNvPr id="3" name="Date Placeholder 2">
            <a:extLst>
              <a:ext uri="{FF2B5EF4-FFF2-40B4-BE49-F238E27FC236}">
                <a16:creationId xmlns:a16="http://schemas.microsoft.com/office/drawing/2014/main" id="{8473027E-6D77-49B3-AC59-8E69905B3A27}"/>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95867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295400" y="38100"/>
          <a:ext cx="6019800" cy="6299200"/>
        </p:xfrm>
        <a:graphic>
          <a:graphicData uri="http://schemas.openxmlformats.org/presentationml/2006/ole">
            <mc:AlternateContent xmlns:mc="http://schemas.openxmlformats.org/markup-compatibility/2006">
              <mc:Choice xmlns:v="urn:schemas-microsoft-com:vml" Requires="v">
                <p:oleObj spid="_x0000_s1062" name="Acrobat Document" r:id="rId4" imgW="4663359" imgH="6035040" progId="AcroExch.Document.7">
                  <p:embed/>
                </p:oleObj>
              </mc:Choice>
              <mc:Fallback>
                <p:oleObj name="Acrobat Document" r:id="rId4" imgW="4663359" imgH="6035040" progId="AcroExch.Document.7">
                  <p:embed/>
                  <p:pic>
                    <p:nvPicPr>
                      <p:cNvPr id="2" name="Object 1"/>
                      <p:cNvPicPr/>
                      <p:nvPr/>
                    </p:nvPicPr>
                    <p:blipFill>
                      <a:blip r:embed="rId5"/>
                      <a:stretch>
                        <a:fillRect/>
                      </a:stretch>
                    </p:blipFill>
                    <p:spPr>
                      <a:xfrm>
                        <a:off x="1295400" y="38100"/>
                        <a:ext cx="6019800" cy="6299200"/>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496F875D-AF5A-415C-9C21-DC7CCF5A4D3F}"/>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1517639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Data Entry (Complete)</a:t>
            </a:r>
          </a:p>
        </p:txBody>
      </p:sp>
      <p:pic>
        <p:nvPicPr>
          <p:cNvPr id="2053" name="Picture 5" descr="Screencapture of the Your data has been saved page, with the Mark Data entry as complete box checked, and the box for additional com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2" y="3190875"/>
            <a:ext cx="8521321" cy="238603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bwMode="auto">
          <a:xfrm>
            <a:off x="1720001" y="3481422"/>
            <a:ext cx="4426261" cy="448962"/>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pitchFamily="34" charset="0"/>
            </a:endParaRPr>
          </a:p>
        </p:txBody>
      </p:sp>
      <p:sp>
        <p:nvSpPr>
          <p:cNvPr id="9" name="Text Box 6"/>
          <p:cNvSpPr txBox="1">
            <a:spLocks noChangeArrowheads="1"/>
          </p:cNvSpPr>
          <p:nvPr/>
        </p:nvSpPr>
        <p:spPr bwMode="auto">
          <a:xfrm>
            <a:off x="1831216" y="1207352"/>
            <a:ext cx="5480899" cy="784830"/>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a:lnSpc>
                <a:spcPts val="1800"/>
              </a:lnSpc>
              <a:spcBef>
                <a:spcPct val="50000"/>
              </a:spcBef>
              <a:defRPr/>
            </a:pPr>
            <a:r>
              <a:rPr lang="en-US" sz="1600" dirty="0">
                <a:solidFill>
                  <a:prstClr val="black"/>
                </a:solidFill>
                <a:cs typeface="Arial" pitchFamily="34" charset="0"/>
              </a:rPr>
              <a:t>Once you have completed and reviewed all data entry, check the </a:t>
            </a:r>
            <a:r>
              <a:rPr lang="en-US" sz="1600" b="1" dirty="0">
                <a:solidFill>
                  <a:srgbClr val="C00000"/>
                </a:solidFill>
                <a:cs typeface="Arial" pitchFamily="34" charset="0"/>
              </a:rPr>
              <a:t>Mark Data as Complete </a:t>
            </a:r>
            <a:r>
              <a:rPr lang="en-US" sz="1600" dirty="0">
                <a:solidFill>
                  <a:prstClr val="black"/>
                </a:solidFill>
                <a:cs typeface="Arial" pitchFamily="34" charset="0"/>
              </a:rPr>
              <a:t>box and click </a:t>
            </a:r>
            <a:r>
              <a:rPr lang="en-US" sz="1600" b="1" dirty="0">
                <a:solidFill>
                  <a:srgbClr val="C00000"/>
                </a:solidFill>
                <a:cs typeface="Arial" pitchFamily="34" charset="0"/>
              </a:rPr>
              <a:t>Save</a:t>
            </a:r>
            <a:r>
              <a:rPr lang="en-US" sz="1600" dirty="0">
                <a:solidFill>
                  <a:prstClr val="black"/>
                </a:solidFill>
                <a:cs typeface="Arial" pitchFamily="34" charset="0"/>
              </a:rPr>
              <a:t>. The saved data will then be submitted to your grantor.</a:t>
            </a:r>
          </a:p>
        </p:txBody>
      </p:sp>
      <p:sp>
        <p:nvSpPr>
          <p:cNvPr id="10" name="Text Box 6"/>
          <p:cNvSpPr txBox="1">
            <a:spLocks noChangeArrowheads="1"/>
          </p:cNvSpPr>
          <p:nvPr/>
        </p:nvSpPr>
        <p:spPr bwMode="auto">
          <a:xfrm>
            <a:off x="1770981" y="5336037"/>
            <a:ext cx="5582320" cy="584775"/>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a:spcBef>
                <a:spcPct val="50000"/>
              </a:spcBef>
              <a:defRPr/>
            </a:pPr>
            <a:r>
              <a:rPr lang="en-US" sz="1600" dirty="0">
                <a:solidFill>
                  <a:prstClr val="black"/>
                </a:solidFill>
                <a:cs typeface="Arial" pitchFamily="34" charset="0"/>
              </a:rPr>
              <a:t>If you want to explain the data you reported, enter text in the </a:t>
            </a:r>
            <a:r>
              <a:rPr lang="en-US" sz="1600" b="1" dirty="0">
                <a:solidFill>
                  <a:srgbClr val="C00000"/>
                </a:solidFill>
                <a:cs typeface="Arial" pitchFamily="34" charset="0"/>
              </a:rPr>
              <a:t>Additional Comments </a:t>
            </a:r>
            <a:r>
              <a:rPr lang="en-US" sz="1600" dirty="0">
                <a:solidFill>
                  <a:prstClr val="black"/>
                </a:solidFill>
                <a:cs typeface="Arial" pitchFamily="34" charset="0"/>
              </a:rPr>
              <a:t>box.</a:t>
            </a:r>
          </a:p>
        </p:txBody>
      </p:sp>
      <p:sp>
        <p:nvSpPr>
          <p:cNvPr id="12" name="Text Box 9"/>
          <p:cNvSpPr txBox="1">
            <a:spLocks noChangeArrowheads="1"/>
          </p:cNvSpPr>
          <p:nvPr/>
        </p:nvSpPr>
        <p:spPr bwMode="auto">
          <a:xfrm>
            <a:off x="866440" y="2130387"/>
            <a:ext cx="7391400" cy="1259319"/>
          </a:xfrm>
          <a:prstGeom prst="rect">
            <a:avLst/>
          </a:prstGeom>
          <a:solidFill>
            <a:srgbClr val="FFD98D"/>
          </a:solidFill>
          <a:ln w="38100">
            <a:solidFill>
              <a:schemeClr val="tx1">
                <a:lumMod val="50000"/>
                <a:lumOff val="50000"/>
              </a:schemeClr>
            </a:solidFill>
            <a:miter lim="800000"/>
            <a:headEnd/>
            <a:tailEnd/>
          </a:ln>
        </p:spPr>
        <p:txBody>
          <a:bodyPr wrap="square">
            <a:spAutoFit/>
          </a:bodyPr>
          <a:lstStyle/>
          <a:p>
            <a:pPr algn="ctr">
              <a:lnSpc>
                <a:spcPts val="1700"/>
              </a:lnSpc>
              <a:spcBef>
                <a:spcPts val="600"/>
              </a:spcBef>
              <a:defRPr/>
            </a:pPr>
            <a:r>
              <a:rPr lang="en-US" sz="1600" b="1" dirty="0">
                <a:solidFill>
                  <a:prstClr val="black"/>
                </a:solidFill>
                <a:cs typeface="Arial" pitchFamily="34" charset="0"/>
              </a:rPr>
              <a:t>This action will PREVENT you from further entering or editing data or information. Please be sure your data entry is final</a:t>
            </a:r>
            <a:br>
              <a:rPr lang="en-US" sz="1600" b="1" dirty="0">
                <a:solidFill>
                  <a:prstClr val="black"/>
                </a:solidFill>
                <a:cs typeface="Arial" pitchFamily="34" charset="0"/>
              </a:rPr>
            </a:br>
            <a:r>
              <a:rPr lang="en-US" sz="1600" b="1" dirty="0">
                <a:solidFill>
                  <a:prstClr val="black"/>
                </a:solidFill>
                <a:cs typeface="Arial" pitchFamily="34" charset="0"/>
              </a:rPr>
              <a:t>before checking the </a:t>
            </a:r>
            <a:r>
              <a:rPr lang="en-US" sz="1600" b="1" dirty="0">
                <a:solidFill>
                  <a:srgbClr val="800000"/>
                </a:solidFill>
                <a:cs typeface="Arial" pitchFamily="34" charset="0"/>
              </a:rPr>
              <a:t>Mark Data as Complete </a:t>
            </a:r>
            <a:r>
              <a:rPr lang="en-US" sz="1600" b="1" dirty="0">
                <a:solidFill>
                  <a:srgbClr val="000000"/>
                </a:solidFill>
                <a:cs typeface="Arial" pitchFamily="34" charset="0"/>
              </a:rPr>
              <a:t>box. </a:t>
            </a:r>
          </a:p>
          <a:p>
            <a:pPr algn="ctr">
              <a:lnSpc>
                <a:spcPts val="1700"/>
              </a:lnSpc>
              <a:spcBef>
                <a:spcPts val="600"/>
              </a:spcBef>
              <a:defRPr/>
            </a:pPr>
            <a:r>
              <a:rPr lang="en-US" sz="1600" b="1" i="1" dirty="0">
                <a:solidFill>
                  <a:prstClr val="black"/>
                </a:solidFill>
                <a:cs typeface="Arial" pitchFamily="34" charset="0"/>
              </a:rPr>
              <a:t>If you need to make changes to your data after you have submitted it, </a:t>
            </a:r>
            <a:r>
              <a:rPr lang="en-US" sz="1600" b="1" i="1" dirty="0">
                <a:solidFill>
                  <a:prstClr val="black"/>
                </a:solidFill>
                <a:ea typeface="Calibri"/>
                <a:cs typeface="Times New Roman"/>
              </a:rPr>
              <a:t>contact your grantor and request that your data be unlocked.</a:t>
            </a:r>
            <a:endParaRPr lang="en-US" sz="1600" b="1" i="1" dirty="0">
              <a:solidFill>
                <a:prstClr val="black"/>
              </a:solidFill>
              <a:cs typeface="Arial" pitchFamily="34" charset="0"/>
            </a:endParaRPr>
          </a:p>
        </p:txBody>
      </p:sp>
      <p:sp>
        <p:nvSpPr>
          <p:cNvPr id="3" name="Date Placeholder 2">
            <a:extLst>
              <a:ext uri="{FF2B5EF4-FFF2-40B4-BE49-F238E27FC236}">
                <a16:creationId xmlns:a16="http://schemas.microsoft.com/office/drawing/2014/main" id="{77BE62D5-5E2E-4571-9C8D-D7EC0F70788D}"/>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366584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creencapture of the bottom of a page, with the message &quot;***This Data Entry has been completed and certified by FirstName LastName on 12/15/2015&quot;circ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2334188"/>
            <a:ext cx="8126413" cy="28670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4274" name="Title 1"/>
          <p:cNvSpPr>
            <a:spLocks noGrp="1"/>
          </p:cNvSpPr>
          <p:nvPr>
            <p:ph type="title"/>
          </p:nvPr>
        </p:nvSpPr>
        <p:spPr/>
        <p:txBody>
          <a:bodyPr/>
          <a:lstStyle/>
          <a:p>
            <a:r>
              <a:rPr lang="en-US" altLang="en-US" dirty="0"/>
              <a:t>Step 6: Data Entry (Complete)</a:t>
            </a:r>
          </a:p>
        </p:txBody>
      </p:sp>
      <p:cxnSp>
        <p:nvCxnSpPr>
          <p:cNvPr id="15" name="Straight Arrow Connector 14"/>
          <p:cNvCxnSpPr>
            <a:stCxn id="17" idx="3"/>
          </p:cNvCxnSpPr>
          <p:nvPr/>
        </p:nvCxnSpPr>
        <p:spPr>
          <a:xfrm>
            <a:off x="3220183" y="2276460"/>
            <a:ext cx="1263326" cy="1627792"/>
          </a:xfrm>
          <a:prstGeom prst="straightConnector1">
            <a:avLst/>
          </a:prstGeom>
          <a:ln w="38100">
            <a:solidFill>
              <a:schemeClr val="tx1">
                <a:lumMod val="50000"/>
                <a:lumOff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6" name="Oval 15"/>
          <p:cNvSpPr/>
          <p:nvPr/>
        </p:nvSpPr>
        <p:spPr>
          <a:xfrm>
            <a:off x="1927907" y="3904252"/>
            <a:ext cx="5387292" cy="5921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17" name="Text Box 6"/>
          <p:cNvSpPr txBox="1">
            <a:spLocks noChangeArrowheads="1"/>
          </p:cNvSpPr>
          <p:nvPr/>
        </p:nvSpPr>
        <p:spPr bwMode="auto">
          <a:xfrm>
            <a:off x="302358" y="1737851"/>
            <a:ext cx="2917825" cy="1077218"/>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sz="1600" dirty="0">
                <a:solidFill>
                  <a:prstClr val="black"/>
                </a:solidFill>
                <a:cs typeface="Arial" pitchFamily="34" charset="0"/>
              </a:rPr>
              <a:t>The system will now show data entry as complete and certified at the bottom of the Review tab.</a:t>
            </a:r>
          </a:p>
        </p:txBody>
      </p:sp>
      <p:sp>
        <p:nvSpPr>
          <p:cNvPr id="3" name="Date Placeholder 2">
            <a:extLst>
              <a:ext uri="{FF2B5EF4-FFF2-40B4-BE49-F238E27FC236}">
                <a16:creationId xmlns:a16="http://schemas.microsoft.com/office/drawing/2014/main" id="{DB5D2644-C126-4178-86E8-52AAA519E026}"/>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2666361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reencapture of the Subrecipient Awards page, with the Data Entry Status circ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05" y="1697738"/>
            <a:ext cx="7053992" cy="410397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0418" name="Title 1"/>
          <p:cNvSpPr>
            <a:spLocks noGrp="1"/>
          </p:cNvSpPr>
          <p:nvPr>
            <p:ph type="title"/>
          </p:nvPr>
        </p:nvSpPr>
        <p:spPr/>
        <p:txBody>
          <a:bodyPr/>
          <a:lstStyle/>
          <a:p>
            <a:r>
              <a:rPr lang="en-US" altLang="en-US" dirty="0"/>
              <a:t>Step 6: Data Entry (Complete)</a:t>
            </a:r>
          </a:p>
        </p:txBody>
      </p:sp>
      <p:sp>
        <p:nvSpPr>
          <p:cNvPr id="60420" name="Rectangle 4"/>
          <p:cNvSpPr>
            <a:spLocks noChangeArrowheads="1"/>
          </p:cNvSpPr>
          <p:nvPr/>
        </p:nvSpPr>
        <p:spPr bwMode="auto">
          <a:xfrm>
            <a:off x="3764274" y="1046738"/>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pPr>
            <a:r>
              <a:rPr lang="en-US" altLang="en-US" sz="2400" i="1" dirty="0">
                <a:solidFill>
                  <a:srgbClr val="7F7F7F"/>
                </a:solidFill>
                <a:latin typeface="Arial Narrow" pitchFamily="34" charset="0"/>
                <a:cs typeface="Arial" charset="0"/>
              </a:rPr>
              <a:t>View of Data Entry Status and Report Status</a:t>
            </a:r>
            <a:endParaRPr lang="en-US" altLang="en-US" sz="2400" dirty="0">
              <a:solidFill>
                <a:srgbClr val="7F7F7F"/>
              </a:solidFill>
              <a:latin typeface="Arial Narrow" pitchFamily="34" charset="0"/>
              <a:cs typeface="Arial" charset="0"/>
            </a:endParaRPr>
          </a:p>
        </p:txBody>
      </p:sp>
      <p:cxnSp>
        <p:nvCxnSpPr>
          <p:cNvPr id="10" name="Straight Arrow Connector 9"/>
          <p:cNvCxnSpPr/>
          <p:nvPr/>
        </p:nvCxnSpPr>
        <p:spPr bwMode="auto">
          <a:xfrm>
            <a:off x="7317298" y="3485078"/>
            <a:ext cx="191295" cy="1076412"/>
          </a:xfrm>
          <a:prstGeom prst="straightConnector1">
            <a:avLst/>
          </a:prstGeom>
          <a:solidFill>
            <a:schemeClr val="accent1"/>
          </a:solidFill>
          <a:ln w="38100" cap="flat" cmpd="sng" algn="ctr">
            <a:solidFill>
              <a:schemeClr val="tx1">
                <a:lumMod val="50000"/>
                <a:lumOff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3" name="Text Box 7"/>
          <p:cNvSpPr txBox="1">
            <a:spLocks noChangeArrowheads="1"/>
          </p:cNvSpPr>
          <p:nvPr/>
        </p:nvSpPr>
        <p:spPr bwMode="auto">
          <a:xfrm>
            <a:off x="5526632" y="2395716"/>
            <a:ext cx="3484562" cy="1077218"/>
          </a:xfrm>
          <a:prstGeom prst="rect">
            <a:avLst/>
          </a:prstGeom>
          <a:solidFill>
            <a:schemeClr val="bg1"/>
          </a:solidFill>
          <a:ln w="38100">
            <a:solidFill>
              <a:srgbClr val="999999"/>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00" dirty="0">
                <a:solidFill>
                  <a:srgbClr val="000000"/>
                </a:solidFill>
                <a:cs typeface="Arial" charset="0"/>
              </a:rPr>
              <a:t>You can confirm data entry has been successfully completed and created by the </a:t>
            </a:r>
            <a:r>
              <a:rPr lang="en-US" altLang="en-US" sz="1600" b="1" dirty="0">
                <a:solidFill>
                  <a:srgbClr val="C00000"/>
                </a:solidFill>
                <a:cs typeface="Arial" charset="0"/>
              </a:rPr>
              <a:t>Data Entry Status (Complete) </a:t>
            </a:r>
            <a:r>
              <a:rPr lang="en-US" altLang="en-US" sz="1600" dirty="0">
                <a:solidFill>
                  <a:srgbClr val="000000"/>
                </a:solidFill>
                <a:cs typeface="Arial" charset="0"/>
              </a:rPr>
              <a:t>column.</a:t>
            </a:r>
          </a:p>
        </p:txBody>
      </p:sp>
      <p:sp>
        <p:nvSpPr>
          <p:cNvPr id="14" name="Rectangle 13"/>
          <p:cNvSpPr/>
          <p:nvPr/>
        </p:nvSpPr>
        <p:spPr bwMode="auto">
          <a:xfrm>
            <a:off x="2550348" y="5379440"/>
            <a:ext cx="3844413" cy="1561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charset="0"/>
            </a:endParaRPr>
          </a:p>
        </p:txBody>
      </p:sp>
      <p:sp>
        <p:nvSpPr>
          <p:cNvPr id="8" name="Oval 7"/>
          <p:cNvSpPr/>
          <p:nvPr/>
        </p:nvSpPr>
        <p:spPr>
          <a:xfrm>
            <a:off x="6728990" y="4347053"/>
            <a:ext cx="1559207" cy="10323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3" name="Date Placeholder 2">
            <a:extLst>
              <a:ext uri="{FF2B5EF4-FFF2-40B4-BE49-F238E27FC236}">
                <a16:creationId xmlns:a16="http://schemas.microsoft.com/office/drawing/2014/main" id="{4F35AEAA-10A3-4482-9E1D-89478C1DA9E2}"/>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207612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Helpful Hints</a:t>
            </a:r>
          </a:p>
        </p:txBody>
      </p:sp>
      <p:sp>
        <p:nvSpPr>
          <p:cNvPr id="63492" name="Rectangle 8"/>
          <p:cNvSpPr>
            <a:spLocks noChangeArrowheads="1"/>
          </p:cNvSpPr>
          <p:nvPr/>
        </p:nvSpPr>
        <p:spPr bwMode="auto">
          <a:xfrm>
            <a:off x="229113" y="1043687"/>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i="1" dirty="0">
                <a:solidFill>
                  <a:srgbClr val="7F7F7F"/>
                </a:solidFill>
                <a:latin typeface="Arial Narrow" pitchFamily="34" charset="0"/>
                <a:cs typeface="Arial" charset="0"/>
              </a:rPr>
              <a:t>What If . . . </a:t>
            </a:r>
            <a:endParaRPr lang="en-US" altLang="en-US" dirty="0">
              <a:solidFill>
                <a:srgbClr val="7F7F7F"/>
              </a:solidFill>
              <a:latin typeface="Arial Narrow" pitchFamily="34" charset="0"/>
              <a:cs typeface="Arial" charset="0"/>
            </a:endParaRPr>
          </a:p>
        </p:txBody>
      </p:sp>
      <p:sp>
        <p:nvSpPr>
          <p:cNvPr id="6" name="Content Placeholder 2"/>
          <p:cNvSpPr txBox="1">
            <a:spLocks/>
          </p:cNvSpPr>
          <p:nvPr/>
        </p:nvSpPr>
        <p:spPr>
          <a:xfrm>
            <a:off x="769583" y="1493189"/>
            <a:ext cx="7604833" cy="4370154"/>
          </a:xfrm>
          <a:prstGeom prst="rect">
            <a:avLst/>
          </a:prstGeom>
        </p:spPr>
        <p:txBody>
          <a:bodyPr/>
          <a:lstStyle>
            <a:lvl1pPr marL="233363" indent="-233363" algn="l" rtl="0" eaLnBrk="1" fontAlgn="base" hangingPunct="1">
              <a:spcBef>
                <a:spcPct val="0"/>
              </a:spcBef>
              <a:spcAft>
                <a:spcPts val="400"/>
              </a:spcAft>
              <a:buClr>
                <a:schemeClr val="accent2"/>
              </a:buClr>
              <a:buFont typeface="Wingdings" pitchFamily="2" charset="2"/>
              <a:buChar char="§"/>
              <a:defRPr lang="en-US" sz="2000" kern="1200" dirty="0">
                <a:solidFill>
                  <a:schemeClr val="tx1"/>
                </a:solidFill>
                <a:latin typeface="Arial" charset="0"/>
                <a:ea typeface="+mn-ea"/>
                <a:cs typeface="+mn-cs"/>
              </a:defRPr>
            </a:lvl1pPr>
            <a:lvl2pPr marL="517525" indent="-284163"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2pPr>
            <a:lvl3pPr marL="741363" indent="-223838"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3pPr>
            <a:lvl4pPr marL="1027113" indent="-285750"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4pPr>
            <a:lvl5pPr marL="1258888" indent="-231775"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5pPr>
            <a:lvl6pPr marL="2514600" indent="-228600" algn="l" rtl="0" eaLnBrk="1" fontAlgn="base" hangingPunct="1">
              <a:spcBef>
                <a:spcPct val="20000"/>
              </a:spcBef>
              <a:spcAft>
                <a:spcPct val="0"/>
              </a:spcAft>
              <a:buClr>
                <a:srgbClr val="310B2F"/>
              </a:buClr>
              <a:buChar char="»"/>
              <a:defRPr sz="2000">
                <a:solidFill>
                  <a:srgbClr val="002448"/>
                </a:solidFill>
                <a:latin typeface="+mn-lt"/>
              </a:defRPr>
            </a:lvl6pPr>
            <a:lvl7pPr marL="2971800" indent="-228600" algn="l" rtl="0" eaLnBrk="1" fontAlgn="base" hangingPunct="1">
              <a:spcBef>
                <a:spcPct val="20000"/>
              </a:spcBef>
              <a:spcAft>
                <a:spcPct val="0"/>
              </a:spcAft>
              <a:buClr>
                <a:srgbClr val="310B2F"/>
              </a:buClr>
              <a:buChar char="»"/>
              <a:defRPr sz="2000">
                <a:solidFill>
                  <a:srgbClr val="002448"/>
                </a:solidFill>
                <a:latin typeface="+mn-lt"/>
              </a:defRPr>
            </a:lvl7pPr>
            <a:lvl8pPr marL="3429000" indent="-228600" algn="l" rtl="0" eaLnBrk="1" fontAlgn="base" hangingPunct="1">
              <a:spcBef>
                <a:spcPct val="20000"/>
              </a:spcBef>
              <a:spcAft>
                <a:spcPct val="0"/>
              </a:spcAft>
              <a:buClr>
                <a:srgbClr val="310B2F"/>
              </a:buClr>
              <a:buChar char="»"/>
              <a:defRPr sz="2000">
                <a:solidFill>
                  <a:srgbClr val="002448"/>
                </a:solidFill>
                <a:latin typeface="+mn-lt"/>
              </a:defRPr>
            </a:lvl8pPr>
            <a:lvl9pPr marL="3886200" indent="-228600" algn="l" rtl="0" eaLnBrk="1" fontAlgn="base" hangingPunct="1">
              <a:spcBef>
                <a:spcPct val="20000"/>
              </a:spcBef>
              <a:spcAft>
                <a:spcPct val="0"/>
              </a:spcAft>
              <a:buClr>
                <a:srgbClr val="310B2F"/>
              </a:buClr>
              <a:buChar char="»"/>
              <a:defRPr sz="2000">
                <a:solidFill>
                  <a:srgbClr val="002448"/>
                </a:solidFill>
                <a:latin typeface="+mn-lt"/>
              </a:defRPr>
            </a:lvl9pPr>
          </a:lstStyle>
          <a:p>
            <a:pPr marL="114300" indent="0">
              <a:spcBef>
                <a:spcPts val="0"/>
              </a:spcBef>
              <a:spcAft>
                <a:spcPct val="0"/>
              </a:spcAft>
              <a:buClrTx/>
              <a:buFont typeface="Wingdings" pitchFamily="2" charset="2"/>
              <a:buNone/>
              <a:defRPr/>
            </a:pPr>
            <a:r>
              <a:rPr sz="1600" b="1">
                <a:solidFill>
                  <a:srgbClr val="800000"/>
                </a:solidFill>
                <a:cs typeface="Arial" charset="0"/>
              </a:rPr>
              <a:t>My award is not operational?</a:t>
            </a:r>
            <a:endParaRPr sz="1600">
              <a:solidFill>
                <a:srgbClr val="800000"/>
              </a:solidFill>
              <a:cs typeface="Arial" charset="0"/>
            </a:endParaRPr>
          </a:p>
          <a:p>
            <a:pPr marL="404813" indent="-176213">
              <a:spcBef>
                <a:spcPts val="0"/>
              </a:spcBef>
              <a:spcAft>
                <a:spcPts val="0"/>
              </a:spcAft>
              <a:buClrTx/>
              <a:defRPr/>
            </a:pPr>
            <a:r>
              <a:rPr sz="1400">
                <a:solidFill>
                  <a:srgbClr val="000000"/>
                </a:solidFill>
                <a:cs typeface="Arial" charset="0"/>
              </a:rPr>
              <a:t>An award is ‟not </a:t>
            </a:r>
            <a:r>
              <a:rPr sz="1400" err="1">
                <a:solidFill>
                  <a:srgbClr val="000000"/>
                </a:solidFill>
                <a:cs typeface="Arial" charset="0"/>
              </a:rPr>
              <a:t>operationalˮ</a:t>
            </a:r>
            <a:r>
              <a:rPr sz="1400">
                <a:solidFill>
                  <a:srgbClr val="000000"/>
                </a:solidFill>
                <a:cs typeface="Arial" charset="0"/>
              </a:rPr>
              <a:t> when activities proposed in the BJA-accepted grant application have not been implemented or executed with the BJA grant.</a:t>
            </a:r>
          </a:p>
          <a:p>
            <a:pPr marL="114300" indent="0">
              <a:spcBef>
                <a:spcPts val="900"/>
              </a:spcBef>
              <a:spcAft>
                <a:spcPct val="0"/>
              </a:spcAft>
              <a:buClrTx/>
              <a:buFont typeface="Wingdings" pitchFamily="2" charset="2"/>
              <a:buNone/>
              <a:defRPr/>
            </a:pPr>
            <a:r>
              <a:rPr sz="1600" b="1">
                <a:solidFill>
                  <a:srgbClr val="800000"/>
                </a:solidFill>
                <a:cs typeface="Arial" charset="0"/>
              </a:rPr>
              <a:t>I get an error message?</a:t>
            </a:r>
          </a:p>
          <a:p>
            <a:pPr marL="404813" indent="-176213">
              <a:lnSpc>
                <a:spcPts val="1800"/>
              </a:lnSpc>
              <a:spcBef>
                <a:spcPts val="0"/>
              </a:spcBef>
              <a:spcAft>
                <a:spcPts val="0"/>
              </a:spcAft>
              <a:buClrTx/>
              <a:defRPr/>
            </a:pPr>
            <a:r>
              <a:rPr sz="1400">
                <a:solidFill>
                  <a:srgbClr val="000000"/>
                </a:solidFill>
                <a:cs typeface="Arial" charset="0"/>
              </a:rPr>
              <a:t>Follow the instructions to correct any errors or discrepancies.</a:t>
            </a:r>
          </a:p>
          <a:p>
            <a:pPr marL="404813" indent="-176213">
              <a:lnSpc>
                <a:spcPts val="1800"/>
              </a:lnSpc>
              <a:spcBef>
                <a:spcPts val="0"/>
              </a:spcBef>
              <a:spcAft>
                <a:spcPts val="0"/>
              </a:spcAft>
              <a:buClrTx/>
              <a:defRPr/>
            </a:pPr>
            <a:r>
              <a:rPr sz="1400">
                <a:solidFill>
                  <a:srgbClr val="000000"/>
                </a:solidFill>
                <a:cs typeface="Arial" charset="0"/>
              </a:rPr>
              <a:t>If you have questions, contact the PMT Help Desk.</a:t>
            </a:r>
          </a:p>
          <a:p>
            <a:pPr marL="114300" indent="0">
              <a:spcBef>
                <a:spcPts val="900"/>
              </a:spcBef>
              <a:spcAft>
                <a:spcPct val="0"/>
              </a:spcAft>
              <a:buClrTx/>
              <a:buFont typeface="Wingdings" pitchFamily="2" charset="2"/>
              <a:buNone/>
              <a:defRPr/>
            </a:pPr>
            <a:r>
              <a:rPr sz="1600" b="1">
                <a:solidFill>
                  <a:srgbClr val="800000"/>
                </a:solidFill>
                <a:cs typeface="Arial" charset="0"/>
              </a:rPr>
              <a:t>I need to edit data that I submitted, and I already created a report?</a:t>
            </a:r>
          </a:p>
          <a:p>
            <a:pPr marL="404813" indent="-176213">
              <a:lnSpc>
                <a:spcPts val="1800"/>
              </a:lnSpc>
              <a:spcBef>
                <a:spcPts val="0"/>
              </a:spcBef>
              <a:spcAft>
                <a:spcPts val="0"/>
              </a:spcAft>
              <a:buClrTx/>
              <a:defRPr/>
            </a:pPr>
            <a:r>
              <a:rPr sz="1400">
                <a:solidFill>
                  <a:srgbClr val="000000"/>
                </a:solidFill>
                <a:cs typeface="Arial" charset="0"/>
              </a:rPr>
              <a:t>Contact your grantor and request that the report be unlocked or returned to you for revisions.</a:t>
            </a:r>
          </a:p>
          <a:p>
            <a:pPr marL="114300" indent="0">
              <a:spcBef>
                <a:spcPts val="900"/>
              </a:spcBef>
              <a:spcAft>
                <a:spcPct val="0"/>
              </a:spcAft>
              <a:buClrTx/>
              <a:buFont typeface="Wingdings" pitchFamily="2" charset="2"/>
              <a:buNone/>
              <a:defRPr/>
            </a:pPr>
            <a:r>
              <a:rPr sz="1600" b="1">
                <a:solidFill>
                  <a:srgbClr val="800000"/>
                </a:solidFill>
                <a:cs typeface="Arial" charset="0"/>
              </a:rPr>
              <a:t>The award point of contact information on the profile page in the PMT is not correct?</a:t>
            </a:r>
          </a:p>
          <a:p>
            <a:pPr marL="404813" indent="-176213">
              <a:lnSpc>
                <a:spcPts val="1800"/>
              </a:lnSpc>
              <a:spcBef>
                <a:spcPts val="0"/>
              </a:spcBef>
              <a:spcAft>
                <a:spcPts val="0"/>
              </a:spcAft>
              <a:buClrTx/>
              <a:defRPr/>
            </a:pPr>
            <a:r>
              <a:rPr sz="1400">
                <a:solidFill>
                  <a:srgbClr val="000000"/>
                </a:solidFill>
                <a:cs typeface="Arial" charset="0"/>
              </a:rPr>
              <a:t>Contact your grantor to ensure it is aware of any changes.</a:t>
            </a:r>
          </a:p>
          <a:p>
            <a:pPr marL="114300" indent="0">
              <a:spcBef>
                <a:spcPts val="900"/>
              </a:spcBef>
              <a:spcAft>
                <a:spcPct val="0"/>
              </a:spcAft>
              <a:buClrTx/>
              <a:buFont typeface="Wingdings" pitchFamily="2" charset="2"/>
              <a:buNone/>
              <a:defRPr/>
            </a:pPr>
            <a:r>
              <a:rPr sz="1600" b="1">
                <a:solidFill>
                  <a:srgbClr val="800000"/>
                </a:solidFill>
                <a:cs typeface="Arial" charset="0"/>
              </a:rPr>
              <a:t>I lost my data!</a:t>
            </a:r>
          </a:p>
          <a:p>
            <a:pPr marL="404813" indent="-176213">
              <a:spcBef>
                <a:spcPts val="0"/>
              </a:spcBef>
              <a:spcAft>
                <a:spcPct val="0"/>
              </a:spcAft>
              <a:buClrTx/>
              <a:defRPr/>
            </a:pPr>
            <a:r>
              <a:rPr sz="1400">
                <a:solidFill>
                  <a:srgbClr val="000000"/>
                </a:solidFill>
                <a:cs typeface="Arial" charset="0"/>
              </a:rPr>
              <a:t>Please be aware that your </a:t>
            </a:r>
            <a:r>
              <a:rPr sz="1400" b="1">
                <a:solidFill>
                  <a:srgbClr val="000000"/>
                </a:solidFill>
                <a:cs typeface="Arial" charset="0"/>
              </a:rPr>
              <a:t>session in the PMT will time out 30 minutes after you stop saving data</a:t>
            </a:r>
            <a:r>
              <a:rPr sz="1400">
                <a:solidFill>
                  <a:srgbClr val="000000"/>
                </a:solidFill>
                <a:cs typeface="Arial" charset="0"/>
              </a:rPr>
              <a:t>. To avoid losing and having to reenter data, click </a:t>
            </a:r>
            <a:r>
              <a:rPr sz="1400" b="1">
                <a:solidFill>
                  <a:srgbClr val="C00000"/>
                </a:solidFill>
                <a:cs typeface="Arial" charset="0"/>
              </a:rPr>
              <a:t>Save</a:t>
            </a:r>
            <a:r>
              <a:rPr sz="1400" b="1">
                <a:solidFill>
                  <a:srgbClr val="800000"/>
                </a:solidFill>
                <a:cs typeface="Arial" charset="0"/>
              </a:rPr>
              <a:t> </a:t>
            </a:r>
            <a:r>
              <a:rPr sz="1400">
                <a:solidFill>
                  <a:prstClr val="black"/>
                </a:solidFill>
                <a:cs typeface="Arial" charset="0"/>
              </a:rPr>
              <a:t>periodically, </a:t>
            </a:r>
            <a:r>
              <a:rPr sz="1400">
                <a:solidFill>
                  <a:srgbClr val="000000"/>
                </a:solidFill>
                <a:cs typeface="Arial" charset="0"/>
              </a:rPr>
              <a:t>before leaving the system unattended, or when you have finished entering data.</a:t>
            </a:r>
          </a:p>
          <a:p>
            <a:pPr marL="457200" indent="-228600">
              <a:lnSpc>
                <a:spcPts val="1800"/>
              </a:lnSpc>
              <a:spcBef>
                <a:spcPts val="600"/>
              </a:spcBef>
              <a:spcAft>
                <a:spcPct val="0"/>
              </a:spcAft>
              <a:buClrTx/>
              <a:defRPr/>
            </a:pPr>
            <a:endParaRPr sz="1400">
              <a:solidFill>
                <a:prstClr val="black"/>
              </a:solidFill>
            </a:endParaRPr>
          </a:p>
        </p:txBody>
      </p:sp>
      <p:sp>
        <p:nvSpPr>
          <p:cNvPr id="3" name="Date Placeholder 2">
            <a:extLst>
              <a:ext uri="{FF2B5EF4-FFF2-40B4-BE49-F238E27FC236}">
                <a16:creationId xmlns:a16="http://schemas.microsoft.com/office/drawing/2014/main" id="{7FF930E4-4F74-40AC-A582-B47AE6093215}"/>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848903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reencapture of the Law Enforcement Module, General Agency Information page, Questio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34" y="1291895"/>
            <a:ext cx="6411446" cy="292526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Helpful Hints</a:t>
            </a:r>
          </a:p>
        </p:txBody>
      </p:sp>
      <p:sp>
        <p:nvSpPr>
          <p:cNvPr id="6" name="Text Box 8"/>
          <p:cNvSpPr txBox="1">
            <a:spLocks noChangeArrowheads="1"/>
          </p:cNvSpPr>
          <p:nvPr/>
        </p:nvSpPr>
        <p:spPr bwMode="auto">
          <a:xfrm>
            <a:off x="5471178" y="1249036"/>
            <a:ext cx="3090931" cy="124649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marL="3175" algn="ctr" fontAlgn="base">
              <a:lnSpc>
                <a:spcPts val="1800"/>
              </a:lnSpc>
              <a:spcBef>
                <a:spcPts val="2400"/>
              </a:spcBef>
              <a:spcAft>
                <a:spcPct val="0"/>
              </a:spcAft>
              <a:defRPr/>
            </a:pPr>
            <a:r>
              <a:rPr lang="en-US" sz="1600" b="1" dirty="0">
                <a:solidFill>
                  <a:prstClr val="black"/>
                </a:solidFill>
                <a:cs typeface="Arial" charset="0"/>
              </a:rPr>
              <a:t>If you have a question about what a question means . . . </a:t>
            </a:r>
            <a:br>
              <a:rPr lang="en-US" sz="1600" b="1" dirty="0">
                <a:solidFill>
                  <a:srgbClr val="800000"/>
                </a:solidFill>
                <a:cs typeface="Arial" charset="0"/>
              </a:rPr>
            </a:br>
            <a:r>
              <a:rPr lang="en-US" sz="1600" dirty="0">
                <a:solidFill>
                  <a:prstClr val="black"/>
                </a:solidFill>
                <a:cs typeface="Arial" charset="0"/>
              </a:rPr>
              <a:t>Hover </a:t>
            </a:r>
            <a:r>
              <a:rPr lang="en-US" sz="1600" dirty="0">
                <a:solidFill>
                  <a:prstClr val="black"/>
                </a:solidFill>
                <a:cs typeface="Arial" pitchFamily="34" charset="0"/>
              </a:rPr>
              <a:t>the mouse over the underlined question to see the instructions.</a:t>
            </a:r>
          </a:p>
        </p:txBody>
      </p:sp>
      <p:sp>
        <p:nvSpPr>
          <p:cNvPr id="17" name="Line 9"/>
          <p:cNvSpPr>
            <a:spLocks noChangeShapeType="1"/>
          </p:cNvSpPr>
          <p:nvPr/>
        </p:nvSpPr>
        <p:spPr bwMode="auto">
          <a:xfrm flipH="1">
            <a:off x="2550017" y="1787646"/>
            <a:ext cx="2921161" cy="1354800"/>
          </a:xfrm>
          <a:prstGeom prst="line">
            <a:avLst/>
          </a:prstGeom>
          <a:ln w="38100">
            <a:solidFill>
              <a:schemeClr val="tx1">
                <a:lumMod val="50000"/>
                <a:lumOff val="50000"/>
              </a:schemeClr>
            </a:solidFill>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fontAlgn="base">
              <a:spcBef>
                <a:spcPct val="0"/>
              </a:spcBef>
              <a:spcAft>
                <a:spcPct val="0"/>
              </a:spcAft>
              <a:defRPr/>
            </a:pPr>
            <a:endParaRPr lang="en-US" sz="2400" dirty="0">
              <a:solidFill>
                <a:prstClr val="black"/>
              </a:solidFill>
            </a:endParaRPr>
          </a:p>
        </p:txBody>
      </p:sp>
      <p:pic>
        <p:nvPicPr>
          <p:cNvPr id="11267" name="Picture 3" descr="Screencapture of the Law Enforcement Module, General Agency Information page, Question 1, with a popup instruction after clicking on Questio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970" y="3636085"/>
            <a:ext cx="7584695" cy="221991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a:extLst>
              <a:ext uri="{FF2B5EF4-FFF2-40B4-BE49-F238E27FC236}">
                <a16:creationId xmlns:a16="http://schemas.microsoft.com/office/drawing/2014/main" id="{18639C4E-8BF6-4861-A53F-0FB1FCAA204F}"/>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1878296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a:t>Resources</a:t>
            </a:r>
            <a:endParaRPr lang="en-US" altLang="en-US" dirty="0"/>
          </a:p>
        </p:txBody>
      </p:sp>
      <p:sp>
        <p:nvSpPr>
          <p:cNvPr id="5" name="Content Placeholder 4"/>
          <p:cNvSpPr>
            <a:spLocks noGrp="1"/>
          </p:cNvSpPr>
          <p:nvPr>
            <p:ph idx="1"/>
          </p:nvPr>
        </p:nvSpPr>
        <p:spPr>
          <a:xfrm>
            <a:off x="793938" y="1472093"/>
            <a:ext cx="7556124" cy="3093154"/>
          </a:xfrm>
        </p:spPr>
        <p:txBody>
          <a:bodyPr>
            <a:normAutofit fontScale="77500" lnSpcReduction="20000"/>
          </a:bodyPr>
          <a:lstStyle/>
          <a:p>
            <a:pPr>
              <a:spcBef>
                <a:spcPts val="600"/>
              </a:spcBef>
              <a:spcAft>
                <a:spcPts val="600"/>
              </a:spcAft>
              <a:buClr>
                <a:srgbClr val="800000"/>
              </a:buClr>
            </a:pPr>
            <a:r>
              <a:rPr lang="en-US" dirty="0"/>
              <a:t>BJA PMT Web Site: </a:t>
            </a:r>
            <a:r>
              <a:rPr lang="en-US" dirty="0">
                <a:hlinkClick r:id="rId3"/>
              </a:rPr>
              <a:t>https://bjapmt.ojp.gov/</a:t>
            </a:r>
            <a:endParaRPr lang="en-US" dirty="0"/>
          </a:p>
          <a:p>
            <a:pPr>
              <a:spcBef>
                <a:spcPts val="1800"/>
              </a:spcBef>
              <a:spcAft>
                <a:spcPts val="600"/>
              </a:spcAft>
              <a:buClr>
                <a:srgbClr val="800000"/>
              </a:buClr>
            </a:pPr>
            <a:r>
              <a:rPr lang="en-US" dirty="0"/>
              <a:t>For questions about your program performance measures data reporting requirements and deadlines, contact your grantee.</a:t>
            </a:r>
          </a:p>
          <a:p>
            <a:pPr>
              <a:spcBef>
                <a:spcPts val="1800"/>
              </a:spcBef>
              <a:spcAft>
                <a:spcPts val="600"/>
              </a:spcAft>
              <a:buClr>
                <a:srgbClr val="800000"/>
              </a:buClr>
            </a:pPr>
            <a:r>
              <a:rPr lang="en-US" dirty="0"/>
              <a:t>For questions about the PMT, contact the BJA PMT Help Desk:</a:t>
            </a:r>
          </a:p>
          <a:p>
            <a:pPr lvl="1">
              <a:spcBef>
                <a:spcPts val="0"/>
              </a:spcBef>
              <a:spcAft>
                <a:spcPts val="600"/>
              </a:spcAft>
            </a:pPr>
            <a:r>
              <a:rPr lang="en-US" dirty="0"/>
              <a:t>Monday–Friday 8:30 a.m.–5:30 p.m. ET</a:t>
            </a:r>
          </a:p>
          <a:p>
            <a:pPr lvl="1">
              <a:spcBef>
                <a:spcPts val="0"/>
              </a:spcBef>
              <a:spcAft>
                <a:spcPts val="600"/>
              </a:spcAft>
            </a:pPr>
            <a:r>
              <a:rPr lang="en-US" dirty="0"/>
              <a:t>Toll-free number: 1-888-252-6867</a:t>
            </a:r>
          </a:p>
          <a:p>
            <a:pPr lvl="1">
              <a:spcBef>
                <a:spcPts val="0"/>
              </a:spcBef>
              <a:spcAft>
                <a:spcPts val="600"/>
              </a:spcAft>
            </a:pPr>
            <a:r>
              <a:rPr lang="en-US" dirty="0"/>
              <a:t>E-mail: </a:t>
            </a:r>
            <a:r>
              <a:rPr lang="en-US" b="1" u="sng" dirty="0">
                <a:solidFill>
                  <a:srgbClr val="0070C0"/>
                </a:solidFill>
              </a:rPr>
              <a:t>bjapmt@usdoj.gov</a:t>
            </a:r>
          </a:p>
        </p:txBody>
      </p:sp>
      <p:sp>
        <p:nvSpPr>
          <p:cNvPr id="3" name="Date Placeholder 2">
            <a:extLst>
              <a:ext uri="{FF2B5EF4-FFF2-40B4-BE49-F238E27FC236}">
                <a16:creationId xmlns:a16="http://schemas.microsoft.com/office/drawing/2014/main" id="{55001925-EE70-477F-A366-840850C0B062}"/>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728890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914400" y="381000"/>
            <a:ext cx="6781800" cy="685800"/>
          </a:xfrm>
          <a:prstGeom prst="rect">
            <a:avLst/>
          </a:prstGeom>
        </p:spPr>
        <p:txBody>
          <a:bodyPr/>
          <a:lstStyle/>
          <a:p>
            <a:pPr algn="ctr">
              <a:defRPr/>
            </a:pPr>
            <a:r>
              <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Seven Purpose Areas</a:t>
            </a:r>
          </a:p>
        </p:txBody>
      </p:sp>
      <p:sp>
        <p:nvSpPr>
          <p:cNvPr id="23555" name="Rectangle 3"/>
          <p:cNvSpPr>
            <a:spLocks noGrp="1" noChangeArrowheads="1"/>
          </p:cNvSpPr>
          <p:nvPr>
            <p:ph sz="quarter" idx="4294967295"/>
          </p:nvPr>
        </p:nvSpPr>
        <p:spPr>
          <a:xfrm>
            <a:off x="838200" y="1371600"/>
            <a:ext cx="7543800" cy="4419600"/>
          </a:xfrm>
          <a:prstGeom prst="rect">
            <a:avLst/>
          </a:prstGeom>
        </p:spPr>
        <p:txBody>
          <a:bodyPr/>
          <a:lstStyle/>
          <a:p>
            <a:pPr marL="635000" indent="-635000">
              <a:lnSpc>
                <a:spcPct val="90000"/>
              </a:lnSpc>
              <a:buSzPct val="95000"/>
              <a:buFont typeface="+mj-lt"/>
              <a:buAutoNum type="arabicParenR"/>
            </a:pPr>
            <a:r>
              <a:rPr lang="en-US" sz="2200" dirty="0">
                <a:latin typeface="Arial" pitchFamily="34" charset="0"/>
                <a:cs typeface="Arial" pitchFamily="34" charset="0"/>
              </a:rPr>
              <a:t>Law Enforcement and Task Forces</a:t>
            </a:r>
          </a:p>
          <a:p>
            <a:pPr marL="635000" indent="-635000">
              <a:lnSpc>
                <a:spcPct val="90000"/>
              </a:lnSpc>
              <a:buSzPct val="95000"/>
              <a:buFont typeface="+mj-lt"/>
              <a:buAutoNum type="arabicParenR"/>
            </a:pPr>
            <a:r>
              <a:rPr lang="en-US" sz="2200" dirty="0">
                <a:latin typeface="Arial" pitchFamily="34" charset="0"/>
                <a:cs typeface="Arial" pitchFamily="34" charset="0"/>
              </a:rPr>
              <a:t>Prosecution and Court, Defense &amp; Indigent Defense</a:t>
            </a:r>
          </a:p>
          <a:p>
            <a:pPr marL="635000" indent="-635000">
              <a:lnSpc>
                <a:spcPct val="90000"/>
              </a:lnSpc>
              <a:buSzPct val="95000"/>
              <a:buFont typeface="+mj-lt"/>
              <a:buAutoNum type="arabicParenR"/>
            </a:pPr>
            <a:r>
              <a:rPr lang="en-US" sz="2200" dirty="0">
                <a:latin typeface="Arial" pitchFamily="34" charset="0"/>
                <a:cs typeface="Arial" pitchFamily="34" charset="0"/>
              </a:rPr>
              <a:t>Prevention and Education</a:t>
            </a:r>
          </a:p>
          <a:p>
            <a:pPr marL="635000" indent="-635000">
              <a:lnSpc>
                <a:spcPct val="90000"/>
              </a:lnSpc>
              <a:buSzPct val="95000"/>
              <a:buFont typeface="+mj-lt"/>
              <a:buAutoNum type="arabicParenR"/>
            </a:pPr>
            <a:r>
              <a:rPr lang="en-US" sz="2200" dirty="0">
                <a:latin typeface="Arial" pitchFamily="34" charset="0"/>
                <a:cs typeface="Arial" pitchFamily="34" charset="0"/>
              </a:rPr>
              <a:t>Corrections and Community Corrections</a:t>
            </a:r>
          </a:p>
          <a:p>
            <a:pPr marL="635000" indent="-635000">
              <a:lnSpc>
                <a:spcPct val="90000"/>
              </a:lnSpc>
              <a:buSzPct val="95000"/>
              <a:buFont typeface="+mj-lt"/>
              <a:buAutoNum type="arabicParenR"/>
            </a:pPr>
            <a:r>
              <a:rPr lang="en-US" sz="2200" dirty="0">
                <a:latin typeface="Arial" pitchFamily="34" charset="0"/>
                <a:cs typeface="Arial" pitchFamily="34" charset="0"/>
              </a:rPr>
              <a:t>Drug Treatment and Enforcement Programs </a:t>
            </a:r>
          </a:p>
          <a:p>
            <a:pPr marL="635000" indent="-635000">
              <a:lnSpc>
                <a:spcPct val="90000"/>
              </a:lnSpc>
              <a:buSzPct val="95000"/>
              <a:buFont typeface="+mj-lt"/>
              <a:buAutoNum type="arabicParenR"/>
            </a:pPr>
            <a:r>
              <a:rPr lang="en-US" sz="2200" dirty="0">
                <a:latin typeface="Arial" pitchFamily="34" charset="0"/>
                <a:cs typeface="Arial" pitchFamily="34" charset="0"/>
              </a:rPr>
              <a:t>Planning, Evaluation and Technology Improvement </a:t>
            </a:r>
          </a:p>
          <a:p>
            <a:pPr marL="635000" indent="-635000">
              <a:lnSpc>
                <a:spcPct val="90000"/>
              </a:lnSpc>
              <a:buSzPct val="95000"/>
              <a:buFont typeface="+mj-lt"/>
              <a:buAutoNum type="arabicParenR"/>
            </a:pPr>
            <a:r>
              <a:rPr lang="en-US" sz="2200" dirty="0">
                <a:latin typeface="Arial" pitchFamily="34" charset="0"/>
                <a:cs typeface="Arial" pitchFamily="34" charset="0"/>
              </a:rPr>
              <a:t>Crime Victim and Witness Protection (other than compensation)</a:t>
            </a:r>
          </a:p>
        </p:txBody>
      </p:sp>
      <p:sp>
        <p:nvSpPr>
          <p:cNvPr id="3" name="Date Placeholder 2">
            <a:extLst>
              <a:ext uri="{FF2B5EF4-FFF2-40B4-BE49-F238E27FC236}">
                <a16:creationId xmlns:a16="http://schemas.microsoft.com/office/drawing/2014/main" id="{C39FBEE9-F548-4B99-BD95-DF8642FE145E}"/>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3551355884"/>
      </p:ext>
    </p:extLst>
  </p:cSld>
  <p:clrMapOvr>
    <a:masterClrMapping/>
  </p:clrMapOvr>
  <p:transition spd="slow" advTm="2724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066800" y="381000"/>
            <a:ext cx="6781800" cy="533400"/>
          </a:xfrm>
          <a:prstGeom prst="rect">
            <a:avLst/>
          </a:prstGeom>
        </p:spPr>
        <p:txBody>
          <a:bodyPr>
            <a:normAutofit fontScale="90000"/>
          </a:bodyPr>
          <a:lstStyle/>
          <a:p>
            <a:pPr algn="ctr">
              <a:defRPr/>
            </a:pPr>
            <a:r>
              <a:rPr lang="en-US" sz="3200" b="1" u="sng" dirty="0">
                <a:solidFill>
                  <a:schemeClr val="tx1"/>
                </a:solidFill>
                <a:latin typeface="Arial" pitchFamily="34" charset="0"/>
                <a:cs typeface="Arial" pitchFamily="34" charset="0"/>
              </a:rPr>
              <a:t>Purpose Area Data</a:t>
            </a:r>
            <a:endParaRPr lang="en-US" sz="3200" u="sng" dirty="0">
              <a:solidFill>
                <a:schemeClr val="tx1">
                  <a:lumMod val="50000"/>
                </a:schemeClr>
              </a:solidFill>
              <a:latin typeface="Arial" pitchFamily="34" charset="0"/>
              <a:cs typeface="Arial" pitchFamily="34" charset="0"/>
            </a:endParaRPr>
          </a:p>
        </p:txBody>
      </p:sp>
      <p:sp>
        <p:nvSpPr>
          <p:cNvPr id="22531" name="Rectangle 3"/>
          <p:cNvSpPr>
            <a:spLocks noGrp="1" noChangeArrowheads="1"/>
          </p:cNvSpPr>
          <p:nvPr>
            <p:ph sz="quarter" idx="4294967295"/>
          </p:nvPr>
        </p:nvSpPr>
        <p:spPr>
          <a:xfrm>
            <a:off x="609600" y="1371600"/>
            <a:ext cx="8001000" cy="4038600"/>
          </a:xfrm>
          <a:prstGeom prst="rect">
            <a:avLst/>
          </a:prstGeom>
        </p:spPr>
        <p:txBody>
          <a:bodyPr/>
          <a:lstStyle/>
          <a:p>
            <a:pPr>
              <a:lnSpc>
                <a:spcPct val="90000"/>
              </a:lnSpc>
              <a:buSzPct val="50000"/>
              <a:defRPr/>
            </a:pPr>
            <a:r>
              <a:rPr lang="en-US" dirty="0">
                <a:latin typeface="Arial" pitchFamily="34" charset="0"/>
                <a:cs typeface="Arial" pitchFamily="34" charset="0"/>
              </a:rPr>
              <a:t>Purpose Areas are assigned by GCC Planning Staff</a:t>
            </a:r>
          </a:p>
          <a:p>
            <a:pPr marL="0" indent="0">
              <a:lnSpc>
                <a:spcPct val="90000"/>
              </a:lnSpc>
              <a:buSzPct val="50000"/>
              <a:buFont typeface="Arial" charset="0"/>
              <a:buNone/>
              <a:defRPr/>
            </a:pPr>
            <a:endParaRPr lang="en-US" sz="1200" dirty="0">
              <a:latin typeface="Arial" pitchFamily="34" charset="0"/>
              <a:cs typeface="Arial" pitchFamily="34" charset="0"/>
            </a:endParaRPr>
          </a:p>
          <a:p>
            <a:pPr>
              <a:lnSpc>
                <a:spcPct val="90000"/>
              </a:lnSpc>
              <a:buSzPct val="50000"/>
              <a:defRPr/>
            </a:pPr>
            <a:r>
              <a:rPr lang="en-US" dirty="0">
                <a:latin typeface="Arial" pitchFamily="34" charset="0"/>
                <a:cs typeface="Arial" pitchFamily="34" charset="0"/>
              </a:rPr>
              <a:t>Questions are determined based on the assigned purpose area.  Therefore, some questions will not apply specifically to your project.  </a:t>
            </a:r>
          </a:p>
          <a:p>
            <a:pPr marL="0" indent="0">
              <a:lnSpc>
                <a:spcPct val="90000"/>
              </a:lnSpc>
              <a:buSzPct val="50000"/>
              <a:buFont typeface="Arial" charset="0"/>
              <a:buNone/>
              <a:defRPr/>
            </a:pPr>
            <a:endParaRPr lang="en-US" sz="1200" dirty="0">
              <a:latin typeface="Arial" pitchFamily="34" charset="0"/>
              <a:cs typeface="Arial" pitchFamily="34" charset="0"/>
            </a:endParaRPr>
          </a:p>
          <a:p>
            <a:pPr>
              <a:lnSpc>
                <a:spcPct val="90000"/>
              </a:lnSpc>
              <a:buSzPct val="50000"/>
              <a:defRPr/>
            </a:pPr>
            <a:r>
              <a:rPr lang="en-US" dirty="0">
                <a:latin typeface="Arial" pitchFamily="34" charset="0"/>
                <a:cs typeface="Arial" pitchFamily="34" charset="0"/>
              </a:rPr>
              <a:t>Answer questions that apply to your project - and answer with a “N/A” or 0 (zero) to the questions that do not apply. </a:t>
            </a:r>
          </a:p>
        </p:txBody>
      </p:sp>
      <p:sp>
        <p:nvSpPr>
          <p:cNvPr id="3" name="Date Placeholder 2">
            <a:extLst>
              <a:ext uri="{FF2B5EF4-FFF2-40B4-BE49-F238E27FC236}">
                <a16:creationId xmlns:a16="http://schemas.microsoft.com/office/drawing/2014/main" id="{0A578BC0-3B42-40A2-A236-1CEACB2E4D8B}"/>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553238149"/>
      </p:ext>
    </p:extLst>
  </p:cSld>
  <p:clrMapOvr>
    <a:masterClrMapping/>
  </p:clrMapOvr>
  <p:transition spd="slow" advTm="38438"/>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1333500" y="304800"/>
            <a:ext cx="655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defRPr/>
            </a:pPr>
            <a:r>
              <a:rPr lang="en-US" sz="3200" b="1" u="sng" dirty="0">
                <a:effectLst>
                  <a:outerShdw blurRad="38100" dist="38100" dir="2700000" algn="tl">
                    <a:srgbClr val="000000">
                      <a:alpha val="43137"/>
                    </a:srgbClr>
                  </a:outerShdw>
                </a:effectLst>
                <a:latin typeface="Arial" pitchFamily="34" charset="0"/>
                <a:cs typeface="Arial" pitchFamily="34" charset="0"/>
              </a:rPr>
              <a:t>Reporting Status</a:t>
            </a:r>
          </a:p>
        </p:txBody>
      </p:sp>
      <p:sp>
        <p:nvSpPr>
          <p:cNvPr id="21507" name="Rectangle 3"/>
          <p:cNvSpPr txBox="1">
            <a:spLocks noChangeArrowheads="1"/>
          </p:cNvSpPr>
          <p:nvPr/>
        </p:nvSpPr>
        <p:spPr bwMode="auto">
          <a:xfrm>
            <a:off x="762000" y="975360"/>
            <a:ext cx="7543800" cy="533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342900" indent="-342900">
              <a:buClr>
                <a:schemeClr val="tx1"/>
              </a:buClr>
              <a:buSzPct val="60000"/>
              <a:buFont typeface="Wingdings" pitchFamily="2" charset="2"/>
              <a:buChar char="Ø"/>
              <a:defRPr/>
            </a:pPr>
            <a:r>
              <a:rPr lang="en-US" sz="2000" b="1" dirty="0">
                <a:solidFill>
                  <a:srgbClr val="FF0000"/>
                </a:solidFill>
                <a:latin typeface="Arial" pitchFamily="34" charset="0"/>
                <a:cs typeface="Arial" pitchFamily="34" charset="0"/>
              </a:rPr>
              <a:t>Not Started</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 No data has gone into the PMT system for this reporting period.</a:t>
            </a:r>
          </a:p>
          <a:p>
            <a:pPr marL="0" indent="0">
              <a:buClr>
                <a:schemeClr val="tx1"/>
              </a:buClr>
              <a:buSzPct val="60000"/>
              <a:defRPr/>
            </a:pPr>
            <a:endParaRPr lang="en-US" sz="2000" u="sng" dirty="0">
              <a:latin typeface="Arial" pitchFamily="34" charset="0"/>
              <a:cs typeface="Arial" pitchFamily="34" charset="0"/>
            </a:endParaRPr>
          </a:p>
          <a:p>
            <a:pPr marL="342900" indent="-342900">
              <a:buClr>
                <a:schemeClr val="tx1"/>
              </a:buClr>
              <a:buSzPct val="60000"/>
              <a:buFont typeface="Wingdings" pitchFamily="2" charset="2"/>
              <a:buChar char="Ø"/>
              <a:defRPr/>
            </a:pPr>
            <a:endParaRPr lang="en-US" sz="2000" dirty="0">
              <a:latin typeface="Arial" pitchFamily="34" charset="0"/>
              <a:cs typeface="Arial" pitchFamily="34" charset="0"/>
            </a:endParaRPr>
          </a:p>
          <a:p>
            <a:pPr marL="342900" indent="-342900">
              <a:lnSpc>
                <a:spcPct val="90000"/>
              </a:lnSpc>
              <a:buClr>
                <a:schemeClr val="tx1"/>
              </a:buClr>
              <a:buSzPct val="60000"/>
              <a:buFont typeface="Wingdings" pitchFamily="2" charset="2"/>
              <a:buChar char="Ø"/>
              <a:defRPr/>
            </a:pPr>
            <a:r>
              <a:rPr lang="en-US" sz="2000" b="1" dirty="0">
                <a:solidFill>
                  <a:srgbClr val="FF0000"/>
                </a:solidFill>
                <a:latin typeface="Arial" pitchFamily="34" charset="0"/>
                <a:cs typeface="Arial" pitchFamily="34" charset="0"/>
              </a:rPr>
              <a:t>In Progress</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 Data has been entered, but not completed and submitted.  Please note that you there may be several pages of data to enter before the process is complete.  </a:t>
            </a:r>
          </a:p>
          <a:p>
            <a:pPr marL="342900" indent="-342900">
              <a:lnSpc>
                <a:spcPct val="90000"/>
              </a:lnSpc>
              <a:buClr>
                <a:schemeClr val="tx1"/>
              </a:buClr>
              <a:buSzPct val="60000"/>
              <a:buFont typeface="Wingdings" pitchFamily="2" charset="2"/>
              <a:buChar char="Ø"/>
              <a:defRPr/>
            </a:pPr>
            <a:endParaRPr lang="en-US" sz="2000" dirty="0">
              <a:latin typeface="Arial" pitchFamily="34" charset="0"/>
              <a:cs typeface="Arial" pitchFamily="34" charset="0"/>
            </a:endParaRPr>
          </a:p>
          <a:p>
            <a:pPr marL="0" indent="0">
              <a:lnSpc>
                <a:spcPct val="90000"/>
              </a:lnSpc>
              <a:buClr>
                <a:schemeClr val="tx1"/>
              </a:buClr>
              <a:buSzPct val="60000"/>
              <a:defRPr/>
            </a:pPr>
            <a:endParaRPr lang="en-US" sz="2000" dirty="0">
              <a:latin typeface="Arial" pitchFamily="34" charset="0"/>
              <a:cs typeface="Arial" pitchFamily="34" charset="0"/>
            </a:endParaRPr>
          </a:p>
          <a:p>
            <a:pPr marL="342900" indent="-342900">
              <a:lnSpc>
                <a:spcPct val="90000"/>
              </a:lnSpc>
              <a:buClr>
                <a:schemeClr val="tx1"/>
              </a:buClr>
              <a:buSzPct val="60000"/>
              <a:buFont typeface="Wingdings" pitchFamily="2" charset="2"/>
              <a:buChar char="Ø"/>
              <a:defRPr/>
            </a:pPr>
            <a:endParaRPr lang="en-US" sz="2000" dirty="0">
              <a:latin typeface="Arial" pitchFamily="34" charset="0"/>
              <a:cs typeface="Arial" pitchFamily="34" charset="0"/>
            </a:endParaRPr>
          </a:p>
          <a:p>
            <a:pPr marL="342900" indent="-342900">
              <a:lnSpc>
                <a:spcPct val="90000"/>
              </a:lnSpc>
              <a:buClr>
                <a:schemeClr val="tx1"/>
              </a:buClr>
              <a:buSzPct val="60000"/>
              <a:buFont typeface="Wingdings" pitchFamily="2" charset="2"/>
              <a:buChar char="Ø"/>
              <a:defRPr/>
            </a:pPr>
            <a:r>
              <a:rPr lang="en-US" sz="2000" b="1" dirty="0">
                <a:solidFill>
                  <a:srgbClr val="FF0000"/>
                </a:solidFill>
                <a:latin typeface="Arial" pitchFamily="34" charset="0"/>
                <a:cs typeface="Arial" pitchFamily="34" charset="0"/>
              </a:rPr>
              <a:t>Complete</a:t>
            </a:r>
            <a:r>
              <a:rPr lang="en-US" sz="2000" dirty="0">
                <a:latin typeface="Arial" pitchFamily="34" charset="0"/>
                <a:cs typeface="Arial" pitchFamily="34" charset="0"/>
              </a:rPr>
              <a:t> – All questions have been answered error free and </a:t>
            </a:r>
            <a:r>
              <a:rPr lang="en-US" sz="2000" b="1" i="1" dirty="0">
                <a:solidFill>
                  <a:srgbClr val="FF0000"/>
                </a:solidFill>
                <a:latin typeface="Arial" pitchFamily="34" charset="0"/>
                <a:cs typeface="Arial" pitchFamily="34" charset="0"/>
              </a:rPr>
              <a:t>submitted</a:t>
            </a:r>
            <a:r>
              <a:rPr lang="en-US" sz="2000" dirty="0">
                <a:latin typeface="Arial" pitchFamily="34" charset="0"/>
                <a:cs typeface="Arial" pitchFamily="34" charset="0"/>
              </a:rPr>
              <a:t> to grantor.</a:t>
            </a:r>
          </a:p>
          <a:p>
            <a:pPr>
              <a:lnSpc>
                <a:spcPct val="90000"/>
              </a:lnSpc>
              <a:buFont typeface="Wingdings" pitchFamily="2" charset="2"/>
              <a:buNone/>
              <a:defRPr/>
            </a:pPr>
            <a:endParaRPr lang="en-US" sz="2000" dirty="0">
              <a:latin typeface="Arial" pitchFamily="34" charset="0"/>
              <a:cs typeface="Arial" pitchFamily="34" charset="0"/>
            </a:endParaRPr>
          </a:p>
        </p:txBody>
      </p:sp>
      <p:sp>
        <p:nvSpPr>
          <p:cNvPr id="3" name="Date Placeholder 2">
            <a:extLst>
              <a:ext uri="{FF2B5EF4-FFF2-40B4-BE49-F238E27FC236}">
                <a16:creationId xmlns:a16="http://schemas.microsoft.com/office/drawing/2014/main" id="{0E473262-B13C-4960-BFFF-148A48609AC9}"/>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1808110426"/>
      </p:ext>
    </p:extLst>
  </p:cSld>
  <p:clrMapOvr>
    <a:masterClrMapping/>
  </p:clrMapOvr>
  <p:transition spd="slow" advTm="46406"/>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95400" y="381000"/>
            <a:ext cx="6781800" cy="609600"/>
          </a:xfrm>
          <a:prstGeom prst="rect">
            <a:avLst/>
          </a:prstGeom>
        </p:spPr>
        <p:txBody>
          <a:bodyPr>
            <a:normAutofit/>
          </a:bodyPr>
          <a:lstStyle/>
          <a:p>
            <a:pPr algn="ctr">
              <a:defRPr/>
            </a:pPr>
            <a:r>
              <a:rPr lang="en-US" sz="3200" dirty="0"/>
              <a:t>PMT REPORT SUBMISSION – PDF ONLY</a:t>
            </a:r>
            <a:endPar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a:extLst>
              <a:ext uri="{FF2B5EF4-FFF2-40B4-BE49-F238E27FC236}">
                <a16:creationId xmlns:a16="http://schemas.microsoft.com/office/drawing/2014/main" id="{97F7DFF7-9D63-47B2-8548-79F1BB7502F3}"/>
              </a:ext>
            </a:extLst>
          </p:cNvPr>
          <p:cNvPicPr>
            <a:picLocks noChangeAspect="1"/>
          </p:cNvPicPr>
          <p:nvPr/>
        </p:nvPicPr>
        <p:blipFill>
          <a:blip r:embed="rId3"/>
          <a:stretch>
            <a:fillRect/>
          </a:stretch>
        </p:blipFill>
        <p:spPr>
          <a:xfrm>
            <a:off x="0" y="858721"/>
            <a:ext cx="9144000" cy="5313479"/>
          </a:xfrm>
          <a:prstGeom prst="rect">
            <a:avLst/>
          </a:prstGeom>
        </p:spPr>
      </p:pic>
      <p:sp>
        <p:nvSpPr>
          <p:cNvPr id="4" name="Date Placeholder 3">
            <a:extLst>
              <a:ext uri="{FF2B5EF4-FFF2-40B4-BE49-F238E27FC236}">
                <a16:creationId xmlns:a16="http://schemas.microsoft.com/office/drawing/2014/main" id="{88F807C0-B68E-47BE-898A-45DDE2BF7A1F}"/>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1645128432"/>
      </p:ext>
    </p:extLst>
  </p:cSld>
  <p:clrMapOvr>
    <a:masterClrMapping/>
  </p:clrMapOvr>
  <p:transition spd="slow" advTm="3355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38200" y="381000"/>
            <a:ext cx="7696200" cy="914400"/>
          </a:xfrm>
          <a:prstGeom prst="rect">
            <a:avLst/>
          </a:prstGeom>
        </p:spPr>
        <p:txBody>
          <a:bodyPr/>
          <a:lstStyle/>
          <a:p>
            <a:pPr algn="ctr"/>
            <a:r>
              <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Progress Report</a:t>
            </a:r>
            <a:br>
              <a:rPr lang="en-US" sz="3600" b="1" u="sng"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1800" b="1" dirty="0">
                <a:effectLst>
                  <a:outerShdw blurRad="38100" dist="38100" dir="2700000" algn="tl">
                    <a:srgbClr val="000000">
                      <a:alpha val="43137"/>
                    </a:srgbClr>
                  </a:outerShdw>
                </a:effectLst>
                <a:latin typeface="Arial" pitchFamily="34" charset="0"/>
                <a:cs typeface="Arial" pitchFamily="34" charset="0"/>
              </a:rPr>
              <a:t>Must be submitted annually</a:t>
            </a:r>
            <a:endParaRPr lang="en-US"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8195" name="Rectangle 3"/>
          <p:cNvSpPr>
            <a:spLocks noGrp="1" noChangeArrowheads="1"/>
          </p:cNvSpPr>
          <p:nvPr>
            <p:ph sz="quarter" idx="4294967295"/>
          </p:nvPr>
        </p:nvSpPr>
        <p:spPr>
          <a:xfrm>
            <a:off x="914400" y="1600201"/>
            <a:ext cx="7696200" cy="4419599"/>
          </a:xfrm>
          <a:prstGeom prst="rect">
            <a:avLst/>
          </a:prstGeom>
        </p:spPr>
        <p:txBody>
          <a:bodyPr/>
          <a:lstStyle/>
          <a:p>
            <a:pPr marL="0" indent="12700">
              <a:lnSpc>
                <a:spcPct val="80000"/>
              </a:lnSpc>
              <a:buFont typeface="Wingdings" pitchFamily="2" charset="2"/>
              <a:buNone/>
            </a:pPr>
            <a:r>
              <a:rPr lang="en-US" sz="2600" dirty="0">
                <a:latin typeface="Arial" pitchFamily="34" charset="0"/>
                <a:cs typeface="Arial" pitchFamily="34" charset="0"/>
              </a:rPr>
              <a:t>FUNCTIONS</a:t>
            </a:r>
          </a:p>
          <a:p>
            <a:pPr marL="0" indent="0">
              <a:lnSpc>
                <a:spcPct val="80000"/>
              </a:lnSpc>
              <a:buFont typeface="Wingdings" pitchFamily="2" charset="2"/>
              <a:buNone/>
            </a:pPr>
            <a:r>
              <a:rPr lang="en-US" dirty="0">
                <a:latin typeface="Arial" pitchFamily="34" charset="0"/>
                <a:cs typeface="Arial" pitchFamily="34" charset="0"/>
              </a:rPr>
              <a:t>	</a:t>
            </a:r>
          </a:p>
          <a:p>
            <a:pPr marL="0" indent="0">
              <a:lnSpc>
                <a:spcPct val="80000"/>
              </a:lnSpc>
              <a:buFont typeface="Wingdings" pitchFamily="2" charset="2"/>
              <a:buNone/>
            </a:pPr>
            <a:r>
              <a:rPr lang="en-US" sz="2200" b="1" dirty="0">
                <a:solidFill>
                  <a:schemeClr val="tx2"/>
                </a:solidFill>
                <a:latin typeface="Arial" pitchFamily="34" charset="0"/>
                <a:cs typeface="Arial" pitchFamily="34" charset="0"/>
              </a:rPr>
              <a:t>For Grantee:</a:t>
            </a:r>
            <a:r>
              <a:rPr lang="en-US" sz="2200" dirty="0">
                <a:solidFill>
                  <a:schemeClr val="tx2"/>
                </a:solidFill>
                <a:latin typeface="Arial" pitchFamily="34" charset="0"/>
                <a:cs typeface="Arial" pitchFamily="34" charset="0"/>
              </a:rPr>
              <a:t> </a:t>
            </a:r>
          </a:p>
          <a:p>
            <a:pPr marL="342900" indent="-342900">
              <a:lnSpc>
                <a:spcPct val="80000"/>
              </a:lnSpc>
              <a:buFont typeface="Wingdings" pitchFamily="2" charset="2"/>
              <a:buChar char="Ó"/>
            </a:pPr>
            <a:r>
              <a:rPr lang="en-US" sz="2200" dirty="0">
                <a:latin typeface="Arial" pitchFamily="34" charset="0"/>
                <a:cs typeface="Arial" pitchFamily="34" charset="0"/>
              </a:rPr>
              <a:t>internal assessment of project accomplishments</a:t>
            </a:r>
          </a:p>
          <a:p>
            <a:pPr marL="0" indent="0">
              <a:lnSpc>
                <a:spcPct val="80000"/>
              </a:lnSpc>
              <a:buFont typeface="Wingdings" pitchFamily="2" charset="2"/>
              <a:buNone/>
            </a:pPr>
            <a:endParaRPr lang="en-US" sz="2200" dirty="0">
              <a:latin typeface="Arial" pitchFamily="34" charset="0"/>
              <a:cs typeface="Arial" pitchFamily="34" charset="0"/>
            </a:endParaRPr>
          </a:p>
          <a:p>
            <a:pPr marL="0" indent="0">
              <a:lnSpc>
                <a:spcPct val="80000"/>
              </a:lnSpc>
              <a:buFont typeface="Wingdings" pitchFamily="2" charset="2"/>
              <a:buNone/>
            </a:pPr>
            <a:r>
              <a:rPr lang="en-US" sz="2200" dirty="0">
                <a:latin typeface="Arial" pitchFamily="34" charset="0"/>
                <a:cs typeface="Arial" pitchFamily="34" charset="0"/>
              </a:rPr>
              <a:t>	</a:t>
            </a:r>
          </a:p>
          <a:p>
            <a:pPr marL="0" indent="0">
              <a:lnSpc>
                <a:spcPct val="80000"/>
              </a:lnSpc>
              <a:buFont typeface="Wingdings" pitchFamily="2" charset="2"/>
              <a:buNone/>
            </a:pPr>
            <a:r>
              <a:rPr lang="en-US" sz="2200" b="1" dirty="0">
                <a:solidFill>
                  <a:schemeClr val="tx2"/>
                </a:solidFill>
                <a:latin typeface="Arial" pitchFamily="34" charset="0"/>
                <a:cs typeface="Arial" pitchFamily="34" charset="0"/>
              </a:rPr>
              <a:t>For GCC:</a:t>
            </a:r>
          </a:p>
          <a:p>
            <a:pPr marL="342900" lvl="1" indent="-342900">
              <a:lnSpc>
                <a:spcPct val="80000"/>
              </a:lnSpc>
              <a:buFont typeface="Wingdings" pitchFamily="2" charset="2"/>
              <a:buChar char="Ó"/>
            </a:pPr>
            <a:r>
              <a:rPr lang="en-US" sz="2200" dirty="0">
                <a:solidFill>
                  <a:schemeClr val="tx1"/>
                </a:solidFill>
                <a:latin typeface="Arial" pitchFamily="34" charset="0"/>
                <a:cs typeface="Arial" pitchFamily="34" charset="0"/>
              </a:rPr>
              <a:t>evaluation by Project Director of the grant’s progress</a:t>
            </a:r>
          </a:p>
          <a:p>
            <a:pPr marL="342900" lvl="1" indent="-342900">
              <a:lnSpc>
                <a:spcPct val="80000"/>
              </a:lnSpc>
              <a:buFont typeface="Wingdings" pitchFamily="2" charset="2"/>
              <a:buChar char="Ó"/>
            </a:pPr>
            <a:r>
              <a:rPr lang="en-US" sz="2200" dirty="0">
                <a:solidFill>
                  <a:schemeClr val="tx1"/>
                </a:solidFill>
                <a:latin typeface="Arial" pitchFamily="34" charset="0"/>
                <a:cs typeface="Arial" pitchFamily="34" charset="0"/>
              </a:rPr>
              <a:t>information required for GCC report to U.S. D.O.J.</a:t>
            </a:r>
          </a:p>
          <a:p>
            <a:pPr marL="0" indent="0">
              <a:lnSpc>
                <a:spcPct val="80000"/>
              </a:lnSpc>
              <a:buSzPct val="50000"/>
              <a:buFont typeface="Wingdings" pitchFamily="2" charset="2"/>
              <a:buNone/>
            </a:pPr>
            <a:endParaRPr lang="en-US" sz="2200" dirty="0">
              <a:latin typeface="Arial" pitchFamily="34" charset="0"/>
              <a:cs typeface="Arial" pitchFamily="34" charset="0"/>
            </a:endParaRPr>
          </a:p>
          <a:p>
            <a:pPr marL="0" indent="0">
              <a:lnSpc>
                <a:spcPct val="80000"/>
              </a:lnSpc>
              <a:buFont typeface="Wingdings" pitchFamily="2" charset="2"/>
              <a:buNone/>
            </a:pPr>
            <a:r>
              <a:rPr lang="en-US" sz="2200" dirty="0">
                <a:solidFill>
                  <a:srgbClr val="FF6600"/>
                </a:solidFill>
                <a:latin typeface="Arial" pitchFamily="34" charset="0"/>
                <a:cs typeface="Arial" pitchFamily="34" charset="0"/>
              </a:rPr>
              <a:t>	</a:t>
            </a:r>
          </a:p>
          <a:p>
            <a:pPr marL="0" indent="0" algn="ctr">
              <a:lnSpc>
                <a:spcPct val="80000"/>
              </a:lnSpc>
              <a:buFont typeface="Wingdings" pitchFamily="2" charset="2"/>
              <a:buNone/>
            </a:pPr>
            <a:r>
              <a:rPr lang="en-US" sz="2200" b="1" dirty="0">
                <a:solidFill>
                  <a:schemeClr val="tx2"/>
                </a:solidFill>
                <a:latin typeface="Arial" pitchFamily="34" charset="0"/>
                <a:cs typeface="Arial" pitchFamily="34" charset="0"/>
              </a:rPr>
              <a:t>NOTE:  </a:t>
            </a:r>
            <a:r>
              <a:rPr lang="en-US" sz="2200" dirty="0">
                <a:latin typeface="Arial" pitchFamily="34" charset="0"/>
                <a:cs typeface="Arial" pitchFamily="34" charset="0"/>
              </a:rPr>
              <a:t>When filling out this report, please explain thoroughly. No one word answers!</a:t>
            </a:r>
          </a:p>
        </p:txBody>
      </p:sp>
      <p:sp>
        <p:nvSpPr>
          <p:cNvPr id="3" name="Date Placeholder 2">
            <a:extLst>
              <a:ext uri="{FF2B5EF4-FFF2-40B4-BE49-F238E27FC236}">
                <a16:creationId xmlns:a16="http://schemas.microsoft.com/office/drawing/2014/main" id="{DEB7EDC4-1657-4353-9423-F9D44DF0D70C}"/>
              </a:ext>
            </a:extLst>
          </p:cNvPr>
          <p:cNvSpPr>
            <a:spLocks noGrp="1"/>
          </p:cNvSpPr>
          <p:nvPr>
            <p:ph type="dt" sz="half" idx="10"/>
          </p:nvPr>
        </p:nvSpPr>
        <p:spPr/>
        <p:txBody>
          <a:bodyPr/>
          <a:lstStyle/>
          <a:p>
            <a:r>
              <a:rPr lang="en-US"/>
              <a:t>September 21, 2022</a:t>
            </a:r>
            <a:endParaRPr lang="en-US" dirty="0"/>
          </a:p>
        </p:txBody>
      </p:sp>
    </p:spTree>
    <p:extLst>
      <p:ext uri="{BB962C8B-B14F-4D97-AF65-F5344CB8AC3E}">
        <p14:creationId xmlns:p14="http://schemas.microsoft.com/office/powerpoint/2010/main" val="3299926936"/>
      </p:ext>
    </p:extLst>
  </p:cSld>
  <p:clrMapOvr>
    <a:masterClrMapping/>
  </p:clrMapOvr>
  <p:transition advTm="1105"/>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95400" y="381000"/>
            <a:ext cx="6781800" cy="609600"/>
          </a:xfrm>
          <a:prstGeom prst="rect">
            <a:avLst/>
          </a:prstGeom>
        </p:spPr>
        <p:txBody>
          <a:bodyPr>
            <a:normAutofit fontScale="90000"/>
          </a:bodyPr>
          <a:lstStyle/>
          <a:p>
            <a:pPr algn="ctr">
              <a:defRPr/>
            </a:pPr>
            <a:r>
              <a:rPr lang="en-US" dirty="0"/>
              <a:t>PMT REPORT SUBMISSION</a:t>
            </a:r>
            <a:endPar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Content Placeholder 1">
            <a:extLst>
              <a:ext uri="{FF2B5EF4-FFF2-40B4-BE49-F238E27FC236}">
                <a16:creationId xmlns:a16="http://schemas.microsoft.com/office/drawing/2014/main" id="{DE614C94-9E96-4480-8842-FF15F2612AC9}"/>
              </a:ext>
            </a:extLst>
          </p:cNvPr>
          <p:cNvPicPr>
            <a:picLocks noGrp="1" noChangeAspect="1"/>
          </p:cNvPicPr>
          <p:nvPr>
            <p:ph sz="quarter" idx="4294967295"/>
          </p:nvPr>
        </p:nvPicPr>
        <p:blipFill>
          <a:blip r:embed="rId3"/>
          <a:stretch>
            <a:fillRect/>
          </a:stretch>
        </p:blipFill>
        <p:spPr>
          <a:xfrm>
            <a:off x="0" y="990600"/>
            <a:ext cx="9144000" cy="4638933"/>
          </a:xfrm>
          <a:prstGeom prst="rect">
            <a:avLst/>
          </a:prstGeom>
        </p:spPr>
      </p:pic>
      <p:sp>
        <p:nvSpPr>
          <p:cNvPr id="4" name="Date Placeholder 3">
            <a:extLst>
              <a:ext uri="{FF2B5EF4-FFF2-40B4-BE49-F238E27FC236}">
                <a16:creationId xmlns:a16="http://schemas.microsoft.com/office/drawing/2014/main" id="{A2EFA6FF-2C61-4E0D-AD39-1AA04783ACEF}"/>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416332574"/>
      </p:ext>
    </p:extLst>
  </p:cSld>
  <p:clrMapOvr>
    <a:masterClrMapping/>
  </p:clrMapOvr>
  <p:transition spd="slow" advTm="33553"/>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quarter" idx="4294967295"/>
          </p:nvPr>
        </p:nvSpPr>
        <p:spPr>
          <a:xfrm>
            <a:off x="419100" y="1143000"/>
            <a:ext cx="8382000" cy="4191000"/>
          </a:xfrm>
          <a:prstGeom prst="rect">
            <a:avLst/>
          </a:prstGeom>
        </p:spPr>
        <p:txBody>
          <a:bodyPr/>
          <a:lstStyle/>
          <a:p>
            <a:pPr marL="109728" indent="0">
              <a:lnSpc>
                <a:spcPct val="80000"/>
              </a:lnSpc>
              <a:buNone/>
              <a:defRPr/>
            </a:pPr>
            <a:endParaRPr lang="en-US" sz="2200" dirty="0">
              <a:latin typeface="Arial" pitchFamily="34" charset="0"/>
              <a:cs typeface="Arial" pitchFamily="34" charset="0"/>
            </a:endParaRPr>
          </a:p>
          <a:p>
            <a:pPr>
              <a:lnSpc>
                <a:spcPct val="80000"/>
              </a:lnSpc>
              <a:defRPr/>
            </a:pPr>
            <a:r>
              <a:rPr lang="en-US" sz="2200" dirty="0">
                <a:latin typeface="Arial" pitchFamily="34" charset="0"/>
                <a:cs typeface="Arial" pitchFamily="34" charset="0"/>
              </a:rPr>
              <a:t>A copy </a:t>
            </a:r>
            <a:r>
              <a:rPr lang="en-US" sz="2200" b="1" dirty="0">
                <a:solidFill>
                  <a:srgbClr val="FF0000"/>
                </a:solidFill>
                <a:latin typeface="Arial" pitchFamily="34" charset="0"/>
                <a:cs typeface="Arial" pitchFamily="34" charset="0"/>
              </a:rPr>
              <a:t>must be provided </a:t>
            </a:r>
            <a:r>
              <a:rPr lang="en-US" sz="2200" dirty="0">
                <a:latin typeface="Arial" pitchFamily="34" charset="0"/>
                <a:cs typeface="Arial" pitchFamily="34" charset="0"/>
              </a:rPr>
              <a:t>to your assigned Grant Administrator.  Upload your PMT report to GEMS using the PMT report tab in your active project.</a:t>
            </a:r>
          </a:p>
          <a:p>
            <a:pPr marL="0" indent="0">
              <a:lnSpc>
                <a:spcPct val="80000"/>
              </a:lnSpc>
              <a:buFont typeface="Arial" charset="0"/>
              <a:buNone/>
              <a:defRPr/>
            </a:pPr>
            <a:endParaRPr lang="en-US" sz="2200" dirty="0">
              <a:latin typeface="Arial" pitchFamily="34" charset="0"/>
              <a:cs typeface="Arial" pitchFamily="34" charset="0"/>
            </a:endParaRPr>
          </a:p>
          <a:p>
            <a:pPr marL="320675" lvl="1" indent="0">
              <a:lnSpc>
                <a:spcPct val="80000"/>
              </a:lnSpc>
              <a:buFont typeface="Arial" charset="0"/>
              <a:buNone/>
              <a:defRPr/>
            </a:pPr>
            <a:r>
              <a:rPr lang="en-US" sz="2200" dirty="0">
                <a:solidFill>
                  <a:schemeClr val="tx1"/>
                </a:solidFill>
                <a:latin typeface="Arial" pitchFamily="34" charset="0"/>
                <a:cs typeface="Arial" pitchFamily="34" charset="0"/>
              </a:rPr>
              <a:t>It is </a:t>
            </a:r>
            <a:r>
              <a:rPr lang="en-US" sz="2200" b="1" dirty="0">
                <a:solidFill>
                  <a:srgbClr val="FF0000"/>
                </a:solidFill>
                <a:latin typeface="Arial" pitchFamily="34" charset="0"/>
                <a:cs typeface="Arial" pitchFamily="34" charset="0"/>
              </a:rPr>
              <a:t>YOUR responsibility </a:t>
            </a:r>
            <a:r>
              <a:rPr lang="en-US" sz="2200" dirty="0">
                <a:solidFill>
                  <a:schemeClr val="tx1"/>
                </a:solidFill>
                <a:latin typeface="Arial" pitchFamily="34" charset="0"/>
                <a:cs typeface="Arial" pitchFamily="34" charset="0"/>
              </a:rPr>
              <a:t>to ensure the Grant Administrator has a copy of the report.   </a:t>
            </a:r>
          </a:p>
          <a:p>
            <a:pPr marL="320675" lvl="1" indent="0">
              <a:lnSpc>
                <a:spcPct val="80000"/>
              </a:lnSpc>
              <a:buFont typeface="Arial" charset="0"/>
              <a:buNone/>
              <a:defRPr/>
            </a:pPr>
            <a:endParaRPr lang="en-US" sz="2200" dirty="0">
              <a:solidFill>
                <a:srgbClr val="FFFF00"/>
              </a:solidFill>
              <a:latin typeface="Arial" pitchFamily="34" charset="0"/>
              <a:cs typeface="Arial" pitchFamily="34" charset="0"/>
            </a:endParaRPr>
          </a:p>
          <a:p>
            <a:pPr>
              <a:lnSpc>
                <a:spcPct val="80000"/>
              </a:lnSpc>
              <a:buClr>
                <a:schemeClr val="tx1"/>
              </a:buClr>
              <a:defRPr/>
            </a:pPr>
            <a:r>
              <a:rPr lang="en-US" sz="2200" b="1" dirty="0">
                <a:solidFill>
                  <a:srgbClr val="FF0000"/>
                </a:solidFill>
                <a:latin typeface="Arial" pitchFamily="34" charset="0"/>
                <a:cs typeface="Arial" pitchFamily="34" charset="0"/>
              </a:rPr>
              <a:t>PLEASE NOTE </a:t>
            </a:r>
            <a:r>
              <a:rPr lang="en-US" sz="2200" dirty="0">
                <a:latin typeface="Arial" pitchFamily="34" charset="0"/>
                <a:cs typeface="Arial" pitchFamily="34" charset="0"/>
              </a:rPr>
              <a:t>these reports are in addition to GCC reports.  </a:t>
            </a:r>
          </a:p>
          <a:p>
            <a:pPr marL="0" indent="0">
              <a:lnSpc>
                <a:spcPct val="80000"/>
              </a:lnSpc>
              <a:buFont typeface="Arial" charset="0"/>
              <a:buNone/>
              <a:defRPr/>
            </a:pPr>
            <a:endParaRPr lang="en-US" sz="2200" dirty="0">
              <a:latin typeface="Arial" pitchFamily="34" charset="0"/>
              <a:cs typeface="Arial" pitchFamily="34" charset="0"/>
            </a:endParaRPr>
          </a:p>
          <a:p>
            <a:pPr>
              <a:lnSpc>
                <a:spcPct val="80000"/>
              </a:lnSpc>
              <a:defRPr/>
            </a:pPr>
            <a:r>
              <a:rPr lang="en-US" sz="2200" dirty="0">
                <a:latin typeface="Arial" pitchFamily="34" charset="0"/>
                <a:cs typeface="Arial" pitchFamily="34" charset="0"/>
              </a:rPr>
              <a:t>It will be a permanent part of your file. </a:t>
            </a:r>
            <a:endParaRPr lang="en-US" sz="2200" dirty="0">
              <a:solidFill>
                <a:srgbClr val="FFC000"/>
              </a:solidFill>
              <a:latin typeface="Arial" pitchFamily="34" charset="0"/>
              <a:cs typeface="Arial" pitchFamily="34" charset="0"/>
            </a:endParaRPr>
          </a:p>
        </p:txBody>
      </p:sp>
      <p:sp>
        <p:nvSpPr>
          <p:cNvPr id="4" name="TextBox 1"/>
          <p:cNvSpPr txBox="1">
            <a:spLocks noChangeArrowheads="1"/>
          </p:cNvSpPr>
          <p:nvPr/>
        </p:nvSpPr>
        <p:spPr bwMode="auto">
          <a:xfrm>
            <a:off x="1341120" y="304799"/>
            <a:ext cx="655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defRPr/>
            </a:pPr>
            <a:r>
              <a:rPr lang="en-US" sz="3200" b="1" u="sng" dirty="0">
                <a:effectLst>
                  <a:outerShdw blurRad="38100" dist="38100" dir="2700000" algn="tl">
                    <a:srgbClr val="000000">
                      <a:alpha val="43137"/>
                    </a:srgbClr>
                  </a:outerShdw>
                </a:effectLst>
                <a:latin typeface="Arial" pitchFamily="34" charset="0"/>
                <a:cs typeface="Arial" pitchFamily="34" charset="0"/>
              </a:rPr>
              <a:t>PMT Reporting Requirements </a:t>
            </a:r>
          </a:p>
        </p:txBody>
      </p:sp>
      <p:sp>
        <p:nvSpPr>
          <p:cNvPr id="3" name="Date Placeholder 2">
            <a:extLst>
              <a:ext uri="{FF2B5EF4-FFF2-40B4-BE49-F238E27FC236}">
                <a16:creationId xmlns:a16="http://schemas.microsoft.com/office/drawing/2014/main" id="{2361B01D-358C-4B4A-AF7D-61CD73EE4044}"/>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1672650726"/>
      </p:ext>
    </p:extLst>
  </p:cSld>
  <p:clrMapOvr>
    <a:masterClrMapping/>
  </p:clrMapOvr>
  <p:transition spd="slow" advTm="4771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95400" y="381000"/>
            <a:ext cx="6781800" cy="609600"/>
          </a:xfrm>
          <a:prstGeom prst="rect">
            <a:avLst/>
          </a:prstGeom>
        </p:spPr>
        <p:txBody>
          <a:bodyPr>
            <a:normAutofit/>
          </a:bodyPr>
          <a:lstStyle/>
          <a:p>
            <a:pPr algn="ctr">
              <a:defRPr/>
            </a:pPr>
            <a:r>
              <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PMT Reporting Periods</a:t>
            </a:r>
          </a:p>
        </p:txBody>
      </p:sp>
      <p:sp>
        <p:nvSpPr>
          <p:cNvPr id="27651" name="Rectangle 3"/>
          <p:cNvSpPr>
            <a:spLocks noGrp="1" noChangeArrowheads="1"/>
          </p:cNvSpPr>
          <p:nvPr>
            <p:ph sz="quarter" idx="4294967295"/>
          </p:nvPr>
        </p:nvSpPr>
        <p:spPr>
          <a:xfrm>
            <a:off x="304800" y="1219200"/>
            <a:ext cx="8763000" cy="4724400"/>
          </a:xfrm>
          <a:prstGeom prst="rect">
            <a:avLst/>
          </a:prstGeom>
        </p:spPr>
        <p:txBody>
          <a:bodyPr>
            <a:normAutofit fontScale="92500"/>
          </a:bodyPr>
          <a:lstStyle/>
          <a:p>
            <a:pPr>
              <a:lnSpc>
                <a:spcPct val="80000"/>
              </a:lnSpc>
              <a:buFont typeface="Wingdings" pitchFamily="2" charset="2"/>
              <a:buNone/>
            </a:pPr>
            <a:r>
              <a:rPr lang="en-US" sz="2200" b="1" dirty="0">
                <a:latin typeface="Arial" pitchFamily="34" charset="0"/>
                <a:cs typeface="Arial" pitchFamily="34" charset="0"/>
              </a:rPr>
              <a:t>PMT Reports are </a:t>
            </a:r>
            <a:r>
              <a:rPr lang="en-US" sz="2200" b="1" dirty="0">
                <a:solidFill>
                  <a:srgbClr val="FF0000"/>
                </a:solidFill>
                <a:latin typeface="Arial" pitchFamily="34" charset="0"/>
                <a:cs typeface="Arial" pitchFamily="34" charset="0"/>
              </a:rPr>
              <a:t>REQUIRED Quarterly</a:t>
            </a:r>
            <a:r>
              <a:rPr lang="en-US" sz="2200" b="1" dirty="0">
                <a:latin typeface="Arial" pitchFamily="34" charset="0"/>
                <a:cs typeface="Arial" pitchFamily="34" charset="0"/>
              </a:rPr>
              <a:t>!</a:t>
            </a:r>
          </a:p>
          <a:p>
            <a:pPr>
              <a:lnSpc>
                <a:spcPct val="80000"/>
              </a:lnSpc>
              <a:buFont typeface="Wingdings" pitchFamily="2" charset="2"/>
              <a:buNone/>
            </a:pPr>
            <a:r>
              <a:rPr lang="en-US" sz="2200" dirty="0">
                <a:latin typeface="Arial" pitchFamily="34" charset="0"/>
                <a:cs typeface="Arial" pitchFamily="34" charset="0"/>
              </a:rPr>
              <a:t>…and are </a:t>
            </a:r>
            <a:r>
              <a:rPr lang="en-US" sz="2200" dirty="0">
                <a:solidFill>
                  <a:srgbClr val="FF0000"/>
                </a:solidFill>
                <a:latin typeface="Arial" pitchFamily="34" charset="0"/>
                <a:cs typeface="Arial" pitchFamily="34" charset="0"/>
              </a:rPr>
              <a:t>due the 10th </a:t>
            </a:r>
            <a:r>
              <a:rPr lang="en-US" sz="2200" dirty="0">
                <a:latin typeface="Arial" pitchFamily="34" charset="0"/>
                <a:cs typeface="Arial" pitchFamily="34" charset="0"/>
              </a:rPr>
              <a:t>of the month following the close of a quarter.</a:t>
            </a:r>
          </a:p>
          <a:p>
            <a:pPr>
              <a:lnSpc>
                <a:spcPct val="80000"/>
              </a:lnSpc>
              <a:buFont typeface="Wingdings" pitchFamily="2" charset="2"/>
              <a:buNone/>
            </a:pPr>
            <a:r>
              <a:rPr lang="en-US" sz="2200" dirty="0">
                <a:latin typeface="Arial" pitchFamily="34" charset="0"/>
                <a:cs typeface="Arial" pitchFamily="34" charset="0"/>
              </a:rPr>
              <a:t> </a:t>
            </a:r>
          </a:p>
          <a:p>
            <a:pPr marL="342900" lvl="4" indent="-342900">
              <a:lnSpc>
                <a:spcPct val="150000"/>
              </a:lnSpc>
              <a:buFont typeface="Wingdings" pitchFamily="2" charset="2"/>
              <a:buChar char="Ø"/>
            </a:pPr>
            <a:r>
              <a:rPr lang="en-US" sz="2200" b="1" dirty="0">
                <a:latin typeface="Arial" pitchFamily="34" charset="0"/>
                <a:cs typeface="Arial" pitchFamily="34" charset="0"/>
              </a:rPr>
              <a:t>October 1 – December 31 </a:t>
            </a:r>
            <a:r>
              <a:rPr lang="en-US" sz="2200" dirty="0">
                <a:latin typeface="Arial" pitchFamily="34" charset="0"/>
                <a:cs typeface="Arial" pitchFamily="34" charset="0"/>
              </a:rPr>
              <a:t>(due January 10)</a:t>
            </a:r>
          </a:p>
          <a:p>
            <a:pPr marL="342900" lvl="4" indent="-342900">
              <a:lnSpc>
                <a:spcPct val="150000"/>
              </a:lnSpc>
              <a:buFont typeface="Wingdings" pitchFamily="2" charset="2"/>
              <a:buChar char="Ø"/>
            </a:pPr>
            <a:r>
              <a:rPr lang="en-US" sz="2200" b="1" dirty="0">
                <a:latin typeface="Arial" pitchFamily="34" charset="0"/>
                <a:cs typeface="Arial" pitchFamily="34" charset="0"/>
              </a:rPr>
              <a:t>January 1 – March 31 </a:t>
            </a:r>
            <a:r>
              <a:rPr lang="en-US" sz="2200" dirty="0">
                <a:latin typeface="Arial" pitchFamily="34" charset="0"/>
                <a:cs typeface="Arial" pitchFamily="34" charset="0"/>
              </a:rPr>
              <a:t>(due April 10)</a:t>
            </a:r>
          </a:p>
          <a:p>
            <a:pPr marL="342900" lvl="4" indent="-342900">
              <a:lnSpc>
                <a:spcPct val="150000"/>
              </a:lnSpc>
              <a:buFont typeface="Wingdings" pitchFamily="2" charset="2"/>
              <a:buChar char="Ø"/>
            </a:pPr>
            <a:r>
              <a:rPr lang="en-US" sz="2200" b="1" dirty="0">
                <a:latin typeface="Arial" pitchFamily="34" charset="0"/>
                <a:cs typeface="Arial" pitchFamily="34" charset="0"/>
              </a:rPr>
              <a:t>April 1 - June 30 </a:t>
            </a:r>
            <a:r>
              <a:rPr lang="en-US" sz="2200" dirty="0">
                <a:latin typeface="Arial" pitchFamily="34" charset="0"/>
                <a:cs typeface="Arial" pitchFamily="34" charset="0"/>
              </a:rPr>
              <a:t>(due July 10)</a:t>
            </a:r>
          </a:p>
          <a:p>
            <a:pPr marL="342900" lvl="4" indent="-342900">
              <a:lnSpc>
                <a:spcPct val="150000"/>
              </a:lnSpc>
              <a:buFont typeface="Wingdings" pitchFamily="2" charset="2"/>
              <a:buChar char="Ø"/>
            </a:pPr>
            <a:r>
              <a:rPr lang="en-US" sz="2200" b="1" dirty="0">
                <a:latin typeface="Arial" pitchFamily="34" charset="0"/>
                <a:cs typeface="Arial" pitchFamily="34" charset="0"/>
              </a:rPr>
              <a:t>July 1 – September 31 </a:t>
            </a:r>
            <a:r>
              <a:rPr lang="en-US" sz="2000" dirty="0">
                <a:latin typeface="Arial" pitchFamily="34" charset="0"/>
                <a:cs typeface="Arial" pitchFamily="34" charset="0"/>
              </a:rPr>
              <a:t>(due October 10)</a:t>
            </a:r>
            <a:endParaRPr lang="en-US" sz="2200" dirty="0">
              <a:latin typeface="Arial" pitchFamily="34" charset="0"/>
              <a:cs typeface="Arial" pitchFamily="34" charset="0"/>
            </a:endParaRPr>
          </a:p>
          <a:p>
            <a:pPr marL="0" lvl="4" indent="0">
              <a:lnSpc>
                <a:spcPct val="150000"/>
              </a:lnSpc>
              <a:buNone/>
            </a:pPr>
            <a:r>
              <a:rPr lang="en-US" sz="2200" b="1" u="sng" dirty="0">
                <a:latin typeface="Arial" pitchFamily="34" charset="0"/>
                <a:cs typeface="Arial" pitchFamily="34" charset="0"/>
              </a:rPr>
              <a:t>By the 10</a:t>
            </a:r>
            <a:r>
              <a:rPr lang="en-US" sz="2200" b="1" u="sng" baseline="30000" dirty="0">
                <a:latin typeface="Arial" pitchFamily="34" charset="0"/>
                <a:cs typeface="Arial" pitchFamily="34" charset="0"/>
              </a:rPr>
              <a:t>th</a:t>
            </a:r>
            <a:r>
              <a:rPr lang="en-US" sz="2200" b="1" u="sng" dirty="0">
                <a:latin typeface="Arial" pitchFamily="34" charset="0"/>
                <a:cs typeface="Arial" pitchFamily="34" charset="0"/>
              </a:rPr>
              <a:t> of the month that these reports are due, the BJA PMT Report must be completed in the PMT Website and that report must be uploaded to the corresponding PMT Quarter tab in the GEMS system.  </a:t>
            </a:r>
          </a:p>
        </p:txBody>
      </p:sp>
      <p:sp>
        <p:nvSpPr>
          <p:cNvPr id="3" name="Date Placeholder 2">
            <a:extLst>
              <a:ext uri="{FF2B5EF4-FFF2-40B4-BE49-F238E27FC236}">
                <a16:creationId xmlns:a16="http://schemas.microsoft.com/office/drawing/2014/main" id="{85E17AB0-AEED-4159-BFA6-869345347350}"/>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3033930066"/>
      </p:ext>
    </p:extLst>
  </p:cSld>
  <p:clrMapOvr>
    <a:masterClrMapping/>
  </p:clrMapOvr>
  <p:transition spd="slow" advTm="33553"/>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3263" y="178713"/>
            <a:ext cx="4554452" cy="861774"/>
          </a:xfrm>
          <a:prstGeom prst="rect">
            <a:avLst/>
          </a:prstGeom>
          <a:noFill/>
        </p:spPr>
        <p:txBody>
          <a:bodyPr wrap="none" rtlCol="0">
            <a:spAutoFit/>
          </a:bodyPr>
          <a:lstStyle/>
          <a:p>
            <a:pPr algn="ctr"/>
            <a:r>
              <a:rPr lang="en-US" sz="3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Information</a:t>
            </a:r>
          </a:p>
          <a:p>
            <a:pPr algn="ctr"/>
            <a:endParaRPr lang="en-US" dirty="0"/>
          </a:p>
        </p:txBody>
      </p:sp>
      <p:sp>
        <p:nvSpPr>
          <p:cNvPr id="4" name="TextBox 3"/>
          <p:cNvSpPr txBox="1"/>
          <p:nvPr/>
        </p:nvSpPr>
        <p:spPr>
          <a:xfrm>
            <a:off x="45720" y="838200"/>
            <a:ext cx="8915400" cy="4770537"/>
          </a:xfrm>
          <a:prstGeom prst="rect">
            <a:avLst/>
          </a:prstGeom>
          <a:noFill/>
        </p:spPr>
        <p:txBody>
          <a:bodyPr wrap="square" rtlCol="0">
            <a:spAutoFit/>
          </a:bodyPr>
          <a:lstStyle/>
          <a:p>
            <a:pPr marL="285750" indent="-285750">
              <a:buFont typeface="Arial" charset="0"/>
              <a:buChar char="•"/>
            </a:pPr>
            <a:r>
              <a:rPr lang="en-US" sz="1600" dirty="0">
                <a:latin typeface="Arial" panose="020B0604020202020204" pitchFamily="34" charset="0"/>
                <a:cs typeface="Arial" panose="020B0604020202020204" pitchFamily="34" charset="0"/>
              </a:rPr>
              <a:t>If the Project Director changes, please make sure you update the contact information in Grants Management Enterprise (GEMS) and notify GCC staff so that we may make the change with the Bureau of Justice Assistance (BJA).  ALL CORRESPONDENCE REGARDING PMTS ARE SENT TO THE PROJECT DIRECTOR. IT IS IMPERATIVE THIS CONTACT INFORMATION IS ACCURATE.</a:t>
            </a:r>
          </a:p>
          <a:p>
            <a:pPr marL="285750" indent="-285750">
              <a:buFont typeface="Arial" charset="0"/>
              <a:buChar char="•"/>
            </a:pPr>
            <a:endParaRPr lang="en-US" sz="1600" dirty="0">
              <a:latin typeface="Arial" panose="020B0604020202020204" pitchFamily="34" charset="0"/>
              <a:cs typeface="Arial" panose="020B0604020202020204" pitchFamily="34" charset="0"/>
            </a:endParaRPr>
          </a:p>
          <a:p>
            <a:pPr marL="285750" indent="-285750">
              <a:buFont typeface="Arial" charset="0"/>
              <a:buChar char="•"/>
            </a:pPr>
            <a:r>
              <a:rPr lang="en-US" sz="1600" dirty="0">
                <a:latin typeface="Arial" panose="020B0604020202020204" pitchFamily="34" charset="0"/>
                <a:cs typeface="Arial" panose="020B0604020202020204" pitchFamily="34" charset="0"/>
              </a:rPr>
              <a:t>If your grant closes prior to the original end date, a PMT report will still be required for all quarters the grant was active. (ex.  PROJXXXX received reimbursement for purchases on January 7 and the grant was closed Jan 8.  A PMT report will still be required for the January- March quarter due on April 10</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BJA does not permit early submission of quarterly reports.  Therefore, the grantee may have to wait until BJA opens the quarter for reporting. </a:t>
            </a:r>
          </a:p>
          <a:p>
            <a:pPr marL="285750" indent="-285750">
              <a:buFont typeface="Arial" charset="0"/>
              <a:buChar char="•"/>
            </a:pPr>
            <a:endParaRPr lang="en-US" sz="1600" dirty="0">
              <a:latin typeface="Arial" panose="020B0604020202020204" pitchFamily="34" charset="0"/>
              <a:cs typeface="Arial" panose="020B0604020202020204" pitchFamily="34" charset="0"/>
            </a:endParaRPr>
          </a:p>
          <a:p>
            <a:pPr marL="285750" indent="-285750">
              <a:buFont typeface="Arial" charset="0"/>
              <a:buChar char="•"/>
            </a:pPr>
            <a:r>
              <a:rPr lang="en-US" sz="1600" dirty="0">
                <a:solidFill>
                  <a:schemeClr val="accent1"/>
                </a:solidFill>
                <a:latin typeface="Arial" panose="020B0604020202020204" pitchFamily="34" charset="0"/>
                <a:cs typeface="Arial" panose="020B0604020202020204" pitchFamily="34" charset="0"/>
              </a:rPr>
              <a:t>Unfortunately, BJA and GEMS are NOT linked.  Therefore, you MUST copy and paste a copy to a PDF document to upload to GEMS.</a:t>
            </a:r>
          </a:p>
          <a:p>
            <a:pPr marL="285750" indent="-285750">
              <a:buFont typeface="Arial" charset="0"/>
              <a:buChar char="•"/>
            </a:pPr>
            <a:endParaRPr lang="en-US" sz="1600" dirty="0">
              <a:latin typeface="Arial" panose="020B0604020202020204" pitchFamily="34" charset="0"/>
              <a:cs typeface="Arial" panose="020B0604020202020204" pitchFamily="34" charset="0"/>
            </a:endParaRPr>
          </a:p>
          <a:p>
            <a:pPr marL="285750" indent="-285750">
              <a:buFont typeface="Arial" charset="0"/>
              <a:buChar char="•"/>
            </a:pPr>
            <a:r>
              <a:rPr lang="en-US" sz="1600" dirty="0">
                <a:latin typeface="Arial" panose="020B0604020202020204" pitchFamily="34" charset="0"/>
                <a:cs typeface="Arial" panose="020B0604020202020204" pitchFamily="34" charset="0"/>
              </a:rPr>
              <a:t>Courtesy email reminders used to be mailed to Project Directors.  Unfortunately due to workloads and staffing issues, we are unable to do this any longer.  It will be the Project Director’s responsibility to ensure that all PMT Reports are submitted in the </a:t>
            </a:r>
            <a:r>
              <a:rPr lang="en-US" sz="1600" dirty="0">
                <a:latin typeface="Arial" panose="020B0604020202020204" pitchFamily="34" charset="0"/>
                <a:cs typeface="Arial" panose="020B0604020202020204" pitchFamily="34" charset="0"/>
                <a:hlinkClick r:id="rId3"/>
              </a:rPr>
              <a:t>https://bjapmt.ojp.gov/</a:t>
            </a:r>
            <a:r>
              <a:rPr lang="en-US" sz="1600" dirty="0">
                <a:latin typeface="Arial" panose="020B0604020202020204" pitchFamily="34" charset="0"/>
                <a:cs typeface="Arial" panose="020B0604020202020204" pitchFamily="34" charset="0"/>
              </a:rPr>
              <a:t>  website by the 10</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day of the month following the quarter end.  </a:t>
            </a:r>
          </a:p>
        </p:txBody>
      </p:sp>
      <p:sp>
        <p:nvSpPr>
          <p:cNvPr id="5" name="Date Placeholder 4">
            <a:extLst>
              <a:ext uri="{FF2B5EF4-FFF2-40B4-BE49-F238E27FC236}">
                <a16:creationId xmlns:a16="http://schemas.microsoft.com/office/drawing/2014/main" id="{180E0CB3-4BCC-411D-B04C-9138D946C528}"/>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840254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295400" y="304800"/>
            <a:ext cx="6781800" cy="609600"/>
          </a:xfrm>
          <a:prstGeom prst="rect">
            <a:avLst/>
          </a:prstGeom>
        </p:spPr>
        <p:txBody>
          <a:bodyPr>
            <a:normAutofit fontScale="90000"/>
          </a:bodyPr>
          <a:lstStyle/>
          <a:p>
            <a:pPr algn="ctr">
              <a:defRPr/>
            </a:pPr>
            <a:r>
              <a:rPr lang="en-US" sz="3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Criminal Justice Planning Team</a:t>
            </a:r>
          </a:p>
        </p:txBody>
      </p:sp>
      <p:sp>
        <p:nvSpPr>
          <p:cNvPr id="368643" name="Rectangle 3"/>
          <p:cNvSpPr>
            <a:spLocks noGrp="1" noChangeArrowheads="1"/>
          </p:cNvSpPr>
          <p:nvPr>
            <p:ph sz="quarter" idx="4294967295"/>
          </p:nvPr>
        </p:nvSpPr>
        <p:spPr>
          <a:xfrm>
            <a:off x="381000" y="1143000"/>
            <a:ext cx="8305800" cy="4800600"/>
          </a:xfrm>
          <a:prstGeom prst="rect">
            <a:avLst/>
          </a:prstGeom>
          <a:extLst>
            <a:ext uri="{AF507438-7753-43E0-B8FC-AC1667EBCBE1}">
              <a14:hiddenEffects xmlns:a14="http://schemas.microsoft.com/office/drawing/2010/main">
                <a:effectLst>
                  <a:outerShdw dist="35921" dir="2700000" algn="ctr" rotWithShape="0">
                    <a:schemeClr val="bg1"/>
                  </a:outerShdw>
                </a:effectLst>
              </a14:hiddenEffects>
            </a:ext>
          </a:extLst>
        </p:spPr>
        <p:txBody>
          <a:bodyPr>
            <a:normAutofit lnSpcReduction="10000"/>
          </a:bodyPr>
          <a:lstStyle/>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Navin K. Puri, </a:t>
            </a:r>
            <a:r>
              <a:rPr lang="en-US" sz="2400" dirty="0">
                <a:latin typeface="Arial" pitchFamily="34" charset="0"/>
                <a:cs typeface="Arial" pitchFamily="34" charset="0"/>
                <a:hlinkClick r:id="rId3"/>
              </a:rPr>
              <a:t>Navin.Puri1@ncdps.gov</a:t>
            </a: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Keyon Ashe, </a:t>
            </a:r>
            <a:r>
              <a:rPr lang="en-US" sz="2400" dirty="0">
                <a:latin typeface="Arial" pitchFamily="34" charset="0"/>
                <a:cs typeface="Arial" pitchFamily="34" charset="0"/>
                <a:hlinkClick r:id="rId4"/>
              </a:rPr>
              <a:t>Keyon.Ashe1@ncdps.gov</a:t>
            </a: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18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solidFill>
                <a:srgbClr val="FF9900"/>
              </a:solidFill>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…Please contact the Criminal Justice Planning Team</a:t>
            </a: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for PMT reporting assistance.</a:t>
            </a: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If no one is available, please contact </a:t>
            </a: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800" dirty="0">
                <a:latin typeface="Arial" pitchFamily="34" charset="0"/>
                <a:cs typeface="Arial" pitchFamily="34" charset="0"/>
              </a:rPr>
              <a:t>The BJA PMT Help Desk at 1-888-252-6867 </a:t>
            </a: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nSpc>
                <a:spcPct val="80000"/>
              </a:lnSpc>
              <a:buClr>
                <a:srgbClr val="000066"/>
              </a:buClr>
              <a:buSzPct val="90000"/>
              <a:buFont typeface="Wingdings" pitchFamily="2" charset="2"/>
              <a:buNone/>
              <a:defRPr/>
            </a:pPr>
            <a:endParaRPr lang="en-US" sz="2400" dirty="0">
              <a:solidFill>
                <a:srgbClr val="FF9900"/>
              </a:solidFill>
              <a:latin typeface="Arial" pitchFamily="34" charset="0"/>
              <a:cs typeface="Arial" pitchFamily="34" charset="0"/>
            </a:endParaRPr>
          </a:p>
        </p:txBody>
      </p:sp>
      <p:sp>
        <p:nvSpPr>
          <p:cNvPr id="3" name="Date Placeholder 2">
            <a:extLst>
              <a:ext uri="{FF2B5EF4-FFF2-40B4-BE49-F238E27FC236}">
                <a16:creationId xmlns:a16="http://schemas.microsoft.com/office/drawing/2014/main" id="{6B549D57-4D32-4B4E-A376-5C0C4B3D2548}"/>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819773260"/>
      </p:ext>
    </p:extLst>
  </p:cSld>
  <p:clrMapOvr>
    <a:masterClrMapping/>
  </p:clrMapOvr>
  <p:transition spd="slow" advTm="2281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95400" y="76200"/>
            <a:ext cx="6781800" cy="914400"/>
          </a:xfrm>
          <a:prstGeom prst="rect">
            <a:avLst/>
          </a:prstGeom>
        </p:spPr>
        <p:txBody>
          <a:bodyPr>
            <a:normAutofit/>
          </a:bodyPr>
          <a:lstStyle/>
          <a:p>
            <a:pPr algn="ctr">
              <a:defRPr/>
            </a:pPr>
            <a:r>
              <a:rPr lang="en-US" sz="3200" dirty="0"/>
              <a:t>PROJECT PROGRESS REPORT</a:t>
            </a:r>
            <a:endPar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Content Placeholder 11" descr="A screenshot of a social media post&#10;&#10;Description automatically generated">
            <a:extLst>
              <a:ext uri="{FF2B5EF4-FFF2-40B4-BE49-F238E27FC236}">
                <a16:creationId xmlns:a16="http://schemas.microsoft.com/office/drawing/2014/main" id="{96ECC6B4-F65E-4C54-8024-1698DDBB5C10}"/>
              </a:ext>
            </a:extLst>
          </p:cNvPr>
          <p:cNvPicPr>
            <a:picLocks noChangeAspect="1"/>
          </p:cNvPicPr>
          <p:nvPr/>
        </p:nvPicPr>
        <p:blipFill rotWithShape="1">
          <a:blip r:embed="rId3">
            <a:extLst>
              <a:ext uri="{28A0092B-C50C-407E-A947-70E740481C1C}">
                <a14:useLocalDpi xmlns:a14="http://schemas.microsoft.com/office/drawing/2010/main" val="0"/>
              </a:ext>
            </a:extLst>
          </a:blip>
          <a:srcRect l="1667" t="1574" r="2500" b="2305"/>
          <a:stretch/>
        </p:blipFill>
        <p:spPr>
          <a:xfrm>
            <a:off x="0" y="762000"/>
            <a:ext cx="9140186" cy="5410200"/>
          </a:xfrm>
          <a:prstGeom prst="rect">
            <a:avLst/>
          </a:prstGeom>
        </p:spPr>
      </p:pic>
      <p:sp>
        <p:nvSpPr>
          <p:cNvPr id="3" name="Date Placeholder 2">
            <a:extLst>
              <a:ext uri="{FF2B5EF4-FFF2-40B4-BE49-F238E27FC236}">
                <a16:creationId xmlns:a16="http://schemas.microsoft.com/office/drawing/2014/main" id="{05975920-2C1C-4ABC-BE74-575034BFA158}"/>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3553171870"/>
      </p:ext>
    </p:extLst>
  </p:cSld>
  <p:clrMapOvr>
    <a:masterClrMapping/>
  </p:clrMapOvr>
  <p:transition spd="slow" advTm="3355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95400" y="76200"/>
            <a:ext cx="6781800" cy="914400"/>
          </a:xfrm>
          <a:prstGeom prst="rect">
            <a:avLst/>
          </a:prstGeom>
        </p:spPr>
        <p:txBody>
          <a:bodyPr>
            <a:normAutofit/>
          </a:bodyPr>
          <a:lstStyle/>
          <a:p>
            <a:pPr algn="ctr">
              <a:defRPr/>
            </a:pPr>
            <a:r>
              <a:rPr lang="en-US" sz="3200" dirty="0"/>
              <a:t>PROJECT PROGRESS REPORT</a:t>
            </a:r>
            <a:endPar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6" descr="A screenshot of a social media post&#10;&#10;Description automatically generated">
            <a:extLst>
              <a:ext uri="{FF2B5EF4-FFF2-40B4-BE49-F238E27FC236}">
                <a16:creationId xmlns:a16="http://schemas.microsoft.com/office/drawing/2014/main" id="{23C86EB8-9226-4134-BEE3-2F7923C737DC}"/>
              </a:ext>
            </a:extLst>
          </p:cNvPr>
          <p:cNvPicPr>
            <a:picLocks noChangeAspect="1"/>
          </p:cNvPicPr>
          <p:nvPr/>
        </p:nvPicPr>
        <p:blipFill rotWithShape="1">
          <a:blip r:embed="rId3">
            <a:extLst>
              <a:ext uri="{28A0092B-C50C-407E-A947-70E740481C1C}">
                <a14:useLocalDpi xmlns:a14="http://schemas.microsoft.com/office/drawing/2010/main" val="0"/>
              </a:ext>
            </a:extLst>
          </a:blip>
          <a:srcRect l="925" t="1991" r="2778" b="4408"/>
          <a:stretch/>
        </p:blipFill>
        <p:spPr>
          <a:xfrm>
            <a:off x="0" y="762000"/>
            <a:ext cx="9144000" cy="5410200"/>
          </a:xfrm>
          <a:prstGeom prst="rect">
            <a:avLst/>
          </a:prstGeom>
        </p:spPr>
      </p:pic>
      <p:sp>
        <p:nvSpPr>
          <p:cNvPr id="3" name="Date Placeholder 2">
            <a:extLst>
              <a:ext uri="{FF2B5EF4-FFF2-40B4-BE49-F238E27FC236}">
                <a16:creationId xmlns:a16="http://schemas.microsoft.com/office/drawing/2014/main" id="{041D28DD-CF39-437D-B16A-C0660B6A79F9}"/>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3042550400"/>
      </p:ext>
    </p:extLst>
  </p:cSld>
  <p:clrMapOvr>
    <a:masterClrMapping/>
  </p:clrMapOvr>
  <p:transition spd="slow" advTm="3355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81000" y="990600"/>
            <a:ext cx="8534400" cy="4953000"/>
          </a:xfrm>
          <a:prstGeom prst="rect">
            <a:avLst/>
          </a:prstGeom>
        </p:spPr>
        <p:txBody>
          <a:bodyPr>
            <a:normAutofit fontScale="90000"/>
          </a:bodyPr>
          <a:lstStyle/>
          <a:p>
            <a:r>
              <a:rPr lang="en-US" sz="1800" dirty="0">
                <a:solidFill>
                  <a:schemeClr val="tx1"/>
                </a:solidFill>
                <a:latin typeface="Arial" pitchFamily="34" charset="0"/>
                <a:cs typeface="Arial" pitchFamily="34" charset="0"/>
              </a:rPr>
              <a:t>All grant awards are contingent on receipt by GCC of 2022-2023 Federal funds. Grant start and end dates are subject to change based on the date we receive those funds.  Changes in the specifics will be communicated to you by your Grant Administrator:</a:t>
            </a:r>
            <a:br>
              <a:rPr lang="en-US" sz="2000" b="1" dirty="0">
                <a:solidFill>
                  <a:schemeClr val="tx1"/>
                </a:solidFill>
                <a:latin typeface="Arial" pitchFamily="34" charset="0"/>
                <a:cs typeface="Arial" pitchFamily="34" charset="0"/>
              </a:rPr>
            </a:br>
            <a:r>
              <a:rPr lang="en-US" sz="2000" dirty="0">
                <a:solidFill>
                  <a:schemeClr val="tx1"/>
                </a:solidFill>
                <a:latin typeface="Arial" pitchFamily="34" charset="0"/>
              </a:rPr>
              <a:t>					</a:t>
            </a:r>
            <a:br>
              <a:rPr lang="en-US" sz="2000" dirty="0">
                <a:solidFill>
                  <a:schemeClr val="tx1"/>
                </a:solidFill>
                <a:latin typeface="Arial" pitchFamily="34" charset="0"/>
              </a:rPr>
            </a:br>
            <a:br>
              <a:rPr lang="en-US" sz="2000" dirty="0">
                <a:solidFill>
                  <a:schemeClr val="tx1"/>
                </a:solidFill>
                <a:latin typeface="Arial" pitchFamily="34" charset="0"/>
              </a:rPr>
            </a:br>
            <a:r>
              <a:rPr lang="en-US" sz="2000" dirty="0">
                <a:solidFill>
                  <a:schemeClr val="tx1"/>
                </a:solidFill>
                <a:latin typeface="Arial" pitchFamily="34" charset="0"/>
                <a:cs typeface="Arial" pitchFamily="34" charset="0"/>
              </a:rPr>
              <a:t>Notice of Grant Implementation	  	Due within 60-days of the grant 						start date </a:t>
            </a:r>
            <a:r>
              <a:rPr lang="en-US" sz="1600" i="1" dirty="0">
                <a:solidFill>
                  <a:schemeClr val="tx1"/>
                </a:solidFill>
                <a:latin typeface="Arial" pitchFamily="34" charset="0"/>
                <a:cs typeface="Arial" pitchFamily="34" charset="0"/>
              </a:rPr>
              <a:t>(as listed on the Grant Award)</a:t>
            </a:r>
            <a:r>
              <a:rPr lang="en-US" sz="2000" dirty="0">
                <a:solidFill>
                  <a:schemeClr val="tx1"/>
                </a:solidFill>
                <a:latin typeface="Arial" pitchFamily="34" charset="0"/>
                <a:cs typeface="Arial" pitchFamily="34" charset="0"/>
              </a:rPr>
              <a:t>	</a:t>
            </a:r>
            <a:br>
              <a:rPr lang="en-US" sz="2000" dirty="0">
                <a:solidFill>
                  <a:schemeClr val="tx1"/>
                </a:solidFill>
                <a:latin typeface="Arial" pitchFamily="34" charset="0"/>
                <a:cs typeface="Arial" pitchFamily="34" charset="0"/>
              </a:rPr>
            </a:br>
            <a:r>
              <a:rPr lang="en-US" sz="2000" dirty="0">
                <a:solidFill>
                  <a:srgbClr val="39639D"/>
                </a:solidFill>
                <a:latin typeface="Arial" pitchFamily="34" charset="0"/>
              </a:rPr>
              <a:t>Expense Reimbursements</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Budget Adjustment Requests	  	As needed by grantee</a:t>
            </a:r>
            <a:br>
              <a:rPr lang="en-US" sz="2000" dirty="0">
                <a:solidFill>
                  <a:schemeClr val="tx1"/>
                </a:solidFill>
                <a:latin typeface="Arial" pitchFamily="34" charset="0"/>
                <a:cs typeface="Arial" pitchFamily="34" charset="0"/>
              </a:rPr>
            </a:b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Property Control Record			Lists all purchased  equipment </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					along with final progress report,</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					prior to approval of final expense 						reimbursement.</a:t>
            </a:r>
            <a:br>
              <a:rPr lang="en-US" sz="2000" dirty="0">
                <a:solidFill>
                  <a:schemeClr val="tx1"/>
                </a:solidFill>
                <a:latin typeface="Arial" pitchFamily="34" charset="0"/>
                <a:cs typeface="Arial" pitchFamily="34" charset="0"/>
              </a:rPr>
            </a:b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Expenditure Forecasts			Upon request of your GMS</a:t>
            </a:r>
            <a:br>
              <a:rPr lang="en-US" sz="2000" dirty="0">
                <a:solidFill>
                  <a:schemeClr val="tx1"/>
                </a:solidFill>
                <a:latin typeface="Arial" pitchFamily="34" charset="0"/>
                <a:cs typeface="Arial" pitchFamily="34" charset="0"/>
              </a:rPr>
            </a:br>
            <a:r>
              <a:rPr lang="en-US" sz="2000" dirty="0">
                <a:solidFill>
                  <a:schemeClr val="tx1"/>
                </a:solidFill>
                <a:latin typeface="Arial" pitchFamily="34" charset="0"/>
                <a:cs typeface="Arial" pitchFamily="34" charset="0"/>
              </a:rPr>
              <a:t> </a:t>
            </a:r>
          </a:p>
        </p:txBody>
      </p:sp>
      <p:sp>
        <p:nvSpPr>
          <p:cNvPr id="3" name="Content Placeholder 2"/>
          <p:cNvSpPr>
            <a:spLocks noGrp="1"/>
          </p:cNvSpPr>
          <p:nvPr>
            <p:ph sz="quarter" idx="4294967295"/>
          </p:nvPr>
        </p:nvSpPr>
        <p:spPr>
          <a:xfrm>
            <a:off x="762000" y="381000"/>
            <a:ext cx="7543800" cy="685800"/>
          </a:xfrm>
          <a:prstGeom prst="rect">
            <a:avLst/>
          </a:prstGeom>
        </p:spPr>
        <p:txBody>
          <a:bodyPr/>
          <a:lstStyle/>
          <a:p>
            <a:pPr marL="0" indent="0" algn="ctr">
              <a:spcBef>
                <a:spcPts val="0"/>
              </a:spcBef>
              <a:buFont typeface="Arial" charset="0"/>
              <a:buNone/>
              <a:defRPr/>
            </a:pPr>
            <a:r>
              <a:rPr lang="en-US" sz="3200" b="1" u="sng" dirty="0">
                <a:effectLst>
                  <a:outerShdw blurRad="38100" dist="38100" dir="2700000" algn="tl">
                    <a:srgbClr val="000000">
                      <a:alpha val="43137"/>
                    </a:srgbClr>
                  </a:outerShdw>
                </a:effectLst>
                <a:latin typeface="Arial" pitchFamily="34" charset="0"/>
                <a:cs typeface="Arial" pitchFamily="34" charset="0"/>
              </a:rPr>
              <a:t>Grant Management Reports Due…</a:t>
            </a:r>
          </a:p>
          <a:p>
            <a:pPr marL="0" indent="0" algn="ctr">
              <a:spcBef>
                <a:spcPts val="0"/>
              </a:spcBef>
              <a:buFont typeface="Arial" charset="0"/>
              <a:buNone/>
              <a:defRPr/>
            </a:pPr>
            <a:endParaRPr lang="en-US" sz="3200" b="1" dirty="0">
              <a:solidFill>
                <a:srgbClr val="FFCC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Date Placeholder 3">
            <a:extLst>
              <a:ext uri="{FF2B5EF4-FFF2-40B4-BE49-F238E27FC236}">
                <a16:creationId xmlns:a16="http://schemas.microsoft.com/office/drawing/2014/main" id="{B54C1416-30C9-4B04-BDDE-A928086E747C}"/>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23621981"/>
      </p:ext>
    </p:extLst>
  </p:cSld>
  <p:clrMapOvr>
    <a:masterClrMapping/>
  </p:clrMapOvr>
  <p:transition spd="slow" advTm="92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8229600" cy="533400"/>
          </a:xfrm>
          <a:prstGeom prst="rect">
            <a:avLst/>
          </a:prstGeom>
        </p:spPr>
        <p:txBody>
          <a:bodyPr>
            <a:noAutofit/>
          </a:bodyPr>
          <a:lstStyle/>
          <a:p>
            <a:pPr lvl="0" algn="ctr" eaLnBrk="0" fontAlgn="base" hangingPunct="0">
              <a:spcBef>
                <a:spcPct val="20000"/>
              </a:spcBef>
              <a:spcAft>
                <a:spcPct val="0"/>
              </a:spcAft>
              <a:defRPr/>
            </a:pPr>
            <a:r>
              <a:rPr lang="en-US" sz="3200" b="1" u="sng" dirty="0">
                <a:effectLst>
                  <a:outerShdw blurRad="38100" dist="38100" dir="2700000" algn="tl">
                    <a:srgbClr val="000000">
                      <a:alpha val="43137"/>
                    </a:srgbClr>
                  </a:outerShdw>
                </a:effectLst>
                <a:latin typeface="Arial" pitchFamily="34" charset="0"/>
                <a:cs typeface="Arial" pitchFamily="34" charset="0"/>
              </a:rPr>
              <a:t>Standard Grant Conditions (SGC)</a:t>
            </a:r>
            <a:br>
              <a:rPr lang="en-US" sz="3200" b="1" u="sng" dirty="0">
                <a:effectLst>
                  <a:outerShdw blurRad="38100" dist="38100" dir="2700000" algn="tl">
                    <a:srgbClr val="000000">
                      <a:alpha val="43137"/>
                    </a:srgbClr>
                  </a:outerShdw>
                </a:effectLst>
                <a:latin typeface="Arial" pitchFamily="34" charset="0"/>
                <a:cs typeface="Arial" pitchFamily="34" charset="0"/>
              </a:rPr>
            </a:br>
            <a:endParaRPr lang="en-US" sz="3200" u="sng" dirty="0">
              <a:latin typeface="Arial" pitchFamily="34" charset="0"/>
              <a:cs typeface="Arial" pitchFamily="34" charset="0"/>
            </a:endParaRPr>
          </a:p>
        </p:txBody>
      </p:sp>
      <p:sp>
        <p:nvSpPr>
          <p:cNvPr id="5" name="Content Placeholder 4"/>
          <p:cNvSpPr>
            <a:spLocks noGrp="1"/>
          </p:cNvSpPr>
          <p:nvPr>
            <p:ph sz="quarter" idx="4294967295"/>
          </p:nvPr>
        </p:nvSpPr>
        <p:spPr>
          <a:xfrm>
            <a:off x="762000" y="2514600"/>
            <a:ext cx="7467600" cy="3200400"/>
          </a:xfrm>
          <a:prstGeom prst="rect">
            <a:avLst/>
          </a:prstGeom>
        </p:spPr>
        <p:txBody>
          <a:bodyPr/>
          <a:lstStyle/>
          <a:p>
            <a:r>
              <a:rPr lang="en-US" sz="2200" dirty="0">
                <a:latin typeface="Arial" pitchFamily="34" charset="0"/>
                <a:cs typeface="Arial" pitchFamily="34" charset="0"/>
              </a:rPr>
              <a:t>Grantees must provide their Procurement or Purchasing Policy </a:t>
            </a:r>
          </a:p>
          <a:p>
            <a:r>
              <a:rPr lang="en-US" sz="2200" dirty="0">
                <a:latin typeface="Arial" pitchFamily="34" charset="0"/>
                <a:cs typeface="Arial" pitchFamily="34" charset="0"/>
              </a:rPr>
              <a:t>Equipment vendors must provide proof that they are not debarred or suspended from receiving state and/or federal funds </a:t>
            </a:r>
          </a:p>
          <a:p>
            <a:r>
              <a:rPr lang="en-US" sz="2200" dirty="0">
                <a:latin typeface="Arial" pitchFamily="34" charset="0"/>
                <a:cs typeface="Arial" pitchFamily="34" charset="0"/>
              </a:rPr>
              <a:t>GCC </a:t>
            </a:r>
            <a:r>
              <a:rPr lang="en-US" sz="2200" b="1" dirty="0">
                <a:solidFill>
                  <a:schemeClr val="accent1"/>
                </a:solidFill>
                <a:latin typeface="Arial" pitchFamily="34" charset="0"/>
                <a:cs typeface="Arial" pitchFamily="34" charset="0"/>
              </a:rPr>
              <a:t>does not</a:t>
            </a:r>
            <a:r>
              <a:rPr lang="en-US" sz="2200" dirty="0">
                <a:solidFill>
                  <a:schemeClr val="accent1"/>
                </a:solidFill>
                <a:latin typeface="Arial" pitchFamily="34" charset="0"/>
                <a:cs typeface="Arial" pitchFamily="34" charset="0"/>
              </a:rPr>
              <a:t> </a:t>
            </a:r>
            <a:r>
              <a:rPr lang="en-US" sz="2200" dirty="0">
                <a:latin typeface="Arial" pitchFamily="34" charset="0"/>
                <a:cs typeface="Arial" pitchFamily="34" charset="0"/>
              </a:rPr>
              <a:t>reimburse sales tax: </a:t>
            </a:r>
          </a:p>
          <a:p>
            <a:pPr marL="384048" lvl="1" indent="0">
              <a:buNone/>
            </a:pPr>
            <a:r>
              <a:rPr lang="en-US" sz="2000" dirty="0">
                <a:latin typeface="Arial" pitchFamily="34" charset="0"/>
                <a:cs typeface="Arial" pitchFamily="34" charset="0"/>
              </a:rPr>
              <a:t>- only report expenses stopping at the subtotal should be submitted for reimbursement. All entities may however claim a refund from the State for sale tax </a:t>
            </a:r>
          </a:p>
        </p:txBody>
      </p:sp>
      <p:sp>
        <p:nvSpPr>
          <p:cNvPr id="7" name="Cloud Callout 6"/>
          <p:cNvSpPr/>
          <p:nvPr/>
        </p:nvSpPr>
        <p:spPr>
          <a:xfrm>
            <a:off x="6797040" y="990600"/>
            <a:ext cx="2362200" cy="1447800"/>
          </a:xfrm>
          <a:prstGeom prst="cloudCallout">
            <a:avLst>
              <a:gd name="adj1" fmla="val -80188"/>
              <a:gd name="adj2" fmla="val 398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1371600"/>
            <a:ext cx="1981200" cy="369332"/>
          </a:xfrm>
          <a:prstGeom prst="rect">
            <a:avLst/>
          </a:prstGeom>
          <a:noFill/>
        </p:spPr>
        <p:txBody>
          <a:bodyPr wrap="square" rtlCol="0">
            <a:spAutoFit/>
          </a:bodyPr>
          <a:lstStyle/>
          <a:p>
            <a:pPr algn="ctr"/>
            <a:r>
              <a:rPr lang="en-US" b="1" dirty="0">
                <a:latin typeface="Arial" pitchFamily="34" charset="0"/>
                <a:cs typeface="Arial" pitchFamily="34" charset="0"/>
              </a:rPr>
              <a:t>IMPORTANT!!!!</a:t>
            </a:r>
          </a:p>
        </p:txBody>
      </p:sp>
      <p:sp>
        <p:nvSpPr>
          <p:cNvPr id="4" name="Date Placeholder 3">
            <a:extLst>
              <a:ext uri="{FF2B5EF4-FFF2-40B4-BE49-F238E27FC236}">
                <a16:creationId xmlns:a16="http://schemas.microsoft.com/office/drawing/2014/main" id="{72C4FFA4-0177-4147-8F9D-4A9C44A097FE}"/>
              </a:ext>
            </a:extLst>
          </p:cNvPr>
          <p:cNvSpPr>
            <a:spLocks noGrp="1"/>
          </p:cNvSpPr>
          <p:nvPr>
            <p:ph type="dt" sz="half" idx="10"/>
          </p:nvPr>
        </p:nvSpPr>
        <p:spPr/>
        <p:txBody>
          <a:bodyPr/>
          <a:lstStyle/>
          <a:p>
            <a:r>
              <a:rPr lang="en-US"/>
              <a:t>September 21, 2022</a:t>
            </a:r>
          </a:p>
        </p:txBody>
      </p:sp>
    </p:spTree>
    <p:extLst>
      <p:ext uri="{BB962C8B-B14F-4D97-AF65-F5344CB8AC3E}">
        <p14:creationId xmlns:p14="http://schemas.microsoft.com/office/powerpoint/2010/main" val="441884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2e8b66b-77c7-4e81-a05f-0d25e975c8aa">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Props1.xml><?xml version="1.0" encoding="utf-8"?>
<ds:datastoreItem xmlns:ds="http://schemas.openxmlformats.org/officeDocument/2006/customXml" ds:itemID="{D95567F6-2317-47DD-9262-76E4AF000216}"/>
</file>

<file path=customXml/itemProps2.xml><?xml version="1.0" encoding="utf-8"?>
<ds:datastoreItem xmlns:ds="http://schemas.openxmlformats.org/officeDocument/2006/customXml" ds:itemID="{46C925F5-A9C2-456D-A70F-6CAD98AAF1D2}">
  <ds:schemaRefs>
    <ds:schemaRef ds:uri="http://schemas.microsoft.com/sharepoint/v3/contenttype/forms"/>
  </ds:schemaRefs>
</ds:datastoreItem>
</file>

<file path=customXml/itemProps3.xml><?xml version="1.0" encoding="utf-8"?>
<ds:datastoreItem xmlns:ds="http://schemas.openxmlformats.org/officeDocument/2006/customXml" ds:itemID="{675F1444-3C09-46D0-98FE-C246871789F0}">
  <ds:schemaRefs>
    <ds:schemaRef ds:uri="http://purl.org/dc/elements/1.1/"/>
    <ds:schemaRef ds:uri="898b4f5b-18f8-4bb5-ba37-538feb1a53df"/>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c1f34c2f-a520-4fb3-8cef-e10acb425a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DPStheme</Template>
  <TotalTime>1948</TotalTime>
  <Words>4907</Words>
  <Application>Microsoft Office PowerPoint</Application>
  <PresentationFormat>On-screen Show (4:3)</PresentationFormat>
  <Paragraphs>605</Paragraphs>
  <Slides>54</Slides>
  <Notes>54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6" baseType="lpstr">
      <vt:lpstr>Arial</vt:lpstr>
      <vt:lpstr>Arial Narrow</vt:lpstr>
      <vt:lpstr>Calibri</vt:lpstr>
      <vt:lpstr>Symbol</vt:lpstr>
      <vt:lpstr>Times</vt:lpstr>
      <vt:lpstr>Times New Roman</vt:lpstr>
      <vt:lpstr>Verdana</vt:lpstr>
      <vt:lpstr>Wingdings</vt:lpstr>
      <vt:lpstr>Wingdings 2</vt:lpstr>
      <vt:lpstr>Wingdings 3</vt:lpstr>
      <vt:lpstr>DPStheme</vt:lpstr>
      <vt:lpstr>Acrobat Document</vt:lpstr>
      <vt:lpstr>PowerPoint Presentation</vt:lpstr>
      <vt:lpstr>PowerPoint Presentation</vt:lpstr>
      <vt:lpstr>PowerPoint Presentation</vt:lpstr>
      <vt:lpstr>PowerPoint Presentation</vt:lpstr>
      <vt:lpstr>Progress Report Must be submitted annually</vt:lpstr>
      <vt:lpstr>PROJECT PROGRESS REPORT</vt:lpstr>
      <vt:lpstr>PROJECT PROGRESS REPORT</vt:lpstr>
      <vt:lpstr>All grant awards are contingent on receipt by GCC of 2022-2023 Federal funds. Grant start and end dates are subject to change based on the date we receive those funds.  Changes in the specifics will be communicated to you by your Grant Administrator:        Notice of Grant Implementation    Due within 60-days of the grant       start date (as listed on the Grant Award)  Expense Reimbursements Budget Adjustment Requests    As needed by grantee  Property Control Record   Lists all purchased  equipment       along with final progress report,      prior to approval of final expense       reimbursement.  Expenditure Forecasts   Upon request of your GMS  </vt:lpstr>
      <vt:lpstr>Standard Grant Conditions (SGC) </vt:lpstr>
      <vt:lpstr>Tasers and Non-Lethal Weapons</vt:lpstr>
      <vt:lpstr>PowerPoint Presentation</vt:lpstr>
      <vt:lpstr>PowerPoint Presentation</vt:lpstr>
      <vt:lpstr>PowerPoint Presentation</vt:lpstr>
      <vt:lpstr>Program Performance Measures for  Justice Assistance Grant (JAG) Programs</vt:lpstr>
      <vt:lpstr>Performance Measurement Tool (PMT)</vt:lpstr>
      <vt:lpstr>PowerPoint Presentation</vt:lpstr>
      <vt:lpstr>Major Changes for Fiscal Year 2015 Awards</vt:lpstr>
      <vt:lpstr>Measures Reporting</vt:lpstr>
      <vt:lpstr>Measures Reporting</vt:lpstr>
      <vt:lpstr>Revised JAG Measures Sections</vt:lpstr>
      <vt:lpstr>PMT Reporting Schedule</vt:lpstr>
      <vt:lpstr>More Information</vt:lpstr>
      <vt:lpstr>Terms Used</vt:lpstr>
      <vt:lpstr>PMT Step by Step</vt:lpstr>
      <vt:lpstr>Step 1: Log In</vt:lpstr>
      <vt:lpstr>Step 1: Log In</vt:lpstr>
      <vt:lpstr>Step 1: Log In</vt:lpstr>
      <vt:lpstr>Step 1: Log In</vt:lpstr>
      <vt:lpstr>Step 2: Profile</vt:lpstr>
      <vt:lpstr>Step 2: Profile</vt:lpstr>
      <vt:lpstr> Step 3: Information and Resources </vt:lpstr>
      <vt:lpstr>Step 4: Subrecipient Awards</vt:lpstr>
      <vt:lpstr>Step 4: Subrecipient Awards</vt:lpstr>
      <vt:lpstr>Step 5: General Award Information</vt:lpstr>
      <vt:lpstr>Step 6: Data Entry</vt:lpstr>
      <vt:lpstr>Step 6: Data Entry</vt:lpstr>
      <vt:lpstr>Step 6: Data Entry (Goals and Objectives)</vt:lpstr>
      <vt:lpstr>Step 6: Data Entry (Goals and Objectives)</vt:lpstr>
      <vt:lpstr>Step 6: Data Entry (Review)</vt:lpstr>
      <vt:lpstr>Step 6: Data Entry (Complete)</vt:lpstr>
      <vt:lpstr>Step 6: Data Entry (Complete)</vt:lpstr>
      <vt:lpstr>Step 6: Data Entry (Complete)</vt:lpstr>
      <vt:lpstr>Helpful Hints</vt:lpstr>
      <vt:lpstr>Helpful Hints</vt:lpstr>
      <vt:lpstr>Resources</vt:lpstr>
      <vt:lpstr>Seven Purpose Areas</vt:lpstr>
      <vt:lpstr>Purpose Area Data</vt:lpstr>
      <vt:lpstr>PowerPoint Presentation</vt:lpstr>
      <vt:lpstr>PMT REPORT SUBMISSION – PDF ONLY</vt:lpstr>
      <vt:lpstr>PMT REPORT SUBMISSION</vt:lpstr>
      <vt:lpstr>PowerPoint Presentation</vt:lpstr>
      <vt:lpstr>PMT Reporting Periods</vt:lpstr>
      <vt:lpstr>PowerPoint Presentation</vt:lpstr>
      <vt:lpstr>Criminal Justice Planning Team</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Puri, Navin</cp:lastModifiedBy>
  <cp:revision>51</cp:revision>
  <cp:lastPrinted>2022-09-13T14:20:24Z</cp:lastPrinted>
  <dcterms:created xsi:type="dcterms:W3CDTF">2012-07-26T16:23:26Z</dcterms:created>
  <dcterms:modified xsi:type="dcterms:W3CDTF">2022-09-14T11:14:24Z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