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8" r:id="rId3"/>
    <p:sldId id="330" r:id="rId4"/>
    <p:sldId id="346" r:id="rId5"/>
    <p:sldId id="311" r:id="rId6"/>
    <p:sldId id="351" r:id="rId7"/>
    <p:sldId id="320" r:id="rId8"/>
    <p:sldId id="329" r:id="rId9"/>
    <p:sldId id="324" r:id="rId10"/>
    <p:sldId id="332" r:id="rId11"/>
    <p:sldId id="325" r:id="rId12"/>
    <p:sldId id="333" r:id="rId13"/>
    <p:sldId id="334" r:id="rId14"/>
    <p:sldId id="340" r:id="rId15"/>
    <p:sldId id="335" r:id="rId16"/>
    <p:sldId id="336" r:id="rId17"/>
    <p:sldId id="318" r:id="rId18"/>
    <p:sldId id="344" r:id="rId19"/>
    <p:sldId id="352" r:id="rId20"/>
    <p:sldId id="353" r:id="rId21"/>
    <p:sldId id="345" r:id="rId22"/>
    <p:sldId id="341" r:id="rId23"/>
    <p:sldId id="342" r:id="rId24"/>
    <p:sldId id="343" r:id="rId25"/>
    <p:sldId id="337" r:id="rId26"/>
    <p:sldId id="339" r:id="rId27"/>
    <p:sldId id="348" r:id="rId28"/>
    <p:sldId id="349" r:id="rId29"/>
    <p:sldId id="33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0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70885" autoAdjust="0"/>
  </p:normalViewPr>
  <p:slideViewPr>
    <p:cSldViewPr>
      <p:cViewPr varScale="1">
        <p:scale>
          <a:sx n="81" d="100"/>
          <a:sy n="81" d="100"/>
        </p:scale>
        <p:origin x="2082" y="78"/>
      </p:cViewPr>
      <p:guideLst>
        <p:guide orient="horz" pos="2160"/>
        <p:guide pos="2880"/>
      </p:guideLst>
    </p:cSldViewPr>
  </p:slideViewPr>
  <p:notesTextViewPr>
    <p:cViewPr>
      <p:scale>
        <a:sx n="1" d="1"/>
        <a:sy n="1" d="1"/>
      </p:scale>
      <p:origin x="0" y="0"/>
    </p:cViewPr>
  </p:notesTextViewPr>
  <p:notesViewPr>
    <p:cSldViewPr>
      <p:cViewPr>
        <p:scale>
          <a:sx n="180" d="100"/>
          <a:sy n="180" d="100"/>
        </p:scale>
        <p:origin x="-1074" y="-6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FECDF-4B06-4C9F-A5C1-8A2CF998F66E}" type="datetimeFigureOut">
              <a:rPr lang="en-US" smtClean="0"/>
              <a:t>2022-08-02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a:p>
        </p:txBody>
      </p:sp>
    </p:spTree>
    <p:extLst>
      <p:ext uri="{BB962C8B-B14F-4D97-AF65-F5344CB8AC3E}">
        <p14:creationId xmlns:p14="http://schemas.microsoft.com/office/powerpoint/2010/main" val="318117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Request Page looks like in GEMS.</a:t>
            </a:r>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a:p>
        </p:txBody>
      </p:sp>
    </p:spTree>
    <p:extLst>
      <p:ext uri="{BB962C8B-B14F-4D97-AF65-F5344CB8AC3E}">
        <p14:creationId xmlns:p14="http://schemas.microsoft.com/office/powerpoint/2010/main" val="301063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part of the Grant Opening Process is for you to complete the Notice of Implementation.  This must be done before you can request any Adjustments or Reimbursements.  You will be notified that it is time to complete this via an introduction email from your GM.  </a:t>
            </a:r>
          </a:p>
          <a:p>
            <a:endParaRPr lang="en-US" dirty="0"/>
          </a:p>
          <a:p>
            <a:r>
              <a:rPr lang="en-US" dirty="0"/>
              <a:t>The Notice of Grant Implementation (NOGI) is a short narrative </a:t>
            </a:r>
            <a:r>
              <a:rPr lang="en-US" sz="1200" kern="1200" dirty="0">
                <a:solidFill>
                  <a:schemeClr val="tx1"/>
                </a:solidFill>
                <a:effectLst/>
                <a:latin typeface="+mn-lt"/>
                <a:ea typeface="+mn-ea"/>
                <a:cs typeface="+mn-cs"/>
              </a:rPr>
              <a:t>of how Grant funds will be implemented.  It explains the steps your organization will take to ensure the Project is administered according to Federal and State regulations.  Please be sure to include details on procurement, documentation, and financial reporting.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11</a:t>
            </a:fld>
            <a:endParaRPr lang="en-US"/>
          </a:p>
        </p:txBody>
      </p:sp>
    </p:spTree>
    <p:extLst>
      <p:ext uri="{BB962C8B-B14F-4D97-AF65-F5344CB8AC3E}">
        <p14:creationId xmlns:p14="http://schemas.microsoft.com/office/powerpoint/2010/main" val="42875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Grant is opened and your NOGI is approved, you can start submitting adjustments and reimbursements.  </a:t>
            </a:r>
          </a:p>
          <a:p>
            <a:endParaRPr lang="en-US" dirty="0"/>
          </a:p>
          <a:p>
            <a:r>
              <a:rPr lang="en-US" dirty="0"/>
              <a:t>Adjustments are changes to certain portions of terms and conditions previously issued in the Grant Agreement.  These must be submitted via GEMS, prior to 90-days before the Grant End Date.  </a:t>
            </a:r>
            <a:r>
              <a:rPr lang="en-US" u="sng" dirty="0"/>
              <a:t>NOTE:</a:t>
            </a:r>
            <a:r>
              <a:rPr lang="en-US" u="none" dirty="0"/>
              <a:t>  This is a change from previous years to comply with NC Administrative Code.</a:t>
            </a:r>
          </a:p>
        </p:txBody>
      </p:sp>
      <p:sp>
        <p:nvSpPr>
          <p:cNvPr id="4" name="Slide Number Placeholder 3"/>
          <p:cNvSpPr>
            <a:spLocks noGrp="1"/>
          </p:cNvSpPr>
          <p:nvPr>
            <p:ph type="sldNum" sz="quarter" idx="5"/>
          </p:nvPr>
        </p:nvSpPr>
        <p:spPr/>
        <p:txBody>
          <a:bodyPr/>
          <a:lstStyle/>
          <a:p>
            <a:fld id="{09107CC0-7FDF-41A2-B062-359C52C6902B}" type="slidenum">
              <a:rPr lang="en-US" smtClean="0"/>
              <a:t>12</a:t>
            </a:fld>
            <a:endParaRPr lang="en-US"/>
          </a:p>
        </p:txBody>
      </p:sp>
    </p:spTree>
    <p:extLst>
      <p:ext uri="{BB962C8B-B14F-4D97-AF65-F5344CB8AC3E}">
        <p14:creationId xmlns:p14="http://schemas.microsoft.com/office/powerpoint/2010/main" val="127040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Grant Adjustments:</a:t>
            </a:r>
          </a:p>
          <a:p>
            <a:endParaRPr lang="en-US" dirty="0"/>
          </a:p>
          <a:p>
            <a:r>
              <a:rPr lang="en-US" dirty="0"/>
              <a:t>Non-Budgetary, this includes</a:t>
            </a:r>
          </a:p>
          <a:p>
            <a:r>
              <a:rPr lang="en-US" dirty="0"/>
              <a:t>  - Grant Period Adjustments</a:t>
            </a:r>
          </a:p>
          <a:p>
            <a:r>
              <a:rPr lang="en-US" dirty="0"/>
              <a:t>  - Changes/Updates to your Project (including scope changes)</a:t>
            </a:r>
          </a:p>
          <a:p>
            <a:r>
              <a:rPr lang="en-US" dirty="0"/>
              <a:t>  - Job Information Updates (this is to change information related to any positions that are included in the Project Budget)</a:t>
            </a:r>
          </a:p>
          <a:p>
            <a:endParaRPr lang="en-US" dirty="0"/>
          </a:p>
          <a:p>
            <a:r>
              <a:rPr lang="en-US" dirty="0"/>
              <a:t>Budgetary Adjustments – these are common for Byrne/JAG and CESF Projects because there are often changes to costs of supplies and equipment.  In a Budget Adjustment, you can:</a:t>
            </a:r>
          </a:p>
          <a:p>
            <a:r>
              <a:rPr lang="en-US" dirty="0"/>
              <a:t>  - Update, Add, or Delete Budgeted Items</a:t>
            </a:r>
          </a:p>
          <a:p>
            <a:r>
              <a:rPr lang="en-US" dirty="0"/>
              <a:t>  - Make Changes to Quantities and Unit Costs</a:t>
            </a:r>
          </a:p>
        </p:txBody>
      </p:sp>
      <p:sp>
        <p:nvSpPr>
          <p:cNvPr id="4" name="Slide Number Placeholder 3"/>
          <p:cNvSpPr>
            <a:spLocks noGrp="1"/>
          </p:cNvSpPr>
          <p:nvPr>
            <p:ph type="sldNum" sz="quarter" idx="5"/>
          </p:nvPr>
        </p:nvSpPr>
        <p:spPr/>
        <p:txBody>
          <a:bodyPr/>
          <a:lstStyle/>
          <a:p>
            <a:fld id="{09107CC0-7FDF-41A2-B062-359C52C6902B}" type="slidenum">
              <a:rPr lang="en-US" smtClean="0"/>
              <a:t>13</a:t>
            </a:fld>
            <a:endParaRPr lang="en-US"/>
          </a:p>
        </p:txBody>
      </p:sp>
    </p:spTree>
    <p:extLst>
      <p:ext uri="{BB962C8B-B14F-4D97-AF65-F5344CB8AC3E}">
        <p14:creationId xmlns:p14="http://schemas.microsoft.com/office/powerpoint/2010/main" val="230274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keep in mind the following when entering a budget adjustment:</a:t>
            </a:r>
          </a:p>
          <a:p>
            <a:endParaRPr lang="en-US" dirty="0"/>
          </a:p>
          <a:p>
            <a:pPr marL="171450" indent="-171450">
              <a:buFont typeface="Arial" panose="020B0604020202020204" pitchFamily="34" charset="0"/>
              <a:buChar char="•"/>
            </a:pPr>
            <a:r>
              <a:rPr lang="en-US" dirty="0"/>
              <a:t>Provide details in your justification – remember that the change you are requesting must be in line with the Project Scope.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 not request more funds that you have available – this will cause the Project to be out of balance.  Discuss these situations with your Grant Manager.  We have a process to follow when additional funds are requested.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11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Byrne JAG and CESF subrecipients submit Budgetary Adjustments frequently to make changes to their Project Budget.  Here are a few tips when putting together a budget adjustment:</a:t>
            </a:r>
          </a:p>
          <a:p>
            <a:pPr marL="171450" indent="-171450">
              <a:buFont typeface="Arial" panose="020B0604020202020204" pitchFamily="34" charset="0"/>
              <a:buChar char="•"/>
            </a:pPr>
            <a:r>
              <a:rPr lang="en-US" dirty="0"/>
              <a:t>Overestimate costs where possible – build in some overage to cover unexpected price increases</a:t>
            </a:r>
          </a:p>
          <a:p>
            <a:pPr marL="171450" indent="-171450">
              <a:buFont typeface="Arial" panose="020B0604020202020204" pitchFamily="34" charset="0"/>
              <a:buChar char="•"/>
            </a:pPr>
            <a:r>
              <a:rPr lang="en-US" dirty="0"/>
              <a:t>When determining whether to enter an item as Equipment or Supplies – first, look to your local purchasing policy.  </a:t>
            </a:r>
          </a:p>
          <a:p>
            <a:pPr marL="171450" indent="-171450">
              <a:buFont typeface="Arial" panose="020B0604020202020204" pitchFamily="34" charset="0"/>
              <a:buChar char="•"/>
            </a:pPr>
            <a:r>
              <a:rPr lang="en-US" dirty="0"/>
              <a:t>Use Generic Budget Line-Item Names – including a specific Model or Brand will limit you to those specifics, unless you submit another adjustment</a:t>
            </a:r>
          </a:p>
          <a:p>
            <a:pPr marL="171450" indent="-171450">
              <a:buFont typeface="Arial" panose="020B0604020202020204" pitchFamily="34" charset="0"/>
              <a:buChar char="•"/>
            </a:pPr>
            <a:r>
              <a:rPr lang="en-US" dirty="0"/>
              <a:t>Make sure your budget mirrors the quotes or invoices that you are working with – quantities should match.  </a:t>
            </a:r>
          </a:p>
        </p:txBody>
      </p:sp>
      <p:sp>
        <p:nvSpPr>
          <p:cNvPr id="4" name="Slide Number Placeholder 3"/>
          <p:cNvSpPr>
            <a:spLocks noGrp="1"/>
          </p:cNvSpPr>
          <p:nvPr>
            <p:ph type="sldNum" sz="quarter" idx="5"/>
          </p:nvPr>
        </p:nvSpPr>
        <p:spPr/>
        <p:txBody>
          <a:bodyPr/>
          <a:lstStyle/>
          <a:p>
            <a:fld id="{09107CC0-7FDF-41A2-B062-359C52C6902B}" type="slidenum">
              <a:rPr lang="en-US" smtClean="0"/>
              <a:t>15</a:t>
            </a:fld>
            <a:endParaRPr lang="en-US"/>
          </a:p>
        </p:txBody>
      </p:sp>
    </p:spTree>
    <p:extLst>
      <p:ext uri="{BB962C8B-B14F-4D97-AF65-F5344CB8AC3E}">
        <p14:creationId xmlns:p14="http://schemas.microsoft.com/office/powerpoint/2010/main" val="124052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Reimbursements occur after you have incurred expenses that were included in your Project Budget.  Requests are submitted via GEMS, with certain required documentation.  Once approved, payouts occur on Tuesdays, except the last week of the month.</a:t>
            </a:r>
          </a:p>
        </p:txBody>
      </p:sp>
      <p:sp>
        <p:nvSpPr>
          <p:cNvPr id="4" name="Slide Number Placeholder 3"/>
          <p:cNvSpPr>
            <a:spLocks noGrp="1"/>
          </p:cNvSpPr>
          <p:nvPr>
            <p:ph type="sldNum" sz="quarter" idx="5"/>
          </p:nvPr>
        </p:nvSpPr>
        <p:spPr/>
        <p:txBody>
          <a:bodyPr/>
          <a:lstStyle/>
          <a:p>
            <a:fld id="{09107CC0-7FDF-41A2-B062-359C52C6902B}" type="slidenum">
              <a:rPr lang="en-US" smtClean="0"/>
              <a:t>16</a:t>
            </a:fld>
            <a:endParaRPr lang="en-US" dirty="0"/>
          </a:p>
        </p:txBody>
      </p:sp>
    </p:spTree>
    <p:extLst>
      <p:ext uri="{BB962C8B-B14F-4D97-AF65-F5344CB8AC3E}">
        <p14:creationId xmlns:p14="http://schemas.microsoft.com/office/powerpoint/2010/main" val="94668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several important items to keep in mind with regards to Grant Reimbursements:</a:t>
            </a:r>
          </a:p>
          <a:p>
            <a:endParaRPr lang="en-US" dirty="0"/>
          </a:p>
          <a:p>
            <a:pPr marL="171450" indent="-171450">
              <a:buFont typeface="Arial" panose="020B0604020202020204" pitchFamily="34" charset="0"/>
              <a:buChar char="•"/>
            </a:pPr>
            <a:r>
              <a:rPr lang="en-US" dirty="0"/>
              <a:t>Submit reimbursements as you go – when you receive items and they are paid for, submit the reimbursement request.  Do not wait on all items to be received, or for one large reimbursement at the end of the Project Period.  There are several reasons for this – if you submit as you go, the transactions are recent, so you can get any needed documentation easier.  It also keeps us from being in a rush at the end of the Project period.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Think of reimbursement requests as an investigation.  You are proving to your Grant Manager that this purchase occurred.  You are  proving that the items you put into your Notice of Grant Implementation actually occurred.  The policies and procedures you said would be followed were followed, and that the items you purchased actually arrived and were put into 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All required documentation should be submitted in .pdf format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Next, we will talk about the documentation required for reimbursements.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17</a:t>
            </a:fld>
            <a:endParaRPr lang="en-US"/>
          </a:p>
        </p:txBody>
      </p:sp>
    </p:spTree>
    <p:extLst>
      <p:ext uri="{BB962C8B-B14F-4D97-AF65-F5344CB8AC3E}">
        <p14:creationId xmlns:p14="http://schemas.microsoft.com/office/powerpoint/2010/main" val="96956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 Debarment Checks – this is the process to prove that the vendor(s) you have selected are not barred from doing business with either the Federal or North Carolina Government.  </a:t>
            </a:r>
          </a:p>
          <a:p>
            <a:endParaRPr lang="en-US" dirty="0"/>
          </a:p>
          <a:p>
            <a:r>
              <a:rPr lang="en-US" dirty="0"/>
              <a:t>Please make these checks prior to your purchase.  We can not reimburse expenses with vendors that have been debarred.</a:t>
            </a:r>
          </a:p>
          <a:p>
            <a:endParaRPr lang="en-US" dirty="0"/>
          </a:p>
          <a:p>
            <a:r>
              <a:rPr lang="en-US" dirty="0"/>
              <a:t>The federal debarment check is done on SAM.gov – the State check is done through a spreadsheet maintained by the NC Department of Administration.</a:t>
            </a: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18</a:t>
            </a:fld>
            <a:endParaRPr lang="en-US"/>
          </a:p>
        </p:txBody>
      </p:sp>
    </p:spTree>
    <p:extLst>
      <p:ext uri="{BB962C8B-B14F-4D97-AF65-F5344CB8AC3E}">
        <p14:creationId xmlns:p14="http://schemas.microsoft.com/office/powerpoint/2010/main" val="15470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 Debarment Checks – this is the process to prove that the vendor(s) you have selected are not barred from doing business with either the Federal or North Carolina Government.  </a:t>
            </a:r>
          </a:p>
          <a:p>
            <a:endParaRPr lang="en-US" dirty="0"/>
          </a:p>
          <a:p>
            <a:r>
              <a:rPr lang="en-US" dirty="0"/>
              <a:t>Please make these checks prior to your purchase.  We can not reimburse expenses with vendors that have been debarred.</a:t>
            </a:r>
          </a:p>
          <a:p>
            <a:endParaRPr lang="en-US" dirty="0"/>
          </a:p>
          <a:p>
            <a:r>
              <a:rPr lang="en-US" dirty="0"/>
              <a:t>The federal debarment check is done on SAM.gov – the State check is done through a spreadsheet maintained by the NC Department of Administration.</a:t>
            </a: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19</a:t>
            </a:fld>
            <a:endParaRPr lang="en-US"/>
          </a:p>
        </p:txBody>
      </p:sp>
    </p:spTree>
    <p:extLst>
      <p:ext uri="{BB962C8B-B14F-4D97-AF65-F5344CB8AC3E}">
        <p14:creationId xmlns:p14="http://schemas.microsoft.com/office/powerpoint/2010/main" val="192199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or Keith) Introduce Staff – Jason will be moderating.  </a:t>
            </a:r>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a:p>
        </p:txBody>
      </p:sp>
    </p:spTree>
    <p:extLst>
      <p:ext uri="{BB962C8B-B14F-4D97-AF65-F5344CB8AC3E}">
        <p14:creationId xmlns:p14="http://schemas.microsoft.com/office/powerpoint/2010/main" val="403843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 Debarment Checks – this is the process to prove that the vendor(s) you have selected are not barred from doing business with either the Federal or North Carolina Government.  </a:t>
            </a:r>
          </a:p>
          <a:p>
            <a:endParaRPr lang="en-US" dirty="0"/>
          </a:p>
          <a:p>
            <a:r>
              <a:rPr lang="en-US" dirty="0"/>
              <a:t>Please make these checks prior to your purchase.  We can not reimburse expenses with vendors that have been debarred.</a:t>
            </a:r>
          </a:p>
          <a:p>
            <a:endParaRPr lang="en-US" dirty="0"/>
          </a:p>
          <a:p>
            <a:r>
              <a:rPr lang="en-US" dirty="0"/>
              <a:t>The federal debarment check is done on SAM.gov – the State check is done through a spreadsheet maintained by the NC Department of Administration.</a:t>
            </a: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20</a:t>
            </a:fld>
            <a:endParaRPr lang="en-US"/>
          </a:p>
        </p:txBody>
      </p:sp>
    </p:spTree>
    <p:extLst>
      <p:ext uri="{BB962C8B-B14F-4D97-AF65-F5344CB8AC3E}">
        <p14:creationId xmlns:p14="http://schemas.microsoft.com/office/powerpoint/2010/main" val="36180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need to include quotes, or an approved Sole Source Request, for all purchases over $10K.  Please note this is a GCC requirement.  If your local purchasing policy is more stringent, you must follow that.  Your local policy may require multiple quotes for purchases at another price point – maybe $5K and above.  </a:t>
            </a:r>
          </a:p>
          <a:p>
            <a:endParaRPr lang="en-US" dirty="0"/>
          </a:p>
          <a:p>
            <a:r>
              <a:rPr lang="en-US" dirty="0"/>
              <a:t>Note that split procurement is not allowed, you may not split your purchase into smaller purchases to avoid the threshold required for quotes.</a:t>
            </a:r>
          </a:p>
          <a:p>
            <a:endParaRPr lang="en-US" dirty="0"/>
          </a:p>
          <a:p>
            <a:r>
              <a:rPr lang="en-US" dirty="0"/>
              <a:t>The GCC Sole Source Request form is available on our website.  To use this, please complete it and return to your Grant Manager.  You must give details on why you are seeking a Sole Source.  </a:t>
            </a:r>
          </a:p>
          <a:p>
            <a:r>
              <a:rPr lang="en-US" dirty="0"/>
              <a:t>  - Provider is continuing services previously engaged</a:t>
            </a:r>
          </a:p>
          <a:p>
            <a:r>
              <a:rPr lang="en-US" dirty="0"/>
              <a:t>  - Research reveals no other service providers are available to us (attach details of effort)</a:t>
            </a:r>
          </a:p>
          <a:p>
            <a:r>
              <a:rPr lang="en-US" dirty="0"/>
              <a:t>  - Other (provide explanation)</a:t>
            </a:r>
          </a:p>
          <a:p>
            <a:endParaRPr lang="en-US" dirty="0"/>
          </a:p>
          <a:p>
            <a:r>
              <a:rPr lang="en-US" dirty="0"/>
              <a:t>Once your Sole Source Request is approved, it will be returned to you via e-mail.  Please make sure it is included in your reimbursement submission.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a:p>
        </p:txBody>
      </p:sp>
    </p:spTree>
    <p:extLst>
      <p:ext uri="{BB962C8B-B14F-4D97-AF65-F5344CB8AC3E}">
        <p14:creationId xmlns:p14="http://schemas.microsoft.com/office/powerpoint/2010/main" val="211206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Invoices and Proof of Payment are Important proof for your reimbursement requests.</a:t>
            </a:r>
          </a:p>
          <a:p>
            <a:endParaRPr lang="en-US" dirty="0"/>
          </a:p>
          <a:p>
            <a:r>
              <a:rPr lang="en-US" dirty="0"/>
              <a:t>Invoices – Please note that Quotes and Order Acknowledgements are not the same as Invoices.  We need an invoice, complete with invoice number and invoice date, showing the products you have ordered.  If there are multiple items on the invoice, please highlight those that you are requesting reimbursement for.  </a:t>
            </a:r>
          </a:p>
          <a:p>
            <a:endParaRPr lang="en-US" dirty="0"/>
          </a:p>
          <a:p>
            <a:r>
              <a:rPr lang="en-US" dirty="0"/>
              <a:t>Proof of Payment – We accept the following as proof of payment:</a:t>
            </a:r>
          </a:p>
          <a:p>
            <a:r>
              <a:rPr lang="en-US" dirty="0"/>
              <a:t>  - Processed Check, please provide a copy of both sides, showing that it was endorsed and processed</a:t>
            </a:r>
          </a:p>
          <a:p>
            <a:r>
              <a:rPr lang="en-US" dirty="0"/>
              <a:t>  - Bank Statements showing cleared check electronic transfer</a:t>
            </a:r>
          </a:p>
          <a:p>
            <a:r>
              <a:rPr lang="en-US" dirty="0"/>
              <a:t>  - Please note that Check Vouchers are not payment proof – they prove that a check was written, but not processed.  Check vouchers are helpful if you are paying multiple invoices with a check, to show us which invoices were paid.</a:t>
            </a:r>
          </a:p>
          <a:p>
            <a:r>
              <a:rPr lang="en-US" dirty="0"/>
              <a:t>  - A paid in full invoice showing a $0 balance due will also prove that payment was made.</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22</a:t>
            </a:fld>
            <a:endParaRPr lang="en-US"/>
          </a:p>
        </p:txBody>
      </p:sp>
    </p:spTree>
    <p:extLst>
      <p:ext uri="{BB962C8B-B14F-4D97-AF65-F5344CB8AC3E}">
        <p14:creationId xmlns:p14="http://schemas.microsoft.com/office/powerpoint/2010/main" val="267008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photographic evidence – this is important for equipment purchases.  </a:t>
            </a:r>
          </a:p>
          <a:p>
            <a:endParaRPr lang="en-US" dirty="0"/>
          </a:p>
          <a:p>
            <a:pPr marL="171450" indent="-171450">
              <a:buFont typeface="Arial" panose="020B0604020202020204" pitchFamily="34" charset="0"/>
              <a:buChar char="•"/>
            </a:pPr>
            <a:r>
              <a:rPr lang="en-US" dirty="0"/>
              <a:t>Take photos of all items as you receive them.  </a:t>
            </a:r>
          </a:p>
          <a:p>
            <a:pPr marL="171450" indent="-171450">
              <a:buFont typeface="Arial" panose="020B0604020202020204" pitchFamily="34" charset="0"/>
              <a:buChar char="•"/>
            </a:pPr>
            <a:r>
              <a:rPr lang="en-US" dirty="0"/>
              <a:t>Don’t wait until the items are assigned, and potentially in use before photographing.  </a:t>
            </a:r>
          </a:p>
          <a:p>
            <a:pPr marL="171450" indent="-171450">
              <a:buFont typeface="Arial" panose="020B0604020202020204" pitchFamily="34" charset="0"/>
              <a:buChar char="•"/>
            </a:pPr>
            <a:r>
              <a:rPr lang="en-US" dirty="0"/>
              <a:t>Provide clear photos, of all items.  </a:t>
            </a:r>
          </a:p>
          <a:p>
            <a:pPr marL="628650" lvl="1" indent="-171450">
              <a:buFont typeface="Arial" panose="020B0604020202020204" pitchFamily="34" charset="0"/>
              <a:buChar char="•"/>
            </a:pPr>
            <a:r>
              <a:rPr lang="en-US" dirty="0"/>
              <a:t>The photo on the left shows a body camera with the serial number visible.  Always get a picture of the data plate.</a:t>
            </a:r>
          </a:p>
          <a:p>
            <a:pPr marL="628650" lvl="1" indent="-171450">
              <a:buFont typeface="Arial" panose="020B0604020202020204" pitchFamily="34" charset="0"/>
              <a:buChar char="•"/>
            </a:pPr>
            <a:r>
              <a:rPr lang="en-US" dirty="0"/>
              <a:t>The photo on the right is a good example of showing all items included in a package – this example is a camera that includes multiple lenses, documentation, etc.</a:t>
            </a:r>
          </a:p>
          <a:p>
            <a:pPr marL="628650" lvl="1" indent="-171450">
              <a:buFont typeface="Arial" panose="020B0604020202020204" pitchFamily="34" charset="0"/>
              <a:buChar char="•"/>
            </a:pPr>
            <a:r>
              <a:rPr lang="en-US" dirty="0"/>
              <a:t>Insert photos in Word document, add headings and info text, if needed.</a:t>
            </a:r>
          </a:p>
          <a:p>
            <a:pPr marL="628650" lvl="1" indent="-171450">
              <a:buFont typeface="Arial" panose="020B0604020202020204" pitchFamily="34" charset="0"/>
              <a:buChar char="•"/>
            </a:pPr>
            <a:r>
              <a:rPr lang="en-US" dirty="0"/>
              <a:t>SAVE WORD DOC WITH PHOTOS AS PDF.  Give PDF descriptive name and include in reimbursement package.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643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Property Control Records are a Federal requirement for Equipment purchases.  Any items that have a serial number or you are provided an asset tag for, should be documented on a Property Control Record.  Also, any items that are susceptible to repurposing within your agency should have be listed on a Property Control Record.  An example of this is networking equipment.  Although they may be lower dollar items, they could be repurposed for other projects and we want to maintain documentation that they should only be used for your approved GCC project.  </a:t>
            </a:r>
          </a:p>
          <a:p>
            <a:endParaRPr lang="en-US" dirty="0"/>
          </a:p>
          <a:p>
            <a:r>
              <a:rPr lang="en-US" dirty="0"/>
              <a:t>GCC maintains a Property Control Record &amp; Equipment Certification Form on our website.  If your agency has another method for Property Control, please check with your Grant Manager to confirm whether it is sufficient for your reimbursement documentation.</a:t>
            </a:r>
          </a:p>
          <a:p>
            <a:endParaRPr lang="en-US" dirty="0"/>
          </a:p>
          <a:p>
            <a:r>
              <a:rPr lang="en-US" dirty="0"/>
              <a:t>Please note that all Property Control forms must be signed and submitted in .pdf format.</a:t>
            </a:r>
          </a:p>
          <a:p>
            <a:endParaRPr lang="en-US" dirty="0"/>
          </a:p>
          <a:p>
            <a:r>
              <a:rPr lang="en-US" dirty="0"/>
              <a:t>We have discussed the major documentation requirements for Grant Reimbursements.  Once they are submitted in GEMS, your Grant Manager will review.  Please be available for discussion, or for further documentation submission, once you have submitted the request.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a:p>
        </p:txBody>
      </p:sp>
    </p:spTree>
    <p:extLst>
      <p:ext uri="{BB962C8B-B14F-4D97-AF65-F5344CB8AC3E}">
        <p14:creationId xmlns:p14="http://schemas.microsoft.com/office/powerpoint/2010/main" val="3759703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reporting.  Federal statutes require that  PMT reports be submitted online to the Bureau of Justice Assistance in a timely manner.  These are reports showing the Performance of your  project.  Once you have submitted your report, GCC staff compiles the information and provides a summary to the Federal Government on the progress of all projects.  Failure to submit these reports on time will result in a GEMS hold, and will prevent any reimbursements or adjustments from being submitted.</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a:p>
        </p:txBody>
      </p:sp>
    </p:spTree>
    <p:extLst>
      <p:ext uri="{BB962C8B-B14F-4D97-AF65-F5344CB8AC3E}">
        <p14:creationId xmlns:p14="http://schemas.microsoft.com/office/powerpoint/2010/main" val="928758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Progress reports are due on September 30</a:t>
            </a:r>
            <a:r>
              <a:rPr lang="en-US" baseline="30000" dirty="0"/>
              <a:t>th</a:t>
            </a:r>
            <a:r>
              <a:rPr lang="en-US" dirty="0"/>
              <a:t> of each year - OR – 30 days after the official end date for your grant, whichever is sooner.  For grants ending 30 September, this date is fast approaching.</a:t>
            </a:r>
          </a:p>
          <a:p>
            <a:endParaRPr lang="en-US" dirty="0"/>
          </a:p>
          <a:p>
            <a:r>
              <a:rPr lang="en-US" dirty="0"/>
              <a:t>This is completed in GEMS.  To completed, you must give notes on each Objective and the Activities that were outlined in the planning phase of your Grant.  There is also a place to give comments on the process.  Please include measurable statistics on the Project, where possible.</a:t>
            </a:r>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a:p>
        </p:txBody>
      </p:sp>
    </p:spTree>
    <p:extLst>
      <p:ext uri="{BB962C8B-B14F-4D97-AF65-F5344CB8AC3E}">
        <p14:creationId xmlns:p14="http://schemas.microsoft.com/office/powerpoint/2010/main" val="412658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a:p>
        </p:txBody>
      </p:sp>
    </p:spTree>
    <p:extLst>
      <p:ext uri="{BB962C8B-B14F-4D97-AF65-F5344CB8AC3E}">
        <p14:creationId xmlns:p14="http://schemas.microsoft.com/office/powerpoint/2010/main" val="379585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a:p>
        </p:txBody>
      </p:sp>
    </p:spTree>
    <p:extLst>
      <p:ext uri="{BB962C8B-B14F-4D97-AF65-F5344CB8AC3E}">
        <p14:creationId xmlns:p14="http://schemas.microsoft.com/office/powerpoint/2010/main" val="240747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PMT reports are due by the 10</a:t>
            </a:r>
            <a:r>
              <a:rPr lang="en-US" baseline="30000" dirty="0"/>
              <a:t>th</a:t>
            </a:r>
            <a:r>
              <a:rPr lang="en-US" dirty="0"/>
              <a:t> day of the month following the reporting period.  This is noted in the green box on the slide.</a:t>
            </a:r>
          </a:p>
        </p:txBody>
      </p:sp>
      <p:sp>
        <p:nvSpPr>
          <p:cNvPr id="4" name="Slide Number Placeholder 3"/>
          <p:cNvSpPr>
            <a:spLocks noGrp="1"/>
          </p:cNvSpPr>
          <p:nvPr>
            <p:ph type="sldNum" sz="quarter" idx="5"/>
          </p:nvPr>
        </p:nvSpPr>
        <p:spPr/>
        <p:txBody>
          <a:bodyPr/>
          <a:lstStyle/>
          <a:p>
            <a:fld id="{09107CC0-7FDF-41A2-B062-359C52C6902B}" type="slidenum">
              <a:rPr lang="en-US" smtClean="0"/>
              <a:t>29</a:t>
            </a:fld>
            <a:endParaRPr lang="en-US"/>
          </a:p>
        </p:txBody>
      </p:sp>
    </p:spTree>
    <p:extLst>
      <p:ext uri="{BB962C8B-B14F-4D97-AF65-F5344CB8AC3E}">
        <p14:creationId xmlns:p14="http://schemas.microsoft.com/office/powerpoint/2010/main" val="14198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 please hold questions to the end.</a:t>
            </a:r>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a:p>
        </p:txBody>
      </p:sp>
    </p:spTree>
    <p:extLst>
      <p:ext uri="{BB962C8B-B14F-4D97-AF65-F5344CB8AC3E}">
        <p14:creationId xmlns:p14="http://schemas.microsoft.com/office/powerpoint/2010/main" val="284977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GEMS ( the Grant Enterprise Management) is the online portal where you will administer your GCC grant.  This system allows you to track the status of your Grant.  This is where you will upload documentation and make requests to your Grant Manager.</a:t>
            </a:r>
          </a:p>
          <a:p>
            <a:endParaRPr lang="en-US" dirty="0"/>
          </a:p>
          <a:p>
            <a:r>
              <a:rPr lang="en-US" dirty="0"/>
              <a:t>Most of your work will be accessed through the menu on the left-hand side of GEMS, this is where you will find the Notice of Grant Implementation, Adjustments, and Reimbursement request sections.  There are also sections to enter Grant Reporting.</a:t>
            </a:r>
          </a:p>
          <a:p>
            <a:endParaRPr lang="en-US" dirty="0"/>
          </a:p>
          <a:p>
            <a:r>
              <a:rPr lang="en-US" dirty="0"/>
              <a:t>If you need technical assistance on using GEMS, please contact your Grant Manager.  Additionally, there is another break-out session to this conference happening now that is going over the details of GEMS.  A recording of that session will be made available on the GCC website.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a:p>
        </p:txBody>
      </p:sp>
    </p:spTree>
    <p:extLst>
      <p:ext uri="{BB962C8B-B14F-4D97-AF65-F5344CB8AC3E}">
        <p14:creationId xmlns:p14="http://schemas.microsoft.com/office/powerpoint/2010/main" val="53780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signed Grant Package is returned to GCC, your GM will start the Grant Opening process.  This includes checking for required documentation and ensuring your organization roles are assigned.  You will be required to submit a Notice of Implementation.</a:t>
            </a:r>
          </a:p>
        </p:txBody>
      </p:sp>
      <p:sp>
        <p:nvSpPr>
          <p:cNvPr id="4" name="Slide Number Placeholder 3"/>
          <p:cNvSpPr>
            <a:spLocks noGrp="1"/>
          </p:cNvSpPr>
          <p:nvPr>
            <p:ph type="sldNum" sz="quarter" idx="5"/>
          </p:nvPr>
        </p:nvSpPr>
        <p:spPr/>
        <p:txBody>
          <a:bodyPr/>
          <a:lstStyle/>
          <a:p>
            <a:fld id="{09107CC0-7FDF-41A2-B062-359C52C6902B}" type="slidenum">
              <a:rPr lang="en-US" smtClean="0"/>
              <a:t>5</a:t>
            </a:fld>
            <a:endParaRPr lang="en-US"/>
          </a:p>
        </p:txBody>
      </p:sp>
    </p:spTree>
    <p:extLst>
      <p:ext uri="{BB962C8B-B14F-4D97-AF65-F5344CB8AC3E}">
        <p14:creationId xmlns:p14="http://schemas.microsoft.com/office/powerpoint/2010/main" val="127040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organization policies that are required for all GCC Projects.</a:t>
            </a:r>
          </a:p>
          <a:p>
            <a:r>
              <a:rPr lang="en-US" dirty="0"/>
              <a:t>  - Procurement or Purchasing – note that if your policy is vague, we will default to NC Purchasing Policies</a:t>
            </a:r>
          </a:p>
          <a:p>
            <a:r>
              <a:rPr lang="en-US" dirty="0"/>
              <a:t>  - Conflict of Interest – how do you handle actual or implied conflicts of interest?</a:t>
            </a:r>
          </a:p>
          <a:p>
            <a:r>
              <a:rPr lang="en-US" dirty="0"/>
              <a:t>  - Whistleblower – how do you handle those who come forward with information on violations?</a:t>
            </a:r>
          </a:p>
          <a:p>
            <a:r>
              <a:rPr lang="en-US" dirty="0"/>
              <a:t>  - Unlawful Discrimination – how do you handle discrimination complaints?</a:t>
            </a:r>
          </a:p>
          <a:p>
            <a:endParaRPr lang="en-US" dirty="0"/>
          </a:p>
          <a:p>
            <a:r>
              <a:rPr lang="en-US" dirty="0"/>
              <a:t>There are specific policies that we will look for with Byrne/JAG Projects, based on what is being purchased:</a:t>
            </a:r>
          </a:p>
          <a:p>
            <a:r>
              <a:rPr lang="en-US" dirty="0"/>
              <a:t>Firearms – Use of Force</a:t>
            </a:r>
          </a:p>
          <a:p>
            <a:r>
              <a:rPr lang="en-US" dirty="0"/>
              <a:t>Tasers &amp; Other Non-Lethal Arms – Usage Policy</a:t>
            </a:r>
          </a:p>
          <a:p>
            <a:r>
              <a:rPr lang="en-US" dirty="0"/>
              <a:t>Body Cameras – Usage and File Maintenance</a:t>
            </a:r>
          </a:p>
          <a:p>
            <a:r>
              <a:rPr lang="en-US" dirty="0"/>
              <a:t>	BWC Policy and practices at minimum must reinforce appropriate agency Use of Force policies and training and address technology usage, evidence acquisition, data storage and retention, as well as privacy issues, accountability and discipline. </a:t>
            </a:r>
          </a:p>
          <a:p>
            <a:endParaRPr lang="en-US" dirty="0"/>
          </a:p>
          <a:p>
            <a:r>
              <a:rPr lang="en-US" dirty="0"/>
              <a:t>There may be other policies required due to your specific purchases, please work with your Grant Manager to confirm what is required.</a:t>
            </a:r>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a:p>
        </p:txBody>
      </p:sp>
    </p:spTree>
    <p:extLst>
      <p:ext uri="{BB962C8B-B14F-4D97-AF65-F5344CB8AC3E}">
        <p14:creationId xmlns:p14="http://schemas.microsoft.com/office/powerpoint/2010/main" val="257345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your Organization Roles are assigned.  These three positions are required and must be Organization Staff.  Each Project can only have one of each of these roles.</a:t>
            </a:r>
          </a:p>
          <a:p>
            <a:endParaRPr lang="en-US" dirty="0"/>
          </a:p>
          <a:p>
            <a:r>
              <a:rPr lang="en-US" dirty="0"/>
              <a:t>Authorizing Official – Signs the Grant Award and is the ultimate point of oversight for the Project</a:t>
            </a:r>
          </a:p>
          <a:p>
            <a:r>
              <a:rPr lang="en-US" dirty="0"/>
              <a:t>Financial Officer – provides Financial Oversight and compliance with financial policies and procedures</a:t>
            </a:r>
          </a:p>
          <a:p>
            <a:r>
              <a:rPr lang="en-US" dirty="0"/>
              <a:t>Project Director – </a:t>
            </a:r>
          </a:p>
          <a:p>
            <a:r>
              <a:rPr lang="en-US" dirty="0"/>
              <a:t>	Responsible for the execution of the Project and serves as the Primary Point of Contact for GCC</a:t>
            </a:r>
          </a:p>
          <a:p>
            <a:r>
              <a:rPr lang="en-US" dirty="0"/>
              <a:t>	Project Director also responsible for submitting all grant reports, whether at Federal site, or strictly within DPS.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a:p>
        </p:txBody>
      </p:sp>
    </p:spTree>
    <p:extLst>
      <p:ext uri="{BB962C8B-B14F-4D97-AF65-F5344CB8AC3E}">
        <p14:creationId xmlns:p14="http://schemas.microsoft.com/office/powerpoint/2010/main" val="214905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can be multiple of these roles.</a:t>
            </a:r>
          </a:p>
          <a:p>
            <a:endParaRPr lang="en-US" dirty="0"/>
          </a:p>
          <a:p>
            <a:r>
              <a:rPr lang="en-US" dirty="0"/>
              <a:t>Organization Administrator – Updates SAM Registration in GEMS and manages organizational Roles.   A Project Director can also serve as Organization Administrator. </a:t>
            </a:r>
          </a:p>
          <a:p>
            <a:endParaRPr lang="en-US" dirty="0"/>
          </a:p>
          <a:p>
            <a:r>
              <a:rPr lang="en-US" dirty="0"/>
              <a:t>Note that individuals who are not staff members who need access to the Project in GEMS must be assigned as a Project Editor.</a:t>
            </a:r>
          </a:p>
          <a:p>
            <a:endParaRPr lang="en-US" dirty="0"/>
          </a:p>
          <a:p>
            <a:r>
              <a:rPr lang="en-US" dirty="0"/>
              <a:t>Organization’s Financial Officer may be allowed Project Editor role, however, as such they may not create or submit adjustments or reimbursements.  </a:t>
            </a:r>
          </a:p>
          <a:p>
            <a:r>
              <a:rPr lang="en-US" dirty="0"/>
              <a:t>This is a loss of financial control because they will be checking and approving their own work.</a:t>
            </a:r>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a:p>
        </p:txBody>
      </p:sp>
    </p:spTree>
    <p:extLst>
      <p:ext uri="{BB962C8B-B14F-4D97-AF65-F5344CB8AC3E}">
        <p14:creationId xmlns:p14="http://schemas.microsoft.com/office/powerpoint/2010/main" val="197864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your Project, you may need to make updates or changes to your Organization Roles.  </a:t>
            </a:r>
          </a:p>
          <a:p>
            <a:r>
              <a:rPr lang="en-US" dirty="0"/>
              <a:t>	These updates require prior notice from GCC.  Why?  You are requesting to </a:t>
            </a:r>
            <a:r>
              <a:rPr lang="en-US" u="sng" dirty="0"/>
              <a:t>amend your contract with the GCC.</a:t>
            </a:r>
            <a:r>
              <a:rPr lang="en-US" u="none" dirty="0"/>
              <a:t>  Much like your mortgage or vehicle contract, you cannot change a contract unilaterally.	</a:t>
            </a:r>
          </a:p>
          <a:p>
            <a:endParaRPr lang="en-US" u="none" dirty="0"/>
          </a:p>
          <a:p>
            <a:r>
              <a:rPr lang="en-US" u="none" dirty="0"/>
              <a:t>	S</a:t>
            </a:r>
            <a:r>
              <a:rPr lang="en-US" dirty="0"/>
              <a:t>end a request from the Authorizing Official, on organization letterhead to your GM.  </a:t>
            </a:r>
          </a:p>
          <a:p>
            <a:endParaRPr lang="en-US" dirty="0"/>
          </a:p>
          <a:p>
            <a:r>
              <a:rPr lang="en-US" dirty="0"/>
              <a:t>	Once approved, your new contact must obtain an NCID and request the Organization Role in GEMs.  </a:t>
            </a:r>
          </a:p>
          <a:p>
            <a:endParaRPr lang="en-US" dirty="0"/>
          </a:p>
          <a:p>
            <a:r>
              <a:rPr lang="en-US" dirty="0"/>
              <a:t>	Then, the Organization Administrator must approve and assign this new contact.  Work with your GM on this process.</a:t>
            </a:r>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a:p>
        </p:txBody>
      </p:sp>
    </p:spTree>
    <p:extLst>
      <p:ext uri="{BB962C8B-B14F-4D97-AF65-F5344CB8AC3E}">
        <p14:creationId xmlns:p14="http://schemas.microsoft.com/office/powerpoint/2010/main" val="4274180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327A3064-B44E-496E-832F-02BDA61A504D}" type="datetime1">
              <a:rPr lang="en-US" smtClean="0"/>
              <a:t>2022-08-02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C62FC392-F9A8-498C-A3EA-45B35AC97E75}" type="datetime1">
              <a:rPr lang="en-US" smtClean="0"/>
              <a:t>2022-08-02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98D2AD20-EA80-42AC-9E08-D15192125D9E}" type="datetime1">
              <a:rPr lang="en-US" smtClean="0"/>
              <a:t>2022-08-02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EC72F-DFC7-434B-BE82-1E30C729FADE}" type="datetime1">
              <a:rPr lang="en-US" smtClean="0"/>
              <a:t>2022-08-02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0152A-F9C4-4DF1-A818-3517FE584FAE}" type="datetime1">
              <a:rPr lang="en-US" smtClean="0"/>
              <a:t>2022-08-02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68CA107E-7280-4413-B16C-A3350FF91D59}" type="datetime1">
              <a:rPr lang="en-US" smtClean="0"/>
              <a:t>2022-08-02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F75C2DA7-130A-4D62-8985-4DB67A58F5AD}" type="datetime1">
              <a:rPr lang="en-US" smtClean="0"/>
              <a:t>2022-08-02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86DA974-61C2-455C-B8FC-F2D23D6FE35E}" type="datetime1">
              <a:rPr lang="en-US" smtClean="0"/>
              <a:t>2022-08-02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4578675-C738-4F73-93CC-B2DEA6F893D6}" type="datetime1">
              <a:rPr lang="en-US" smtClean="0"/>
              <a:t>2022-08-02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9E3694-4F0E-4584-8363-4AA99642D6FE}" type="datetime1">
              <a:rPr lang="en-US" smtClean="0"/>
              <a:t>2022-08-02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B836991-2FA1-438B-853C-2BB4FD7DB756}" type="datetime1">
              <a:rPr lang="en-US" smtClean="0"/>
              <a:t>2022-08-02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fld id="{E1671EEF-5380-486B-AFB6-8E467F3363B4}" type="datetime1">
              <a:rPr lang="en-US" smtClean="0"/>
              <a:t>2022-08-02</a:t>
            </a:fld>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32AA4E-49F5-42DE-B094-0707986980B0}" type="datetime1">
              <a:rPr lang="en-US" smtClean="0"/>
              <a:t>2022-08-02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FFDF13-F68B-4E59-979F-59DD040A00DF}" type="datetime1">
              <a:rPr lang="en-US" smtClean="0"/>
              <a:t>2022-08-02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E77EE-5059-4652-87B5-90132B6E248D}" type="datetime1">
              <a:rPr lang="en-US" smtClean="0"/>
              <a:t>2022-08-02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58346BA8-32D5-4FF6-A5B6-E8669086E22B}" type="datetime1">
              <a:rPr lang="en-US" smtClean="0"/>
              <a:t>2022-08-02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fld id="{26BF4CF2-8FB3-4F0C-9B00-7E6C7CA6F4A3}" type="datetime1">
              <a:rPr lang="en-US" smtClean="0"/>
              <a:t>2022-08-02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B92383-9ED5-4CF8-A967-872801359B88}" type="datetime1">
              <a:rPr lang="en-US" smtClean="0"/>
              <a:t>2022-08-02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462D82D-D35A-46A4-8A65-1AC5B2269F0E}" type="datetime1">
              <a:rPr lang="en-US" smtClean="0"/>
              <a:t>2022-08-02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3F73E84C-9EFC-4EF0-909E-C643651F8B00}" type="datetime1">
              <a:rPr lang="en-US" smtClean="0"/>
              <a:t>2022-08-02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FC2E6489-681A-4D3E-AD04-9992D9D4DF72}" type="datetime1">
              <a:rPr lang="en-US" smtClean="0"/>
              <a:t>2022-08-02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fld id="{0003ECDE-615A-473A-8B02-29E2F6F5637A}" type="datetime1">
              <a:rPr lang="en-US" smtClean="0"/>
              <a:t>2022-08-02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ncadmin.nc.gov/documents/nc-debarred-vendor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0623"/>
            <a:ext cx="7772400" cy="3056753"/>
          </a:xfrm>
        </p:spPr>
        <p:txBody>
          <a:bodyPr>
            <a:normAutofit fontScale="90000"/>
          </a:bodyPr>
          <a:lstStyle/>
          <a:p>
            <a:r>
              <a:rPr lang="en-US" dirty="0"/>
              <a:t>BYRNE/JAG</a:t>
            </a:r>
            <a:br>
              <a:rPr lang="en-US" dirty="0"/>
            </a:br>
            <a:r>
              <a:rPr lang="en-US" dirty="0"/>
              <a:t>CESF</a:t>
            </a:r>
            <a:br>
              <a:rPr lang="en-US" dirty="0"/>
            </a:br>
            <a:br>
              <a:rPr lang="en-US" dirty="0"/>
            </a:br>
            <a:r>
              <a:rPr lang="en-US" dirty="0"/>
              <a:t>Administering</a:t>
            </a:r>
            <a:br>
              <a:rPr lang="en-US" dirty="0"/>
            </a:br>
            <a:r>
              <a:rPr lang="en-US" dirty="0"/>
              <a:t>Byrne-JAG &amp; CESF Grants</a:t>
            </a:r>
          </a:p>
        </p:txBody>
      </p:sp>
      <p:sp>
        <p:nvSpPr>
          <p:cNvPr id="5" name="Footer Placeholder 4"/>
          <p:cNvSpPr>
            <a:spLocks noGrp="1"/>
          </p:cNvSpPr>
          <p:nvPr>
            <p:ph type="ftr" sz="quarter" idx="11"/>
          </p:nvPr>
        </p:nvSpPr>
        <p:spPr>
          <a:xfrm>
            <a:off x="130968" y="6258909"/>
            <a:ext cx="2935128" cy="365125"/>
          </a:xfrm>
        </p:spPr>
        <p:txBody>
          <a:bodyPr/>
          <a:lstStyle/>
          <a:p>
            <a:pPr algn="l"/>
            <a:r>
              <a:rPr lang="en-US" sz="2000" dirty="0"/>
              <a:t>North Carolina 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1</a:t>
            </a:fld>
            <a:endParaRPr lang="en-US" dirty="0"/>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847756"/>
          </a:xfrm>
        </p:spPr>
        <p:txBody>
          <a:bodyPr>
            <a:normAutofit/>
          </a:bodyPr>
          <a:lstStyle/>
          <a:p>
            <a:r>
              <a:rPr lang="en-US" dirty="0"/>
              <a:t>Organization Roles (4)</a:t>
            </a:r>
          </a:p>
        </p:txBody>
      </p:sp>
      <p:sp>
        <p:nvSpPr>
          <p:cNvPr id="6" name="Slide Number Placeholder 5"/>
          <p:cNvSpPr>
            <a:spLocks noGrp="1"/>
          </p:cNvSpPr>
          <p:nvPr>
            <p:ph type="sldNum" sz="quarter" idx="12"/>
          </p:nvPr>
        </p:nvSpPr>
        <p:spPr/>
        <p:txBody>
          <a:bodyPr/>
          <a:lstStyle/>
          <a:p>
            <a:fld id="{5217D969-FAF6-4667-9EED-A6C98B22320E}" type="slidenum">
              <a:rPr lang="en-US" smtClean="0"/>
              <a:t>10</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Graphic 10" descr="Group of men">
            <a:extLst>
              <a:ext uri="{FF2B5EF4-FFF2-40B4-BE49-F238E27FC236}">
                <a16:creationId xmlns:a16="http://schemas.microsoft.com/office/drawing/2014/main" id="{C753AA35-9B14-430E-867C-1842BEFB3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076" y="117887"/>
            <a:ext cx="914400" cy="914400"/>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7A8D849C-8F4B-485C-9F76-6F9E028DB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599" y="1676399"/>
            <a:ext cx="6400802" cy="4523945"/>
          </a:xfrm>
          <a:prstGeom prst="rect">
            <a:avLst/>
          </a:prstGeom>
          <a:ln w="63500">
            <a:solidFill>
              <a:srgbClr val="7030A0"/>
            </a:solidFill>
          </a:ln>
        </p:spPr>
      </p:pic>
      <p:sp>
        <p:nvSpPr>
          <p:cNvPr id="8" name="TextBox 7">
            <a:extLst>
              <a:ext uri="{FF2B5EF4-FFF2-40B4-BE49-F238E27FC236}">
                <a16:creationId xmlns:a16="http://schemas.microsoft.com/office/drawing/2014/main" id="{12D593A9-356D-4E08-8A6F-F4573E557416}"/>
              </a:ext>
            </a:extLst>
          </p:cNvPr>
          <p:cNvSpPr txBox="1"/>
          <p:nvPr/>
        </p:nvSpPr>
        <p:spPr>
          <a:xfrm>
            <a:off x="685800" y="1260589"/>
            <a:ext cx="5576014" cy="369332"/>
          </a:xfrm>
          <a:prstGeom prst="rect">
            <a:avLst/>
          </a:prstGeom>
          <a:noFill/>
        </p:spPr>
        <p:txBody>
          <a:bodyPr wrap="none" rtlCol="0">
            <a:spAutoFit/>
          </a:bodyPr>
          <a:lstStyle/>
          <a:p>
            <a:r>
              <a:rPr lang="en-US" dirty="0"/>
              <a:t>Found in GEMS &gt; My Profile &gt; Request Organization Roles</a:t>
            </a:r>
          </a:p>
        </p:txBody>
      </p:sp>
    </p:spTree>
    <p:extLst>
      <p:ext uri="{BB962C8B-B14F-4D97-AF65-F5344CB8AC3E}">
        <p14:creationId xmlns:p14="http://schemas.microsoft.com/office/powerpoint/2010/main" val="288583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Notice of Grant Implementation</a:t>
            </a:r>
          </a:p>
        </p:txBody>
      </p:sp>
      <p:sp>
        <p:nvSpPr>
          <p:cNvPr id="6" name="Slide Number Placeholder 5"/>
          <p:cNvSpPr>
            <a:spLocks noGrp="1"/>
          </p:cNvSpPr>
          <p:nvPr>
            <p:ph type="sldNum" sz="quarter" idx="12"/>
          </p:nvPr>
        </p:nvSpPr>
        <p:spPr/>
        <p:txBody>
          <a:bodyPr/>
          <a:lstStyle/>
          <a:p>
            <a:fld id="{5217D969-FAF6-4667-9EED-A6C98B22320E}" type="slidenum">
              <a:rPr lang="en-US" smtClean="0"/>
              <a:t>11</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Graphic 7" descr="Playbook">
            <a:extLst>
              <a:ext uri="{FF2B5EF4-FFF2-40B4-BE49-F238E27FC236}">
                <a16:creationId xmlns:a16="http://schemas.microsoft.com/office/drawing/2014/main" id="{CFF97E48-0E1D-486E-9FDA-1C6709730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7475" y="135671"/>
            <a:ext cx="914400" cy="914400"/>
          </a:xfrm>
          <a:prstGeom prst="rect">
            <a:avLst/>
          </a:prstGeom>
        </p:spPr>
      </p:pic>
      <p:sp>
        <p:nvSpPr>
          <p:cNvPr id="7" name="TextBox 6">
            <a:extLst>
              <a:ext uri="{FF2B5EF4-FFF2-40B4-BE49-F238E27FC236}">
                <a16:creationId xmlns:a16="http://schemas.microsoft.com/office/drawing/2014/main" id="{BC2E8B89-5C03-428A-95E0-0FF3FF74D353}"/>
              </a:ext>
            </a:extLst>
          </p:cNvPr>
          <p:cNvSpPr txBox="1"/>
          <p:nvPr/>
        </p:nvSpPr>
        <p:spPr>
          <a:xfrm>
            <a:off x="49012" y="1453837"/>
            <a:ext cx="8792863" cy="1231106"/>
          </a:xfrm>
          <a:prstGeom prst="rect">
            <a:avLst/>
          </a:prstGeom>
          <a:noFill/>
        </p:spPr>
        <p:txBody>
          <a:bodyPr wrap="square" rtlCol="0">
            <a:spAutoFit/>
          </a:bodyPr>
          <a:lstStyle/>
          <a:p>
            <a:pPr marL="800100" lvl="1" indent="-342900">
              <a:buFont typeface="Arial" panose="020B0604020202020204" pitchFamily="34" charset="0"/>
              <a:buChar char="•"/>
            </a:pPr>
            <a:r>
              <a:rPr lang="en-US" sz="2800" dirty="0"/>
              <a:t>Must be submitted within 60 Days of Opening / GM Introduction</a:t>
            </a:r>
          </a:p>
          <a:p>
            <a:endParaRPr lang="en-US" dirty="0"/>
          </a:p>
        </p:txBody>
      </p:sp>
      <p:pic>
        <p:nvPicPr>
          <p:cNvPr id="4" name="Picture 3">
            <a:extLst>
              <a:ext uri="{FF2B5EF4-FFF2-40B4-BE49-F238E27FC236}">
                <a16:creationId xmlns:a16="http://schemas.microsoft.com/office/drawing/2014/main" id="{6E497B15-3564-4B79-829F-0389C8F3A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710" y="2667000"/>
            <a:ext cx="6184580" cy="3185996"/>
          </a:xfrm>
          <a:prstGeom prst="rect">
            <a:avLst/>
          </a:prstGeom>
          <a:ln w="63500">
            <a:solidFill>
              <a:srgbClr val="7030A0"/>
            </a:solidFill>
          </a:ln>
        </p:spPr>
      </p:pic>
    </p:spTree>
    <p:extLst>
      <p:ext uri="{BB962C8B-B14F-4D97-AF65-F5344CB8AC3E}">
        <p14:creationId xmlns:p14="http://schemas.microsoft.com/office/powerpoint/2010/main" val="21341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US" dirty="0"/>
              <a:t>Grant Adjustments</a:t>
            </a:r>
          </a:p>
        </p:txBody>
      </p:sp>
      <p:sp>
        <p:nvSpPr>
          <p:cNvPr id="6" name="Slide Number Placeholder 5"/>
          <p:cNvSpPr>
            <a:spLocks noGrp="1"/>
          </p:cNvSpPr>
          <p:nvPr>
            <p:ph type="sldNum" sz="quarter" idx="12"/>
          </p:nvPr>
        </p:nvSpPr>
        <p:spPr/>
        <p:txBody>
          <a:bodyPr/>
          <a:lstStyle/>
          <a:p>
            <a:fld id="{5217D969-FAF6-4667-9EED-A6C98B22320E}" type="slidenum">
              <a:rPr lang="en-US" smtClean="0"/>
              <a:t>12</a:t>
            </a:fld>
            <a:endParaRPr lang="en-US"/>
          </a:p>
        </p:txBody>
      </p:sp>
      <p:sp>
        <p:nvSpPr>
          <p:cNvPr id="11" name="Footer Placeholder 4">
            <a:extLst>
              <a:ext uri="{FF2B5EF4-FFF2-40B4-BE49-F238E27FC236}">
                <a16:creationId xmlns:a16="http://schemas.microsoft.com/office/drawing/2014/main" id="{2838DB6D-E345-443E-A682-64FB8D3A5233}"/>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grpSp>
        <p:nvGrpSpPr>
          <p:cNvPr id="2" name="Group 1">
            <a:extLst>
              <a:ext uri="{FF2B5EF4-FFF2-40B4-BE49-F238E27FC236}">
                <a16:creationId xmlns:a16="http://schemas.microsoft.com/office/drawing/2014/main" id="{7BBFEC00-690C-464B-9D06-A58F6387E524}"/>
              </a:ext>
            </a:extLst>
          </p:cNvPr>
          <p:cNvGrpSpPr/>
          <p:nvPr/>
        </p:nvGrpSpPr>
        <p:grpSpPr>
          <a:xfrm>
            <a:off x="838200" y="1676400"/>
            <a:ext cx="7729824" cy="1815882"/>
            <a:chOff x="838200" y="1676400"/>
            <a:chExt cx="7729824" cy="1815882"/>
          </a:xfrm>
        </p:grpSpPr>
        <p:sp>
          <p:nvSpPr>
            <p:cNvPr id="9" name="TextBox 8">
              <a:extLst>
                <a:ext uri="{FF2B5EF4-FFF2-40B4-BE49-F238E27FC236}">
                  <a16:creationId xmlns:a16="http://schemas.microsoft.com/office/drawing/2014/main" id="{2B977B62-6ACE-410B-9121-6B50AD3C53AB}"/>
                </a:ext>
              </a:extLst>
            </p:cNvPr>
            <p:cNvSpPr txBox="1"/>
            <p:nvPr/>
          </p:nvSpPr>
          <p:spPr>
            <a:xfrm>
              <a:off x="3505200" y="1676400"/>
              <a:ext cx="5062824" cy="1815882"/>
            </a:xfrm>
            <a:prstGeom prst="rect">
              <a:avLst/>
            </a:prstGeom>
            <a:noFill/>
          </p:spPr>
          <p:txBody>
            <a:bodyPr wrap="square" rtlCol="0">
              <a:spAutoFit/>
            </a:bodyPr>
            <a:lstStyle/>
            <a:p>
              <a:r>
                <a:rPr lang="en-US" sz="2800" dirty="0"/>
                <a:t>A </a:t>
              </a:r>
              <a:r>
                <a:rPr lang="en-US" sz="2800" b="1" u="sng" dirty="0">
                  <a:solidFill>
                    <a:srgbClr val="FF0000"/>
                  </a:solidFill>
                </a:rPr>
                <a:t>Grant Adjustment</a:t>
              </a:r>
              <a:r>
                <a:rPr lang="en-US" sz="2800" dirty="0">
                  <a:solidFill>
                    <a:srgbClr val="FF0000"/>
                  </a:solidFill>
                </a:rPr>
                <a:t>  </a:t>
              </a:r>
              <a:r>
                <a:rPr lang="en-US" sz="2800" dirty="0"/>
                <a:t>is the means to change certain portions of terms or conditions previously issued Grant Agreement.</a:t>
              </a:r>
            </a:p>
          </p:txBody>
        </p:sp>
        <p:grpSp>
          <p:nvGrpSpPr>
            <p:cNvPr id="16" name="Group 15">
              <a:extLst>
                <a:ext uri="{FF2B5EF4-FFF2-40B4-BE49-F238E27FC236}">
                  <a16:creationId xmlns:a16="http://schemas.microsoft.com/office/drawing/2014/main" id="{12932FCD-533F-4E23-BE78-5F2F8FB065E7}"/>
                </a:ext>
              </a:extLst>
            </p:cNvPr>
            <p:cNvGrpSpPr/>
            <p:nvPr/>
          </p:nvGrpSpPr>
          <p:grpSpPr>
            <a:xfrm>
              <a:off x="838200" y="1676400"/>
              <a:ext cx="1967655" cy="1528424"/>
              <a:chOff x="7027803" y="2152139"/>
              <a:chExt cx="1967655" cy="1528424"/>
            </a:xfrm>
          </p:grpSpPr>
          <p:grpSp>
            <p:nvGrpSpPr>
              <p:cNvPr id="15" name="Group 14">
                <a:extLst>
                  <a:ext uri="{FF2B5EF4-FFF2-40B4-BE49-F238E27FC236}">
                    <a16:creationId xmlns:a16="http://schemas.microsoft.com/office/drawing/2014/main" id="{C8AAC4E8-F388-4D63-AB71-08C66B5887BE}"/>
                  </a:ext>
                </a:extLst>
              </p:cNvPr>
              <p:cNvGrpSpPr/>
              <p:nvPr/>
            </p:nvGrpSpPr>
            <p:grpSpPr>
              <a:xfrm>
                <a:off x="7027803" y="2152139"/>
                <a:ext cx="1736458" cy="1447800"/>
                <a:chOff x="6991180" y="2792913"/>
                <a:chExt cx="1736458" cy="1447800"/>
              </a:xfrm>
            </p:grpSpPr>
            <p:pic>
              <p:nvPicPr>
                <p:cNvPr id="8" name="Graphic 7" descr="Document">
                  <a:extLst>
                    <a:ext uri="{FF2B5EF4-FFF2-40B4-BE49-F238E27FC236}">
                      <a16:creationId xmlns:a16="http://schemas.microsoft.com/office/drawing/2014/main" id="{7B7B1C3C-99BF-41EC-A4A7-B1F157FD4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1180" y="2792913"/>
                  <a:ext cx="1447800" cy="1447800"/>
                </a:xfrm>
                <a:prstGeom prst="rect">
                  <a:avLst/>
                </a:prstGeom>
              </p:spPr>
            </p:pic>
            <p:pic>
              <p:nvPicPr>
                <p:cNvPr id="13" name="Graphic 12" descr="Pencil">
                  <a:extLst>
                    <a:ext uri="{FF2B5EF4-FFF2-40B4-BE49-F238E27FC236}">
                      <a16:creationId xmlns:a16="http://schemas.microsoft.com/office/drawing/2014/main" id="{36996BA6-FD85-4136-837C-3BE262E770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257386">
                  <a:off x="7813238" y="2875529"/>
                  <a:ext cx="914400" cy="781775"/>
                </a:xfrm>
                <a:prstGeom prst="rect">
                  <a:avLst/>
                </a:prstGeom>
              </p:spPr>
            </p:pic>
          </p:grpSp>
          <p:pic>
            <p:nvPicPr>
              <p:cNvPr id="14" name="Graphic 13" descr="Ribbon">
                <a:extLst>
                  <a:ext uri="{FF2B5EF4-FFF2-40B4-BE49-F238E27FC236}">
                    <a16:creationId xmlns:a16="http://schemas.microsoft.com/office/drawing/2014/main" id="{67DEF25C-A1FD-4D71-90E3-C263FF4DA8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945263">
                <a:off x="8247152" y="2932257"/>
                <a:ext cx="748306" cy="748306"/>
              </a:xfrm>
              <a:prstGeom prst="rect">
                <a:avLst/>
              </a:prstGeom>
            </p:spPr>
          </p:pic>
        </p:grpSp>
      </p:grpSp>
      <p:cxnSp>
        <p:nvCxnSpPr>
          <p:cNvPr id="20" name="Straight Connector 19">
            <a:extLst>
              <a:ext uri="{FF2B5EF4-FFF2-40B4-BE49-F238E27FC236}">
                <a16:creationId xmlns:a16="http://schemas.microsoft.com/office/drawing/2014/main" id="{AC8F32FA-1AE5-479D-91EA-2B7E4F2B9BCC}"/>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7FEC5B1A-2AE8-4735-868E-B033DF8CEBB3}"/>
              </a:ext>
            </a:extLst>
          </p:cNvPr>
          <p:cNvGrpSpPr/>
          <p:nvPr/>
        </p:nvGrpSpPr>
        <p:grpSpPr>
          <a:xfrm>
            <a:off x="935123" y="3764014"/>
            <a:ext cx="7751677" cy="2677656"/>
            <a:chOff x="935123" y="3764014"/>
            <a:chExt cx="7751677" cy="2677656"/>
          </a:xfrm>
        </p:grpSpPr>
        <p:sp>
          <p:nvSpPr>
            <p:cNvPr id="12" name="TextBox 11">
              <a:extLst>
                <a:ext uri="{FF2B5EF4-FFF2-40B4-BE49-F238E27FC236}">
                  <a16:creationId xmlns:a16="http://schemas.microsoft.com/office/drawing/2014/main" id="{522B808F-E1EE-439C-8FF3-FADBFEE4064E}"/>
                </a:ext>
              </a:extLst>
            </p:cNvPr>
            <p:cNvSpPr txBox="1"/>
            <p:nvPr/>
          </p:nvSpPr>
          <p:spPr>
            <a:xfrm>
              <a:off x="3465576" y="3764014"/>
              <a:ext cx="5221224" cy="2677656"/>
            </a:xfrm>
            <a:prstGeom prst="rect">
              <a:avLst/>
            </a:prstGeom>
            <a:noFill/>
          </p:spPr>
          <p:txBody>
            <a:bodyPr wrap="square" rtlCol="0">
              <a:spAutoFit/>
            </a:bodyPr>
            <a:lstStyle/>
            <a:p>
              <a:r>
                <a:rPr lang="en-US" sz="2800" dirty="0"/>
                <a:t>Grant Adjustments occur during the Grant’s Period of Performance.  Budgetary adjustments must be submitted </a:t>
              </a:r>
              <a:r>
                <a:rPr lang="en-US" sz="2800" b="1" u="sng" dirty="0">
                  <a:solidFill>
                    <a:srgbClr val="FF0000"/>
                  </a:solidFill>
                </a:rPr>
                <a:t>prior to 90-days before</a:t>
              </a:r>
              <a:r>
                <a:rPr lang="en-US" sz="2800" dirty="0"/>
                <a:t> Grant End Date.</a:t>
              </a:r>
            </a:p>
            <a:p>
              <a:endParaRPr lang="en-US" sz="2800" dirty="0"/>
            </a:p>
          </p:txBody>
        </p:sp>
        <p:pic>
          <p:nvPicPr>
            <p:cNvPr id="4" name="Graphic 3" descr="Daily calendar">
              <a:extLst>
                <a:ext uri="{FF2B5EF4-FFF2-40B4-BE49-F238E27FC236}">
                  <a16:creationId xmlns:a16="http://schemas.microsoft.com/office/drawing/2014/main" id="{88F96D14-AF11-4D50-BE72-F8883E4202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5123" y="3875312"/>
              <a:ext cx="1559170" cy="1559170"/>
            </a:xfrm>
            <a:prstGeom prst="rect">
              <a:avLst/>
            </a:prstGeom>
          </p:spPr>
        </p:pic>
      </p:grpSp>
    </p:spTree>
    <p:extLst>
      <p:ext uri="{BB962C8B-B14F-4D97-AF65-F5344CB8AC3E}">
        <p14:creationId xmlns:p14="http://schemas.microsoft.com/office/powerpoint/2010/main" val="92802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7285" y="1811185"/>
            <a:ext cx="4781006" cy="1895667"/>
          </a:xfrm>
        </p:spPr>
        <p:txBody>
          <a:bodyPr>
            <a:normAutofit lnSpcReduction="10000"/>
          </a:bodyPr>
          <a:lstStyle/>
          <a:p>
            <a:r>
              <a:rPr lang="en-US" sz="2800" b="1" u="sng" dirty="0"/>
              <a:t>Non-Budgetary Adjustments</a:t>
            </a:r>
          </a:p>
          <a:p>
            <a:pPr lvl="1">
              <a:buClr>
                <a:schemeClr val="tx1"/>
              </a:buClr>
              <a:buSzPct val="100000"/>
              <a:buFont typeface="Courier New" panose="02070309020205020404" pitchFamily="49" charset="0"/>
              <a:buChar char="o"/>
            </a:pPr>
            <a:r>
              <a:rPr lang="en-US" sz="2800" dirty="0"/>
              <a:t>  Grant Period Extensions</a:t>
            </a:r>
          </a:p>
          <a:p>
            <a:pPr lvl="1">
              <a:buClr>
                <a:schemeClr val="tx1"/>
              </a:buClr>
              <a:buSzPct val="100000"/>
              <a:buFont typeface="Courier New" panose="02070309020205020404" pitchFamily="49" charset="0"/>
              <a:buChar char="o"/>
            </a:pPr>
            <a:r>
              <a:rPr lang="en-US" sz="2800" dirty="0"/>
              <a:t>  Project Adjustments</a:t>
            </a:r>
          </a:p>
          <a:p>
            <a:pPr lvl="1">
              <a:buClr>
                <a:schemeClr val="tx1"/>
              </a:buClr>
              <a:buSzPct val="100000"/>
              <a:buFont typeface="Courier New" panose="02070309020205020404" pitchFamily="49" charset="0"/>
              <a:buChar char="o"/>
            </a:pPr>
            <a:r>
              <a:rPr lang="en-US" sz="2800" dirty="0"/>
              <a:t>  Personnel Adjustments</a:t>
            </a:r>
          </a:p>
          <a:p>
            <a:pPr lvl="1">
              <a:buClr>
                <a:schemeClr val="tx1"/>
              </a:buClr>
              <a:buSzPct val="100000"/>
              <a:buFont typeface="Courier New" panose="02070309020205020404" pitchFamily="49" charset="0"/>
              <a:buChar char="o"/>
            </a:pPr>
            <a:endParaRPr lang="en-US" sz="2800" dirty="0"/>
          </a:p>
          <a:p>
            <a:pPr marL="393192" lvl="1" indent="0">
              <a:buNone/>
            </a:pPr>
            <a:endParaRPr lang="en-US" dirty="0"/>
          </a:p>
          <a:p>
            <a:pPr lvl="1"/>
            <a:endParaRPr lang="en-US" dirty="0"/>
          </a:p>
        </p:txBody>
      </p:sp>
      <p:sp>
        <p:nvSpPr>
          <p:cNvPr id="3" name="Title 2"/>
          <p:cNvSpPr>
            <a:spLocks noGrp="1"/>
          </p:cNvSpPr>
          <p:nvPr>
            <p:ph type="title"/>
          </p:nvPr>
        </p:nvSpPr>
        <p:spPr/>
        <p:txBody>
          <a:bodyPr/>
          <a:lstStyle/>
          <a:p>
            <a:r>
              <a:rPr lang="en-US" dirty="0"/>
              <a:t>Grant Adjustments</a:t>
            </a:r>
          </a:p>
        </p:txBody>
      </p:sp>
      <p:sp>
        <p:nvSpPr>
          <p:cNvPr id="6" name="Slide Number Placeholder 5"/>
          <p:cNvSpPr>
            <a:spLocks noGrp="1"/>
          </p:cNvSpPr>
          <p:nvPr>
            <p:ph type="sldNum" sz="quarter" idx="12"/>
          </p:nvPr>
        </p:nvSpPr>
        <p:spPr/>
        <p:txBody>
          <a:bodyPr/>
          <a:lstStyle/>
          <a:p>
            <a:fld id="{5217D969-FAF6-4667-9EED-A6C98B22320E}" type="slidenum">
              <a:rPr lang="en-US" smtClean="0"/>
              <a:t>13</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pic>
        <p:nvPicPr>
          <p:cNvPr id="11" name="Graphic 10" descr="Handshake">
            <a:extLst>
              <a:ext uri="{FF2B5EF4-FFF2-40B4-BE49-F238E27FC236}">
                <a16:creationId xmlns:a16="http://schemas.microsoft.com/office/drawing/2014/main" id="{D4979C8D-0DEA-4C70-A2B7-CEA9272A2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285" y="1762605"/>
            <a:ext cx="1524000" cy="1524000"/>
          </a:xfrm>
          <a:prstGeom prst="rect">
            <a:avLst/>
          </a:prstGeom>
        </p:spPr>
      </p:pic>
      <p:sp>
        <p:nvSpPr>
          <p:cNvPr id="12" name="Rectangle 11">
            <a:extLst>
              <a:ext uri="{FF2B5EF4-FFF2-40B4-BE49-F238E27FC236}">
                <a16:creationId xmlns:a16="http://schemas.microsoft.com/office/drawing/2014/main" id="{E604B06B-8F3F-4E52-A261-90775611F34B}"/>
              </a:ext>
            </a:extLst>
          </p:cNvPr>
          <p:cNvSpPr/>
          <p:nvPr/>
        </p:nvSpPr>
        <p:spPr>
          <a:xfrm>
            <a:off x="3769425" y="3905289"/>
            <a:ext cx="5060727" cy="2844368"/>
          </a:xfrm>
          <a:prstGeom prst="rect">
            <a:avLst/>
          </a:prstGeom>
        </p:spPr>
        <p:txBody>
          <a:bodyPr wrap="square">
            <a:spAutoFit/>
          </a:bodyPr>
          <a:lstStyle/>
          <a:p>
            <a:pPr marL="365760" indent="-256032">
              <a:spcBef>
                <a:spcPts val="400"/>
              </a:spcBef>
              <a:buClr>
                <a:schemeClr val="accent1"/>
              </a:buClr>
              <a:buSzPct val="68000"/>
              <a:buFont typeface="Wingdings 3"/>
              <a:buChar char=""/>
            </a:pPr>
            <a:r>
              <a:rPr lang="en-US" sz="2800" b="1" u="sng" dirty="0"/>
              <a:t>Budget Adjustments</a:t>
            </a:r>
          </a:p>
          <a:p>
            <a:pPr marL="850392" lvl="1" indent="-457200">
              <a:spcBef>
                <a:spcPts val="324"/>
              </a:spcBef>
              <a:buClr>
                <a:schemeClr val="tx1"/>
              </a:buClr>
              <a:buFont typeface="Courier New" panose="02070309020205020404" pitchFamily="49" charset="0"/>
              <a:buChar char="o"/>
            </a:pPr>
            <a:r>
              <a:rPr lang="en-US" sz="2800" dirty="0"/>
              <a:t>Budgeted Items</a:t>
            </a:r>
          </a:p>
          <a:p>
            <a:pPr marL="850392" lvl="1" indent="-457200">
              <a:spcBef>
                <a:spcPts val="324"/>
              </a:spcBef>
              <a:buClr>
                <a:schemeClr val="tx1"/>
              </a:buClr>
              <a:buFont typeface="Courier New" panose="02070309020205020404" pitchFamily="49" charset="0"/>
              <a:buChar char="o"/>
            </a:pPr>
            <a:r>
              <a:rPr lang="en-US" sz="2800" dirty="0"/>
              <a:t>Quantities and Unit Costs</a:t>
            </a:r>
          </a:p>
          <a:p>
            <a:pPr marL="850392" lvl="1" indent="-457200">
              <a:spcBef>
                <a:spcPts val="324"/>
              </a:spcBef>
              <a:buClr>
                <a:schemeClr val="tx1"/>
              </a:buClr>
              <a:buFont typeface="Courier New" panose="02070309020205020404" pitchFamily="49" charset="0"/>
              <a:buChar char="o"/>
            </a:pPr>
            <a:r>
              <a:rPr lang="en-US" sz="2800" dirty="0"/>
              <a:t>Last request due 90 days prior to grant end</a:t>
            </a:r>
          </a:p>
          <a:p>
            <a:pPr marL="365760" indent="-256032">
              <a:spcBef>
                <a:spcPts val="400"/>
              </a:spcBef>
              <a:buClr>
                <a:schemeClr val="accent1"/>
              </a:buClr>
              <a:buSzPct val="68000"/>
              <a:buFont typeface="Wingdings 3"/>
              <a:buChar char=""/>
            </a:pPr>
            <a:endParaRPr lang="en-US" sz="2800" b="1" u="sng" dirty="0"/>
          </a:p>
        </p:txBody>
      </p:sp>
      <p:pic>
        <p:nvPicPr>
          <p:cNvPr id="14" name="Graphic 13" descr="Money">
            <a:extLst>
              <a:ext uri="{FF2B5EF4-FFF2-40B4-BE49-F238E27FC236}">
                <a16:creationId xmlns:a16="http://schemas.microsoft.com/office/drawing/2014/main" id="{C05F4201-DE21-49C7-B6AC-6CEFE11B01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0800" y="4154128"/>
            <a:ext cx="1219200" cy="1219200"/>
          </a:xfrm>
          <a:prstGeom prst="rect">
            <a:avLst/>
          </a:prstGeom>
        </p:spPr>
      </p:pic>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7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Grant Adjustments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0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Calibri"/>
              <a:ea typeface="+mn-ea"/>
              <a:cs typeface="+mn-cs"/>
            </a:endParaRPr>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North Carolina Governor’s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186A2D8-C890-4F90-8060-4B47E1D4E2E6}"/>
              </a:ext>
            </a:extLst>
          </p:cNvPr>
          <p:cNvSpPr txBox="1"/>
          <p:nvPr/>
        </p:nvSpPr>
        <p:spPr>
          <a:xfrm>
            <a:off x="777533" y="3486468"/>
            <a:ext cx="7832450" cy="95410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39639D"/>
                </a:solidFill>
                <a:effectLst/>
                <a:uLnTx/>
                <a:uFillTx/>
                <a:latin typeface="Calibri"/>
                <a:ea typeface="+mn-ea"/>
                <a:cs typeface="+mn-cs"/>
              </a:rPr>
              <a:t>Do not request more funds than you have available.  Will cause Project to be out of balance.</a:t>
            </a:r>
          </a:p>
        </p:txBody>
      </p:sp>
      <p:sp>
        <p:nvSpPr>
          <p:cNvPr id="14" name="Rectangle 13">
            <a:extLst>
              <a:ext uri="{FF2B5EF4-FFF2-40B4-BE49-F238E27FC236}">
                <a16:creationId xmlns:a16="http://schemas.microsoft.com/office/drawing/2014/main" id="{668E0373-5249-46AE-8938-9BDD807452A2}"/>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31E8991-0F02-4F3F-AFE6-162F395E65B2}"/>
              </a:ext>
            </a:extLst>
          </p:cNvPr>
          <p:cNvSpPr/>
          <p:nvPr/>
        </p:nvSpPr>
        <p:spPr>
          <a:xfrm>
            <a:off x="777533" y="2295852"/>
            <a:ext cx="7832449" cy="954107"/>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39639D"/>
                </a:solidFill>
                <a:effectLst/>
                <a:uLnTx/>
                <a:uFillTx/>
                <a:latin typeface="Calibri"/>
                <a:ea typeface="+mn-ea"/>
                <a:cs typeface="+mn-cs"/>
              </a:rPr>
              <a:t>Provide details in justification, must be in line with Project scope</a:t>
            </a:r>
          </a:p>
        </p:txBody>
      </p:sp>
    </p:spTree>
    <p:extLst>
      <p:ext uri="{BB962C8B-B14F-4D97-AF65-F5344CB8AC3E}">
        <p14:creationId xmlns:p14="http://schemas.microsoft.com/office/powerpoint/2010/main" val="102523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Grant Adjustments</a:t>
            </a:r>
          </a:p>
        </p:txBody>
      </p:sp>
      <p:sp>
        <p:nvSpPr>
          <p:cNvPr id="6" name="Slide Number Placeholder 5"/>
          <p:cNvSpPr>
            <a:spLocks noGrp="1"/>
          </p:cNvSpPr>
          <p:nvPr>
            <p:ph type="sldNum" sz="quarter" idx="12"/>
          </p:nvPr>
        </p:nvSpPr>
        <p:spPr/>
        <p:txBody>
          <a:bodyPr/>
          <a:lstStyle/>
          <a:p>
            <a:fld id="{5217D969-FAF6-4667-9EED-A6C98B22320E}" type="slidenum">
              <a:rPr lang="en-US" smtClean="0"/>
              <a:t>15</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43DFF66-727D-493D-97B9-ACCD4B491ACE}"/>
              </a:ext>
            </a:extLst>
          </p:cNvPr>
          <p:cNvSpPr txBox="1"/>
          <p:nvPr/>
        </p:nvSpPr>
        <p:spPr>
          <a:xfrm>
            <a:off x="457200" y="1512872"/>
            <a:ext cx="8372952" cy="4524315"/>
          </a:xfrm>
          <a:prstGeom prst="rect">
            <a:avLst/>
          </a:prstGeom>
          <a:noFill/>
        </p:spPr>
        <p:txBody>
          <a:bodyPr wrap="square" rtlCol="0">
            <a:spAutoFit/>
          </a:bodyPr>
          <a:lstStyle/>
          <a:p>
            <a:endParaRPr lang="en-US" sz="2800" b="1" dirty="0"/>
          </a:p>
          <a:p>
            <a:pPr marL="457200" indent="-457200">
              <a:buFont typeface="Courier New" panose="02070309020205020404" pitchFamily="49" charset="0"/>
              <a:buChar char="o"/>
            </a:pPr>
            <a:r>
              <a:rPr lang="en-US" sz="2800" dirty="0"/>
              <a:t>Overestimate costs where possible</a:t>
            </a:r>
          </a:p>
          <a:p>
            <a:pPr marL="457200" indent="-457200">
              <a:buFont typeface="Courier New" panose="02070309020205020404" pitchFamily="49" charset="0"/>
              <a:buChar char="o"/>
            </a:pPr>
            <a:r>
              <a:rPr lang="en-US" sz="2800" dirty="0"/>
              <a:t>Equipment vs. Supplies – follow your policy if more restrictive than Federal rule ($5,000 and one/more year service life)</a:t>
            </a:r>
          </a:p>
          <a:p>
            <a:pPr marL="457200" indent="-457200">
              <a:buFont typeface="Courier New" panose="02070309020205020404" pitchFamily="49" charset="0"/>
              <a:buChar char="o"/>
            </a:pPr>
            <a:r>
              <a:rPr lang="en-US" sz="2800" dirty="0"/>
              <a:t>Use generic budget line-item names</a:t>
            </a:r>
          </a:p>
          <a:p>
            <a:pPr marL="914400" lvl="1" indent="-457200">
              <a:buFont typeface="Arial" panose="020B0604020202020204" pitchFamily="34" charset="0"/>
              <a:buChar char="•"/>
            </a:pPr>
            <a:r>
              <a:rPr lang="en-US" sz="2800" dirty="0"/>
              <a:t>Specific Models/Brands will limit you</a:t>
            </a:r>
          </a:p>
          <a:p>
            <a:pPr marL="457200" indent="-457200">
              <a:buFont typeface="Courier New" panose="02070309020205020404" pitchFamily="49" charset="0"/>
              <a:buChar char="o"/>
            </a:pPr>
            <a:r>
              <a:rPr lang="en-US" sz="2800" dirty="0"/>
              <a:t>Mirror quotes/invoices as closely as possible</a:t>
            </a:r>
          </a:p>
          <a:p>
            <a:pPr marL="914400" lvl="1" indent="-457200">
              <a:buFont typeface="Arial" panose="020B0604020202020204" pitchFamily="34" charset="0"/>
              <a:buChar char="•"/>
            </a:pPr>
            <a:r>
              <a:rPr lang="en-US" sz="2800" dirty="0"/>
              <a:t>Note that quantities must match</a:t>
            </a:r>
          </a:p>
          <a:p>
            <a:pPr marL="457200" indent="-457200">
              <a:buFont typeface="Courier New" panose="02070309020205020404" pitchFamily="49" charset="0"/>
              <a:buChar char="o"/>
            </a:pPr>
            <a:endParaRPr lang="en-US" sz="800" dirty="0"/>
          </a:p>
          <a:p>
            <a:endParaRPr lang="en-US" sz="2800" b="1" dirty="0"/>
          </a:p>
        </p:txBody>
      </p:sp>
      <p:sp>
        <p:nvSpPr>
          <p:cNvPr id="14" name="Rectangle 13">
            <a:extLst>
              <a:ext uri="{FF2B5EF4-FFF2-40B4-BE49-F238E27FC236}">
                <a16:creationId xmlns:a16="http://schemas.microsoft.com/office/drawing/2014/main" id="{668E0373-5249-46AE-8938-9BDD807452A2}"/>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38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US" dirty="0"/>
              <a:t>Reimbursement Overview</a:t>
            </a:r>
          </a:p>
        </p:txBody>
      </p:sp>
      <p:sp>
        <p:nvSpPr>
          <p:cNvPr id="6" name="Slide Number Placeholder 5"/>
          <p:cNvSpPr>
            <a:spLocks noGrp="1"/>
          </p:cNvSpPr>
          <p:nvPr>
            <p:ph type="sldNum" sz="quarter" idx="12"/>
          </p:nvPr>
        </p:nvSpPr>
        <p:spPr/>
        <p:txBody>
          <a:bodyPr/>
          <a:lstStyle/>
          <a:p>
            <a:fld id="{5217D969-FAF6-4667-9EED-A6C98B22320E}" type="slidenum">
              <a:rPr lang="en-US" smtClean="0"/>
              <a:t>16</a:t>
            </a:fld>
            <a:endParaRPr lang="en-US" dirty="0"/>
          </a:p>
        </p:txBody>
      </p:sp>
      <p:sp>
        <p:nvSpPr>
          <p:cNvPr id="11" name="Footer Placeholder 4">
            <a:extLst>
              <a:ext uri="{FF2B5EF4-FFF2-40B4-BE49-F238E27FC236}">
                <a16:creationId xmlns:a16="http://schemas.microsoft.com/office/drawing/2014/main" id="{2838DB6D-E345-443E-A682-64FB8D3A5233}"/>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20" name="Straight Connector 19">
            <a:extLst>
              <a:ext uri="{FF2B5EF4-FFF2-40B4-BE49-F238E27FC236}">
                <a16:creationId xmlns:a16="http://schemas.microsoft.com/office/drawing/2014/main" id="{AC8F32FA-1AE5-479D-91EA-2B7E4F2B9BCC}"/>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81D8EFEC-0E92-4A76-A011-B3F67BD4EEA6}"/>
              </a:ext>
            </a:extLst>
          </p:cNvPr>
          <p:cNvSpPr txBox="1"/>
          <p:nvPr/>
        </p:nvSpPr>
        <p:spPr>
          <a:xfrm>
            <a:off x="457200" y="1885146"/>
            <a:ext cx="6934200" cy="1815882"/>
          </a:xfrm>
          <a:prstGeom prst="rect">
            <a:avLst/>
          </a:prstGeom>
          <a:noFill/>
        </p:spPr>
        <p:txBody>
          <a:bodyPr wrap="square" rtlCol="0">
            <a:spAutoFit/>
          </a:bodyPr>
          <a:lstStyle/>
          <a:p>
            <a:pPr marL="457200" indent="-457200">
              <a:buFont typeface="Courier New" panose="02070309020205020404" pitchFamily="49" charset="0"/>
              <a:buChar char="o"/>
            </a:pPr>
            <a:r>
              <a:rPr lang="en-US" sz="2800" u="sng" dirty="0"/>
              <a:t>Payment via Reimbursement.</a:t>
            </a:r>
            <a:r>
              <a:rPr lang="en-US" sz="2800" dirty="0"/>
              <a:t>  Funding provided </a:t>
            </a:r>
            <a:r>
              <a:rPr lang="en-US" sz="2800" b="1" u="sng" dirty="0">
                <a:solidFill>
                  <a:srgbClr val="FF0000"/>
                </a:solidFill>
              </a:rPr>
              <a:t>after</a:t>
            </a:r>
            <a:r>
              <a:rPr lang="en-US" sz="2800" dirty="0"/>
              <a:t> approved Project expenses are incurred</a:t>
            </a:r>
          </a:p>
          <a:p>
            <a:endParaRPr lang="en-US" sz="2800" dirty="0"/>
          </a:p>
        </p:txBody>
      </p:sp>
      <p:grpSp>
        <p:nvGrpSpPr>
          <p:cNvPr id="2" name="Group 1">
            <a:extLst>
              <a:ext uri="{FF2B5EF4-FFF2-40B4-BE49-F238E27FC236}">
                <a16:creationId xmlns:a16="http://schemas.microsoft.com/office/drawing/2014/main" id="{1764FCE7-BCAC-4EF5-BDB5-F71DA3D24FA1}"/>
              </a:ext>
            </a:extLst>
          </p:cNvPr>
          <p:cNvGrpSpPr/>
          <p:nvPr/>
        </p:nvGrpSpPr>
        <p:grpSpPr>
          <a:xfrm>
            <a:off x="427892" y="3389293"/>
            <a:ext cx="8079325" cy="954107"/>
            <a:chOff x="427892" y="3240840"/>
            <a:chExt cx="8079325" cy="954107"/>
          </a:xfrm>
        </p:grpSpPr>
        <p:sp>
          <p:nvSpPr>
            <p:cNvPr id="17" name="TextBox 16">
              <a:extLst>
                <a:ext uri="{FF2B5EF4-FFF2-40B4-BE49-F238E27FC236}">
                  <a16:creationId xmlns:a16="http://schemas.microsoft.com/office/drawing/2014/main" id="{48332217-5F41-46E8-90E2-03DE25624CFF}"/>
                </a:ext>
              </a:extLst>
            </p:cNvPr>
            <p:cNvSpPr txBox="1"/>
            <p:nvPr/>
          </p:nvSpPr>
          <p:spPr>
            <a:xfrm>
              <a:off x="427892" y="3240840"/>
              <a:ext cx="6934200"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Requests and documentation are submitted via GEMS</a:t>
              </a:r>
            </a:p>
          </p:txBody>
        </p:sp>
        <p:pic>
          <p:nvPicPr>
            <p:cNvPr id="18" name="Picture 17">
              <a:extLst>
                <a:ext uri="{FF2B5EF4-FFF2-40B4-BE49-F238E27FC236}">
                  <a16:creationId xmlns:a16="http://schemas.microsoft.com/office/drawing/2014/main" id="{15CA3954-1EE6-458D-B91D-4ACF628C8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967" y="3267285"/>
              <a:ext cx="2290250" cy="901216"/>
            </a:xfrm>
            <a:prstGeom prst="rect">
              <a:avLst/>
            </a:prstGeom>
          </p:spPr>
        </p:pic>
      </p:grpSp>
      <p:sp>
        <p:nvSpPr>
          <p:cNvPr id="21" name="TextBox 20">
            <a:extLst>
              <a:ext uri="{FF2B5EF4-FFF2-40B4-BE49-F238E27FC236}">
                <a16:creationId xmlns:a16="http://schemas.microsoft.com/office/drawing/2014/main" id="{3941A06B-15D1-466A-8FE5-50590C4550D7}"/>
              </a:ext>
            </a:extLst>
          </p:cNvPr>
          <p:cNvSpPr txBox="1"/>
          <p:nvPr/>
        </p:nvSpPr>
        <p:spPr>
          <a:xfrm>
            <a:off x="457200" y="4606698"/>
            <a:ext cx="8229600"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Requests are reviewed by your GCC Grant Manager and payments are dispersed on a set schedule</a:t>
            </a:r>
          </a:p>
        </p:txBody>
      </p:sp>
    </p:spTree>
    <p:extLst>
      <p:ext uri="{BB962C8B-B14F-4D97-AF65-F5344CB8AC3E}">
        <p14:creationId xmlns:p14="http://schemas.microsoft.com/office/powerpoint/2010/main" val="43053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Reimbursement Overview (2)</a:t>
            </a:r>
          </a:p>
        </p:txBody>
      </p:sp>
      <p:sp>
        <p:nvSpPr>
          <p:cNvPr id="6" name="Slide Number Placeholder 5"/>
          <p:cNvSpPr>
            <a:spLocks noGrp="1"/>
          </p:cNvSpPr>
          <p:nvPr>
            <p:ph type="sldNum" sz="quarter" idx="12"/>
          </p:nvPr>
        </p:nvSpPr>
        <p:spPr/>
        <p:txBody>
          <a:bodyPr/>
          <a:lstStyle/>
          <a:p>
            <a:fld id="{5217D969-FAF6-4667-9EED-A6C98B22320E}" type="slidenum">
              <a:rPr lang="en-US" smtClean="0"/>
              <a:t>17</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63C23C0-C485-484D-8568-CB5201F67CF0}"/>
              </a:ext>
            </a:extLst>
          </p:cNvPr>
          <p:cNvSpPr txBox="1"/>
          <p:nvPr/>
        </p:nvSpPr>
        <p:spPr>
          <a:xfrm>
            <a:off x="634669" y="1638297"/>
            <a:ext cx="7342762" cy="1077218"/>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Submit by end of month following transaction</a:t>
            </a:r>
          </a:p>
          <a:p>
            <a:pPr marL="914400" lvl="1" indent="-457200">
              <a:buClr>
                <a:schemeClr val="tx1"/>
              </a:buClr>
              <a:buFont typeface="Arial" panose="020B0604020202020204" pitchFamily="34" charset="0"/>
              <a:buChar char="•"/>
            </a:pPr>
            <a:r>
              <a:rPr lang="en-US" sz="2800" b="1" u="sng" dirty="0">
                <a:solidFill>
                  <a:srgbClr val="FF0000"/>
                </a:solidFill>
              </a:rPr>
              <a:t>Reimburse as you go</a:t>
            </a:r>
          </a:p>
          <a:p>
            <a:pPr marL="457200" indent="-457200">
              <a:buFont typeface="Courier New" panose="02070309020205020404" pitchFamily="49" charset="0"/>
              <a:buChar char="o"/>
            </a:pPr>
            <a:endParaRPr lang="en-US" sz="800" dirty="0"/>
          </a:p>
        </p:txBody>
      </p:sp>
      <p:sp>
        <p:nvSpPr>
          <p:cNvPr id="14" name="TextBox 13">
            <a:extLst>
              <a:ext uri="{FF2B5EF4-FFF2-40B4-BE49-F238E27FC236}">
                <a16:creationId xmlns:a16="http://schemas.microsoft.com/office/drawing/2014/main" id="{A414029A-D57A-4231-AF51-305C18CCFBF6}"/>
              </a:ext>
            </a:extLst>
          </p:cNvPr>
          <p:cNvSpPr txBox="1"/>
          <p:nvPr/>
        </p:nvSpPr>
        <p:spPr>
          <a:xfrm>
            <a:off x="663102" y="2514600"/>
            <a:ext cx="7342762" cy="1077218"/>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You are proving the purchase to your GM</a:t>
            </a:r>
          </a:p>
          <a:p>
            <a:pPr marL="914400" lvl="1" indent="-457200">
              <a:buFont typeface="Arial" panose="020B0604020202020204" pitchFamily="34" charset="0"/>
              <a:buChar char="•"/>
            </a:pPr>
            <a:r>
              <a:rPr lang="en-US" sz="2800" dirty="0"/>
              <a:t>Think of this as an investigation</a:t>
            </a:r>
          </a:p>
          <a:p>
            <a:pPr marL="457200" indent="-457200">
              <a:buFont typeface="Courier New" panose="02070309020205020404" pitchFamily="49" charset="0"/>
              <a:buChar char="o"/>
            </a:pPr>
            <a:endParaRPr lang="en-US" sz="800" dirty="0"/>
          </a:p>
        </p:txBody>
      </p:sp>
      <p:sp>
        <p:nvSpPr>
          <p:cNvPr id="15" name="Rectangle 14">
            <a:extLst>
              <a:ext uri="{FF2B5EF4-FFF2-40B4-BE49-F238E27FC236}">
                <a16:creationId xmlns:a16="http://schemas.microsoft.com/office/drawing/2014/main" id="{5622CBD5-C93E-4FCE-B3B0-B9EF9EDDE5F7}"/>
              </a:ext>
            </a:extLst>
          </p:cNvPr>
          <p:cNvSpPr/>
          <p:nvPr/>
        </p:nvSpPr>
        <p:spPr>
          <a:xfrm>
            <a:off x="609600" y="3352800"/>
            <a:ext cx="7772400" cy="1384995"/>
          </a:xfrm>
          <a:prstGeom prst="rect">
            <a:avLst/>
          </a:prstGeom>
        </p:spPr>
        <p:txBody>
          <a:bodyPr wrap="square">
            <a:spAutoFit/>
          </a:bodyPr>
          <a:lstStyle/>
          <a:p>
            <a:pPr marL="457200" indent="-457200">
              <a:buFont typeface="Courier New" panose="02070309020205020404" pitchFamily="49" charset="0"/>
              <a:buChar char="o"/>
            </a:pPr>
            <a:r>
              <a:rPr lang="en-US" sz="2800" dirty="0"/>
              <a:t>Supporting documents</a:t>
            </a:r>
          </a:p>
          <a:p>
            <a:pPr marL="914400" lvl="1" indent="-457200">
              <a:buFont typeface="Arial" panose="020B0604020202020204" pitchFamily="34" charset="0"/>
              <a:buChar char="•"/>
            </a:pPr>
            <a:r>
              <a:rPr lang="en-US" sz="2800" dirty="0"/>
              <a:t>Use .pdf format </a:t>
            </a:r>
          </a:p>
          <a:p>
            <a:pPr marL="914400" lvl="1" indent="-457200">
              <a:buFont typeface="Arial" panose="020B0604020202020204" pitchFamily="34" charset="0"/>
              <a:buChar char="•"/>
            </a:pPr>
            <a:r>
              <a:rPr lang="en-US" sz="2800" dirty="0"/>
              <a:t>Place in reimbursement attachments section</a:t>
            </a:r>
          </a:p>
        </p:txBody>
      </p:sp>
      <p:sp>
        <p:nvSpPr>
          <p:cNvPr id="19" name="Rectangle 18">
            <a:extLst>
              <a:ext uri="{FF2B5EF4-FFF2-40B4-BE49-F238E27FC236}">
                <a16:creationId xmlns:a16="http://schemas.microsoft.com/office/drawing/2014/main" id="{0BB43EB5-D6AB-4F8F-8732-00EA88E427B3}"/>
              </a:ext>
            </a:extLst>
          </p:cNvPr>
          <p:cNvSpPr/>
          <p:nvPr/>
        </p:nvSpPr>
        <p:spPr>
          <a:xfrm>
            <a:off x="609600" y="4658380"/>
            <a:ext cx="7772400" cy="954107"/>
          </a:xfrm>
          <a:prstGeom prst="rect">
            <a:avLst/>
          </a:prstGeom>
        </p:spPr>
        <p:txBody>
          <a:bodyPr wrap="square">
            <a:spAutoFit/>
          </a:bodyPr>
          <a:lstStyle/>
          <a:p>
            <a:pPr marL="457200" indent="-457200">
              <a:buFont typeface="Courier New" panose="02070309020205020404" pitchFamily="49" charset="0"/>
              <a:buChar char="o"/>
            </a:pPr>
            <a:r>
              <a:rPr lang="en-US" sz="2800" dirty="0"/>
              <a:t>Conduct a debarment check on selected vendor(s) BEFORE ORDERING</a:t>
            </a:r>
          </a:p>
        </p:txBody>
      </p:sp>
    </p:spTree>
    <p:extLst>
      <p:ext uri="{BB962C8B-B14F-4D97-AF65-F5344CB8AC3E}">
        <p14:creationId xmlns:p14="http://schemas.microsoft.com/office/powerpoint/2010/main" val="64395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Vendor Debarment Check (IMPORTANT)</a:t>
            </a:r>
          </a:p>
        </p:txBody>
      </p:sp>
      <p:sp>
        <p:nvSpPr>
          <p:cNvPr id="6" name="Slide Number Placeholder 5"/>
          <p:cNvSpPr>
            <a:spLocks noGrp="1"/>
          </p:cNvSpPr>
          <p:nvPr>
            <p:ph type="sldNum" sz="quarter" idx="12"/>
          </p:nvPr>
        </p:nvSpPr>
        <p:spPr/>
        <p:txBody>
          <a:bodyPr/>
          <a:lstStyle/>
          <a:p>
            <a:fld id="{5217D969-FAF6-4667-9EED-A6C98B22320E}" type="slidenum">
              <a:rPr lang="en-US" smtClean="0"/>
              <a:t>18</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675ED6-AF6D-4594-80CC-CB37AEF00AD2}"/>
              </a:ext>
            </a:extLst>
          </p:cNvPr>
          <p:cNvSpPr/>
          <p:nvPr/>
        </p:nvSpPr>
        <p:spPr>
          <a:xfrm>
            <a:off x="674142" y="1712879"/>
            <a:ext cx="7795715" cy="3539430"/>
          </a:xfrm>
          <a:prstGeom prst="rect">
            <a:avLst/>
          </a:prstGeom>
        </p:spPr>
        <p:txBody>
          <a:bodyPr wrap="square">
            <a:spAutoFit/>
          </a:bodyPr>
          <a:lstStyle/>
          <a:p>
            <a:pPr marL="457200" indent="-457200">
              <a:buFont typeface="Courier New" panose="02070309020205020404" pitchFamily="49" charset="0"/>
              <a:buChar char="o"/>
            </a:pPr>
            <a:r>
              <a:rPr lang="en-US" sz="2800" dirty="0"/>
              <a:t>Debarment checks ensure we can pay you!</a:t>
            </a:r>
          </a:p>
          <a:p>
            <a:pPr marL="914400" lvl="1" indent="-457200">
              <a:buFont typeface="Arial" panose="020B0604020202020204" pitchFamily="34" charset="0"/>
              <a:buChar char="•"/>
            </a:pPr>
            <a:r>
              <a:rPr lang="en-US" sz="2800" dirty="0"/>
              <a:t>Must complete check at SAM.gov and NC Dept of Admin</a:t>
            </a:r>
          </a:p>
          <a:p>
            <a:pPr marL="914400" lvl="1" indent="-457200">
              <a:buFont typeface="Arial" panose="020B0604020202020204" pitchFamily="34" charset="0"/>
              <a:buChar char="•"/>
            </a:pPr>
            <a:r>
              <a:rPr lang="en-US" sz="2800" dirty="0"/>
              <a:t>Check each vendor before you purchase. Debarred vendors are NOT eligible</a:t>
            </a:r>
          </a:p>
          <a:p>
            <a:pPr marL="914400" lvl="1" indent="-457200">
              <a:buFont typeface="Arial" panose="020B0604020202020204" pitchFamily="34" charset="0"/>
              <a:buChar char="•"/>
            </a:pPr>
            <a:r>
              <a:rPr lang="en-US" sz="2800" dirty="0"/>
              <a:t>Document on State list that your vendor(s) are not included</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86502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Vendor Debarment Check (SAM)</a:t>
            </a:r>
          </a:p>
        </p:txBody>
      </p:sp>
      <p:sp>
        <p:nvSpPr>
          <p:cNvPr id="6" name="Slide Number Placeholder 5"/>
          <p:cNvSpPr>
            <a:spLocks noGrp="1"/>
          </p:cNvSpPr>
          <p:nvPr>
            <p:ph type="sldNum" sz="quarter" idx="12"/>
          </p:nvPr>
        </p:nvSpPr>
        <p:spPr/>
        <p:txBody>
          <a:bodyPr/>
          <a:lstStyle/>
          <a:p>
            <a:fld id="{5217D969-FAF6-4667-9EED-A6C98B22320E}" type="slidenum">
              <a:rPr lang="en-US" smtClean="0"/>
              <a:t>19</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675ED6-AF6D-4594-80CC-CB37AEF00AD2}"/>
              </a:ext>
            </a:extLst>
          </p:cNvPr>
          <p:cNvSpPr/>
          <p:nvPr/>
        </p:nvSpPr>
        <p:spPr>
          <a:xfrm>
            <a:off x="674142" y="1712879"/>
            <a:ext cx="7795715" cy="1384995"/>
          </a:xfrm>
          <a:prstGeom prst="rect">
            <a:avLst/>
          </a:prstGeom>
        </p:spPr>
        <p:txBody>
          <a:bodyPr wrap="square">
            <a:spAutoFit/>
          </a:bodyPr>
          <a:lstStyle/>
          <a:p>
            <a:pPr marL="914400" lvl="1" indent="-457200">
              <a:buFont typeface="Arial" panose="020B0604020202020204" pitchFamily="34" charset="0"/>
              <a:buChar char="•"/>
            </a:pPr>
            <a:r>
              <a:rPr lang="en-US" sz="2800" dirty="0"/>
              <a:t>Vendor must be ACTIVE or “not found”</a:t>
            </a:r>
          </a:p>
          <a:p>
            <a:pPr marL="914400" lvl="1" indent="-457200">
              <a:buFont typeface="Arial" panose="020B0604020202020204" pitchFamily="34" charset="0"/>
              <a:buChar char="•"/>
            </a:pPr>
            <a:r>
              <a:rPr lang="en-US" sz="2800" dirty="0"/>
              <a:t>EXCLUDED status entities make your reimbursement NOT ALLOWABLE</a:t>
            </a:r>
          </a:p>
        </p:txBody>
      </p:sp>
      <p:sp>
        <p:nvSpPr>
          <p:cNvPr id="2" name="Rectangle 1">
            <a:extLst>
              <a:ext uri="{FF2B5EF4-FFF2-40B4-BE49-F238E27FC236}">
                <a16:creationId xmlns:a16="http://schemas.microsoft.com/office/drawing/2014/main" id="{92F94244-A675-4DC0-ACFE-58DFE8B79AF8}"/>
              </a:ext>
            </a:extLst>
          </p:cNvPr>
          <p:cNvSpPr/>
          <p:nvPr/>
        </p:nvSpPr>
        <p:spPr>
          <a:xfrm>
            <a:off x="2895600" y="3881086"/>
            <a:ext cx="3048002" cy="15239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solidFill>
                  <a:schemeClr val="bg1"/>
                </a:solidFill>
              </a:rPr>
              <a:t>Federal</a:t>
            </a:r>
          </a:p>
          <a:p>
            <a:endParaRPr lang="en-US" sz="1400">
              <a:solidFill>
                <a:schemeClr val="bg1"/>
              </a:solidFill>
            </a:endParaRPr>
          </a:p>
          <a:p>
            <a:pPr algn="ctr"/>
            <a:r>
              <a:rPr lang="en-US" sz="1800">
                <a:solidFill>
                  <a:schemeClr val="bg1"/>
                </a:solidFill>
                <a:hlinkClick r:id="rId3">
                  <a:extLst>
                    <a:ext uri="{A12FA001-AC4F-418D-AE19-62706E023703}">
                      <ahyp:hlinkClr xmlns:ahyp="http://schemas.microsoft.com/office/drawing/2018/hyperlinkcolor" val="tx"/>
                    </a:ext>
                  </a:extLst>
                </a:hlinkClick>
              </a:rPr>
              <a:t>https://www.sam.gov</a:t>
            </a:r>
            <a:endParaRPr lang="en-US" sz="1800" dirty="0">
              <a:solidFill>
                <a:schemeClr val="bg1"/>
              </a:solidFill>
            </a:endParaRPr>
          </a:p>
        </p:txBody>
      </p:sp>
    </p:spTree>
    <p:extLst>
      <p:ext uri="{BB962C8B-B14F-4D97-AF65-F5344CB8AC3E}">
        <p14:creationId xmlns:p14="http://schemas.microsoft.com/office/powerpoint/2010/main" val="428088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GCC Grant Management Staff</a:t>
            </a:r>
          </a:p>
        </p:txBody>
      </p:sp>
      <p:sp>
        <p:nvSpPr>
          <p:cNvPr id="5" name="Footer Placeholder 4"/>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a:t>
            </a:fld>
            <a:endParaRPr lang="en-US"/>
          </a:p>
        </p:txBody>
      </p:sp>
      <p:cxnSp>
        <p:nvCxnSpPr>
          <p:cNvPr id="8" name="Straight Connector 7">
            <a:extLst>
              <a:ext uri="{FF2B5EF4-FFF2-40B4-BE49-F238E27FC236}">
                <a16:creationId xmlns:a16="http://schemas.microsoft.com/office/drawing/2014/main" id="{59F5D963-3C11-40C2-BF0E-7BEABA82E997}"/>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748263" y="1676400"/>
            <a:ext cx="8229600" cy="4063459"/>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a:t>Jason Wimmer – Director of GCC</a:t>
            </a:r>
          </a:p>
          <a:p>
            <a:pPr marL="109728" indent="0">
              <a:buNone/>
            </a:pPr>
            <a:r>
              <a:rPr lang="en-US" sz="2800" dirty="0"/>
              <a:t>                                 Grant Management</a:t>
            </a:r>
            <a:br>
              <a:rPr lang="en-US" sz="2800" dirty="0"/>
            </a:br>
            <a:endParaRPr lang="en-US" sz="2800" dirty="0"/>
          </a:p>
          <a:p>
            <a:pPr marL="109728" indent="0">
              <a:buNone/>
            </a:pPr>
            <a:br>
              <a:rPr lang="en-US" sz="2800" dirty="0"/>
            </a:br>
            <a:r>
              <a:rPr lang="en-US" sz="2800" dirty="0"/>
              <a:t>Byrne/JAG &amp; CESF Grant Managers</a:t>
            </a:r>
          </a:p>
          <a:p>
            <a:r>
              <a:rPr lang="en-US" sz="2800" dirty="0"/>
              <a:t>Keith Bugner, 919-829-9221</a:t>
            </a:r>
          </a:p>
          <a:p>
            <a:r>
              <a:rPr lang="en-US" sz="2800" dirty="0"/>
              <a:t>Matt Stuart, 919-741-5979</a:t>
            </a:r>
          </a:p>
          <a:p>
            <a:r>
              <a:rPr lang="en-US" sz="2800" dirty="0"/>
              <a:t>LaShanya Richardson, 919-647-4572</a:t>
            </a:r>
            <a:br>
              <a:rPr lang="en-US" sz="2800" dirty="0"/>
            </a:br>
            <a:endParaRPr lang="en-US" sz="2800" dirty="0"/>
          </a:p>
          <a:p>
            <a:endParaRPr lang="en-US" sz="2800" dirty="0"/>
          </a:p>
          <a:p>
            <a:pPr marL="109728" indent="0">
              <a:buNone/>
            </a:pPr>
            <a:endParaRPr lang="en-US" sz="2800" dirty="0"/>
          </a:p>
          <a:p>
            <a:endParaRPr lang="en-US" sz="2800" dirty="0"/>
          </a:p>
          <a:p>
            <a:endParaRPr lang="en-US" sz="2800" dirty="0"/>
          </a:p>
          <a:p>
            <a:endParaRPr lang="en-US" sz="2800" dirty="0"/>
          </a:p>
          <a:p>
            <a:pPr marL="393192" lvl="1" indent="0">
              <a:buFont typeface="Verdana"/>
              <a:buNone/>
            </a:pPr>
            <a:endParaRPr lang="en-US" dirty="0"/>
          </a:p>
          <a:p>
            <a:pPr lvl="1"/>
            <a:endParaRPr lang="en-US" dirty="0"/>
          </a:p>
        </p:txBody>
      </p:sp>
    </p:spTree>
    <p:extLst>
      <p:ext uri="{BB962C8B-B14F-4D97-AF65-F5344CB8AC3E}">
        <p14:creationId xmlns:p14="http://schemas.microsoft.com/office/powerpoint/2010/main" val="137600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Vendor Debarment Check (NC)</a:t>
            </a:r>
          </a:p>
        </p:txBody>
      </p:sp>
      <p:sp>
        <p:nvSpPr>
          <p:cNvPr id="6" name="Slide Number Placeholder 5"/>
          <p:cNvSpPr>
            <a:spLocks noGrp="1"/>
          </p:cNvSpPr>
          <p:nvPr>
            <p:ph type="sldNum" sz="quarter" idx="12"/>
          </p:nvPr>
        </p:nvSpPr>
        <p:spPr/>
        <p:txBody>
          <a:bodyPr/>
          <a:lstStyle/>
          <a:p>
            <a:fld id="{5217D969-FAF6-4667-9EED-A6C98B22320E}" type="slidenum">
              <a:rPr lang="en-US" smtClean="0"/>
              <a:t>20</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675ED6-AF6D-4594-80CC-CB37AEF00AD2}"/>
              </a:ext>
            </a:extLst>
          </p:cNvPr>
          <p:cNvSpPr/>
          <p:nvPr/>
        </p:nvSpPr>
        <p:spPr>
          <a:xfrm>
            <a:off x="674142" y="1712879"/>
            <a:ext cx="7795715" cy="1815882"/>
          </a:xfrm>
          <a:prstGeom prst="rect">
            <a:avLst/>
          </a:prstGeom>
        </p:spPr>
        <p:txBody>
          <a:bodyPr wrap="square">
            <a:spAutoFit/>
          </a:bodyPr>
          <a:lstStyle/>
          <a:p>
            <a:pPr marL="914400" lvl="1" indent="-457200">
              <a:buFont typeface="Arial" panose="020B0604020202020204" pitchFamily="34" charset="0"/>
              <a:buChar char="•"/>
            </a:pPr>
            <a:r>
              <a:rPr lang="en-US" sz="2800" dirty="0"/>
              <a:t>NC list shows ONLY EXCLUDED VENDORS.</a:t>
            </a:r>
          </a:p>
          <a:p>
            <a:pPr marL="914400" lvl="1" indent="-457200">
              <a:buFont typeface="Arial" panose="020B0604020202020204" pitchFamily="34" charset="0"/>
              <a:buChar char="•"/>
            </a:pPr>
            <a:r>
              <a:rPr lang="en-US" sz="2800" dirty="0"/>
              <a:t>Document on State list that your vendor(s) are not included.</a:t>
            </a:r>
          </a:p>
          <a:p>
            <a:pPr marL="914400" lvl="1" indent="-457200">
              <a:buFont typeface="Arial" panose="020B0604020202020204" pitchFamily="34" charset="0"/>
              <a:buChar char="•"/>
            </a:pPr>
            <a:endParaRPr lang="en-US" sz="2800" dirty="0"/>
          </a:p>
        </p:txBody>
      </p:sp>
      <p:sp>
        <p:nvSpPr>
          <p:cNvPr id="10" name="Rectangle 9">
            <a:extLst>
              <a:ext uri="{FF2B5EF4-FFF2-40B4-BE49-F238E27FC236}">
                <a16:creationId xmlns:a16="http://schemas.microsoft.com/office/drawing/2014/main" id="{9F9A9349-60AA-4A12-99B8-360D8B98FEEF}"/>
              </a:ext>
            </a:extLst>
          </p:cNvPr>
          <p:cNvSpPr/>
          <p:nvPr/>
        </p:nvSpPr>
        <p:spPr>
          <a:xfrm>
            <a:off x="2514600" y="3779453"/>
            <a:ext cx="3581399" cy="15239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rPr>
              <a:t>State</a:t>
            </a:r>
          </a:p>
          <a:p>
            <a:endParaRPr lang="en-US" sz="500" dirty="0">
              <a:solidFill>
                <a:schemeClr val="bg1"/>
              </a:solidFill>
            </a:endParaRPr>
          </a:p>
          <a:p>
            <a:pPr lvl="0" algn="ctr"/>
            <a:r>
              <a:rPr lang="en-US" sz="1800" dirty="0">
                <a:solidFill>
                  <a:schemeClr val="bg1"/>
                </a:solidFill>
                <a:hlinkClick r:id="rId3">
                  <a:extLst>
                    <a:ext uri="{A12FA001-AC4F-418D-AE19-62706E023703}">
                      <ahyp:hlinkClr xmlns:ahyp="http://schemas.microsoft.com/office/drawing/2018/hyperlinkcolor" val="tx"/>
                    </a:ext>
                  </a:extLst>
                </a:hlinkClick>
              </a:rPr>
              <a:t>https://ncadmin.nc.gov/documents/nc-debarred-vendors</a:t>
            </a:r>
            <a:endParaRPr lang="en-US" sz="1800" dirty="0">
              <a:solidFill>
                <a:schemeClr val="bg1"/>
              </a:solidFill>
            </a:endParaRPr>
          </a:p>
        </p:txBody>
      </p:sp>
    </p:spTree>
    <p:extLst>
      <p:ext uri="{BB962C8B-B14F-4D97-AF65-F5344CB8AC3E}">
        <p14:creationId xmlns:p14="http://schemas.microsoft.com/office/powerpoint/2010/main" val="275605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Bids and Quotes</a:t>
            </a:r>
          </a:p>
        </p:txBody>
      </p:sp>
      <p:sp>
        <p:nvSpPr>
          <p:cNvPr id="6" name="Slide Number Placeholder 5"/>
          <p:cNvSpPr>
            <a:spLocks noGrp="1"/>
          </p:cNvSpPr>
          <p:nvPr>
            <p:ph type="sldNum" sz="quarter" idx="12"/>
          </p:nvPr>
        </p:nvSpPr>
        <p:spPr/>
        <p:txBody>
          <a:bodyPr/>
          <a:lstStyle/>
          <a:p>
            <a:fld id="{5217D969-FAF6-4667-9EED-A6C98B22320E}" type="slidenum">
              <a:rPr lang="en-US" smtClean="0"/>
              <a:t>21</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417639"/>
            <a:ext cx="8372952" cy="4602155"/>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0A8AC6-1ED9-4694-9932-7991972D1778}"/>
              </a:ext>
            </a:extLst>
          </p:cNvPr>
          <p:cNvSpPr/>
          <p:nvPr/>
        </p:nvSpPr>
        <p:spPr>
          <a:xfrm>
            <a:off x="609600" y="1619463"/>
            <a:ext cx="7696200" cy="4154984"/>
          </a:xfrm>
          <a:prstGeom prst="rect">
            <a:avLst/>
          </a:prstGeom>
        </p:spPr>
        <p:txBody>
          <a:bodyPr wrap="square">
            <a:spAutoFit/>
          </a:bodyPr>
          <a:lstStyle/>
          <a:p>
            <a:pPr marL="457200" indent="-457200">
              <a:buFont typeface="Courier New" panose="02070309020205020404" pitchFamily="49" charset="0"/>
              <a:buChar char="o"/>
            </a:pPr>
            <a:r>
              <a:rPr lang="en-US" sz="2800" dirty="0"/>
              <a:t>Three (3) Bids/Quotes or Sole Source Requests for purchases &gt; $10K</a:t>
            </a:r>
          </a:p>
          <a:p>
            <a:pPr marL="457200" indent="-457200">
              <a:buFont typeface="Courier New" panose="02070309020205020404" pitchFamily="49" charset="0"/>
              <a:buChar char="o"/>
            </a:pPr>
            <a:endParaRPr lang="en-US" sz="800" dirty="0"/>
          </a:p>
          <a:p>
            <a:pPr marL="914400" lvl="1" indent="-457200">
              <a:buFont typeface="Arial" panose="020B0604020202020204" pitchFamily="34" charset="0"/>
              <a:buChar char="•"/>
            </a:pPr>
            <a:r>
              <a:rPr lang="en-US" sz="2800" dirty="0"/>
              <a:t>Split procurement is not allowable</a:t>
            </a:r>
          </a:p>
          <a:p>
            <a:pPr marL="914400" lvl="1" indent="-457200">
              <a:buFont typeface="Arial" panose="020B0604020202020204" pitchFamily="34" charset="0"/>
              <a:buChar char="•"/>
            </a:pPr>
            <a:r>
              <a:rPr lang="en-US" sz="2800" dirty="0"/>
              <a:t>Sole Source Requests should be approved prior to purchase – prevents problems if disallowed.</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400" dirty="0"/>
          </a:p>
          <a:p>
            <a:pPr lvl="1" indent="-457200">
              <a:buFont typeface="Courier New" panose="02070309020205020404" pitchFamily="49" charset="0"/>
              <a:buChar char="o"/>
            </a:pPr>
            <a:endParaRPr lang="en-US" sz="2800" dirty="0"/>
          </a:p>
          <a:p>
            <a:pPr marL="457200" indent="-457200">
              <a:buFont typeface="Courier New" panose="02070309020205020404" pitchFamily="49" charset="0"/>
              <a:buChar char="o"/>
            </a:pPr>
            <a:endParaRPr lang="en-US" sz="800" dirty="0"/>
          </a:p>
        </p:txBody>
      </p:sp>
      <p:pic>
        <p:nvPicPr>
          <p:cNvPr id="8" name="Picture 7" descr="A screenshot of a cell phone&#10;&#10;Description generated with very high confidence">
            <a:extLst>
              <a:ext uri="{FF2B5EF4-FFF2-40B4-BE49-F238E27FC236}">
                <a16:creationId xmlns:a16="http://schemas.microsoft.com/office/drawing/2014/main" id="{09A0DE39-B4D6-4E99-9A1A-D0E119A9F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5" y="4457965"/>
            <a:ext cx="6302829" cy="1202871"/>
          </a:xfrm>
          <a:prstGeom prst="rect">
            <a:avLst/>
          </a:prstGeom>
          <a:ln w="63500">
            <a:solidFill>
              <a:schemeClr val="tx1"/>
            </a:solidFill>
          </a:ln>
        </p:spPr>
      </p:pic>
    </p:spTree>
    <p:extLst>
      <p:ext uri="{BB962C8B-B14F-4D97-AF65-F5344CB8AC3E}">
        <p14:creationId xmlns:p14="http://schemas.microsoft.com/office/powerpoint/2010/main" val="123319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Procurement Documents</a:t>
            </a:r>
          </a:p>
        </p:txBody>
      </p:sp>
      <p:sp>
        <p:nvSpPr>
          <p:cNvPr id="6" name="Slide Number Placeholder 5"/>
          <p:cNvSpPr>
            <a:spLocks noGrp="1"/>
          </p:cNvSpPr>
          <p:nvPr>
            <p:ph type="sldNum" sz="quarter" idx="12"/>
          </p:nvPr>
        </p:nvSpPr>
        <p:spPr/>
        <p:txBody>
          <a:bodyPr/>
          <a:lstStyle/>
          <a:p>
            <a:fld id="{5217D969-FAF6-4667-9EED-A6C98B22320E}" type="slidenum">
              <a:rPr lang="en-US" smtClean="0"/>
              <a:t>22</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417639"/>
            <a:ext cx="8372952" cy="4678358"/>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0A8AC6-1ED9-4694-9932-7991972D1778}"/>
              </a:ext>
            </a:extLst>
          </p:cNvPr>
          <p:cNvSpPr/>
          <p:nvPr/>
        </p:nvSpPr>
        <p:spPr>
          <a:xfrm>
            <a:off x="517947" y="3733800"/>
            <a:ext cx="8503191" cy="2369880"/>
          </a:xfrm>
          <a:prstGeom prst="rect">
            <a:avLst/>
          </a:prstGeom>
        </p:spPr>
        <p:txBody>
          <a:bodyPr wrap="square">
            <a:spAutoFit/>
          </a:bodyPr>
          <a:lstStyle/>
          <a:p>
            <a:pPr marL="457200" indent="-457200">
              <a:buFont typeface="Courier New" panose="02070309020205020404" pitchFamily="49" charset="0"/>
              <a:buChar char="o"/>
            </a:pPr>
            <a:r>
              <a:rPr lang="en-US" sz="2800" dirty="0"/>
              <a:t>Proof of Payment</a:t>
            </a:r>
          </a:p>
          <a:p>
            <a:pPr marL="914400" lvl="1" indent="-457200">
              <a:buFont typeface="Arial" panose="020B0604020202020204" pitchFamily="34" charset="0"/>
              <a:buChar char="•"/>
            </a:pPr>
            <a:r>
              <a:rPr lang="en-US" sz="2800" dirty="0"/>
              <a:t>Processed Check (Both Sides, or clearance details)</a:t>
            </a:r>
          </a:p>
          <a:p>
            <a:pPr marL="914400" lvl="1" indent="-457200">
              <a:buFont typeface="Arial" panose="020B0604020202020204" pitchFamily="34" charset="0"/>
              <a:buChar char="•"/>
            </a:pPr>
            <a:r>
              <a:rPr lang="en-US" sz="2800" dirty="0"/>
              <a:t>Bank Statements</a:t>
            </a:r>
          </a:p>
          <a:p>
            <a:pPr marL="914400" lvl="1" indent="-457200">
              <a:buFont typeface="Arial" panose="020B0604020202020204" pitchFamily="34" charset="0"/>
              <a:buChar char="•"/>
            </a:pPr>
            <a:r>
              <a:rPr lang="en-US" sz="2800" dirty="0"/>
              <a:t>Check vouchers are not payment proof</a:t>
            </a:r>
          </a:p>
          <a:p>
            <a:pPr marL="914400" lvl="1" indent="-457200">
              <a:buFont typeface="Arial" panose="020B0604020202020204" pitchFamily="34" charset="0"/>
              <a:buChar char="•"/>
            </a:pPr>
            <a:r>
              <a:rPr lang="en-US" sz="2800" dirty="0"/>
              <a:t>$0 Vendor invoice or receipt</a:t>
            </a:r>
          </a:p>
          <a:p>
            <a:pPr marL="457200" indent="-457200">
              <a:buFont typeface="Courier New" panose="02070309020205020404" pitchFamily="49" charset="0"/>
              <a:buChar char="o"/>
            </a:pPr>
            <a:endParaRPr lang="en-US" sz="800" dirty="0"/>
          </a:p>
        </p:txBody>
      </p:sp>
      <p:sp>
        <p:nvSpPr>
          <p:cNvPr id="5" name="Rectangle 4">
            <a:extLst>
              <a:ext uri="{FF2B5EF4-FFF2-40B4-BE49-F238E27FC236}">
                <a16:creationId xmlns:a16="http://schemas.microsoft.com/office/drawing/2014/main" id="{A4F02F2A-20D6-411C-AD46-8659B6F2632E}"/>
              </a:ext>
            </a:extLst>
          </p:cNvPr>
          <p:cNvSpPr/>
          <p:nvPr/>
        </p:nvSpPr>
        <p:spPr>
          <a:xfrm>
            <a:off x="517947" y="1577928"/>
            <a:ext cx="7694707" cy="2246769"/>
          </a:xfrm>
          <a:prstGeom prst="rect">
            <a:avLst/>
          </a:prstGeom>
        </p:spPr>
        <p:txBody>
          <a:bodyPr wrap="square">
            <a:spAutoFit/>
          </a:bodyPr>
          <a:lstStyle/>
          <a:p>
            <a:pPr marL="457200" indent="-457200">
              <a:buFont typeface="Courier New" panose="02070309020205020404" pitchFamily="49" charset="0"/>
              <a:buChar char="o"/>
            </a:pPr>
            <a:r>
              <a:rPr lang="en-US" sz="2800" dirty="0"/>
              <a:t>Date Expense Incurred</a:t>
            </a:r>
          </a:p>
          <a:p>
            <a:pPr marL="914400" lvl="1" indent="-457200">
              <a:buFont typeface="Arial" panose="020B0604020202020204" pitchFamily="34" charset="0"/>
              <a:buChar char="•"/>
            </a:pPr>
            <a:r>
              <a:rPr lang="en-US" sz="2800" dirty="0"/>
              <a:t>Date of signed purchase order or vendor’s “ordered on” date</a:t>
            </a:r>
          </a:p>
          <a:p>
            <a:pPr marL="457200" indent="-457200">
              <a:buFont typeface="Courier New" panose="02070309020205020404" pitchFamily="49" charset="0"/>
              <a:buChar char="o"/>
            </a:pPr>
            <a:r>
              <a:rPr lang="en-US" sz="2800" dirty="0"/>
              <a:t>Invoices</a:t>
            </a:r>
          </a:p>
          <a:p>
            <a:pPr marL="914400" lvl="1" indent="-457200">
              <a:buFont typeface="Arial" panose="020B0604020202020204" pitchFamily="34" charset="0"/>
              <a:buChar char="•"/>
            </a:pPr>
            <a:r>
              <a:rPr lang="en-US" sz="2800" dirty="0"/>
              <a:t>Quotes / Acknowledgements are not invoices</a:t>
            </a:r>
          </a:p>
        </p:txBody>
      </p:sp>
    </p:spTree>
    <p:extLst>
      <p:ext uri="{BB962C8B-B14F-4D97-AF65-F5344CB8AC3E}">
        <p14:creationId xmlns:p14="http://schemas.microsoft.com/office/powerpoint/2010/main" val="25005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Photo Evidence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0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white"/>
              </a:solidFill>
              <a:effectLst/>
              <a:uLnTx/>
              <a:uFillTx/>
              <a:latin typeface="Calibri"/>
              <a:ea typeface="+mn-ea"/>
              <a:cs typeface="+mn-cs"/>
            </a:endParaRPr>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North Carolina Governor’s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514442"/>
            <a:ext cx="8372952" cy="4276746"/>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4F91AA41-7971-4C6A-8116-AD0CFCCA53D4}"/>
              </a:ext>
            </a:extLst>
          </p:cNvPr>
          <p:cNvSpPr/>
          <p:nvPr/>
        </p:nvSpPr>
        <p:spPr>
          <a:xfrm>
            <a:off x="609600" y="1712879"/>
            <a:ext cx="7772400" cy="52322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39639D"/>
                </a:solidFill>
                <a:effectLst/>
                <a:uLnTx/>
                <a:uFillTx/>
                <a:latin typeface="Calibri"/>
                <a:ea typeface="+mn-ea"/>
                <a:cs typeface="+mn-cs"/>
              </a:rPr>
              <a:t>Photos of all items (take as you receive items)</a:t>
            </a:r>
          </a:p>
        </p:txBody>
      </p:sp>
      <p:pic>
        <p:nvPicPr>
          <p:cNvPr id="10" name="Picture 9" descr="A bunch of items that are sitting on a table&#10;&#10;Description generated with high confidence">
            <a:extLst>
              <a:ext uri="{FF2B5EF4-FFF2-40B4-BE49-F238E27FC236}">
                <a16:creationId xmlns:a16="http://schemas.microsoft.com/office/drawing/2014/main" id="{A56C5A8C-077B-48D8-854D-5E7F14833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782" y="2399489"/>
            <a:ext cx="4419602" cy="3170868"/>
          </a:xfrm>
          <a:prstGeom prst="rect">
            <a:avLst/>
          </a:prstGeom>
        </p:spPr>
      </p:pic>
      <p:pic>
        <p:nvPicPr>
          <p:cNvPr id="18" name="Picture 17" descr="A close up of electronics&#10;&#10;Description generated with very high confidence">
            <a:extLst>
              <a:ext uri="{FF2B5EF4-FFF2-40B4-BE49-F238E27FC236}">
                <a16:creationId xmlns:a16="http://schemas.microsoft.com/office/drawing/2014/main" id="{44B85B92-EB53-4609-96E5-C6EDB65BC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399489"/>
            <a:ext cx="2591015" cy="3135821"/>
          </a:xfrm>
          <a:prstGeom prst="rect">
            <a:avLst/>
          </a:prstGeom>
        </p:spPr>
      </p:pic>
    </p:spTree>
    <p:extLst>
      <p:ext uri="{BB962C8B-B14F-4D97-AF65-F5344CB8AC3E}">
        <p14:creationId xmlns:p14="http://schemas.microsoft.com/office/powerpoint/2010/main" val="328268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Property Control</a:t>
            </a:r>
          </a:p>
        </p:txBody>
      </p:sp>
      <p:sp>
        <p:nvSpPr>
          <p:cNvPr id="6" name="Slide Number Placeholder 5"/>
          <p:cNvSpPr>
            <a:spLocks noGrp="1"/>
          </p:cNvSpPr>
          <p:nvPr>
            <p:ph type="sldNum" sz="quarter" idx="12"/>
          </p:nvPr>
        </p:nvSpPr>
        <p:spPr/>
        <p:txBody>
          <a:bodyPr/>
          <a:lstStyle/>
          <a:p>
            <a:fld id="{5217D969-FAF6-4667-9EED-A6C98B22320E}" type="slidenum">
              <a:rPr lang="en-US" smtClean="0"/>
              <a:t>24</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58A7337-056B-4FC5-B112-7F55D5224B41}"/>
              </a:ext>
            </a:extLst>
          </p:cNvPr>
          <p:cNvSpPr/>
          <p:nvPr/>
        </p:nvSpPr>
        <p:spPr>
          <a:xfrm>
            <a:off x="457200" y="1514441"/>
            <a:ext cx="8372952" cy="4505355"/>
          </a:xfrm>
          <a:prstGeom prst="rect">
            <a:avLst/>
          </a:prstGeom>
          <a:noFill/>
          <a:ln w="762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F02F2A-20D6-411C-AD46-8659B6F2632E}"/>
              </a:ext>
            </a:extLst>
          </p:cNvPr>
          <p:cNvSpPr/>
          <p:nvPr/>
        </p:nvSpPr>
        <p:spPr>
          <a:xfrm>
            <a:off x="548316" y="1551684"/>
            <a:ext cx="8037672" cy="2246769"/>
          </a:xfrm>
          <a:prstGeom prst="rect">
            <a:avLst/>
          </a:prstGeom>
        </p:spPr>
        <p:txBody>
          <a:bodyPr wrap="square">
            <a:spAutoFit/>
          </a:bodyPr>
          <a:lstStyle/>
          <a:p>
            <a:pPr marL="457200" indent="-457200">
              <a:buFont typeface="Courier New" panose="02070309020205020404" pitchFamily="49" charset="0"/>
              <a:buChar char="o"/>
            </a:pPr>
            <a:r>
              <a:rPr lang="en-US" sz="2800" dirty="0"/>
              <a:t>Property Control Documentation</a:t>
            </a:r>
          </a:p>
          <a:p>
            <a:pPr marL="914400" lvl="1" indent="-457200">
              <a:buFont typeface="Arial" panose="020B0604020202020204" pitchFamily="34" charset="0"/>
              <a:buChar char="•"/>
            </a:pPr>
            <a:r>
              <a:rPr lang="en-US" sz="2800" dirty="0"/>
              <a:t>Federal Requirement</a:t>
            </a:r>
          </a:p>
          <a:p>
            <a:pPr marL="914400" lvl="1" indent="-457200">
              <a:buFont typeface="Arial" panose="020B0604020202020204" pitchFamily="34" charset="0"/>
              <a:buChar char="•"/>
            </a:pPr>
            <a:r>
              <a:rPr lang="en-US" sz="2800" dirty="0"/>
              <a:t>Serial Numbers / Asset Tags</a:t>
            </a:r>
          </a:p>
          <a:p>
            <a:pPr marL="914400" lvl="1" indent="-457200">
              <a:buFont typeface="Arial" panose="020B0604020202020204" pitchFamily="34" charset="0"/>
              <a:buChar char="•"/>
            </a:pPr>
            <a:r>
              <a:rPr lang="en-US" sz="2800" dirty="0"/>
              <a:t>Items susceptible to repurposing</a:t>
            </a:r>
          </a:p>
          <a:p>
            <a:pPr marL="457200" indent="-457200">
              <a:buFont typeface="Courier New" panose="02070309020205020404" pitchFamily="49" charset="0"/>
              <a:buChar char="o"/>
            </a:pPr>
            <a:endParaRPr lang="en-US" sz="2800" dirty="0"/>
          </a:p>
        </p:txBody>
      </p:sp>
      <p:sp>
        <p:nvSpPr>
          <p:cNvPr id="10" name="Rectangle 9">
            <a:extLst>
              <a:ext uri="{FF2B5EF4-FFF2-40B4-BE49-F238E27FC236}">
                <a16:creationId xmlns:a16="http://schemas.microsoft.com/office/drawing/2014/main" id="{FF3F515D-32C9-45A8-B74E-FD0F39D93E16}"/>
              </a:ext>
            </a:extLst>
          </p:cNvPr>
          <p:cNvSpPr/>
          <p:nvPr/>
        </p:nvSpPr>
        <p:spPr>
          <a:xfrm>
            <a:off x="459470" y="4957187"/>
            <a:ext cx="8177102" cy="954107"/>
          </a:xfrm>
          <a:prstGeom prst="rect">
            <a:avLst/>
          </a:prstGeom>
        </p:spPr>
        <p:txBody>
          <a:bodyPr wrap="square">
            <a:spAutoFit/>
          </a:bodyPr>
          <a:lstStyle/>
          <a:p>
            <a:pPr marL="457200" indent="-457200">
              <a:buFont typeface="Courier New" panose="02070309020205020404" pitchFamily="49" charset="0"/>
              <a:buChar char="o"/>
            </a:pPr>
            <a:r>
              <a:rPr lang="en-US" sz="2800" dirty="0"/>
              <a:t>Must be signed &amp; .pdf format</a:t>
            </a:r>
          </a:p>
          <a:p>
            <a:pPr lvl="1"/>
            <a:endParaRPr lang="en-US" sz="2800" dirty="0"/>
          </a:p>
        </p:txBody>
      </p:sp>
      <p:sp>
        <p:nvSpPr>
          <p:cNvPr id="12" name="Rectangle 11">
            <a:extLst>
              <a:ext uri="{FF2B5EF4-FFF2-40B4-BE49-F238E27FC236}">
                <a16:creationId xmlns:a16="http://schemas.microsoft.com/office/drawing/2014/main" id="{E6E86D8F-B776-4589-851F-419F364C3107}"/>
              </a:ext>
            </a:extLst>
          </p:cNvPr>
          <p:cNvSpPr/>
          <p:nvPr/>
        </p:nvSpPr>
        <p:spPr>
          <a:xfrm>
            <a:off x="478601" y="3429000"/>
            <a:ext cx="8177102" cy="1815882"/>
          </a:xfrm>
          <a:prstGeom prst="rect">
            <a:avLst/>
          </a:prstGeom>
        </p:spPr>
        <p:txBody>
          <a:bodyPr wrap="square">
            <a:spAutoFit/>
          </a:bodyPr>
          <a:lstStyle/>
          <a:p>
            <a:pPr marL="457200" indent="-457200">
              <a:buFont typeface="Courier New" panose="02070309020205020404" pitchFamily="49" charset="0"/>
              <a:buChar char="o"/>
            </a:pPr>
            <a:r>
              <a:rPr lang="en-US" sz="2800" dirty="0"/>
              <a:t>GCC Property Control Record &amp; Equipment Certification</a:t>
            </a:r>
          </a:p>
          <a:p>
            <a:pPr marL="914400" lvl="1" indent="-457200">
              <a:buFont typeface="Arial" panose="020B0604020202020204" pitchFamily="34" charset="0"/>
              <a:buChar char="•"/>
            </a:pPr>
            <a:r>
              <a:rPr lang="en-US" sz="2800" dirty="0"/>
              <a:t>Check with GM if you have local forms</a:t>
            </a:r>
          </a:p>
          <a:p>
            <a:pPr marL="457200" indent="-457200">
              <a:buFont typeface="Courier New" panose="02070309020205020404" pitchFamily="49" charset="0"/>
              <a:buChar char="o"/>
            </a:pPr>
            <a:endParaRPr lang="en-US" sz="2800" dirty="0"/>
          </a:p>
        </p:txBody>
      </p:sp>
    </p:spTree>
    <p:extLst>
      <p:ext uri="{BB962C8B-B14F-4D97-AF65-F5344CB8AC3E}">
        <p14:creationId xmlns:p14="http://schemas.microsoft.com/office/powerpoint/2010/main" val="98728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Reporting - PMT</a:t>
            </a:r>
          </a:p>
        </p:txBody>
      </p:sp>
      <p:sp>
        <p:nvSpPr>
          <p:cNvPr id="6" name="Slide Number Placeholder 5"/>
          <p:cNvSpPr>
            <a:spLocks noGrp="1"/>
          </p:cNvSpPr>
          <p:nvPr>
            <p:ph type="sldNum" sz="quarter" idx="12"/>
          </p:nvPr>
        </p:nvSpPr>
        <p:spPr/>
        <p:txBody>
          <a:bodyPr/>
          <a:lstStyle/>
          <a:p>
            <a:fld id="{5217D969-FAF6-4667-9EED-A6C98B22320E}" type="slidenum">
              <a:rPr lang="en-US" smtClean="0"/>
              <a:t>25</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3">
            <a:extLst>
              <a:ext uri="{FF2B5EF4-FFF2-40B4-BE49-F238E27FC236}">
                <a16:creationId xmlns:a16="http://schemas.microsoft.com/office/drawing/2014/main" id="{4BC6CD69-0548-465E-97E9-C96EEB0F413F}"/>
              </a:ext>
            </a:extLst>
          </p:cNvPr>
          <p:cNvSpPr txBox="1">
            <a:spLocks noChangeArrowheads="1"/>
          </p:cNvSpPr>
          <p:nvPr/>
        </p:nvSpPr>
        <p:spPr>
          <a:xfrm>
            <a:off x="283461" y="1514442"/>
            <a:ext cx="8686800" cy="442915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buSzPct val="50000"/>
              <a:buFont typeface="Arial" charset="0"/>
              <a:buNone/>
              <a:defRPr/>
            </a:pPr>
            <a:r>
              <a:rPr lang="en-US" sz="2800" dirty="0">
                <a:cs typeface="Arial" pitchFamily="34" charset="0"/>
              </a:rPr>
              <a:t>Federal statutes </a:t>
            </a:r>
            <a:r>
              <a:rPr lang="en-US" sz="2800" b="1" u="sng" dirty="0">
                <a:solidFill>
                  <a:srgbClr val="FF0000"/>
                </a:solidFill>
                <a:cs typeface="Arial" pitchFamily="34" charset="0"/>
              </a:rPr>
              <a:t>REQUIRE</a:t>
            </a:r>
            <a:r>
              <a:rPr lang="en-US" sz="2800" dirty="0">
                <a:cs typeface="Arial" pitchFamily="34" charset="0"/>
              </a:rPr>
              <a:t> PMT reports be submitted on-line directly to BJA, in a timely manner.  </a:t>
            </a:r>
          </a:p>
          <a:p>
            <a:pPr marL="0" indent="0">
              <a:lnSpc>
                <a:spcPct val="90000"/>
              </a:lnSpc>
              <a:buSzPct val="50000"/>
              <a:buFont typeface="Arial" charset="0"/>
              <a:buNone/>
              <a:defRPr/>
            </a:pPr>
            <a:endParaRPr lang="en-US" sz="800" dirty="0">
              <a:cs typeface="Arial" pitchFamily="34" charset="0"/>
            </a:endParaRPr>
          </a:p>
          <a:p>
            <a:pPr>
              <a:lnSpc>
                <a:spcPct val="90000"/>
              </a:lnSpc>
              <a:buClr>
                <a:schemeClr val="tx1"/>
              </a:buClr>
              <a:buSzPct val="100000"/>
              <a:buFont typeface="Courier New" panose="02070309020205020404" pitchFamily="49" charset="0"/>
              <a:buChar char="o"/>
              <a:defRPr/>
            </a:pPr>
            <a:r>
              <a:rPr lang="en-US" sz="2800" dirty="0"/>
              <a:t>  A copy </a:t>
            </a:r>
            <a:r>
              <a:rPr lang="en-US" sz="2800" b="1" u="sng" dirty="0">
                <a:solidFill>
                  <a:srgbClr val="FF0000"/>
                </a:solidFill>
                <a:cs typeface="Arial" pitchFamily="34" charset="0"/>
              </a:rPr>
              <a:t>must</a:t>
            </a:r>
            <a:r>
              <a:rPr lang="en-US" sz="2800" dirty="0"/>
              <a:t> be uploaded to GEMS (PMT Reports </a:t>
            </a:r>
          </a:p>
          <a:p>
            <a:pPr marL="109728" indent="0">
              <a:lnSpc>
                <a:spcPct val="90000"/>
              </a:lnSpc>
              <a:buClr>
                <a:schemeClr val="tx1"/>
              </a:buClr>
              <a:buSzPct val="100000"/>
              <a:buNone/>
              <a:defRPr/>
            </a:pPr>
            <a:r>
              <a:rPr lang="en-US" sz="2800" dirty="0"/>
              <a:t>     Section) by 10</a:t>
            </a:r>
            <a:r>
              <a:rPr lang="en-US" sz="2800" baseline="30000" dirty="0"/>
              <a:t>th</a:t>
            </a:r>
            <a:r>
              <a:rPr lang="en-US" sz="2800" dirty="0"/>
              <a:t> of month following report period</a:t>
            </a:r>
          </a:p>
          <a:p>
            <a:pPr marL="0" indent="0" algn="ctr">
              <a:lnSpc>
                <a:spcPct val="90000"/>
              </a:lnSpc>
              <a:buSzPct val="50000"/>
              <a:buFont typeface="Arial" charset="0"/>
              <a:buNone/>
              <a:defRPr/>
            </a:pPr>
            <a:endParaRPr lang="en-US" sz="800" dirty="0">
              <a:cs typeface="Arial" pitchFamily="34" charset="0"/>
            </a:endParaRPr>
          </a:p>
          <a:p>
            <a:pPr>
              <a:lnSpc>
                <a:spcPct val="90000"/>
              </a:lnSpc>
              <a:buClr>
                <a:schemeClr val="tx1"/>
              </a:buClr>
              <a:buSzPct val="100000"/>
              <a:buFont typeface="Courier New" panose="02070309020205020404" pitchFamily="49" charset="0"/>
              <a:buChar char="o"/>
              <a:defRPr/>
            </a:pPr>
            <a:r>
              <a:rPr lang="en-US" sz="2800" dirty="0">
                <a:cs typeface="Arial" pitchFamily="34" charset="0"/>
              </a:rPr>
              <a:t>  GCC Planning Staff must then compile &amp; enter its own   </a:t>
            </a:r>
          </a:p>
          <a:p>
            <a:pPr marL="109728" indent="0">
              <a:lnSpc>
                <a:spcPct val="90000"/>
              </a:lnSpc>
              <a:buClr>
                <a:schemeClr val="tx1"/>
              </a:buClr>
              <a:buSzPct val="100000"/>
              <a:buNone/>
              <a:defRPr/>
            </a:pPr>
            <a:r>
              <a:rPr lang="en-US" sz="2800" dirty="0">
                <a:cs typeface="Arial" pitchFamily="34" charset="0"/>
              </a:rPr>
              <a:t>     compilation report to BJA.</a:t>
            </a:r>
          </a:p>
          <a:p>
            <a:pPr>
              <a:lnSpc>
                <a:spcPct val="90000"/>
              </a:lnSpc>
              <a:buSzPct val="50000"/>
              <a:buFont typeface="Wingdings" pitchFamily="2" charset="2"/>
              <a:buNone/>
              <a:defRPr/>
            </a:pPr>
            <a:endParaRPr lang="en-US" sz="800" dirty="0">
              <a:cs typeface="Arial" pitchFamily="34" charset="0"/>
            </a:endParaRPr>
          </a:p>
          <a:p>
            <a:pPr>
              <a:lnSpc>
                <a:spcPct val="90000"/>
              </a:lnSpc>
              <a:buClr>
                <a:schemeClr val="tx1"/>
              </a:buClr>
              <a:buSzPct val="100000"/>
              <a:buFont typeface="Courier New" panose="02070309020205020404" pitchFamily="49" charset="0"/>
              <a:buChar char="o"/>
              <a:defRPr/>
            </a:pPr>
            <a:r>
              <a:rPr lang="en-US" sz="2800" dirty="0">
                <a:cs typeface="Arial" pitchFamily="34" charset="0"/>
              </a:rPr>
              <a:t>  Failure to observe these conditions and deadlines may  </a:t>
            </a:r>
          </a:p>
          <a:p>
            <a:pPr marL="109728" indent="0">
              <a:lnSpc>
                <a:spcPct val="90000"/>
              </a:lnSpc>
              <a:buClr>
                <a:schemeClr val="tx1"/>
              </a:buClr>
              <a:buSzPct val="100000"/>
              <a:buNone/>
              <a:defRPr/>
            </a:pPr>
            <a:r>
              <a:rPr lang="en-US" sz="2800" dirty="0">
                <a:cs typeface="Arial" pitchFamily="34" charset="0"/>
              </a:rPr>
              <a:t>     result in an </a:t>
            </a:r>
            <a:r>
              <a:rPr lang="en-US" sz="2800" b="1" u="sng" dirty="0">
                <a:solidFill>
                  <a:srgbClr val="FF0000"/>
                </a:solidFill>
                <a:cs typeface="Arial" pitchFamily="34" charset="0"/>
              </a:rPr>
              <a:t>immediate hold</a:t>
            </a:r>
            <a:r>
              <a:rPr lang="en-US" sz="2800" b="1" dirty="0">
                <a:solidFill>
                  <a:srgbClr val="FF0000"/>
                </a:solidFill>
                <a:cs typeface="Arial" pitchFamily="34" charset="0"/>
              </a:rPr>
              <a:t> </a:t>
            </a:r>
            <a:r>
              <a:rPr lang="en-US" sz="2800" dirty="0">
                <a:cs typeface="Arial" pitchFamily="34" charset="0"/>
              </a:rPr>
              <a:t>of grant funds and may </a:t>
            </a:r>
          </a:p>
          <a:p>
            <a:pPr marL="109728" indent="0">
              <a:lnSpc>
                <a:spcPct val="90000"/>
              </a:lnSpc>
              <a:buClr>
                <a:schemeClr val="tx1"/>
              </a:buClr>
              <a:buSzPct val="100000"/>
              <a:buNone/>
              <a:defRPr/>
            </a:pPr>
            <a:r>
              <a:rPr lang="en-US" sz="2800" dirty="0">
                <a:cs typeface="Arial" pitchFamily="34" charset="0"/>
              </a:rPr>
              <a:t>     prevent your organization from applying for funds.</a:t>
            </a:r>
            <a:endParaRPr lang="en-US" sz="2200" dirty="0">
              <a:solidFill>
                <a:srgbClr val="FFC000"/>
              </a:solidFill>
              <a:latin typeface="Arial" pitchFamily="34" charset="0"/>
              <a:cs typeface="Arial" pitchFamily="34" charset="0"/>
            </a:endParaRPr>
          </a:p>
          <a:p>
            <a:pPr>
              <a:lnSpc>
                <a:spcPct val="90000"/>
              </a:lnSpc>
              <a:buSzPct val="50000"/>
              <a:defRPr/>
            </a:pPr>
            <a:endParaRPr lang="en-US" sz="2200" dirty="0">
              <a:solidFill>
                <a:srgbClr val="FFC000"/>
              </a:solidFill>
              <a:latin typeface="Arial" pitchFamily="34" charset="0"/>
              <a:cs typeface="Arial" pitchFamily="34" charset="0"/>
            </a:endParaRPr>
          </a:p>
          <a:p>
            <a:pPr>
              <a:lnSpc>
                <a:spcPct val="90000"/>
              </a:lnSpc>
              <a:buSzPct val="50000"/>
              <a:defRPr/>
            </a:pPr>
            <a:endParaRPr lang="en-US" sz="22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710765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Reporting – Annual Progress Report</a:t>
            </a:r>
          </a:p>
        </p:txBody>
      </p:sp>
      <p:sp>
        <p:nvSpPr>
          <p:cNvPr id="6" name="Slide Number Placeholder 5"/>
          <p:cNvSpPr>
            <a:spLocks noGrp="1"/>
          </p:cNvSpPr>
          <p:nvPr>
            <p:ph type="sldNum" sz="quarter" idx="12"/>
          </p:nvPr>
        </p:nvSpPr>
        <p:spPr/>
        <p:txBody>
          <a:bodyPr/>
          <a:lstStyle/>
          <a:p>
            <a:fld id="{5217D969-FAF6-4667-9EED-A6C98B22320E}" type="slidenum">
              <a:rPr lang="en-US" smtClean="0"/>
              <a:t>26</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1430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3">
            <a:extLst>
              <a:ext uri="{FF2B5EF4-FFF2-40B4-BE49-F238E27FC236}">
                <a16:creationId xmlns:a16="http://schemas.microsoft.com/office/drawing/2014/main" id="{4BC6CD69-0548-465E-97E9-C96EEB0F413F}"/>
              </a:ext>
            </a:extLst>
          </p:cNvPr>
          <p:cNvSpPr txBox="1">
            <a:spLocks noChangeArrowheads="1"/>
          </p:cNvSpPr>
          <p:nvPr/>
        </p:nvSpPr>
        <p:spPr>
          <a:xfrm>
            <a:off x="283461" y="1514442"/>
            <a:ext cx="8686800" cy="442915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buSzPct val="50000"/>
              <a:buFont typeface="Arial" charset="0"/>
              <a:buNone/>
              <a:defRPr/>
            </a:pPr>
            <a:endParaRPr lang="en-US" sz="800" dirty="0">
              <a:cs typeface="Arial" pitchFamily="34" charset="0"/>
            </a:endParaRPr>
          </a:p>
          <a:p>
            <a:pPr>
              <a:lnSpc>
                <a:spcPct val="90000"/>
              </a:lnSpc>
              <a:buClr>
                <a:schemeClr val="tx1"/>
              </a:buClr>
              <a:buSzPct val="100000"/>
              <a:buFont typeface="Courier New" panose="02070309020205020404" pitchFamily="49" charset="0"/>
              <a:buChar char="o"/>
              <a:defRPr/>
            </a:pPr>
            <a:r>
              <a:rPr lang="en-US" sz="2800" dirty="0"/>
              <a:t>  Due annually by September 30</a:t>
            </a:r>
            <a:r>
              <a:rPr lang="en-US" sz="2800" baseline="30000" dirty="0"/>
              <a:t>th</a:t>
            </a:r>
            <a:r>
              <a:rPr lang="en-US" sz="2800" dirty="0"/>
              <a:t> or 30 days after grant end date</a:t>
            </a:r>
            <a:endParaRPr lang="en-US" sz="2800" baseline="30000" dirty="0"/>
          </a:p>
          <a:p>
            <a:pPr>
              <a:lnSpc>
                <a:spcPct val="90000"/>
              </a:lnSpc>
              <a:buClr>
                <a:schemeClr val="tx1"/>
              </a:buClr>
              <a:buSzPct val="100000"/>
              <a:buFont typeface="Courier New" panose="02070309020205020404" pitchFamily="49" charset="0"/>
              <a:buChar char="o"/>
              <a:defRPr/>
            </a:pPr>
            <a:r>
              <a:rPr lang="en-US" sz="2800" dirty="0"/>
              <a:t>  Completed in GEMS</a:t>
            </a:r>
          </a:p>
          <a:p>
            <a:pPr marL="0" indent="0" algn="ctr">
              <a:lnSpc>
                <a:spcPct val="90000"/>
              </a:lnSpc>
              <a:buSzPct val="50000"/>
              <a:buFont typeface="Arial" charset="0"/>
              <a:buNone/>
              <a:defRPr/>
            </a:pPr>
            <a:endParaRPr lang="en-US" sz="800" dirty="0">
              <a:cs typeface="Arial" pitchFamily="34" charset="0"/>
            </a:endParaRPr>
          </a:p>
          <a:p>
            <a:pPr>
              <a:lnSpc>
                <a:spcPct val="90000"/>
              </a:lnSpc>
              <a:buSzPct val="50000"/>
              <a:defRPr/>
            </a:pPr>
            <a:endParaRPr lang="en-US" sz="2200" dirty="0">
              <a:solidFill>
                <a:srgbClr val="FFC000"/>
              </a:solidFill>
              <a:latin typeface="Arial" pitchFamily="34" charset="0"/>
              <a:cs typeface="Arial" pitchFamily="34" charset="0"/>
            </a:endParaRPr>
          </a:p>
          <a:p>
            <a:pPr>
              <a:lnSpc>
                <a:spcPct val="90000"/>
              </a:lnSpc>
              <a:buSzPct val="50000"/>
              <a:defRPr/>
            </a:pPr>
            <a:endParaRPr lang="en-US" sz="2200" dirty="0">
              <a:solidFill>
                <a:srgbClr val="FFC000"/>
              </a:solidFill>
              <a:latin typeface="Arial" pitchFamily="34" charset="0"/>
              <a:cs typeface="Arial" pitchFamily="34" charset="0"/>
            </a:endParaRPr>
          </a:p>
        </p:txBody>
      </p:sp>
      <p:pic>
        <p:nvPicPr>
          <p:cNvPr id="4" name="Picture 3" descr="A screenshot of a cell phone&#10;&#10;Description generated with very high confidence">
            <a:extLst>
              <a:ext uri="{FF2B5EF4-FFF2-40B4-BE49-F238E27FC236}">
                <a16:creationId xmlns:a16="http://schemas.microsoft.com/office/drawing/2014/main" id="{B26B16AA-0996-472F-8FCA-E8E0BB9C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55" y="3489721"/>
            <a:ext cx="8463642" cy="1790700"/>
          </a:xfrm>
          <a:prstGeom prst="rect">
            <a:avLst/>
          </a:prstGeom>
          <a:ln w="63500">
            <a:solidFill>
              <a:srgbClr val="7030A0"/>
            </a:solidFill>
          </a:ln>
        </p:spPr>
      </p:pic>
    </p:spTree>
    <p:extLst>
      <p:ext uri="{BB962C8B-B14F-4D97-AF65-F5344CB8AC3E}">
        <p14:creationId xmlns:p14="http://schemas.microsoft.com/office/powerpoint/2010/main" val="290125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27</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sp>
        <p:nvSpPr>
          <p:cNvPr id="7" name="Rectangle 3">
            <a:extLst>
              <a:ext uri="{FF2B5EF4-FFF2-40B4-BE49-F238E27FC236}">
                <a16:creationId xmlns:a16="http://schemas.microsoft.com/office/drawing/2014/main" id="{4BC6CD69-0548-465E-97E9-C96EEB0F413F}"/>
              </a:ext>
            </a:extLst>
          </p:cNvPr>
          <p:cNvSpPr txBox="1">
            <a:spLocks noChangeArrowheads="1"/>
          </p:cNvSpPr>
          <p:nvPr/>
        </p:nvSpPr>
        <p:spPr>
          <a:xfrm>
            <a:off x="283461" y="1514442"/>
            <a:ext cx="8686800" cy="442915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buSzPct val="50000"/>
              <a:buFont typeface="Arial" charset="0"/>
              <a:buNone/>
              <a:defRPr/>
            </a:pPr>
            <a:endParaRPr lang="en-US" sz="800" dirty="0">
              <a:cs typeface="Arial" pitchFamily="34" charset="0"/>
            </a:endParaRPr>
          </a:p>
          <a:p>
            <a:pPr marL="0" indent="0" algn="ctr">
              <a:lnSpc>
                <a:spcPct val="90000"/>
              </a:lnSpc>
              <a:buSzPct val="50000"/>
              <a:buFont typeface="Arial" charset="0"/>
              <a:buNone/>
              <a:defRPr/>
            </a:pPr>
            <a:endParaRPr lang="en-US" sz="800" dirty="0">
              <a:cs typeface="Arial" pitchFamily="34" charset="0"/>
            </a:endParaRPr>
          </a:p>
          <a:p>
            <a:pPr algn="ctr">
              <a:lnSpc>
                <a:spcPct val="90000"/>
              </a:lnSpc>
              <a:buSzPct val="50000"/>
              <a:defRPr/>
            </a:pPr>
            <a:endParaRPr lang="en-US" sz="2200" dirty="0">
              <a:solidFill>
                <a:srgbClr val="FFC000"/>
              </a:solidFill>
              <a:latin typeface="Arial" pitchFamily="34" charset="0"/>
              <a:cs typeface="Arial" pitchFamily="34" charset="0"/>
            </a:endParaRPr>
          </a:p>
          <a:p>
            <a:pPr algn="ctr">
              <a:lnSpc>
                <a:spcPct val="90000"/>
              </a:lnSpc>
              <a:buSzPct val="50000"/>
              <a:defRPr/>
            </a:pPr>
            <a:endParaRPr lang="en-US" sz="2200" dirty="0">
              <a:solidFill>
                <a:srgbClr val="FFC000"/>
              </a:solidFill>
              <a:latin typeface="Arial" pitchFamily="34" charset="0"/>
              <a:cs typeface="Arial" pitchFamily="34" charset="0"/>
            </a:endParaRPr>
          </a:p>
          <a:p>
            <a:pPr marL="109728" indent="0" algn="ctr">
              <a:lnSpc>
                <a:spcPct val="90000"/>
              </a:lnSpc>
              <a:buSzPct val="50000"/>
              <a:buNone/>
              <a:defRPr/>
            </a:pPr>
            <a:r>
              <a:rPr lang="en-US" sz="4800" dirty="0">
                <a:solidFill>
                  <a:schemeClr val="tx2"/>
                </a:solidFill>
                <a:latin typeface="Arial" pitchFamily="34" charset="0"/>
                <a:cs typeface="Arial" pitchFamily="34" charset="0"/>
              </a:rPr>
              <a:t>Questions?</a:t>
            </a:r>
          </a:p>
          <a:p>
            <a:pPr>
              <a:lnSpc>
                <a:spcPct val="90000"/>
              </a:lnSpc>
              <a:buSzPct val="50000"/>
              <a:defRPr/>
            </a:pPr>
            <a:endParaRPr lang="en-US" sz="22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14654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28</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sp>
        <p:nvSpPr>
          <p:cNvPr id="7" name="Rectangle 3">
            <a:extLst>
              <a:ext uri="{FF2B5EF4-FFF2-40B4-BE49-F238E27FC236}">
                <a16:creationId xmlns:a16="http://schemas.microsoft.com/office/drawing/2014/main" id="{4BC6CD69-0548-465E-97E9-C96EEB0F413F}"/>
              </a:ext>
            </a:extLst>
          </p:cNvPr>
          <p:cNvSpPr txBox="1">
            <a:spLocks noChangeArrowheads="1"/>
          </p:cNvSpPr>
          <p:nvPr/>
        </p:nvSpPr>
        <p:spPr>
          <a:xfrm>
            <a:off x="283461" y="1514442"/>
            <a:ext cx="8686800" cy="442915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buSzPct val="50000"/>
              <a:buFont typeface="Arial" charset="0"/>
              <a:buNone/>
              <a:defRPr/>
            </a:pPr>
            <a:endParaRPr lang="en-US" sz="800" dirty="0">
              <a:cs typeface="Arial" pitchFamily="34" charset="0"/>
            </a:endParaRPr>
          </a:p>
          <a:p>
            <a:pPr marL="0" indent="0" algn="ctr">
              <a:lnSpc>
                <a:spcPct val="90000"/>
              </a:lnSpc>
              <a:buSzPct val="50000"/>
              <a:buFont typeface="Arial" charset="0"/>
              <a:buNone/>
              <a:defRPr/>
            </a:pPr>
            <a:endParaRPr lang="en-US" sz="800" dirty="0">
              <a:cs typeface="Arial" pitchFamily="34" charset="0"/>
            </a:endParaRPr>
          </a:p>
          <a:p>
            <a:pPr algn="ctr">
              <a:lnSpc>
                <a:spcPct val="90000"/>
              </a:lnSpc>
              <a:buSzPct val="50000"/>
              <a:defRPr/>
            </a:pPr>
            <a:endParaRPr lang="en-US" sz="2200" dirty="0">
              <a:solidFill>
                <a:srgbClr val="FFC000"/>
              </a:solidFill>
              <a:latin typeface="Arial" pitchFamily="34" charset="0"/>
              <a:cs typeface="Arial" pitchFamily="34" charset="0"/>
            </a:endParaRPr>
          </a:p>
          <a:p>
            <a:pPr algn="ctr">
              <a:lnSpc>
                <a:spcPct val="90000"/>
              </a:lnSpc>
              <a:buSzPct val="50000"/>
              <a:defRPr/>
            </a:pPr>
            <a:endParaRPr lang="en-US" sz="2200" dirty="0">
              <a:solidFill>
                <a:srgbClr val="FFC000"/>
              </a:solidFill>
              <a:latin typeface="Arial" pitchFamily="34" charset="0"/>
              <a:cs typeface="Arial" pitchFamily="34" charset="0"/>
            </a:endParaRPr>
          </a:p>
          <a:p>
            <a:pPr marL="109728" indent="0" algn="ctr">
              <a:lnSpc>
                <a:spcPct val="90000"/>
              </a:lnSpc>
              <a:buSzPct val="50000"/>
              <a:buNone/>
              <a:defRPr/>
            </a:pPr>
            <a:r>
              <a:rPr lang="en-US" sz="4800" dirty="0">
                <a:solidFill>
                  <a:schemeClr val="tx2"/>
                </a:solidFill>
                <a:latin typeface="Arial" pitchFamily="34" charset="0"/>
                <a:cs typeface="Arial" pitchFamily="34" charset="0"/>
              </a:rPr>
              <a:t>GCC Contact Information</a:t>
            </a:r>
          </a:p>
          <a:p>
            <a:pPr marL="109728" indent="0">
              <a:lnSpc>
                <a:spcPct val="90000"/>
              </a:lnSpc>
              <a:buSzPct val="50000"/>
              <a:buNone/>
              <a:defRPr/>
            </a:pPr>
            <a:endParaRPr lang="en-US" sz="3200" dirty="0">
              <a:solidFill>
                <a:schemeClr val="tx2"/>
              </a:solidFill>
              <a:latin typeface="Arial" pitchFamily="34" charset="0"/>
              <a:cs typeface="Arial" pitchFamily="34" charset="0"/>
            </a:endParaRPr>
          </a:p>
          <a:p>
            <a:pPr marL="109728" indent="0">
              <a:lnSpc>
                <a:spcPct val="90000"/>
              </a:lnSpc>
              <a:buSzPct val="50000"/>
              <a:buNone/>
              <a:defRPr/>
            </a:pPr>
            <a:r>
              <a:rPr lang="en-US" sz="3200" dirty="0">
                <a:solidFill>
                  <a:schemeClr val="tx2"/>
                </a:solidFill>
                <a:latin typeface="Arial" pitchFamily="34" charset="0"/>
                <a:cs typeface="Arial" pitchFamily="34" charset="0"/>
              </a:rPr>
              <a:t>Main Switchboard:	919-733-4564</a:t>
            </a:r>
          </a:p>
          <a:p>
            <a:pPr marL="109728" indent="0">
              <a:lnSpc>
                <a:spcPct val="90000"/>
              </a:lnSpc>
              <a:buSzPct val="50000"/>
              <a:buNone/>
              <a:defRPr/>
            </a:pPr>
            <a:r>
              <a:rPr lang="en-US" sz="3200" dirty="0">
                <a:solidFill>
                  <a:schemeClr val="tx2"/>
                </a:solidFill>
                <a:latin typeface="Arial" pitchFamily="34" charset="0"/>
                <a:cs typeface="Arial" pitchFamily="34" charset="0"/>
              </a:rPr>
              <a:t>US Postal: 1201 Front St, Raleigh, NC  27609</a:t>
            </a:r>
          </a:p>
          <a:p>
            <a:pPr>
              <a:lnSpc>
                <a:spcPct val="90000"/>
              </a:lnSpc>
              <a:buSzPct val="50000"/>
              <a:defRPr/>
            </a:pPr>
            <a:endParaRPr lang="en-US" sz="22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434547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Reporting – PMT Important Dates</a:t>
            </a:r>
          </a:p>
        </p:txBody>
      </p:sp>
      <p:sp>
        <p:nvSpPr>
          <p:cNvPr id="6" name="Slide Number Placeholder 5"/>
          <p:cNvSpPr>
            <a:spLocks noGrp="1"/>
          </p:cNvSpPr>
          <p:nvPr>
            <p:ph type="sldNum" sz="quarter" idx="12"/>
          </p:nvPr>
        </p:nvSpPr>
        <p:spPr/>
        <p:txBody>
          <a:bodyPr/>
          <a:lstStyle/>
          <a:p>
            <a:fld id="{5217D969-FAF6-4667-9EED-A6C98B22320E}" type="slidenum">
              <a:rPr lang="en-US" smtClean="0"/>
              <a:t>29</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Table 7">
            <a:extLst>
              <a:ext uri="{FF2B5EF4-FFF2-40B4-BE49-F238E27FC236}">
                <a16:creationId xmlns:a16="http://schemas.microsoft.com/office/drawing/2014/main" id="{EBE9A12C-DFC4-4AEF-98C9-2151722B503E}"/>
              </a:ext>
            </a:extLst>
          </p:cNvPr>
          <p:cNvGraphicFramePr>
            <a:graphicFrameLocks noGrp="1"/>
          </p:cNvGraphicFramePr>
          <p:nvPr>
            <p:extLst>
              <p:ext uri="{D42A27DB-BD31-4B8C-83A1-F6EECF244321}">
                <p14:modId xmlns:p14="http://schemas.microsoft.com/office/powerpoint/2010/main" val="815433716"/>
              </p:ext>
            </p:extLst>
          </p:nvPr>
        </p:nvGraphicFramePr>
        <p:xfrm>
          <a:off x="352842" y="1400954"/>
          <a:ext cx="8581668" cy="4547228"/>
        </p:xfrm>
        <a:graphic>
          <a:graphicData uri="http://schemas.openxmlformats.org/drawingml/2006/table">
            <a:tbl>
              <a:tblPr firstRow="1" bandRow="1">
                <a:tableStyleId>{073A0DAA-6AF3-43AB-8588-CEC1D06C72B9}</a:tableStyleId>
              </a:tblPr>
              <a:tblGrid>
                <a:gridCol w="2313817">
                  <a:extLst>
                    <a:ext uri="{9D8B030D-6E8A-4147-A177-3AD203B41FA5}">
                      <a16:colId xmlns:a16="http://schemas.microsoft.com/office/drawing/2014/main" val="1344050905"/>
                    </a:ext>
                  </a:extLst>
                </a:gridCol>
                <a:gridCol w="2178040">
                  <a:extLst>
                    <a:ext uri="{9D8B030D-6E8A-4147-A177-3AD203B41FA5}">
                      <a16:colId xmlns:a16="http://schemas.microsoft.com/office/drawing/2014/main" val="2055556417"/>
                    </a:ext>
                  </a:extLst>
                </a:gridCol>
                <a:gridCol w="2088414">
                  <a:extLst>
                    <a:ext uri="{9D8B030D-6E8A-4147-A177-3AD203B41FA5}">
                      <a16:colId xmlns:a16="http://schemas.microsoft.com/office/drawing/2014/main" val="1921063556"/>
                    </a:ext>
                  </a:extLst>
                </a:gridCol>
                <a:gridCol w="2001397">
                  <a:extLst>
                    <a:ext uri="{9D8B030D-6E8A-4147-A177-3AD203B41FA5}">
                      <a16:colId xmlns:a16="http://schemas.microsoft.com/office/drawing/2014/main" val="998043843"/>
                    </a:ext>
                  </a:extLst>
                </a:gridCol>
              </a:tblGrid>
              <a:tr h="992982">
                <a:tc>
                  <a:txBody>
                    <a:bodyPr/>
                    <a:lstStyle/>
                    <a:p>
                      <a:pPr algn="ctr"/>
                      <a:r>
                        <a:rPr lang="en-US" sz="2400" dirty="0"/>
                        <a:t>Reporting Period</a:t>
                      </a:r>
                    </a:p>
                  </a:txBody>
                  <a:tcPr anchor="ctr"/>
                </a:tc>
                <a:tc>
                  <a:txBody>
                    <a:bodyPr/>
                    <a:lstStyle/>
                    <a:p>
                      <a:pPr algn="ctr"/>
                      <a:r>
                        <a:rPr lang="en-US" sz="2400" dirty="0"/>
                        <a:t>Subrecipient Due Date</a:t>
                      </a:r>
                    </a:p>
                  </a:txBody>
                  <a:tcPr anchor="ctr"/>
                </a:tc>
                <a:tc>
                  <a:txBody>
                    <a:bodyPr/>
                    <a:lstStyle/>
                    <a:p>
                      <a:pPr algn="ctr"/>
                      <a:r>
                        <a:rPr lang="en-US" sz="2400" dirty="0"/>
                        <a:t>GCC Federal Due Date</a:t>
                      </a:r>
                    </a:p>
                  </a:txBody>
                  <a:tcPr anchor="ctr"/>
                </a:tc>
                <a:tc>
                  <a:txBody>
                    <a:bodyPr/>
                    <a:lstStyle/>
                    <a:p>
                      <a:pPr algn="ctr"/>
                      <a:r>
                        <a:rPr lang="en-US" sz="2400" dirty="0"/>
                        <a:t>GEMS Hold Starts</a:t>
                      </a:r>
                    </a:p>
                  </a:txBody>
                  <a:tcPr anchor="ctr"/>
                </a:tc>
                <a:extLst>
                  <a:ext uri="{0D108BD9-81ED-4DB2-BD59-A6C34878D82A}">
                    <a16:rowId xmlns:a16="http://schemas.microsoft.com/office/drawing/2014/main" val="3786223703"/>
                  </a:ext>
                </a:extLst>
              </a:tr>
              <a:tr h="992982">
                <a:tc>
                  <a:txBody>
                    <a:bodyPr/>
                    <a:lstStyle/>
                    <a:p>
                      <a:pPr algn="ctr"/>
                      <a:r>
                        <a:rPr lang="en-US" sz="2400" dirty="0"/>
                        <a:t>January – March</a:t>
                      </a:r>
                    </a:p>
                  </a:txBody>
                  <a:tcPr anchor="ctr"/>
                </a:tc>
                <a:tc>
                  <a:txBody>
                    <a:bodyPr/>
                    <a:lstStyle/>
                    <a:p>
                      <a:pPr algn="ctr"/>
                      <a:r>
                        <a:rPr lang="en-US" sz="2400" dirty="0"/>
                        <a:t>April 10</a:t>
                      </a:r>
                      <a:r>
                        <a:rPr lang="en-US" sz="2400" baseline="30000" dirty="0"/>
                        <a:t>th</a:t>
                      </a:r>
                      <a:endParaRPr lang="en-US" sz="2400" dirty="0"/>
                    </a:p>
                  </a:txBody>
                  <a:tcPr anchor="ctr">
                    <a:solidFill>
                      <a:srgbClr val="92D050"/>
                    </a:solidFill>
                  </a:tcPr>
                </a:tc>
                <a:tc>
                  <a:txBody>
                    <a:bodyPr/>
                    <a:lstStyle/>
                    <a:p>
                      <a:pPr algn="ctr"/>
                      <a:r>
                        <a:rPr lang="en-US" sz="2400" dirty="0"/>
                        <a:t>April 30</a:t>
                      </a:r>
                      <a:r>
                        <a:rPr lang="en-US" sz="2400" baseline="30000" dirty="0"/>
                        <a:t>th</a:t>
                      </a:r>
                      <a:endParaRPr lang="en-US" sz="2400" dirty="0"/>
                    </a:p>
                  </a:txBody>
                  <a:tcPr anchor="ctr"/>
                </a:tc>
                <a:tc>
                  <a:txBody>
                    <a:bodyPr/>
                    <a:lstStyle/>
                    <a:p>
                      <a:pPr algn="ctr"/>
                      <a:r>
                        <a:rPr lang="en-US" sz="2400" dirty="0"/>
                        <a:t>May 1</a:t>
                      </a:r>
                      <a:r>
                        <a:rPr lang="en-US" sz="2400" baseline="30000" dirty="0"/>
                        <a:t>st</a:t>
                      </a:r>
                      <a:endParaRPr lang="en-US" sz="2400" dirty="0"/>
                    </a:p>
                  </a:txBody>
                  <a:tcPr anchor="ctr"/>
                </a:tc>
                <a:extLst>
                  <a:ext uri="{0D108BD9-81ED-4DB2-BD59-A6C34878D82A}">
                    <a16:rowId xmlns:a16="http://schemas.microsoft.com/office/drawing/2014/main" val="1979591353"/>
                  </a:ext>
                </a:extLst>
              </a:tr>
              <a:tr h="575300">
                <a:tc>
                  <a:txBody>
                    <a:bodyPr/>
                    <a:lstStyle/>
                    <a:p>
                      <a:pPr algn="ctr"/>
                      <a:r>
                        <a:rPr lang="en-US" sz="2400" dirty="0"/>
                        <a:t>April – June</a:t>
                      </a:r>
                    </a:p>
                  </a:txBody>
                  <a:tcPr anchor="ctr"/>
                </a:tc>
                <a:tc>
                  <a:txBody>
                    <a:bodyPr/>
                    <a:lstStyle/>
                    <a:p>
                      <a:pPr algn="ctr"/>
                      <a:r>
                        <a:rPr lang="en-US" sz="2400" dirty="0"/>
                        <a:t>July 10</a:t>
                      </a:r>
                      <a:r>
                        <a:rPr lang="en-US" sz="2400" baseline="30000" dirty="0"/>
                        <a:t>th</a:t>
                      </a:r>
                      <a:endParaRPr lang="en-US" sz="2400" dirty="0"/>
                    </a:p>
                  </a:txBody>
                  <a:tcPr anchor="ctr">
                    <a:solidFill>
                      <a:srgbClr val="92D050"/>
                    </a:solidFill>
                  </a:tcPr>
                </a:tc>
                <a:tc>
                  <a:txBody>
                    <a:bodyPr/>
                    <a:lstStyle/>
                    <a:p>
                      <a:pPr algn="ctr"/>
                      <a:r>
                        <a:rPr lang="en-US" sz="2400" dirty="0"/>
                        <a:t>July 30</a:t>
                      </a:r>
                      <a:r>
                        <a:rPr lang="en-US" sz="2400" baseline="30000" dirty="0"/>
                        <a:t>th</a:t>
                      </a:r>
                      <a:endParaRPr lang="en-US" sz="2400" dirty="0"/>
                    </a:p>
                  </a:txBody>
                  <a:tcPr anchor="ctr"/>
                </a:tc>
                <a:tc>
                  <a:txBody>
                    <a:bodyPr/>
                    <a:lstStyle/>
                    <a:p>
                      <a:pPr algn="ctr"/>
                      <a:r>
                        <a:rPr lang="en-US" sz="2400" dirty="0"/>
                        <a:t>August 1</a:t>
                      </a:r>
                      <a:r>
                        <a:rPr lang="en-US" sz="2400" baseline="30000" dirty="0"/>
                        <a:t>st</a:t>
                      </a:r>
                      <a:endParaRPr lang="en-US" sz="2400" dirty="0"/>
                    </a:p>
                  </a:txBody>
                  <a:tcPr anchor="ctr"/>
                </a:tc>
                <a:extLst>
                  <a:ext uri="{0D108BD9-81ED-4DB2-BD59-A6C34878D82A}">
                    <a16:rowId xmlns:a16="http://schemas.microsoft.com/office/drawing/2014/main" val="1524296574"/>
                  </a:ext>
                </a:extLst>
              </a:tr>
              <a:tr h="992982">
                <a:tc>
                  <a:txBody>
                    <a:bodyPr/>
                    <a:lstStyle/>
                    <a:p>
                      <a:pPr algn="ctr"/>
                      <a:r>
                        <a:rPr lang="en-US" sz="2400" dirty="0"/>
                        <a:t>July  - September</a:t>
                      </a:r>
                    </a:p>
                  </a:txBody>
                  <a:tcPr anchor="ctr"/>
                </a:tc>
                <a:tc>
                  <a:txBody>
                    <a:bodyPr/>
                    <a:lstStyle/>
                    <a:p>
                      <a:pPr algn="ctr"/>
                      <a:r>
                        <a:rPr lang="en-US" sz="2400" dirty="0"/>
                        <a:t>October 10</a:t>
                      </a:r>
                      <a:r>
                        <a:rPr lang="en-US" sz="2400" baseline="30000" dirty="0"/>
                        <a:t>th</a:t>
                      </a:r>
                      <a:endParaRPr lang="en-US" sz="2400" dirty="0"/>
                    </a:p>
                  </a:txBody>
                  <a:tcPr anchor="ctr">
                    <a:solidFill>
                      <a:srgbClr val="92D050"/>
                    </a:solidFill>
                  </a:tcPr>
                </a:tc>
                <a:tc>
                  <a:txBody>
                    <a:bodyPr/>
                    <a:lstStyle/>
                    <a:p>
                      <a:pPr algn="ctr"/>
                      <a:r>
                        <a:rPr lang="en-US" sz="2400" dirty="0"/>
                        <a:t>October 30</a:t>
                      </a:r>
                      <a:r>
                        <a:rPr lang="en-US" sz="2400" baseline="30000" dirty="0"/>
                        <a:t>th</a:t>
                      </a:r>
                      <a:endParaRPr lang="en-US" sz="2400" dirty="0"/>
                    </a:p>
                  </a:txBody>
                  <a:tcPr anchor="ctr"/>
                </a:tc>
                <a:tc>
                  <a:txBody>
                    <a:bodyPr/>
                    <a:lstStyle/>
                    <a:p>
                      <a:pPr algn="ctr"/>
                      <a:r>
                        <a:rPr lang="en-US" sz="2400" dirty="0"/>
                        <a:t>November 1</a:t>
                      </a:r>
                      <a:r>
                        <a:rPr lang="en-US" sz="2400" baseline="30000" dirty="0"/>
                        <a:t>st</a:t>
                      </a:r>
                      <a:endParaRPr lang="en-US" sz="2400" dirty="0"/>
                    </a:p>
                  </a:txBody>
                  <a:tcPr anchor="ctr"/>
                </a:tc>
                <a:extLst>
                  <a:ext uri="{0D108BD9-81ED-4DB2-BD59-A6C34878D82A}">
                    <a16:rowId xmlns:a16="http://schemas.microsoft.com/office/drawing/2014/main" val="4153232950"/>
                  </a:ext>
                </a:extLst>
              </a:tr>
              <a:tr h="992982">
                <a:tc>
                  <a:txBody>
                    <a:bodyPr/>
                    <a:lstStyle/>
                    <a:p>
                      <a:pPr algn="ctr"/>
                      <a:r>
                        <a:rPr lang="en-US" sz="2400" dirty="0"/>
                        <a:t>October - December</a:t>
                      </a:r>
                    </a:p>
                  </a:txBody>
                  <a:tcPr anchor="ctr"/>
                </a:tc>
                <a:tc>
                  <a:txBody>
                    <a:bodyPr/>
                    <a:lstStyle/>
                    <a:p>
                      <a:pPr algn="ctr"/>
                      <a:r>
                        <a:rPr lang="en-US" sz="2400" dirty="0"/>
                        <a:t>January 10</a:t>
                      </a:r>
                      <a:r>
                        <a:rPr lang="en-US" sz="2400" baseline="30000" dirty="0"/>
                        <a:t>th</a:t>
                      </a:r>
                      <a:endParaRPr lang="en-US" sz="2400" dirty="0"/>
                    </a:p>
                  </a:txBody>
                  <a:tcPr anchor="ctr">
                    <a:solidFill>
                      <a:srgbClr val="92D050"/>
                    </a:solidFill>
                  </a:tcPr>
                </a:tc>
                <a:tc>
                  <a:txBody>
                    <a:bodyPr/>
                    <a:lstStyle/>
                    <a:p>
                      <a:pPr algn="ctr"/>
                      <a:r>
                        <a:rPr lang="en-US" sz="2400" dirty="0"/>
                        <a:t>January 30</a:t>
                      </a:r>
                      <a:r>
                        <a:rPr lang="en-US" sz="2400" baseline="30000" dirty="0"/>
                        <a:t>th</a:t>
                      </a:r>
                      <a:endParaRPr lang="en-US" sz="2400" dirty="0"/>
                    </a:p>
                  </a:txBody>
                  <a:tcPr anchor="ctr"/>
                </a:tc>
                <a:tc>
                  <a:txBody>
                    <a:bodyPr/>
                    <a:lstStyle/>
                    <a:p>
                      <a:pPr algn="ctr"/>
                      <a:r>
                        <a:rPr lang="en-US" sz="2400" dirty="0"/>
                        <a:t>February 1</a:t>
                      </a:r>
                      <a:r>
                        <a:rPr lang="en-US" sz="2400" baseline="30000" dirty="0"/>
                        <a:t>st</a:t>
                      </a:r>
                      <a:endParaRPr lang="en-US" sz="2400" dirty="0"/>
                    </a:p>
                  </a:txBody>
                  <a:tcPr anchor="ctr"/>
                </a:tc>
                <a:extLst>
                  <a:ext uri="{0D108BD9-81ED-4DB2-BD59-A6C34878D82A}">
                    <a16:rowId xmlns:a16="http://schemas.microsoft.com/office/drawing/2014/main" val="1008314109"/>
                  </a:ext>
                </a:extLst>
              </a:tr>
            </a:tbl>
          </a:graphicData>
        </a:graphic>
      </p:graphicFrame>
      <p:sp>
        <p:nvSpPr>
          <p:cNvPr id="2" name="Rectangle 1">
            <a:extLst>
              <a:ext uri="{FF2B5EF4-FFF2-40B4-BE49-F238E27FC236}">
                <a16:creationId xmlns:a16="http://schemas.microsoft.com/office/drawing/2014/main" id="{5690B5BB-C80F-47ED-B493-E92EB70F633E}"/>
              </a:ext>
            </a:extLst>
          </p:cNvPr>
          <p:cNvSpPr/>
          <p:nvPr/>
        </p:nvSpPr>
        <p:spPr>
          <a:xfrm>
            <a:off x="2590800" y="1295400"/>
            <a:ext cx="2362200" cy="4793635"/>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33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Byrne JAG/CESF Break-Out Agenda</a:t>
            </a:r>
          </a:p>
        </p:txBody>
      </p:sp>
      <p:sp>
        <p:nvSpPr>
          <p:cNvPr id="5" name="Footer Placeholder 4"/>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3</a:t>
            </a:fld>
            <a:endParaRPr lang="en-US"/>
          </a:p>
        </p:txBody>
      </p:sp>
      <p:cxnSp>
        <p:nvCxnSpPr>
          <p:cNvPr id="8" name="Straight Connector 7">
            <a:extLst>
              <a:ext uri="{FF2B5EF4-FFF2-40B4-BE49-F238E27FC236}">
                <a16:creationId xmlns:a16="http://schemas.microsoft.com/office/drawing/2014/main" id="{59F5D963-3C11-40C2-BF0E-7BEABA82E997}"/>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457200" y="1715357"/>
            <a:ext cx="8229600" cy="434339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a:t>Grant Enterprise Management System</a:t>
            </a:r>
          </a:p>
          <a:p>
            <a:endParaRPr lang="en-US" sz="900" dirty="0"/>
          </a:p>
          <a:p>
            <a:r>
              <a:rPr lang="en-US" sz="2800" dirty="0"/>
              <a:t>Grant Opening Process</a:t>
            </a:r>
          </a:p>
          <a:p>
            <a:endParaRPr lang="en-US" sz="800" dirty="0"/>
          </a:p>
          <a:p>
            <a:r>
              <a:rPr lang="en-US" sz="2800" dirty="0"/>
              <a:t>Adjustments </a:t>
            </a:r>
          </a:p>
          <a:p>
            <a:endParaRPr lang="en-US" sz="900" dirty="0"/>
          </a:p>
          <a:p>
            <a:r>
              <a:rPr lang="en-US" sz="2800" dirty="0"/>
              <a:t>Reimbursements</a:t>
            </a:r>
          </a:p>
          <a:p>
            <a:endParaRPr lang="en-US" sz="900" dirty="0"/>
          </a:p>
          <a:p>
            <a:r>
              <a:rPr lang="en-US" sz="2800" dirty="0"/>
              <a:t>Reporting</a:t>
            </a:r>
          </a:p>
          <a:p>
            <a:endParaRPr lang="en-US" sz="900" dirty="0"/>
          </a:p>
          <a:p>
            <a:r>
              <a:rPr lang="en-US" sz="2800" dirty="0"/>
              <a:t>Questions</a:t>
            </a:r>
          </a:p>
          <a:p>
            <a:endParaRPr lang="en-US" sz="2800" dirty="0"/>
          </a:p>
          <a:p>
            <a:endParaRPr lang="en-US" sz="2800" dirty="0"/>
          </a:p>
          <a:p>
            <a:endParaRPr lang="en-US" sz="2800" dirty="0"/>
          </a:p>
          <a:p>
            <a:pPr marL="393192" lvl="1" indent="0">
              <a:buFont typeface="Verdana"/>
              <a:buNone/>
            </a:pPr>
            <a:endParaRPr lang="en-US" dirty="0"/>
          </a:p>
          <a:p>
            <a:pPr lvl="1"/>
            <a:endParaRPr lang="en-US" dirty="0"/>
          </a:p>
        </p:txBody>
      </p:sp>
    </p:spTree>
    <p:extLst>
      <p:ext uri="{BB962C8B-B14F-4D97-AF65-F5344CB8AC3E}">
        <p14:creationId xmlns:p14="http://schemas.microsoft.com/office/powerpoint/2010/main" val="116396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63639-7278-4444-91CD-3D6CCA3AB9C7}"/>
              </a:ext>
            </a:extLst>
          </p:cNvPr>
          <p:cNvSpPr>
            <a:spLocks noGrp="1"/>
          </p:cNvSpPr>
          <p:nvPr>
            <p:ph idx="1"/>
          </p:nvPr>
        </p:nvSpPr>
        <p:spPr>
          <a:xfrm>
            <a:off x="2514600" y="1417638"/>
            <a:ext cx="8229600" cy="652272"/>
          </a:xfrm>
        </p:spPr>
        <p:txBody>
          <a:bodyPr>
            <a:normAutofit/>
          </a:bodyPr>
          <a:lstStyle/>
          <a:p>
            <a:r>
              <a:rPr lang="en-US" sz="2800" u="sng" dirty="0"/>
              <a:t>Grant Enterprise Management System</a:t>
            </a:r>
          </a:p>
        </p:txBody>
      </p:sp>
      <p:sp>
        <p:nvSpPr>
          <p:cNvPr id="3" name="Date Placeholder 2">
            <a:extLst>
              <a:ext uri="{FF2B5EF4-FFF2-40B4-BE49-F238E27FC236}">
                <a16:creationId xmlns:a16="http://schemas.microsoft.com/office/drawing/2014/main" id="{588250AF-64C1-4204-B997-E939A4BD41C8}"/>
              </a:ext>
            </a:extLst>
          </p:cNvPr>
          <p:cNvSpPr>
            <a:spLocks noGrp="1"/>
          </p:cNvSpPr>
          <p:nvPr>
            <p:ph type="dt" sz="half" idx="10"/>
          </p:nvPr>
        </p:nvSpPr>
        <p:spPr/>
        <p:txBody>
          <a:bodyPr/>
          <a:lstStyle/>
          <a:p>
            <a:fld id="{4B6E77EE-5059-4652-87B5-90132B6E248D}" type="datetime1">
              <a:rPr lang="en-US" smtClean="0"/>
              <a:t>2022-08-02</a:t>
            </a:fld>
            <a:endParaRPr lang="en-US"/>
          </a:p>
        </p:txBody>
      </p:sp>
      <p:sp>
        <p:nvSpPr>
          <p:cNvPr id="4" name="Footer Placeholder 3">
            <a:extLst>
              <a:ext uri="{FF2B5EF4-FFF2-40B4-BE49-F238E27FC236}">
                <a16:creationId xmlns:a16="http://schemas.microsoft.com/office/drawing/2014/main" id="{DFFEBC53-1A5B-482F-8DE7-34445C48C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87128C-FD63-4829-8E7D-C0CE90729048}"/>
              </a:ext>
            </a:extLst>
          </p:cNvPr>
          <p:cNvSpPr>
            <a:spLocks noGrp="1"/>
          </p:cNvSpPr>
          <p:nvPr>
            <p:ph type="sldNum" sz="quarter" idx="12"/>
          </p:nvPr>
        </p:nvSpPr>
        <p:spPr/>
        <p:txBody>
          <a:bodyPr/>
          <a:lstStyle/>
          <a:p>
            <a:fld id="{5217D969-FAF6-4667-9EED-A6C98B22320E}" type="slidenum">
              <a:rPr lang="en-US" smtClean="0"/>
              <a:t>4</a:t>
            </a:fld>
            <a:endParaRPr lang="en-US"/>
          </a:p>
        </p:txBody>
      </p:sp>
      <p:sp>
        <p:nvSpPr>
          <p:cNvPr id="6" name="Title 5">
            <a:extLst>
              <a:ext uri="{FF2B5EF4-FFF2-40B4-BE49-F238E27FC236}">
                <a16:creationId xmlns:a16="http://schemas.microsoft.com/office/drawing/2014/main" id="{B283FA84-518D-4CD7-893B-48E93923DC20}"/>
              </a:ext>
            </a:extLst>
          </p:cNvPr>
          <p:cNvSpPr>
            <a:spLocks noGrp="1"/>
          </p:cNvSpPr>
          <p:nvPr>
            <p:ph type="title"/>
          </p:nvPr>
        </p:nvSpPr>
        <p:spPr/>
        <p:txBody>
          <a:bodyPr/>
          <a:lstStyle/>
          <a:p>
            <a:r>
              <a:rPr lang="en-US" dirty="0"/>
              <a:t>GEMS</a:t>
            </a:r>
          </a:p>
        </p:txBody>
      </p:sp>
      <p:pic>
        <p:nvPicPr>
          <p:cNvPr id="7" name="Picture 6">
            <a:extLst>
              <a:ext uri="{FF2B5EF4-FFF2-40B4-BE49-F238E27FC236}">
                <a16:creationId xmlns:a16="http://schemas.microsoft.com/office/drawing/2014/main" id="{41436469-E6C5-4109-BA59-ACA119FEB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729" y="292588"/>
            <a:ext cx="2290250" cy="901216"/>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063A95E1-2652-42D8-BD9F-D46EFC31C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93804"/>
            <a:ext cx="1676400" cy="4925111"/>
          </a:xfrm>
          <a:prstGeom prst="rect">
            <a:avLst/>
          </a:prstGeom>
          <a:ln w="50800">
            <a:solidFill>
              <a:srgbClr val="860180"/>
            </a:solidFill>
          </a:ln>
        </p:spPr>
      </p:pic>
      <p:sp>
        <p:nvSpPr>
          <p:cNvPr id="10" name="TextBox 9">
            <a:extLst>
              <a:ext uri="{FF2B5EF4-FFF2-40B4-BE49-F238E27FC236}">
                <a16:creationId xmlns:a16="http://schemas.microsoft.com/office/drawing/2014/main" id="{D1C02B83-EF02-4108-9267-32F0CB105655}"/>
              </a:ext>
            </a:extLst>
          </p:cNvPr>
          <p:cNvSpPr txBox="1"/>
          <p:nvPr/>
        </p:nvSpPr>
        <p:spPr>
          <a:xfrm>
            <a:off x="3086100" y="4029205"/>
            <a:ext cx="5029200" cy="954107"/>
          </a:xfrm>
          <a:prstGeom prst="rect">
            <a:avLst/>
          </a:prstGeom>
          <a:noFill/>
        </p:spPr>
        <p:txBody>
          <a:bodyPr wrap="square" rtlCol="0">
            <a:spAutoFit/>
          </a:bodyPr>
          <a:lstStyle/>
          <a:p>
            <a:r>
              <a:rPr lang="en-US" sz="2800" dirty="0"/>
              <a:t>Requests for Reimbursements &amp; Adjustments</a:t>
            </a:r>
          </a:p>
        </p:txBody>
      </p:sp>
      <p:sp>
        <p:nvSpPr>
          <p:cNvPr id="11" name="Right Brace 10">
            <a:extLst>
              <a:ext uri="{FF2B5EF4-FFF2-40B4-BE49-F238E27FC236}">
                <a16:creationId xmlns:a16="http://schemas.microsoft.com/office/drawing/2014/main" id="{46E3CE95-F460-49E1-84E2-9BED1D09ADB5}"/>
              </a:ext>
            </a:extLst>
          </p:cNvPr>
          <p:cNvSpPr/>
          <p:nvPr/>
        </p:nvSpPr>
        <p:spPr>
          <a:xfrm flipH="1">
            <a:off x="2681310" y="4069897"/>
            <a:ext cx="347175" cy="954108"/>
          </a:xfrm>
          <a:prstGeom prst="rightBrace">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3367766A-6862-4ECB-BB64-E71C82881A6D}"/>
              </a:ext>
            </a:extLst>
          </p:cNvPr>
          <p:cNvSpPr txBox="1"/>
          <p:nvPr/>
        </p:nvSpPr>
        <p:spPr>
          <a:xfrm>
            <a:off x="3091676" y="5503960"/>
            <a:ext cx="5029200" cy="523220"/>
          </a:xfrm>
          <a:prstGeom prst="rect">
            <a:avLst/>
          </a:prstGeom>
          <a:noFill/>
        </p:spPr>
        <p:txBody>
          <a:bodyPr wrap="square" rtlCol="0">
            <a:spAutoFit/>
          </a:bodyPr>
          <a:lstStyle/>
          <a:p>
            <a:r>
              <a:rPr lang="en-US" sz="2800" dirty="0"/>
              <a:t>Grant Reporting</a:t>
            </a:r>
          </a:p>
        </p:txBody>
      </p:sp>
      <p:sp>
        <p:nvSpPr>
          <p:cNvPr id="13" name="TextBox 12">
            <a:extLst>
              <a:ext uri="{FF2B5EF4-FFF2-40B4-BE49-F238E27FC236}">
                <a16:creationId xmlns:a16="http://schemas.microsoft.com/office/drawing/2014/main" id="{5C4D38CF-11F8-4938-8A64-1CEBF00D171C}"/>
              </a:ext>
            </a:extLst>
          </p:cNvPr>
          <p:cNvSpPr txBox="1"/>
          <p:nvPr/>
        </p:nvSpPr>
        <p:spPr>
          <a:xfrm>
            <a:off x="3028485" y="2749643"/>
            <a:ext cx="5029200" cy="1384995"/>
          </a:xfrm>
          <a:prstGeom prst="rect">
            <a:avLst/>
          </a:prstGeom>
          <a:noFill/>
        </p:spPr>
        <p:txBody>
          <a:bodyPr wrap="square" rtlCol="0">
            <a:spAutoFit/>
          </a:bodyPr>
          <a:lstStyle/>
          <a:p>
            <a:r>
              <a:rPr lang="en-US" sz="2800" dirty="0"/>
              <a:t>Project Attachments &amp; Notice of Implementation</a:t>
            </a:r>
          </a:p>
          <a:p>
            <a:endParaRPr lang="en-US" sz="2800" dirty="0"/>
          </a:p>
        </p:txBody>
      </p:sp>
      <p:cxnSp>
        <p:nvCxnSpPr>
          <p:cNvPr id="15" name="Straight Arrow Connector 14">
            <a:extLst>
              <a:ext uri="{FF2B5EF4-FFF2-40B4-BE49-F238E27FC236}">
                <a16:creationId xmlns:a16="http://schemas.microsoft.com/office/drawing/2014/main" id="{D6B52037-D414-49DA-BE04-888175BDCDCC}"/>
              </a:ext>
            </a:extLst>
          </p:cNvPr>
          <p:cNvCxnSpPr>
            <a:cxnSpLocks/>
          </p:cNvCxnSpPr>
          <p:nvPr/>
        </p:nvCxnSpPr>
        <p:spPr>
          <a:xfrm>
            <a:off x="2732141" y="3124200"/>
            <a:ext cx="245512" cy="0"/>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9BC3CD-3264-448B-B8D2-403BE7D66149}"/>
              </a:ext>
            </a:extLst>
          </p:cNvPr>
          <p:cNvCxnSpPr>
            <a:cxnSpLocks/>
          </p:cNvCxnSpPr>
          <p:nvPr/>
        </p:nvCxnSpPr>
        <p:spPr>
          <a:xfrm>
            <a:off x="2728609" y="5793448"/>
            <a:ext cx="245512" cy="0"/>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56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US" dirty="0"/>
              <a:t>Grant Opening Process</a:t>
            </a:r>
          </a:p>
        </p:txBody>
      </p:sp>
      <p:sp>
        <p:nvSpPr>
          <p:cNvPr id="6" name="Slide Number Placeholder 5"/>
          <p:cNvSpPr>
            <a:spLocks noGrp="1"/>
          </p:cNvSpPr>
          <p:nvPr>
            <p:ph type="sldNum" sz="quarter" idx="12"/>
          </p:nvPr>
        </p:nvSpPr>
        <p:spPr/>
        <p:txBody>
          <a:bodyPr/>
          <a:lstStyle/>
          <a:p>
            <a:fld id="{5217D969-FAF6-4667-9EED-A6C98B22320E}" type="slidenum">
              <a:rPr lang="en-US" smtClean="0"/>
              <a:t>5</a:t>
            </a:fld>
            <a:endParaRPr lang="en-US"/>
          </a:p>
        </p:txBody>
      </p:sp>
      <p:sp>
        <p:nvSpPr>
          <p:cNvPr id="11" name="Footer Placeholder 4">
            <a:extLst>
              <a:ext uri="{FF2B5EF4-FFF2-40B4-BE49-F238E27FC236}">
                <a16:creationId xmlns:a16="http://schemas.microsoft.com/office/drawing/2014/main" id="{2838DB6D-E345-443E-A682-64FB8D3A5233}"/>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20" name="Straight Connector 19">
            <a:extLst>
              <a:ext uri="{FF2B5EF4-FFF2-40B4-BE49-F238E27FC236}">
                <a16:creationId xmlns:a16="http://schemas.microsoft.com/office/drawing/2014/main" id="{AC8F32FA-1AE5-479D-91EA-2B7E4F2B9BCC}"/>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4E63753E-7E5A-4EA2-B978-C69DCD6A7BA6}"/>
              </a:ext>
            </a:extLst>
          </p:cNvPr>
          <p:cNvGrpSpPr/>
          <p:nvPr/>
        </p:nvGrpSpPr>
        <p:grpSpPr>
          <a:xfrm>
            <a:off x="152400" y="1635143"/>
            <a:ext cx="5867401" cy="1417637"/>
            <a:chOff x="609599" y="1554162"/>
            <a:chExt cx="5867401" cy="1417637"/>
          </a:xfrm>
        </p:grpSpPr>
        <p:pic>
          <p:nvPicPr>
            <p:cNvPr id="5" name="Graphic 4" descr="Open envelope">
              <a:extLst>
                <a:ext uri="{FF2B5EF4-FFF2-40B4-BE49-F238E27FC236}">
                  <a16:creationId xmlns:a16="http://schemas.microsoft.com/office/drawing/2014/main" id="{33F59A98-0624-4A78-8404-2B7ED6FC3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99" y="1554162"/>
              <a:ext cx="1417637" cy="1417637"/>
            </a:xfrm>
            <a:prstGeom prst="rect">
              <a:avLst/>
            </a:prstGeom>
          </p:spPr>
        </p:pic>
        <p:sp>
          <p:nvSpPr>
            <p:cNvPr id="10" name="TextBox 9">
              <a:extLst>
                <a:ext uri="{FF2B5EF4-FFF2-40B4-BE49-F238E27FC236}">
                  <a16:creationId xmlns:a16="http://schemas.microsoft.com/office/drawing/2014/main" id="{BB305E86-F1AB-4798-9B33-EEB2314E82BE}"/>
                </a:ext>
              </a:extLst>
            </p:cNvPr>
            <p:cNvSpPr txBox="1"/>
            <p:nvPr/>
          </p:nvSpPr>
          <p:spPr>
            <a:xfrm>
              <a:off x="2209800" y="1586804"/>
              <a:ext cx="4267200" cy="1384995"/>
            </a:xfrm>
            <a:prstGeom prst="rect">
              <a:avLst/>
            </a:prstGeom>
            <a:noFill/>
          </p:spPr>
          <p:txBody>
            <a:bodyPr wrap="square" rtlCol="0">
              <a:spAutoFit/>
            </a:bodyPr>
            <a:lstStyle/>
            <a:p>
              <a:r>
                <a:rPr lang="en-US" sz="2800" dirty="0"/>
                <a:t>Signed </a:t>
              </a:r>
            </a:p>
            <a:p>
              <a:r>
                <a:rPr lang="en-US" sz="2800" dirty="0"/>
                <a:t>Grant Package</a:t>
              </a:r>
            </a:p>
            <a:p>
              <a:r>
                <a:rPr lang="en-US" sz="2800" dirty="0"/>
                <a:t>Returned to GCC</a:t>
              </a:r>
            </a:p>
          </p:txBody>
        </p:sp>
      </p:grpSp>
      <p:grpSp>
        <p:nvGrpSpPr>
          <p:cNvPr id="36" name="Group 35">
            <a:extLst>
              <a:ext uri="{FF2B5EF4-FFF2-40B4-BE49-F238E27FC236}">
                <a16:creationId xmlns:a16="http://schemas.microsoft.com/office/drawing/2014/main" id="{65DE0099-3658-43BF-9863-EA48E097EDB0}"/>
              </a:ext>
            </a:extLst>
          </p:cNvPr>
          <p:cNvGrpSpPr/>
          <p:nvPr/>
        </p:nvGrpSpPr>
        <p:grpSpPr>
          <a:xfrm>
            <a:off x="304800" y="3810000"/>
            <a:ext cx="2514600" cy="1955014"/>
            <a:chOff x="304800" y="3810000"/>
            <a:chExt cx="2514600" cy="1955014"/>
          </a:xfrm>
        </p:grpSpPr>
        <p:pic>
          <p:nvPicPr>
            <p:cNvPr id="19" name="Graphic 18" descr="Checklist">
              <a:extLst>
                <a:ext uri="{FF2B5EF4-FFF2-40B4-BE49-F238E27FC236}">
                  <a16:creationId xmlns:a16="http://schemas.microsoft.com/office/drawing/2014/main" id="{FDE66390-A5B9-4589-A7B0-5555E0D63F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00" y="3810000"/>
              <a:ext cx="914400" cy="914400"/>
            </a:xfrm>
            <a:prstGeom prst="rect">
              <a:avLst/>
            </a:prstGeom>
          </p:spPr>
        </p:pic>
        <p:sp>
          <p:nvSpPr>
            <p:cNvPr id="21" name="TextBox 20">
              <a:extLst>
                <a:ext uri="{FF2B5EF4-FFF2-40B4-BE49-F238E27FC236}">
                  <a16:creationId xmlns:a16="http://schemas.microsoft.com/office/drawing/2014/main" id="{3B5CAAE0-7360-45DD-906C-24082605F235}"/>
                </a:ext>
              </a:extLst>
            </p:cNvPr>
            <p:cNvSpPr txBox="1"/>
            <p:nvPr/>
          </p:nvSpPr>
          <p:spPr>
            <a:xfrm>
              <a:off x="304800" y="4810907"/>
              <a:ext cx="2514600" cy="954107"/>
            </a:xfrm>
            <a:prstGeom prst="rect">
              <a:avLst/>
            </a:prstGeom>
            <a:noFill/>
          </p:spPr>
          <p:txBody>
            <a:bodyPr wrap="square" rtlCol="0">
              <a:spAutoFit/>
            </a:bodyPr>
            <a:lstStyle/>
            <a:p>
              <a:pPr algn="ctr"/>
              <a:r>
                <a:rPr lang="en-US" sz="2800" dirty="0"/>
                <a:t>Required Documentation</a:t>
              </a:r>
            </a:p>
          </p:txBody>
        </p:sp>
      </p:grpSp>
      <p:grpSp>
        <p:nvGrpSpPr>
          <p:cNvPr id="37" name="Group 36">
            <a:extLst>
              <a:ext uri="{FF2B5EF4-FFF2-40B4-BE49-F238E27FC236}">
                <a16:creationId xmlns:a16="http://schemas.microsoft.com/office/drawing/2014/main" id="{0AE925A4-7AF7-4D49-91AC-B8DCFC6C404C}"/>
              </a:ext>
            </a:extLst>
          </p:cNvPr>
          <p:cNvGrpSpPr/>
          <p:nvPr/>
        </p:nvGrpSpPr>
        <p:grpSpPr>
          <a:xfrm>
            <a:off x="3209568" y="3830745"/>
            <a:ext cx="2514600" cy="1896257"/>
            <a:chOff x="3209568" y="3830745"/>
            <a:chExt cx="2514600" cy="1896257"/>
          </a:xfrm>
        </p:grpSpPr>
        <p:pic>
          <p:nvPicPr>
            <p:cNvPr id="23" name="Graphic 22" descr="Group of men">
              <a:extLst>
                <a:ext uri="{FF2B5EF4-FFF2-40B4-BE49-F238E27FC236}">
                  <a16:creationId xmlns:a16="http://schemas.microsoft.com/office/drawing/2014/main" id="{796F234F-DBD3-4E17-8426-FC6B10AA55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09668" y="3830745"/>
              <a:ext cx="914400" cy="914400"/>
            </a:xfrm>
            <a:prstGeom prst="rect">
              <a:avLst/>
            </a:prstGeom>
          </p:spPr>
        </p:pic>
        <p:sp>
          <p:nvSpPr>
            <p:cNvPr id="24" name="TextBox 23">
              <a:extLst>
                <a:ext uri="{FF2B5EF4-FFF2-40B4-BE49-F238E27FC236}">
                  <a16:creationId xmlns:a16="http://schemas.microsoft.com/office/drawing/2014/main" id="{CE12C03C-61AF-4F24-9D5D-494DDA63B309}"/>
                </a:ext>
              </a:extLst>
            </p:cNvPr>
            <p:cNvSpPr txBox="1"/>
            <p:nvPr/>
          </p:nvSpPr>
          <p:spPr>
            <a:xfrm>
              <a:off x="3209568" y="4772895"/>
              <a:ext cx="2514600" cy="954107"/>
            </a:xfrm>
            <a:prstGeom prst="rect">
              <a:avLst/>
            </a:prstGeom>
            <a:noFill/>
          </p:spPr>
          <p:txBody>
            <a:bodyPr wrap="square" rtlCol="0">
              <a:spAutoFit/>
            </a:bodyPr>
            <a:lstStyle/>
            <a:p>
              <a:pPr algn="ctr"/>
              <a:r>
                <a:rPr lang="en-US" sz="2800" dirty="0"/>
                <a:t>Organizational Roles</a:t>
              </a:r>
            </a:p>
          </p:txBody>
        </p:sp>
      </p:grpSp>
      <p:grpSp>
        <p:nvGrpSpPr>
          <p:cNvPr id="38" name="Group 37">
            <a:extLst>
              <a:ext uri="{FF2B5EF4-FFF2-40B4-BE49-F238E27FC236}">
                <a16:creationId xmlns:a16="http://schemas.microsoft.com/office/drawing/2014/main" id="{4A340A25-87C6-484B-9709-158771D103EE}"/>
              </a:ext>
            </a:extLst>
          </p:cNvPr>
          <p:cNvGrpSpPr/>
          <p:nvPr/>
        </p:nvGrpSpPr>
        <p:grpSpPr>
          <a:xfrm>
            <a:off x="6172200" y="3780692"/>
            <a:ext cx="2514600" cy="1928726"/>
            <a:chOff x="6172200" y="3780692"/>
            <a:chExt cx="2514600" cy="1928726"/>
          </a:xfrm>
        </p:grpSpPr>
        <p:pic>
          <p:nvPicPr>
            <p:cNvPr id="26" name="Graphic 25" descr="Playbook">
              <a:extLst>
                <a:ext uri="{FF2B5EF4-FFF2-40B4-BE49-F238E27FC236}">
                  <a16:creationId xmlns:a16="http://schemas.microsoft.com/office/drawing/2014/main" id="{E19181B3-7C3B-4D21-BB9C-C3B90B4683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4436" y="3780692"/>
              <a:ext cx="914400" cy="914400"/>
            </a:xfrm>
            <a:prstGeom prst="rect">
              <a:avLst/>
            </a:prstGeom>
          </p:spPr>
        </p:pic>
        <p:sp>
          <p:nvSpPr>
            <p:cNvPr id="27" name="TextBox 26">
              <a:extLst>
                <a:ext uri="{FF2B5EF4-FFF2-40B4-BE49-F238E27FC236}">
                  <a16:creationId xmlns:a16="http://schemas.microsoft.com/office/drawing/2014/main" id="{E351E996-7D98-4710-975F-4E656F94923D}"/>
                </a:ext>
              </a:extLst>
            </p:cNvPr>
            <p:cNvSpPr txBox="1"/>
            <p:nvPr/>
          </p:nvSpPr>
          <p:spPr>
            <a:xfrm>
              <a:off x="6172200" y="4755311"/>
              <a:ext cx="2514600" cy="954107"/>
            </a:xfrm>
            <a:prstGeom prst="rect">
              <a:avLst/>
            </a:prstGeom>
            <a:noFill/>
          </p:spPr>
          <p:txBody>
            <a:bodyPr wrap="square" rtlCol="0">
              <a:spAutoFit/>
            </a:bodyPr>
            <a:lstStyle/>
            <a:p>
              <a:pPr algn="ctr"/>
              <a:r>
                <a:rPr lang="en-US" sz="2800" dirty="0"/>
                <a:t>Notice of Implementation</a:t>
              </a:r>
            </a:p>
          </p:txBody>
        </p:sp>
      </p:grpSp>
      <p:cxnSp>
        <p:nvCxnSpPr>
          <p:cNvPr id="30" name="Straight Connector 29">
            <a:extLst>
              <a:ext uri="{FF2B5EF4-FFF2-40B4-BE49-F238E27FC236}">
                <a16:creationId xmlns:a16="http://schemas.microsoft.com/office/drawing/2014/main" id="{095263AC-1016-45F5-A568-9ABC1864C21C}"/>
              </a:ext>
            </a:extLst>
          </p:cNvPr>
          <p:cNvCxnSpPr/>
          <p:nvPr/>
        </p:nvCxnSpPr>
        <p:spPr>
          <a:xfrm>
            <a:off x="457200" y="3352800"/>
            <a:ext cx="81900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7AA3083-468B-45B4-A6D4-6DAF943405C9}"/>
              </a:ext>
            </a:extLst>
          </p:cNvPr>
          <p:cNvGrpSpPr/>
          <p:nvPr/>
        </p:nvGrpSpPr>
        <p:grpSpPr>
          <a:xfrm>
            <a:off x="4671835" y="1667785"/>
            <a:ext cx="3731057" cy="1384995"/>
            <a:chOff x="4671835" y="1667785"/>
            <a:chExt cx="3731057" cy="1384995"/>
          </a:xfrm>
        </p:grpSpPr>
        <p:sp>
          <p:nvSpPr>
            <p:cNvPr id="31" name="Arrow: Right 30">
              <a:extLst>
                <a:ext uri="{FF2B5EF4-FFF2-40B4-BE49-F238E27FC236}">
                  <a16:creationId xmlns:a16="http://schemas.microsoft.com/office/drawing/2014/main" id="{E354E90A-9443-4A2B-A497-194E6E40F112}"/>
                </a:ext>
              </a:extLst>
            </p:cNvPr>
            <p:cNvSpPr/>
            <p:nvPr/>
          </p:nvSpPr>
          <p:spPr>
            <a:xfrm>
              <a:off x="4671835" y="1976071"/>
              <a:ext cx="800100" cy="5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Call center">
              <a:extLst>
                <a:ext uri="{FF2B5EF4-FFF2-40B4-BE49-F238E27FC236}">
                  <a16:creationId xmlns:a16="http://schemas.microsoft.com/office/drawing/2014/main" id="{F4F0965B-5540-4404-BFF0-8286CB2CE3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01451" y="1680626"/>
              <a:ext cx="1312985" cy="1312985"/>
            </a:xfrm>
            <a:prstGeom prst="rect">
              <a:avLst/>
            </a:prstGeom>
          </p:spPr>
        </p:pic>
        <p:sp>
          <p:nvSpPr>
            <p:cNvPr id="34" name="TextBox 33">
              <a:extLst>
                <a:ext uri="{FF2B5EF4-FFF2-40B4-BE49-F238E27FC236}">
                  <a16:creationId xmlns:a16="http://schemas.microsoft.com/office/drawing/2014/main" id="{04929584-9350-427D-A16B-59C5C21377CB}"/>
                </a:ext>
              </a:extLst>
            </p:cNvPr>
            <p:cNvSpPr txBox="1"/>
            <p:nvPr/>
          </p:nvSpPr>
          <p:spPr>
            <a:xfrm>
              <a:off x="6878892" y="1667785"/>
              <a:ext cx="1524000" cy="1384995"/>
            </a:xfrm>
            <a:prstGeom prst="rect">
              <a:avLst/>
            </a:prstGeom>
            <a:noFill/>
          </p:spPr>
          <p:txBody>
            <a:bodyPr wrap="square" rtlCol="0">
              <a:spAutoFit/>
            </a:bodyPr>
            <a:lstStyle/>
            <a:p>
              <a:r>
                <a:rPr lang="en-US" sz="2800" dirty="0"/>
                <a:t>GCC</a:t>
              </a:r>
            </a:p>
            <a:p>
              <a:r>
                <a:rPr lang="en-US" sz="2800" dirty="0"/>
                <a:t>Grant</a:t>
              </a:r>
            </a:p>
            <a:p>
              <a:r>
                <a:rPr lang="en-US" sz="2800" dirty="0"/>
                <a:t>Manager</a:t>
              </a:r>
            </a:p>
          </p:txBody>
        </p:sp>
      </p:grpSp>
    </p:spTree>
    <p:extLst>
      <p:ext uri="{BB962C8B-B14F-4D97-AF65-F5344CB8AC3E}">
        <p14:creationId xmlns:p14="http://schemas.microsoft.com/office/powerpoint/2010/main" val="244341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Required Documentation</a:t>
            </a:r>
          </a:p>
        </p:txBody>
      </p:sp>
      <p:sp>
        <p:nvSpPr>
          <p:cNvPr id="6" name="Slide Number Placeholder 5"/>
          <p:cNvSpPr>
            <a:spLocks noGrp="1"/>
          </p:cNvSpPr>
          <p:nvPr>
            <p:ph type="sldNum" sz="quarter" idx="12"/>
          </p:nvPr>
        </p:nvSpPr>
        <p:spPr/>
        <p:txBody>
          <a:bodyPr/>
          <a:lstStyle/>
          <a:p>
            <a:fld id="{5217D969-FAF6-4667-9EED-A6C98B22320E}" type="slidenum">
              <a:rPr lang="en-US" smtClean="0"/>
              <a:t>6</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Graphic 12" descr="Checklist">
            <a:extLst>
              <a:ext uri="{FF2B5EF4-FFF2-40B4-BE49-F238E27FC236}">
                <a16:creationId xmlns:a16="http://schemas.microsoft.com/office/drawing/2014/main" id="{B799D622-A5F8-4B09-8DE6-D7D9021A5B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076" y="171971"/>
            <a:ext cx="914400" cy="914400"/>
          </a:xfrm>
          <a:prstGeom prst="rect">
            <a:avLst/>
          </a:prstGeom>
        </p:spPr>
      </p:pic>
      <p:sp>
        <p:nvSpPr>
          <p:cNvPr id="7" name="TextBox 6">
            <a:extLst>
              <a:ext uri="{FF2B5EF4-FFF2-40B4-BE49-F238E27FC236}">
                <a16:creationId xmlns:a16="http://schemas.microsoft.com/office/drawing/2014/main" id="{D87E560B-1F82-4207-9A4D-4F561141EAE3}"/>
              </a:ext>
            </a:extLst>
          </p:cNvPr>
          <p:cNvSpPr txBox="1"/>
          <p:nvPr/>
        </p:nvSpPr>
        <p:spPr>
          <a:xfrm>
            <a:off x="381000" y="1370785"/>
            <a:ext cx="7696200" cy="5078313"/>
          </a:xfrm>
          <a:prstGeom prst="rect">
            <a:avLst/>
          </a:prstGeom>
          <a:noFill/>
        </p:spPr>
        <p:txBody>
          <a:bodyPr wrap="square" rtlCol="0">
            <a:spAutoFit/>
          </a:bodyPr>
          <a:lstStyle/>
          <a:p>
            <a:pPr marL="457200" indent="-457200">
              <a:buFont typeface="Arial" panose="020B0604020202020204" pitchFamily="34" charset="0"/>
              <a:buChar char="•"/>
            </a:pPr>
            <a:r>
              <a:rPr lang="en-US" sz="1900" b="1" dirty="0"/>
              <a:t>APPLICATION MANDATORY FILES</a:t>
            </a:r>
          </a:p>
          <a:p>
            <a:pPr marL="914400" lvl="1" indent="-457200">
              <a:buFont typeface="Courier New" panose="02070309020205020404" pitchFamily="49" charset="0"/>
              <a:buChar char="o"/>
            </a:pPr>
            <a:r>
              <a:rPr lang="en-US" sz="1900" dirty="0"/>
              <a:t>Required documentation included in Grant Package/Modifications Letter.  Some are required before we can open the Project in GEMS. </a:t>
            </a:r>
            <a:br>
              <a:rPr lang="en-US" sz="1900" dirty="0"/>
            </a:br>
            <a:endParaRPr lang="en-US" sz="1900" b="1" dirty="0"/>
          </a:p>
          <a:p>
            <a:pPr marL="457200" indent="-457200">
              <a:buFont typeface="Arial" panose="020B0604020202020204" pitchFamily="34" charset="0"/>
              <a:buChar char="•"/>
            </a:pPr>
            <a:r>
              <a:rPr lang="en-US" sz="1900" b="1" dirty="0"/>
              <a:t>COUNTY, TOWN, OR CITY POLICIES</a:t>
            </a:r>
          </a:p>
          <a:p>
            <a:pPr marL="914400" lvl="1" indent="-457200">
              <a:buFont typeface="Courier New" panose="02070309020205020404" pitchFamily="49" charset="0"/>
              <a:buChar char="o"/>
            </a:pPr>
            <a:r>
              <a:rPr lang="en-US" sz="1900" dirty="0"/>
              <a:t>Conflict of Interest</a:t>
            </a:r>
          </a:p>
          <a:p>
            <a:pPr marL="914400" lvl="1" indent="-457200">
              <a:buFont typeface="Courier New" panose="02070309020205020404" pitchFamily="49" charset="0"/>
              <a:buChar char="o"/>
            </a:pPr>
            <a:r>
              <a:rPr lang="en-US" sz="1900" dirty="0"/>
              <a:t>Procurement/Purchasing</a:t>
            </a:r>
          </a:p>
          <a:p>
            <a:pPr marL="914400" lvl="1" indent="-457200">
              <a:buFont typeface="Courier New" panose="02070309020205020404" pitchFamily="49" charset="0"/>
              <a:buChar char="o"/>
            </a:pPr>
            <a:r>
              <a:rPr lang="en-US" sz="1900" dirty="0"/>
              <a:t>Unlawful Discrimination</a:t>
            </a:r>
          </a:p>
          <a:p>
            <a:pPr marL="914400" lvl="1" indent="-457200">
              <a:buFont typeface="Courier New" panose="02070309020205020404" pitchFamily="49" charset="0"/>
              <a:buChar char="o"/>
            </a:pPr>
            <a:r>
              <a:rPr lang="en-US" sz="1900" dirty="0"/>
              <a:t>Whistleblower</a:t>
            </a:r>
            <a:br>
              <a:rPr lang="en-US" sz="1900" dirty="0"/>
            </a:br>
            <a:endParaRPr lang="en-US" sz="1900" dirty="0"/>
          </a:p>
          <a:p>
            <a:pPr marL="457200" indent="-457200">
              <a:buFont typeface="Arial" panose="020B0604020202020204" pitchFamily="34" charset="0"/>
              <a:buChar char="•"/>
            </a:pPr>
            <a:r>
              <a:rPr lang="en-US" sz="1900" b="1" dirty="0"/>
              <a:t>Byrne/JAG SPECIFIC POLICIES</a:t>
            </a:r>
          </a:p>
          <a:p>
            <a:pPr marL="914400" lvl="1" indent="-457200">
              <a:buFont typeface="Courier New" panose="02070309020205020404" pitchFamily="49" charset="0"/>
              <a:buChar char="o"/>
            </a:pPr>
            <a:r>
              <a:rPr lang="en-US" sz="1900" dirty="0"/>
              <a:t>Use of Force (both lethal and less-lethal)</a:t>
            </a:r>
          </a:p>
          <a:p>
            <a:pPr marL="914400" lvl="1" indent="-457200">
              <a:buFont typeface="Courier New" panose="02070309020205020404" pitchFamily="49" charset="0"/>
              <a:buChar char="o"/>
            </a:pPr>
            <a:r>
              <a:rPr lang="en-US" sz="1900" dirty="0"/>
              <a:t>Body armor – “must wear”</a:t>
            </a:r>
          </a:p>
          <a:p>
            <a:pPr marL="914400" lvl="1" indent="-457200">
              <a:buFont typeface="Courier New" panose="02070309020205020404" pitchFamily="49" charset="0"/>
              <a:buChar char="o"/>
            </a:pPr>
            <a:r>
              <a:rPr lang="en-US" sz="1900" dirty="0"/>
              <a:t>Body/In-car Cameras – Usage and File Maintenance</a:t>
            </a:r>
          </a:p>
          <a:p>
            <a:pPr marL="914400" lvl="1" indent="-457200">
              <a:buFont typeface="Courier New" panose="02070309020205020404" pitchFamily="49" charset="0"/>
              <a:buChar char="o"/>
            </a:pPr>
            <a:r>
              <a:rPr lang="en-US" sz="1900" dirty="0"/>
              <a:t>Custodial Interrogation Recording Equipment</a:t>
            </a:r>
          </a:p>
          <a:p>
            <a:pPr marL="914400" lvl="1" indent="-457200">
              <a:buFont typeface="Courier New" panose="02070309020205020404" pitchFamily="49" charset="0"/>
              <a:buChar char="o"/>
            </a:pPr>
            <a:endParaRPr lang="en-US" sz="2000" dirty="0"/>
          </a:p>
        </p:txBody>
      </p:sp>
    </p:spTree>
    <p:extLst>
      <p:ext uri="{BB962C8B-B14F-4D97-AF65-F5344CB8AC3E}">
        <p14:creationId xmlns:p14="http://schemas.microsoft.com/office/powerpoint/2010/main" val="173667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Organizational Roles</a:t>
            </a:r>
          </a:p>
        </p:txBody>
      </p:sp>
      <p:sp>
        <p:nvSpPr>
          <p:cNvPr id="6" name="Slide Number Placeholder 5"/>
          <p:cNvSpPr>
            <a:spLocks noGrp="1"/>
          </p:cNvSpPr>
          <p:nvPr>
            <p:ph type="sldNum" sz="quarter" idx="12"/>
          </p:nvPr>
        </p:nvSpPr>
        <p:spPr/>
        <p:txBody>
          <a:bodyPr/>
          <a:lstStyle/>
          <a:p>
            <a:fld id="{5217D969-FAF6-4667-9EED-A6C98B22320E}" type="slidenum">
              <a:rPr lang="en-US" smtClean="0"/>
              <a:t>7</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Group of men">
            <a:extLst>
              <a:ext uri="{FF2B5EF4-FFF2-40B4-BE49-F238E27FC236}">
                <a16:creationId xmlns:a16="http://schemas.microsoft.com/office/drawing/2014/main" id="{A98CB824-9796-4B4A-8868-8C23ED50F2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076" y="117887"/>
            <a:ext cx="914400" cy="914400"/>
          </a:xfrm>
          <a:prstGeom prst="rect">
            <a:avLst/>
          </a:prstGeom>
        </p:spPr>
      </p:pic>
      <p:sp>
        <p:nvSpPr>
          <p:cNvPr id="2" name="Rectangle 1">
            <a:extLst>
              <a:ext uri="{FF2B5EF4-FFF2-40B4-BE49-F238E27FC236}">
                <a16:creationId xmlns:a16="http://schemas.microsoft.com/office/drawing/2014/main" id="{DCF9243B-64E7-4C16-ACB4-C13BEC1260BD}"/>
              </a:ext>
            </a:extLst>
          </p:cNvPr>
          <p:cNvSpPr/>
          <p:nvPr/>
        </p:nvSpPr>
        <p:spPr>
          <a:xfrm>
            <a:off x="457200" y="1339400"/>
            <a:ext cx="8830152" cy="1315488"/>
          </a:xfrm>
          <a:prstGeom prst="rect">
            <a:avLst/>
          </a:prstGeom>
        </p:spPr>
        <p:txBody>
          <a:bodyPr wrap="square">
            <a:spAutoFit/>
          </a:bodyPr>
          <a:lstStyle/>
          <a:p>
            <a:pPr marL="342900" marR="0" lvl="0" indent="-342900">
              <a:lnSpc>
                <a:spcPct val="106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Calibri" panose="020F0502020204030204" pitchFamily="34" charset="0"/>
              </a:rPr>
              <a:t>Authorizing Official (AO)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Signatory to grant award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Chief point of oversight for the project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A26B74-DE55-43B1-9EAC-4F985CDD5BBD}"/>
              </a:ext>
            </a:extLst>
          </p:cNvPr>
          <p:cNvSpPr txBox="1"/>
          <p:nvPr/>
        </p:nvSpPr>
        <p:spPr>
          <a:xfrm>
            <a:off x="437436" y="2686072"/>
            <a:ext cx="6477000" cy="1707006"/>
          </a:xfrm>
          <a:prstGeom prst="rect">
            <a:avLst/>
          </a:prstGeom>
          <a:noFill/>
        </p:spPr>
        <p:txBody>
          <a:bodyPr wrap="square" rtlCol="0">
            <a:spAutoFit/>
          </a:bodyPr>
          <a:lstStyle/>
          <a:p>
            <a:pPr marL="342900" marR="0" lvl="0" indent="-342900">
              <a:lnSpc>
                <a:spcPct val="106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Calibri" panose="020F0502020204030204" pitchFamily="34" charset="0"/>
              </a:rPr>
              <a:t>Financial Officer (FO)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Provides financial oversight to project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Agency financial policies and procedures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Federal financial policies and procedures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D4B1F87-99E1-4B4A-9D07-FDEC1C0E67A1}"/>
              </a:ext>
            </a:extLst>
          </p:cNvPr>
          <p:cNvSpPr txBox="1"/>
          <p:nvPr/>
        </p:nvSpPr>
        <p:spPr>
          <a:xfrm>
            <a:off x="426720" y="4429152"/>
            <a:ext cx="6467952" cy="2000612"/>
          </a:xfrm>
          <a:prstGeom prst="rect">
            <a:avLst/>
          </a:prstGeom>
          <a:noFill/>
        </p:spPr>
        <p:txBody>
          <a:bodyPr wrap="square" rtlCol="0">
            <a:spAutoFit/>
          </a:bodyPr>
          <a:lstStyle/>
          <a:p>
            <a:pPr marL="342900" marR="0" lvl="0" indent="-342900">
              <a:lnSpc>
                <a:spcPct val="106000"/>
              </a:lnSpc>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Calibri" panose="020F0502020204030204" pitchFamily="34" charset="0"/>
              </a:rPr>
              <a:t>Project Director (PD)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Signatory to grant award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Responsible for the execution of the project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The primary point of contact with GCC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74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Organizational Roles (2)</a:t>
            </a:r>
          </a:p>
        </p:txBody>
      </p:sp>
      <p:sp>
        <p:nvSpPr>
          <p:cNvPr id="6" name="Slide Number Placeholder 5"/>
          <p:cNvSpPr>
            <a:spLocks noGrp="1"/>
          </p:cNvSpPr>
          <p:nvPr>
            <p:ph type="sldNum" sz="quarter" idx="12"/>
          </p:nvPr>
        </p:nvSpPr>
        <p:spPr/>
        <p:txBody>
          <a:bodyPr/>
          <a:lstStyle/>
          <a:p>
            <a:fld id="{5217D969-FAF6-4667-9EED-A6C98B22320E}" type="slidenum">
              <a:rPr lang="en-US" smtClean="0"/>
              <a:t>8</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Group of men">
            <a:extLst>
              <a:ext uri="{FF2B5EF4-FFF2-40B4-BE49-F238E27FC236}">
                <a16:creationId xmlns:a16="http://schemas.microsoft.com/office/drawing/2014/main" id="{A98CB824-9796-4B4A-8868-8C23ED50F2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076" y="117887"/>
            <a:ext cx="914400" cy="914400"/>
          </a:xfrm>
          <a:prstGeom prst="rect">
            <a:avLst/>
          </a:prstGeom>
        </p:spPr>
      </p:pic>
      <p:sp>
        <p:nvSpPr>
          <p:cNvPr id="8" name="TextBox 7">
            <a:extLst>
              <a:ext uri="{FF2B5EF4-FFF2-40B4-BE49-F238E27FC236}">
                <a16:creationId xmlns:a16="http://schemas.microsoft.com/office/drawing/2014/main" id="{84CE575E-0757-4254-A8E3-0D2DE9463302}"/>
              </a:ext>
            </a:extLst>
          </p:cNvPr>
          <p:cNvSpPr txBox="1"/>
          <p:nvPr/>
        </p:nvSpPr>
        <p:spPr>
          <a:xfrm>
            <a:off x="457200" y="1365131"/>
            <a:ext cx="8301276" cy="2672719"/>
          </a:xfrm>
          <a:prstGeom prst="rect">
            <a:avLst/>
          </a:prstGeom>
          <a:noFill/>
        </p:spPr>
        <p:txBody>
          <a:bodyPr wrap="square" rtlCol="0">
            <a:spAutoFit/>
          </a:bodyPr>
          <a:lstStyle/>
          <a:p>
            <a:pPr marL="342900" indent="-342900">
              <a:lnSpc>
                <a:spcPct val="106000"/>
              </a:lnSpc>
              <a:buFont typeface="Symbol" panose="05050102010706020507" pitchFamily="18" charset="2"/>
              <a:buChar char=""/>
            </a:pPr>
            <a:r>
              <a:rPr lang="en-US" sz="2800" b="1" dirty="0">
                <a:latin typeface="Calibri" panose="020F0502020204030204" pitchFamily="34" charset="0"/>
                <a:cs typeface="Calibri" panose="020F0502020204030204" pitchFamily="34" charset="0"/>
              </a:rPr>
              <a:t>Organization Administrator (Two or more)</a:t>
            </a:r>
          </a:p>
          <a:p>
            <a:pPr marL="800100" lvl="1" indent="-342900">
              <a:buFont typeface="Courier New" panose="02070309020205020404" pitchFamily="49" charset="0"/>
              <a:buChar char="o"/>
            </a:pPr>
            <a:r>
              <a:rPr lang="en-US" sz="2400" dirty="0"/>
              <a:t>Submits all SAM updates to GEMS.</a:t>
            </a:r>
          </a:p>
          <a:p>
            <a:pPr marL="800100" lvl="1" indent="-342900">
              <a:buFont typeface="Courier New" panose="02070309020205020404" pitchFamily="49" charset="0"/>
              <a:buChar char="o"/>
            </a:pPr>
            <a:r>
              <a:rPr lang="en-US" sz="2400" dirty="0"/>
              <a:t>Approves all requests for organization roles (AO, FO, PD)</a:t>
            </a:r>
          </a:p>
          <a:p>
            <a:pPr marL="800100" lvl="1" indent="-342900">
              <a:buFont typeface="Courier New" panose="02070309020205020404" pitchFamily="49" charset="0"/>
              <a:buChar char="o"/>
            </a:pPr>
            <a:r>
              <a:rPr lang="en-US" sz="2400" dirty="0"/>
              <a:t>Assigns AO, FO, and PD to open projects.</a:t>
            </a:r>
          </a:p>
          <a:p>
            <a:pPr marL="800100" lvl="1" indent="-342900">
              <a:buFont typeface="Courier New" panose="02070309020205020404" pitchFamily="49" charset="0"/>
              <a:buChar char="o"/>
            </a:pPr>
            <a:r>
              <a:rPr lang="en-US" sz="2400" dirty="0"/>
              <a:t>Approves/Denies requests for project access</a:t>
            </a:r>
          </a:p>
          <a:p>
            <a:pPr marL="800100" lvl="1" indent="-342900">
              <a:buFont typeface="Courier New" panose="02070309020205020404" pitchFamily="49" charset="0"/>
              <a:buChar char="o"/>
            </a:pPr>
            <a:r>
              <a:rPr lang="en-US" sz="2400" dirty="0"/>
              <a:t>Deactivates access/roles, if needed</a:t>
            </a:r>
          </a:p>
          <a:p>
            <a:endParaRPr lang="en-US" dirty="0"/>
          </a:p>
        </p:txBody>
      </p:sp>
      <p:sp>
        <p:nvSpPr>
          <p:cNvPr id="10" name="TextBox 9">
            <a:extLst>
              <a:ext uri="{FF2B5EF4-FFF2-40B4-BE49-F238E27FC236}">
                <a16:creationId xmlns:a16="http://schemas.microsoft.com/office/drawing/2014/main" id="{9BEEC44C-474B-41FF-B484-78898D1C1876}"/>
              </a:ext>
            </a:extLst>
          </p:cNvPr>
          <p:cNvSpPr txBox="1"/>
          <p:nvPr/>
        </p:nvSpPr>
        <p:spPr>
          <a:xfrm>
            <a:off x="381000" y="3849764"/>
            <a:ext cx="8035162" cy="2672719"/>
          </a:xfrm>
          <a:prstGeom prst="rect">
            <a:avLst/>
          </a:prstGeom>
          <a:noFill/>
        </p:spPr>
        <p:txBody>
          <a:bodyPr wrap="square" rtlCol="0">
            <a:spAutoFit/>
          </a:bodyPr>
          <a:lstStyle/>
          <a:p>
            <a:pPr marL="342900" lvl="0" indent="-342900">
              <a:lnSpc>
                <a:spcPct val="106000"/>
              </a:lnSpc>
              <a:buFont typeface="Symbol" panose="05050102010706020507" pitchFamily="18" charset="2"/>
              <a:buChar char=""/>
            </a:pPr>
            <a:r>
              <a:rPr lang="en-US" sz="2800" b="1" dirty="0">
                <a:latin typeface="Calibri" panose="020F0502020204030204" pitchFamily="34" charset="0"/>
                <a:cs typeface="Calibri" panose="020F0502020204030204" pitchFamily="34" charset="0"/>
              </a:rPr>
              <a:t>Project Editor (Optional Role)</a:t>
            </a:r>
          </a:p>
          <a:p>
            <a:pPr marL="800100" lvl="1" indent="-342900">
              <a:buFont typeface="Courier New" panose="02070309020205020404" pitchFamily="49" charset="0"/>
              <a:buChar char="o"/>
            </a:pPr>
            <a:r>
              <a:rPr lang="en-US" sz="2400" dirty="0"/>
              <a:t>Access to project details</a:t>
            </a:r>
          </a:p>
          <a:p>
            <a:pPr marL="800100" lvl="1" indent="-342900">
              <a:buFont typeface="Courier New" panose="02070309020205020404" pitchFamily="49" charset="0"/>
              <a:buChar char="o"/>
            </a:pPr>
            <a:r>
              <a:rPr lang="en-US" sz="2400" dirty="0"/>
              <a:t>Updates to budget adjustments</a:t>
            </a:r>
          </a:p>
          <a:p>
            <a:pPr marL="800100" lvl="1" indent="-342900">
              <a:buFont typeface="Courier New" panose="02070309020205020404" pitchFamily="49" charset="0"/>
              <a:buChar char="o"/>
            </a:pPr>
            <a:r>
              <a:rPr lang="en-US" sz="2400" dirty="0"/>
              <a:t>Can create and submit reimbursements</a:t>
            </a:r>
          </a:p>
          <a:p>
            <a:pPr marL="800100" lvl="1" indent="-342900">
              <a:buFont typeface="Courier New" panose="02070309020205020404" pitchFamily="49" charset="0"/>
              <a:buChar char="o"/>
            </a:pPr>
            <a:r>
              <a:rPr lang="en-US" sz="2400" dirty="0"/>
              <a:t>IF Financial Officer, OBSERVE ONLY.  DO NOT create or submit adjustment or reimbursement. Loss of control. </a:t>
            </a:r>
          </a:p>
          <a:p>
            <a:endParaRPr lang="en-US" dirty="0"/>
          </a:p>
        </p:txBody>
      </p:sp>
    </p:spTree>
    <p:extLst>
      <p:ext uri="{BB962C8B-B14F-4D97-AF65-F5344CB8AC3E}">
        <p14:creationId xmlns:p14="http://schemas.microsoft.com/office/powerpoint/2010/main" val="250458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Organization Roles (3)</a:t>
            </a:r>
          </a:p>
        </p:txBody>
      </p:sp>
      <p:sp>
        <p:nvSpPr>
          <p:cNvPr id="6" name="Slide Number Placeholder 5"/>
          <p:cNvSpPr>
            <a:spLocks noGrp="1"/>
          </p:cNvSpPr>
          <p:nvPr>
            <p:ph type="sldNum" sz="quarter" idx="12"/>
          </p:nvPr>
        </p:nvSpPr>
        <p:spPr/>
        <p:txBody>
          <a:bodyPr/>
          <a:lstStyle/>
          <a:p>
            <a:fld id="{5217D969-FAF6-4667-9EED-A6C98B22320E}" type="slidenum">
              <a:rPr lang="en-US" smtClean="0"/>
              <a:t>9</a:t>
            </a:fld>
            <a:endParaRPr lang="en-US"/>
          </a:p>
        </p:txBody>
      </p:sp>
      <p:sp>
        <p:nvSpPr>
          <p:cNvPr id="9" name="Footer Placeholder 4">
            <a:extLst>
              <a:ext uri="{FF2B5EF4-FFF2-40B4-BE49-F238E27FC236}">
                <a16:creationId xmlns:a16="http://schemas.microsoft.com/office/drawing/2014/main" id="{9D7E12EC-FFA1-4A24-AFDD-167BD953DDB4}"/>
              </a:ext>
            </a:extLst>
          </p:cNvPr>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cxnSp>
        <p:nvCxnSpPr>
          <p:cNvPr id="16" name="Straight Connector 15">
            <a:extLst>
              <a:ext uri="{FF2B5EF4-FFF2-40B4-BE49-F238E27FC236}">
                <a16:creationId xmlns:a16="http://schemas.microsoft.com/office/drawing/2014/main" id="{97D77613-9170-447C-914F-691B5E4B9920}"/>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65697A1-2A41-4AFF-B60F-0196ED1F9156}"/>
              </a:ext>
            </a:extLst>
          </p:cNvPr>
          <p:cNvSpPr txBox="1"/>
          <p:nvPr/>
        </p:nvSpPr>
        <p:spPr>
          <a:xfrm>
            <a:off x="457200" y="1235076"/>
            <a:ext cx="8372952" cy="5616922"/>
          </a:xfrm>
          <a:prstGeom prst="rect">
            <a:avLst/>
          </a:prstGeom>
          <a:noFill/>
        </p:spPr>
        <p:txBody>
          <a:bodyPr wrap="square" rtlCol="0">
            <a:spAutoFit/>
          </a:bodyPr>
          <a:lstStyle/>
          <a:p>
            <a:pPr lvl="0"/>
            <a:r>
              <a:rPr lang="en-US" sz="2800" b="1" dirty="0"/>
              <a:t>Changes to Organization Roles</a:t>
            </a:r>
          </a:p>
          <a:p>
            <a:pPr lvl="0"/>
            <a:endParaRPr lang="en-US" sz="900" dirty="0"/>
          </a:p>
          <a:p>
            <a:pPr marL="800100" lvl="1" indent="-342900">
              <a:buClr>
                <a:srgbClr val="002060"/>
              </a:buClr>
              <a:buFont typeface="Courier New" panose="02070309020205020404" pitchFamily="49" charset="0"/>
              <a:buChar char="o"/>
            </a:pPr>
            <a:r>
              <a:rPr lang="en-US" sz="2800" b="1" u="sng" dirty="0">
                <a:solidFill>
                  <a:srgbClr val="FF0000"/>
                </a:solidFill>
              </a:rPr>
              <a:t>Requires prior notice</a:t>
            </a:r>
            <a:r>
              <a:rPr lang="en-US" sz="2800" b="1" dirty="0">
                <a:solidFill>
                  <a:srgbClr val="FF0000"/>
                </a:solidFill>
              </a:rPr>
              <a:t> </a:t>
            </a:r>
            <a:r>
              <a:rPr lang="en-US" sz="2800" dirty="0"/>
              <a:t>(request from AO, addressed to GCC on letterhead) change of AO and PD</a:t>
            </a:r>
          </a:p>
          <a:p>
            <a:pPr marL="800100" lvl="1" indent="-342900">
              <a:buClr>
                <a:srgbClr val="002060"/>
              </a:buClr>
              <a:buFont typeface="Courier New" panose="02070309020205020404" pitchFamily="49" charset="0"/>
              <a:buChar char="o"/>
            </a:pPr>
            <a:endParaRPr lang="en-US" sz="800" dirty="0"/>
          </a:p>
          <a:p>
            <a:pPr marL="800100" lvl="1" indent="-342900">
              <a:buFont typeface="Courier New" panose="02070309020205020404" pitchFamily="49" charset="0"/>
              <a:buChar char="o"/>
            </a:pPr>
            <a:r>
              <a:rPr lang="en-US" sz="2800" dirty="0"/>
              <a:t>All contacts must have valid NCID</a:t>
            </a:r>
          </a:p>
          <a:p>
            <a:pPr marL="800100" lvl="1" indent="-342900">
              <a:buFont typeface="Courier New" panose="02070309020205020404" pitchFamily="49" charset="0"/>
              <a:buChar char="o"/>
            </a:pPr>
            <a:endParaRPr lang="en-US" sz="800" dirty="0"/>
          </a:p>
          <a:p>
            <a:pPr marL="800100" lvl="1" indent="-342900">
              <a:buFont typeface="Courier New" panose="02070309020205020404" pitchFamily="49" charset="0"/>
              <a:buChar char="o"/>
            </a:pPr>
            <a:r>
              <a:rPr lang="en-US" sz="2800" dirty="0"/>
              <a:t>Contact must log into GEMS </a:t>
            </a:r>
          </a:p>
          <a:p>
            <a:pPr marL="1257300" lvl="2" indent="-342900">
              <a:buFont typeface="Courier New" panose="02070309020205020404" pitchFamily="49" charset="0"/>
              <a:buChar char="o"/>
            </a:pPr>
            <a:r>
              <a:rPr lang="en-US" sz="2800" dirty="0"/>
              <a:t>Associate with organization</a:t>
            </a:r>
          </a:p>
          <a:p>
            <a:pPr marL="1257300" lvl="2" indent="-342900">
              <a:buFont typeface="Courier New" panose="02070309020205020404" pitchFamily="49" charset="0"/>
              <a:buChar char="o"/>
            </a:pPr>
            <a:r>
              <a:rPr lang="en-US" sz="2800" dirty="0"/>
              <a:t>Request project role</a:t>
            </a:r>
          </a:p>
          <a:p>
            <a:pPr marL="1257300" lvl="2" indent="-342900">
              <a:buFont typeface="Courier New" panose="02070309020205020404" pitchFamily="49" charset="0"/>
              <a:buChar char="o"/>
            </a:pPr>
            <a:endParaRPr lang="en-US" sz="800" dirty="0"/>
          </a:p>
          <a:p>
            <a:pPr marL="800100" lvl="1" indent="-342900">
              <a:buFont typeface="Courier New" panose="02070309020205020404" pitchFamily="49" charset="0"/>
              <a:buChar char="o"/>
            </a:pPr>
            <a:r>
              <a:rPr lang="en-US" sz="2800" dirty="0"/>
              <a:t>AFTER GCC approval received -- Request processed in GEMS by Organization Administrator (approval and assignment)</a:t>
            </a:r>
          </a:p>
          <a:p>
            <a:pPr marL="800100" lvl="1" indent="-342900">
              <a:buFont typeface="Courier New" panose="02070309020205020404" pitchFamily="49" charset="0"/>
              <a:buChar char="o"/>
            </a:pPr>
            <a:endParaRPr lang="en-US" sz="2800" dirty="0"/>
          </a:p>
          <a:p>
            <a:endParaRPr lang="en-US" dirty="0"/>
          </a:p>
        </p:txBody>
      </p:sp>
      <p:pic>
        <p:nvPicPr>
          <p:cNvPr id="10" name="Graphic 9" descr="Group of men">
            <a:extLst>
              <a:ext uri="{FF2B5EF4-FFF2-40B4-BE49-F238E27FC236}">
                <a16:creationId xmlns:a16="http://schemas.microsoft.com/office/drawing/2014/main" id="{F51E8746-1509-4B74-9530-AB336063B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4076" y="143129"/>
            <a:ext cx="914400" cy="914400"/>
          </a:xfrm>
          <a:prstGeom prst="rect">
            <a:avLst/>
          </a:prstGeom>
        </p:spPr>
      </p:pic>
    </p:spTree>
    <p:extLst>
      <p:ext uri="{BB962C8B-B14F-4D97-AF65-F5344CB8AC3E}">
        <p14:creationId xmlns:p14="http://schemas.microsoft.com/office/powerpoint/2010/main" val="3977557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Props1.xml><?xml version="1.0" encoding="utf-8"?>
<ds:datastoreItem xmlns:ds="http://schemas.openxmlformats.org/officeDocument/2006/customXml" ds:itemID="{BF34E08C-EAB3-46E4-9DBC-0205FEB5F0C9}"/>
</file>

<file path=customXml/itemProps2.xml><?xml version="1.0" encoding="utf-8"?>
<ds:datastoreItem xmlns:ds="http://schemas.openxmlformats.org/officeDocument/2006/customXml" ds:itemID="{5D0C2A91-3FDE-4938-A216-3B3B1F0378E9}"/>
</file>

<file path=customXml/itemProps3.xml><?xml version="1.0" encoding="utf-8"?>
<ds:datastoreItem xmlns:ds="http://schemas.openxmlformats.org/officeDocument/2006/customXml" ds:itemID="{D70EC656-4884-4DD3-BE7C-2743586D233D}"/>
</file>

<file path=docProps/app.xml><?xml version="1.0" encoding="utf-8"?>
<Properties xmlns="http://schemas.openxmlformats.org/officeDocument/2006/extended-properties" xmlns:vt="http://schemas.openxmlformats.org/officeDocument/2006/docPropsVTypes">
  <Template>DPStheme</Template>
  <TotalTime>15802</TotalTime>
  <Words>3897</Words>
  <Application>Microsoft Office PowerPoint</Application>
  <PresentationFormat>On-screen Show (4:3)</PresentationFormat>
  <Paragraphs>482</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Symbol</vt:lpstr>
      <vt:lpstr>Verdana</vt:lpstr>
      <vt:lpstr>Wingdings</vt:lpstr>
      <vt:lpstr>Wingdings 2</vt:lpstr>
      <vt:lpstr>Wingdings 3</vt:lpstr>
      <vt:lpstr>DPStheme</vt:lpstr>
      <vt:lpstr>BYRNE/JAG CESF  Administering Byrne-JAG &amp; CESF Grants</vt:lpstr>
      <vt:lpstr>GCC Grant Management Staff</vt:lpstr>
      <vt:lpstr>Byrne JAG/CESF Break-Out Agenda</vt:lpstr>
      <vt:lpstr>GEMS</vt:lpstr>
      <vt:lpstr>Grant Opening Process</vt:lpstr>
      <vt:lpstr>Required Documentation</vt:lpstr>
      <vt:lpstr>Organizational Roles</vt:lpstr>
      <vt:lpstr>Organizational Roles (2)</vt:lpstr>
      <vt:lpstr>Organization Roles (3)</vt:lpstr>
      <vt:lpstr>Organization Roles (4)</vt:lpstr>
      <vt:lpstr>Notice of Grant Implementation</vt:lpstr>
      <vt:lpstr>Grant Adjustments</vt:lpstr>
      <vt:lpstr>Grant Adjustments</vt:lpstr>
      <vt:lpstr>Grant Adjustments</vt:lpstr>
      <vt:lpstr>Grant Adjustments</vt:lpstr>
      <vt:lpstr>Reimbursement Overview</vt:lpstr>
      <vt:lpstr>Reimbursement Overview (2)</vt:lpstr>
      <vt:lpstr>Vendor Debarment Check (IMPORTANT)</vt:lpstr>
      <vt:lpstr>Vendor Debarment Check (SAM)</vt:lpstr>
      <vt:lpstr>Vendor Debarment Check (NC)</vt:lpstr>
      <vt:lpstr>Bids and Quotes</vt:lpstr>
      <vt:lpstr>Procurement Documents</vt:lpstr>
      <vt:lpstr>Photo Evidence</vt:lpstr>
      <vt:lpstr>Property Control</vt:lpstr>
      <vt:lpstr>Reporting - PMT</vt:lpstr>
      <vt:lpstr>Reporting – Annual Progress Report</vt:lpstr>
      <vt:lpstr>PowerPoint Presentation</vt:lpstr>
      <vt:lpstr>PowerPoint Presentation</vt:lpstr>
      <vt:lpstr>Reporting – PMT Important Dates</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Bugner, Keith</cp:lastModifiedBy>
  <cp:revision>174</cp:revision>
  <dcterms:created xsi:type="dcterms:W3CDTF">2012-07-26T16:23:26Z</dcterms:created>
  <dcterms:modified xsi:type="dcterms:W3CDTF">2022-08-02T13:35:41Z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