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handoutMasterIdLst>
    <p:handoutMasterId r:id="rId45"/>
  </p:handoutMasterIdLst>
  <p:sldIdLst>
    <p:sldId id="356" r:id="rId2"/>
    <p:sldId id="275" r:id="rId3"/>
    <p:sldId id="441" r:id="rId4"/>
    <p:sldId id="422" r:id="rId5"/>
    <p:sldId id="258" r:id="rId6"/>
    <p:sldId id="322" r:id="rId7"/>
    <p:sldId id="411" r:id="rId8"/>
    <p:sldId id="416" r:id="rId9"/>
    <p:sldId id="438" r:id="rId10"/>
    <p:sldId id="381" r:id="rId11"/>
    <p:sldId id="447" r:id="rId12"/>
    <p:sldId id="383" r:id="rId13"/>
    <p:sldId id="384" r:id="rId14"/>
    <p:sldId id="442" r:id="rId15"/>
    <p:sldId id="417" r:id="rId16"/>
    <p:sldId id="448" r:id="rId17"/>
    <p:sldId id="419" r:id="rId18"/>
    <p:sldId id="409" r:id="rId19"/>
    <p:sldId id="420" r:id="rId20"/>
    <p:sldId id="375" r:id="rId21"/>
    <p:sldId id="444" r:id="rId22"/>
    <p:sldId id="445" r:id="rId23"/>
    <p:sldId id="439" r:id="rId24"/>
    <p:sldId id="450" r:id="rId25"/>
    <p:sldId id="451" r:id="rId26"/>
    <p:sldId id="377" r:id="rId27"/>
    <p:sldId id="359" r:id="rId28"/>
    <p:sldId id="379" r:id="rId29"/>
    <p:sldId id="446" r:id="rId30"/>
    <p:sldId id="427" r:id="rId31"/>
    <p:sldId id="256" r:id="rId32"/>
    <p:sldId id="443" r:id="rId33"/>
    <p:sldId id="435" r:id="rId34"/>
    <p:sldId id="358" r:id="rId35"/>
    <p:sldId id="278" r:id="rId36"/>
    <p:sldId id="388" r:id="rId37"/>
    <p:sldId id="389" r:id="rId38"/>
    <p:sldId id="391" r:id="rId39"/>
    <p:sldId id="424" r:id="rId40"/>
    <p:sldId id="418" r:id="rId41"/>
    <p:sldId id="449" r:id="rId42"/>
    <p:sldId id="440" r:id="rId4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burn, Tanya" initials="OT" lastIdx="2" clrIdx="0">
    <p:extLst>
      <p:ext uri="{19B8F6BF-5375-455C-9EA6-DF929625EA0E}">
        <p15:presenceInfo xmlns:p15="http://schemas.microsoft.com/office/powerpoint/2012/main" userId="Ogburn, Tanya" providerId="None"/>
      </p:ext>
    </p:extLst>
  </p:cmAuthor>
  <p:cmAuthor id="2" name="Wimmer, Allen" initials="WA" lastIdx="1" clrIdx="1">
    <p:extLst>
      <p:ext uri="{19B8F6BF-5375-455C-9EA6-DF929625EA0E}">
        <p15:presenceInfo xmlns:p15="http://schemas.microsoft.com/office/powerpoint/2012/main" userId="S::jason.wimmer@ncdps.gov::0fb28d60-6d2d-413e-8c6d-851781c03f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67920" autoAdjust="0"/>
  </p:normalViewPr>
  <p:slideViewPr>
    <p:cSldViewPr>
      <p:cViewPr varScale="1">
        <p:scale>
          <a:sx n="77" d="100"/>
          <a:sy n="77" d="100"/>
        </p:scale>
        <p:origin x="2250" y="90"/>
      </p:cViewPr>
      <p:guideLst>
        <p:guide orient="horz" pos="2160"/>
        <p:guide pos="2880"/>
      </p:guideLst>
    </p:cSldViewPr>
  </p:slideViewPr>
  <p:outlineViewPr>
    <p:cViewPr>
      <p:scale>
        <a:sx n="33" d="100"/>
        <a:sy n="33" d="100"/>
      </p:scale>
      <p:origin x="0" y="-16698"/>
    </p:cViewPr>
  </p:outlineViewPr>
  <p:notesTextViewPr>
    <p:cViewPr>
      <p:scale>
        <a:sx n="1" d="1"/>
        <a:sy n="1" d="1"/>
      </p:scale>
      <p:origin x="0" y="0"/>
    </p:cViewPr>
  </p:notesTextViewPr>
  <p:notesViewPr>
    <p:cSldViewPr>
      <p:cViewPr varScale="1">
        <p:scale>
          <a:sx n="112" d="100"/>
          <a:sy n="112" d="100"/>
        </p:scale>
        <p:origin x="244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hington, Brenda A" userId="aeb39e64-9d63-4bc8-ad8a-1fe4e1c2249f" providerId="ADAL" clId="{EDFA1498-E8AD-419B-AE37-AC142ED9EC04}"/>
    <pc:docChg chg="undo custSel addSld delSld modSld modNotesMaster modHandout">
      <pc:chgData name="Washington, Brenda A" userId="aeb39e64-9d63-4bc8-ad8a-1fe4e1c2249f" providerId="ADAL" clId="{EDFA1498-E8AD-419B-AE37-AC142ED9EC04}" dt="2022-08-30T17:29:30.682" v="1798" actId="255"/>
      <pc:docMkLst>
        <pc:docMk/>
      </pc:docMkLst>
      <pc:sldChg chg="modNotesTx">
        <pc:chgData name="Washington, Brenda A" userId="aeb39e64-9d63-4bc8-ad8a-1fe4e1c2249f" providerId="ADAL" clId="{EDFA1498-E8AD-419B-AE37-AC142ED9EC04}" dt="2022-08-30T17:27:05.256" v="1699" actId="2711"/>
        <pc:sldMkLst>
          <pc:docMk/>
          <pc:sldMk cId="0" sldId="256"/>
        </pc:sldMkLst>
      </pc:sldChg>
      <pc:sldChg chg="modNotesTx">
        <pc:chgData name="Washington, Brenda A" userId="aeb39e64-9d63-4bc8-ad8a-1fe4e1c2249f" providerId="ADAL" clId="{EDFA1498-E8AD-419B-AE37-AC142ED9EC04}" dt="2022-08-30T17:20:51.216" v="1669" actId="255"/>
        <pc:sldMkLst>
          <pc:docMk/>
          <pc:sldMk cId="1376009938" sldId="258"/>
        </pc:sldMkLst>
      </pc:sldChg>
      <pc:sldChg chg="modNotesTx">
        <pc:chgData name="Washington, Brenda A" userId="aeb39e64-9d63-4bc8-ad8a-1fe4e1c2249f" providerId="ADAL" clId="{EDFA1498-E8AD-419B-AE37-AC142ED9EC04}" dt="2022-08-30T17:20:14.012" v="1666" actId="255"/>
        <pc:sldMkLst>
          <pc:docMk/>
          <pc:sldMk cId="1112837167" sldId="275"/>
        </pc:sldMkLst>
      </pc:sldChg>
      <pc:sldChg chg="modNotesTx">
        <pc:chgData name="Washington, Brenda A" userId="aeb39e64-9d63-4bc8-ad8a-1fe4e1c2249f" providerId="ADAL" clId="{EDFA1498-E8AD-419B-AE37-AC142ED9EC04}" dt="2022-08-30T17:27:48.514" v="1703" actId="255"/>
        <pc:sldMkLst>
          <pc:docMk/>
          <pc:sldMk cId="3816301522" sldId="278"/>
        </pc:sldMkLst>
      </pc:sldChg>
      <pc:sldChg chg="modNotesTx">
        <pc:chgData name="Washington, Brenda A" userId="aeb39e64-9d63-4bc8-ad8a-1fe4e1c2249f" providerId="ADAL" clId="{EDFA1498-E8AD-419B-AE37-AC142ED9EC04}" dt="2022-08-30T17:21:01.264" v="1670" actId="255"/>
        <pc:sldMkLst>
          <pc:docMk/>
          <pc:sldMk cId="1541621280" sldId="322"/>
        </pc:sldMkLst>
      </pc:sldChg>
      <pc:sldChg chg="modSp mod modNotesTx">
        <pc:chgData name="Washington, Brenda A" userId="aeb39e64-9d63-4bc8-ad8a-1fe4e1c2249f" providerId="ADAL" clId="{EDFA1498-E8AD-419B-AE37-AC142ED9EC04}" dt="2022-08-30T17:20:07.042" v="1665" actId="255"/>
        <pc:sldMkLst>
          <pc:docMk/>
          <pc:sldMk cId="3995098491" sldId="356"/>
        </pc:sldMkLst>
        <pc:spChg chg="mod">
          <ac:chgData name="Washington, Brenda A" userId="aeb39e64-9d63-4bc8-ad8a-1fe4e1c2249f" providerId="ADAL" clId="{EDFA1498-E8AD-419B-AE37-AC142ED9EC04}" dt="2022-08-24T14:12:26.253" v="7" actId="20577"/>
          <ac:spMkLst>
            <pc:docMk/>
            <pc:sldMk cId="3995098491" sldId="356"/>
            <ac:spMk id="3" creationId="{E658D799-7508-4752-B933-65316FE2F503}"/>
          </ac:spMkLst>
        </pc:spChg>
      </pc:sldChg>
      <pc:sldChg chg="modSp mod modNotesTx">
        <pc:chgData name="Washington, Brenda A" userId="aeb39e64-9d63-4bc8-ad8a-1fe4e1c2249f" providerId="ADAL" clId="{EDFA1498-E8AD-419B-AE37-AC142ED9EC04}" dt="2022-08-30T17:27:37.315" v="1702" actId="255"/>
        <pc:sldMkLst>
          <pc:docMk/>
          <pc:sldMk cId="31477858" sldId="358"/>
        </pc:sldMkLst>
        <pc:spChg chg="mod">
          <ac:chgData name="Washington, Brenda A" userId="aeb39e64-9d63-4bc8-ad8a-1fe4e1c2249f" providerId="ADAL" clId="{EDFA1498-E8AD-419B-AE37-AC142ED9EC04}" dt="2022-08-30T13:57:14.587" v="1661" actId="20577"/>
          <ac:spMkLst>
            <pc:docMk/>
            <pc:sldMk cId="31477858" sldId="358"/>
            <ac:spMk id="2" creationId="{CB7DDD07-255F-4CCF-8FD0-E8FA1C66141B}"/>
          </ac:spMkLst>
        </pc:spChg>
      </pc:sldChg>
      <pc:sldChg chg="modNotesTx">
        <pc:chgData name="Washington, Brenda A" userId="aeb39e64-9d63-4bc8-ad8a-1fe4e1c2249f" providerId="ADAL" clId="{EDFA1498-E8AD-419B-AE37-AC142ED9EC04}" dt="2022-08-30T17:26:27.079" v="1695" actId="255"/>
        <pc:sldMkLst>
          <pc:docMk/>
          <pc:sldMk cId="1517283207" sldId="359"/>
        </pc:sldMkLst>
      </pc:sldChg>
      <pc:sldChg chg="del modNotesTx">
        <pc:chgData name="Washington, Brenda A" userId="aeb39e64-9d63-4bc8-ad8a-1fe4e1c2249f" providerId="ADAL" clId="{EDFA1498-E8AD-419B-AE37-AC142ED9EC04}" dt="2022-08-30T13:35:50.475" v="1636" actId="2696"/>
        <pc:sldMkLst>
          <pc:docMk/>
          <pc:sldMk cId="1763359382" sldId="374"/>
        </pc:sldMkLst>
      </pc:sldChg>
      <pc:sldChg chg="modNotesTx">
        <pc:chgData name="Washington, Brenda A" userId="aeb39e64-9d63-4bc8-ad8a-1fe4e1c2249f" providerId="ADAL" clId="{EDFA1498-E8AD-419B-AE37-AC142ED9EC04}" dt="2022-08-30T17:24:59.257" v="1688" actId="255"/>
        <pc:sldMkLst>
          <pc:docMk/>
          <pc:sldMk cId="3522354104" sldId="375"/>
        </pc:sldMkLst>
      </pc:sldChg>
      <pc:sldChg chg="modNotesTx">
        <pc:chgData name="Washington, Brenda A" userId="aeb39e64-9d63-4bc8-ad8a-1fe4e1c2249f" providerId="ADAL" clId="{EDFA1498-E8AD-419B-AE37-AC142ED9EC04}" dt="2022-08-30T17:26:14.641" v="1693" actId="255"/>
        <pc:sldMkLst>
          <pc:docMk/>
          <pc:sldMk cId="3034284519" sldId="377"/>
        </pc:sldMkLst>
      </pc:sldChg>
      <pc:sldChg chg="add del">
        <pc:chgData name="Washington, Brenda A" userId="aeb39e64-9d63-4bc8-ad8a-1fe4e1c2249f" providerId="ADAL" clId="{EDFA1498-E8AD-419B-AE37-AC142ED9EC04}" dt="2022-08-30T13:46:45.642" v="1657" actId="2696"/>
        <pc:sldMkLst>
          <pc:docMk/>
          <pc:sldMk cId="983339951" sldId="378"/>
        </pc:sldMkLst>
      </pc:sldChg>
      <pc:sldChg chg="modNotesTx">
        <pc:chgData name="Washington, Brenda A" userId="aeb39e64-9d63-4bc8-ad8a-1fe4e1c2249f" providerId="ADAL" clId="{EDFA1498-E8AD-419B-AE37-AC142ED9EC04}" dt="2022-08-30T17:26:41.070" v="1696" actId="255"/>
        <pc:sldMkLst>
          <pc:docMk/>
          <pc:sldMk cId="1642352654" sldId="379"/>
        </pc:sldMkLst>
      </pc:sldChg>
      <pc:sldChg chg="modNotesTx">
        <pc:chgData name="Washington, Brenda A" userId="aeb39e64-9d63-4bc8-ad8a-1fe4e1c2249f" providerId="ADAL" clId="{EDFA1498-E8AD-419B-AE37-AC142ED9EC04}" dt="2022-08-30T17:21:42.861" v="1674" actId="255"/>
        <pc:sldMkLst>
          <pc:docMk/>
          <pc:sldMk cId="1807204879" sldId="381"/>
        </pc:sldMkLst>
      </pc:sldChg>
      <pc:sldChg chg="del">
        <pc:chgData name="Washington, Brenda A" userId="aeb39e64-9d63-4bc8-ad8a-1fe4e1c2249f" providerId="ADAL" clId="{EDFA1498-E8AD-419B-AE37-AC142ED9EC04}" dt="2022-08-24T14:20:15.736" v="29" actId="2696"/>
        <pc:sldMkLst>
          <pc:docMk/>
          <pc:sldMk cId="1315796812" sldId="382"/>
        </pc:sldMkLst>
      </pc:sldChg>
      <pc:sldChg chg="modSp mod modNotesTx">
        <pc:chgData name="Washington, Brenda A" userId="aeb39e64-9d63-4bc8-ad8a-1fe4e1c2249f" providerId="ADAL" clId="{EDFA1498-E8AD-419B-AE37-AC142ED9EC04}" dt="2022-08-30T17:22:03.752" v="1676" actId="255"/>
        <pc:sldMkLst>
          <pc:docMk/>
          <pc:sldMk cId="2038594988" sldId="383"/>
        </pc:sldMkLst>
        <pc:graphicFrameChg chg="modGraphic">
          <ac:chgData name="Washington, Brenda A" userId="aeb39e64-9d63-4bc8-ad8a-1fe4e1c2249f" providerId="ADAL" clId="{EDFA1498-E8AD-419B-AE37-AC142ED9EC04}" dt="2022-08-24T14:21:54.912" v="36" actId="20577"/>
          <ac:graphicFrameMkLst>
            <pc:docMk/>
            <pc:sldMk cId="2038594988" sldId="383"/>
            <ac:graphicFrameMk id="7" creationId="{EAAC119D-63B9-463C-B138-CF2276C678F7}"/>
          </ac:graphicFrameMkLst>
        </pc:graphicFrameChg>
        <pc:graphicFrameChg chg="modGraphic">
          <ac:chgData name="Washington, Brenda A" userId="aeb39e64-9d63-4bc8-ad8a-1fe4e1c2249f" providerId="ADAL" clId="{EDFA1498-E8AD-419B-AE37-AC142ED9EC04}" dt="2022-08-24T14:22:55.175" v="52" actId="20577"/>
          <ac:graphicFrameMkLst>
            <pc:docMk/>
            <pc:sldMk cId="2038594988" sldId="383"/>
            <ac:graphicFrameMk id="9" creationId="{A8E834AB-AAB5-4482-A1B6-1731BA259E6B}"/>
          </ac:graphicFrameMkLst>
        </pc:graphicFrameChg>
      </pc:sldChg>
      <pc:sldChg chg="modSp mod modNotesTx">
        <pc:chgData name="Washington, Brenda A" userId="aeb39e64-9d63-4bc8-ad8a-1fe4e1c2249f" providerId="ADAL" clId="{EDFA1498-E8AD-419B-AE37-AC142ED9EC04}" dt="2022-08-30T17:22:11.357" v="1677" actId="255"/>
        <pc:sldMkLst>
          <pc:docMk/>
          <pc:sldMk cId="1834168089" sldId="384"/>
        </pc:sldMkLst>
        <pc:graphicFrameChg chg="modGraphic">
          <ac:chgData name="Washington, Brenda A" userId="aeb39e64-9d63-4bc8-ad8a-1fe4e1c2249f" providerId="ADAL" clId="{EDFA1498-E8AD-419B-AE37-AC142ED9EC04}" dt="2022-08-24T14:24:29.726" v="66" actId="20577"/>
          <ac:graphicFrameMkLst>
            <pc:docMk/>
            <pc:sldMk cId="1834168089" sldId="384"/>
            <ac:graphicFrameMk id="5" creationId="{FE8649B4-6730-466E-A189-AB888FE4F4D5}"/>
          </ac:graphicFrameMkLst>
        </pc:graphicFrameChg>
      </pc:sldChg>
      <pc:sldChg chg="modSp mod modNotesTx">
        <pc:chgData name="Washington, Brenda A" userId="aeb39e64-9d63-4bc8-ad8a-1fe4e1c2249f" providerId="ADAL" clId="{EDFA1498-E8AD-419B-AE37-AC142ED9EC04}" dt="2022-08-30T17:28:01.986" v="1704" actId="255"/>
        <pc:sldMkLst>
          <pc:docMk/>
          <pc:sldMk cId="2197790931" sldId="388"/>
        </pc:sldMkLst>
        <pc:graphicFrameChg chg="modGraphic">
          <ac:chgData name="Washington, Brenda A" userId="aeb39e64-9d63-4bc8-ad8a-1fe4e1c2249f" providerId="ADAL" clId="{EDFA1498-E8AD-419B-AE37-AC142ED9EC04}" dt="2022-08-24T14:47:37.541" v="367" actId="20577"/>
          <ac:graphicFrameMkLst>
            <pc:docMk/>
            <pc:sldMk cId="2197790931" sldId="388"/>
            <ac:graphicFrameMk id="6" creationId="{7BB5AFD3-F352-4763-925D-BD0E58753C9B}"/>
          </ac:graphicFrameMkLst>
        </pc:graphicFrameChg>
      </pc:sldChg>
      <pc:sldChg chg="modNotesTx">
        <pc:chgData name="Washington, Brenda A" userId="aeb39e64-9d63-4bc8-ad8a-1fe4e1c2249f" providerId="ADAL" clId="{EDFA1498-E8AD-419B-AE37-AC142ED9EC04}" dt="2022-08-30T17:28:13.774" v="1705" actId="2711"/>
        <pc:sldMkLst>
          <pc:docMk/>
          <pc:sldMk cId="1656108527" sldId="389"/>
        </pc:sldMkLst>
      </pc:sldChg>
      <pc:sldChg chg="modNotesTx">
        <pc:chgData name="Washington, Brenda A" userId="aeb39e64-9d63-4bc8-ad8a-1fe4e1c2249f" providerId="ADAL" clId="{EDFA1498-E8AD-419B-AE37-AC142ED9EC04}" dt="2022-08-30T17:28:49.877" v="1794" actId="20577"/>
        <pc:sldMkLst>
          <pc:docMk/>
          <pc:sldMk cId="2534993" sldId="391"/>
        </pc:sldMkLst>
      </pc:sldChg>
      <pc:sldChg chg="modSp mod modNotesTx">
        <pc:chgData name="Washington, Brenda A" userId="aeb39e64-9d63-4bc8-ad8a-1fe4e1c2249f" providerId="ADAL" clId="{EDFA1498-E8AD-419B-AE37-AC142ED9EC04}" dt="2022-08-30T17:24:42.783" v="1686" actId="255"/>
        <pc:sldMkLst>
          <pc:docMk/>
          <pc:sldMk cId="1572887542" sldId="409"/>
        </pc:sldMkLst>
        <pc:spChg chg="mod">
          <ac:chgData name="Washington, Brenda A" userId="aeb39e64-9d63-4bc8-ad8a-1fe4e1c2249f" providerId="ADAL" clId="{EDFA1498-E8AD-419B-AE37-AC142ED9EC04}" dt="2022-08-29T18:17:23.367" v="1313" actId="20577"/>
          <ac:spMkLst>
            <pc:docMk/>
            <pc:sldMk cId="1572887542" sldId="409"/>
            <ac:spMk id="2" creationId="{0C7796CE-872B-4A04-996C-4320EF196A61}"/>
          </ac:spMkLst>
        </pc:spChg>
      </pc:sldChg>
      <pc:sldChg chg="modSp mod modNotesTx">
        <pc:chgData name="Washington, Brenda A" userId="aeb39e64-9d63-4bc8-ad8a-1fe4e1c2249f" providerId="ADAL" clId="{EDFA1498-E8AD-419B-AE37-AC142ED9EC04}" dt="2022-08-30T17:21:07.804" v="1671" actId="255"/>
        <pc:sldMkLst>
          <pc:docMk/>
          <pc:sldMk cId="4262053420" sldId="411"/>
        </pc:sldMkLst>
        <pc:spChg chg="mod">
          <ac:chgData name="Washington, Brenda A" userId="aeb39e64-9d63-4bc8-ad8a-1fe4e1c2249f" providerId="ADAL" clId="{EDFA1498-E8AD-419B-AE37-AC142ED9EC04}" dt="2022-08-29T18:09:33.856" v="1270" actId="20577"/>
          <ac:spMkLst>
            <pc:docMk/>
            <pc:sldMk cId="4262053420" sldId="411"/>
            <ac:spMk id="2" creationId="{91F66C23-26A1-4425-A83B-91B67AC309C8}"/>
          </ac:spMkLst>
        </pc:spChg>
      </pc:sldChg>
      <pc:sldChg chg="del modNotesTx">
        <pc:chgData name="Washington, Brenda A" userId="aeb39e64-9d63-4bc8-ad8a-1fe4e1c2249f" providerId="ADAL" clId="{EDFA1498-E8AD-419B-AE37-AC142ED9EC04}" dt="2022-08-24T14:52:19.418" v="452" actId="2696"/>
        <pc:sldMkLst>
          <pc:docMk/>
          <pc:sldMk cId="2791230663" sldId="415"/>
        </pc:sldMkLst>
      </pc:sldChg>
      <pc:sldChg chg="modNotesTx">
        <pc:chgData name="Washington, Brenda A" userId="aeb39e64-9d63-4bc8-ad8a-1fe4e1c2249f" providerId="ADAL" clId="{EDFA1498-E8AD-419B-AE37-AC142ED9EC04}" dt="2022-08-30T17:21:20.610" v="1672" actId="2711"/>
        <pc:sldMkLst>
          <pc:docMk/>
          <pc:sldMk cId="2009323285" sldId="416"/>
        </pc:sldMkLst>
      </pc:sldChg>
      <pc:sldChg chg="modNotesTx">
        <pc:chgData name="Washington, Brenda A" userId="aeb39e64-9d63-4bc8-ad8a-1fe4e1c2249f" providerId="ADAL" clId="{EDFA1498-E8AD-419B-AE37-AC142ED9EC04}" dt="2022-08-30T17:22:37.573" v="1680" actId="255"/>
        <pc:sldMkLst>
          <pc:docMk/>
          <pc:sldMk cId="2052104187" sldId="417"/>
        </pc:sldMkLst>
      </pc:sldChg>
      <pc:sldChg chg="modNotesTx">
        <pc:chgData name="Washington, Brenda A" userId="aeb39e64-9d63-4bc8-ad8a-1fe4e1c2249f" providerId="ADAL" clId="{EDFA1498-E8AD-419B-AE37-AC142ED9EC04}" dt="2022-08-30T17:29:11.074" v="1796" actId="2711"/>
        <pc:sldMkLst>
          <pc:docMk/>
          <pc:sldMk cId="1621982032" sldId="418"/>
        </pc:sldMkLst>
      </pc:sldChg>
      <pc:sldChg chg="modNotesTx">
        <pc:chgData name="Washington, Brenda A" userId="aeb39e64-9d63-4bc8-ad8a-1fe4e1c2249f" providerId="ADAL" clId="{EDFA1498-E8AD-419B-AE37-AC142ED9EC04}" dt="2022-08-30T17:22:58.524" v="1682" actId="255"/>
        <pc:sldMkLst>
          <pc:docMk/>
          <pc:sldMk cId="3957623571" sldId="419"/>
        </pc:sldMkLst>
      </pc:sldChg>
      <pc:sldChg chg="modSp mod modNotesTx">
        <pc:chgData name="Washington, Brenda A" userId="aeb39e64-9d63-4bc8-ad8a-1fe4e1c2249f" providerId="ADAL" clId="{EDFA1498-E8AD-419B-AE37-AC142ED9EC04}" dt="2022-08-30T17:24:50.685" v="1687" actId="255"/>
        <pc:sldMkLst>
          <pc:docMk/>
          <pc:sldMk cId="4232545720" sldId="420"/>
        </pc:sldMkLst>
        <pc:spChg chg="mod">
          <ac:chgData name="Washington, Brenda A" userId="aeb39e64-9d63-4bc8-ad8a-1fe4e1c2249f" providerId="ADAL" clId="{EDFA1498-E8AD-419B-AE37-AC142ED9EC04}" dt="2022-08-29T18:17:41.265" v="1315" actId="5793"/>
          <ac:spMkLst>
            <pc:docMk/>
            <pc:sldMk cId="4232545720" sldId="420"/>
            <ac:spMk id="2" creationId="{827C5182-4C74-4AF8-A929-F0163E17273D}"/>
          </ac:spMkLst>
        </pc:spChg>
      </pc:sldChg>
      <pc:sldChg chg="modNotesTx">
        <pc:chgData name="Washington, Brenda A" userId="aeb39e64-9d63-4bc8-ad8a-1fe4e1c2249f" providerId="ADAL" clId="{EDFA1498-E8AD-419B-AE37-AC142ED9EC04}" dt="2022-08-30T17:20:42.437" v="1668" actId="255"/>
        <pc:sldMkLst>
          <pc:docMk/>
          <pc:sldMk cId="2656388804" sldId="422"/>
        </pc:sldMkLst>
      </pc:sldChg>
      <pc:sldChg chg="modNotesTx">
        <pc:chgData name="Washington, Brenda A" userId="aeb39e64-9d63-4bc8-ad8a-1fe4e1c2249f" providerId="ADAL" clId="{EDFA1498-E8AD-419B-AE37-AC142ED9EC04}" dt="2022-08-30T17:29:00.998" v="1795" actId="255"/>
        <pc:sldMkLst>
          <pc:docMk/>
          <pc:sldMk cId="1202768455" sldId="424"/>
        </pc:sldMkLst>
      </pc:sldChg>
      <pc:sldChg chg="del">
        <pc:chgData name="Washington, Brenda A" userId="aeb39e64-9d63-4bc8-ad8a-1fe4e1c2249f" providerId="ADAL" clId="{EDFA1498-E8AD-419B-AE37-AC142ED9EC04}" dt="2022-08-24T14:44:50.713" v="301" actId="2696"/>
        <pc:sldMkLst>
          <pc:docMk/>
          <pc:sldMk cId="2340472369" sldId="425"/>
        </pc:sldMkLst>
      </pc:sldChg>
      <pc:sldChg chg="addSp delSp modSp del mod modNotesTx">
        <pc:chgData name="Washington, Brenda A" userId="aeb39e64-9d63-4bc8-ad8a-1fe4e1c2249f" providerId="ADAL" clId="{EDFA1498-E8AD-419B-AE37-AC142ED9EC04}" dt="2022-08-24T14:30:09.341" v="87" actId="2696"/>
        <pc:sldMkLst>
          <pc:docMk/>
          <pc:sldMk cId="1591246379" sldId="426"/>
        </pc:sldMkLst>
        <pc:spChg chg="mod">
          <ac:chgData name="Washington, Brenda A" userId="aeb39e64-9d63-4bc8-ad8a-1fe4e1c2249f" providerId="ADAL" clId="{EDFA1498-E8AD-419B-AE37-AC142ED9EC04}" dt="2022-08-24T14:28:10.228" v="78" actId="20577"/>
          <ac:spMkLst>
            <pc:docMk/>
            <pc:sldMk cId="1591246379" sldId="426"/>
            <ac:spMk id="3" creationId="{52B918AF-9004-4865-9370-D18A6ED6BFB4}"/>
          </ac:spMkLst>
        </pc:spChg>
        <pc:spChg chg="add del mod">
          <ac:chgData name="Washington, Brenda A" userId="aeb39e64-9d63-4bc8-ad8a-1fe4e1c2249f" providerId="ADAL" clId="{EDFA1498-E8AD-419B-AE37-AC142ED9EC04}" dt="2022-08-24T14:28:04.751" v="73" actId="478"/>
          <ac:spMkLst>
            <pc:docMk/>
            <pc:sldMk cId="1591246379" sldId="426"/>
            <ac:spMk id="5" creationId="{E7925FB5-2F6A-4CEA-BEFE-0131DE961F79}"/>
          </ac:spMkLst>
        </pc:spChg>
        <pc:spChg chg="add mod">
          <ac:chgData name="Washington, Brenda A" userId="aeb39e64-9d63-4bc8-ad8a-1fe4e1c2249f" providerId="ADAL" clId="{EDFA1498-E8AD-419B-AE37-AC142ED9EC04}" dt="2022-08-24T14:28:52.165" v="82" actId="14100"/>
          <ac:spMkLst>
            <pc:docMk/>
            <pc:sldMk cId="1591246379" sldId="426"/>
            <ac:spMk id="6" creationId="{83B464A0-7E30-4679-BF49-6197C3B3F0FA}"/>
          </ac:spMkLst>
        </pc:spChg>
        <pc:graphicFrameChg chg="add mod">
          <ac:chgData name="Washington, Brenda A" userId="aeb39e64-9d63-4bc8-ad8a-1fe4e1c2249f" providerId="ADAL" clId="{EDFA1498-E8AD-419B-AE37-AC142ED9EC04}" dt="2022-08-24T14:28:52.165" v="82" actId="14100"/>
          <ac:graphicFrameMkLst>
            <pc:docMk/>
            <pc:sldMk cId="1591246379" sldId="426"/>
            <ac:graphicFrameMk id="7" creationId="{9DEC02EC-60B4-4669-AF7D-5AF3C66EC950}"/>
          </ac:graphicFrameMkLst>
        </pc:graphicFrameChg>
      </pc:sldChg>
      <pc:sldChg chg="modNotesTx">
        <pc:chgData name="Washington, Brenda A" userId="aeb39e64-9d63-4bc8-ad8a-1fe4e1c2249f" providerId="ADAL" clId="{EDFA1498-E8AD-419B-AE37-AC142ED9EC04}" dt="2022-08-30T17:26:57.016" v="1698" actId="2711"/>
        <pc:sldMkLst>
          <pc:docMk/>
          <pc:sldMk cId="104595852" sldId="427"/>
        </pc:sldMkLst>
      </pc:sldChg>
      <pc:sldChg chg="modNotesTx">
        <pc:chgData name="Washington, Brenda A" userId="aeb39e64-9d63-4bc8-ad8a-1fe4e1c2249f" providerId="ADAL" clId="{EDFA1498-E8AD-419B-AE37-AC142ED9EC04}" dt="2022-08-30T17:27:25.269" v="1701" actId="2711"/>
        <pc:sldMkLst>
          <pc:docMk/>
          <pc:sldMk cId="3818582176" sldId="435"/>
        </pc:sldMkLst>
      </pc:sldChg>
      <pc:sldChg chg="modNotesTx">
        <pc:chgData name="Washington, Brenda A" userId="aeb39e64-9d63-4bc8-ad8a-1fe4e1c2249f" providerId="ADAL" clId="{EDFA1498-E8AD-419B-AE37-AC142ED9EC04}" dt="2022-08-30T17:21:32.661" v="1673" actId="2711"/>
        <pc:sldMkLst>
          <pc:docMk/>
          <pc:sldMk cId="9563363" sldId="438"/>
        </pc:sldMkLst>
      </pc:sldChg>
      <pc:sldChg chg="modNotesTx">
        <pc:chgData name="Washington, Brenda A" userId="aeb39e64-9d63-4bc8-ad8a-1fe4e1c2249f" providerId="ADAL" clId="{EDFA1498-E8AD-419B-AE37-AC142ED9EC04}" dt="2022-08-30T17:25:23.942" v="1691" actId="255"/>
        <pc:sldMkLst>
          <pc:docMk/>
          <pc:sldMk cId="3585654764" sldId="439"/>
        </pc:sldMkLst>
      </pc:sldChg>
      <pc:sldChg chg="modNotesTx">
        <pc:chgData name="Washington, Brenda A" userId="aeb39e64-9d63-4bc8-ad8a-1fe4e1c2249f" providerId="ADAL" clId="{EDFA1498-E8AD-419B-AE37-AC142ED9EC04}" dt="2022-08-30T17:29:30.682" v="1798" actId="255"/>
        <pc:sldMkLst>
          <pc:docMk/>
          <pc:sldMk cId="486743785" sldId="440"/>
        </pc:sldMkLst>
      </pc:sldChg>
      <pc:sldChg chg="addSp delSp modSp mod modNotesTx">
        <pc:chgData name="Washington, Brenda A" userId="aeb39e64-9d63-4bc8-ad8a-1fe4e1c2249f" providerId="ADAL" clId="{EDFA1498-E8AD-419B-AE37-AC142ED9EC04}" dt="2022-08-30T17:20:31.073" v="1667" actId="2711"/>
        <pc:sldMkLst>
          <pc:docMk/>
          <pc:sldMk cId="332057755" sldId="441"/>
        </pc:sldMkLst>
        <pc:spChg chg="mod">
          <ac:chgData name="Washington, Brenda A" userId="aeb39e64-9d63-4bc8-ad8a-1fe4e1c2249f" providerId="ADAL" clId="{EDFA1498-E8AD-419B-AE37-AC142ED9EC04}" dt="2022-08-24T14:14:33.150" v="13" actId="6549"/>
          <ac:spMkLst>
            <pc:docMk/>
            <pc:sldMk cId="332057755" sldId="441"/>
            <ac:spMk id="4" creationId="{B0BB1EA7-68A5-4590-A1E3-BCDFCE870ED5}"/>
          </ac:spMkLst>
        </pc:spChg>
        <pc:spChg chg="add del mod">
          <ac:chgData name="Washington, Brenda A" userId="aeb39e64-9d63-4bc8-ad8a-1fe4e1c2249f" providerId="ADAL" clId="{EDFA1498-E8AD-419B-AE37-AC142ED9EC04}" dt="2022-08-24T14:14:16.771" v="12"/>
          <ac:spMkLst>
            <pc:docMk/>
            <pc:sldMk cId="332057755" sldId="441"/>
            <ac:spMk id="6" creationId="{8A57EC89-9C78-4F7F-BC67-77F6A54918E4}"/>
          </ac:spMkLst>
        </pc:spChg>
        <pc:spChg chg="add mod">
          <ac:chgData name="Washington, Brenda A" userId="aeb39e64-9d63-4bc8-ad8a-1fe4e1c2249f" providerId="ADAL" clId="{EDFA1498-E8AD-419B-AE37-AC142ED9EC04}" dt="2022-08-24T14:14:36.562" v="14"/>
          <ac:spMkLst>
            <pc:docMk/>
            <pc:sldMk cId="332057755" sldId="441"/>
            <ac:spMk id="7" creationId="{5756E2AE-9EC1-4175-AF51-0E6DC34C26C5}"/>
          </ac:spMkLst>
        </pc:spChg>
      </pc:sldChg>
      <pc:sldChg chg="modNotesTx">
        <pc:chgData name="Washington, Brenda A" userId="aeb39e64-9d63-4bc8-ad8a-1fe4e1c2249f" providerId="ADAL" clId="{EDFA1498-E8AD-419B-AE37-AC142ED9EC04}" dt="2022-08-30T17:22:19.393" v="1678" actId="2711"/>
        <pc:sldMkLst>
          <pc:docMk/>
          <pc:sldMk cId="4054506613" sldId="442"/>
        </pc:sldMkLst>
      </pc:sldChg>
      <pc:sldChg chg="modNotesTx">
        <pc:chgData name="Washington, Brenda A" userId="aeb39e64-9d63-4bc8-ad8a-1fe4e1c2249f" providerId="ADAL" clId="{EDFA1498-E8AD-419B-AE37-AC142ED9EC04}" dt="2022-08-30T17:27:17.374" v="1700" actId="2711"/>
        <pc:sldMkLst>
          <pc:docMk/>
          <pc:sldMk cId="0" sldId="443"/>
        </pc:sldMkLst>
      </pc:sldChg>
      <pc:sldChg chg="addSp delSp modSp mod modNotesTx">
        <pc:chgData name="Washington, Brenda A" userId="aeb39e64-9d63-4bc8-ad8a-1fe4e1c2249f" providerId="ADAL" clId="{EDFA1498-E8AD-419B-AE37-AC142ED9EC04}" dt="2022-08-30T17:25:06.689" v="1689" actId="255"/>
        <pc:sldMkLst>
          <pc:docMk/>
          <pc:sldMk cId="2846813968" sldId="444"/>
        </pc:sldMkLst>
        <pc:spChg chg="add del">
          <ac:chgData name="Washington, Brenda A" userId="aeb39e64-9d63-4bc8-ad8a-1fe4e1c2249f" providerId="ADAL" clId="{EDFA1498-E8AD-419B-AE37-AC142ED9EC04}" dt="2022-08-29T15:37:45.561" v="514" actId="22"/>
          <ac:spMkLst>
            <pc:docMk/>
            <pc:sldMk cId="2846813968" sldId="444"/>
            <ac:spMk id="7" creationId="{B0EFC51B-5E79-4F91-A985-1BD235BE8A24}"/>
          </ac:spMkLst>
        </pc:spChg>
        <pc:spChg chg="mod">
          <ac:chgData name="Washington, Brenda A" userId="aeb39e64-9d63-4bc8-ad8a-1fe4e1c2249f" providerId="ADAL" clId="{EDFA1498-E8AD-419B-AE37-AC142ED9EC04}" dt="2022-08-29T15:48:32.298" v="602"/>
          <ac:spMkLst>
            <pc:docMk/>
            <pc:sldMk cId="2846813968" sldId="444"/>
            <ac:spMk id="17" creationId="{4C88AA5E-66B5-4788-B650-7D077B50AFA8}"/>
          </ac:spMkLst>
        </pc:spChg>
        <pc:spChg chg="mod">
          <ac:chgData name="Washington, Brenda A" userId="aeb39e64-9d63-4bc8-ad8a-1fe4e1c2249f" providerId="ADAL" clId="{EDFA1498-E8AD-419B-AE37-AC142ED9EC04}" dt="2022-08-29T15:53:07.467" v="837" actId="113"/>
          <ac:spMkLst>
            <pc:docMk/>
            <pc:sldMk cId="2846813968" sldId="444"/>
            <ac:spMk id="18" creationId="{F9F0B7C1-D02A-4E9C-AD78-4AE8DD5EAFF4}"/>
          </ac:spMkLst>
        </pc:spChg>
      </pc:sldChg>
      <pc:sldChg chg="modSp mod modNotesTx">
        <pc:chgData name="Washington, Brenda A" userId="aeb39e64-9d63-4bc8-ad8a-1fe4e1c2249f" providerId="ADAL" clId="{EDFA1498-E8AD-419B-AE37-AC142ED9EC04}" dt="2022-08-30T17:25:16.363" v="1690" actId="255"/>
        <pc:sldMkLst>
          <pc:docMk/>
          <pc:sldMk cId="2692346819" sldId="445"/>
        </pc:sldMkLst>
        <pc:spChg chg="mod">
          <ac:chgData name="Washington, Brenda A" userId="aeb39e64-9d63-4bc8-ad8a-1fe4e1c2249f" providerId="ADAL" clId="{EDFA1498-E8AD-419B-AE37-AC142ED9EC04}" dt="2022-08-24T14:36:24.569" v="181" actId="27636"/>
          <ac:spMkLst>
            <pc:docMk/>
            <pc:sldMk cId="2692346819" sldId="445"/>
            <ac:spMk id="17" creationId="{4C88AA5E-66B5-4788-B650-7D077B50AFA8}"/>
          </ac:spMkLst>
        </pc:spChg>
        <pc:spChg chg="mod">
          <ac:chgData name="Washington, Brenda A" userId="aeb39e64-9d63-4bc8-ad8a-1fe4e1c2249f" providerId="ADAL" clId="{EDFA1498-E8AD-419B-AE37-AC142ED9EC04}" dt="2022-08-24T14:36:39.386" v="226" actId="20577"/>
          <ac:spMkLst>
            <pc:docMk/>
            <pc:sldMk cId="2692346819" sldId="445"/>
            <ac:spMk id="18" creationId="{F9F0B7C1-D02A-4E9C-AD78-4AE8DD5EAFF4}"/>
          </ac:spMkLst>
        </pc:spChg>
      </pc:sldChg>
      <pc:sldChg chg="modNotesTx">
        <pc:chgData name="Washington, Brenda A" userId="aeb39e64-9d63-4bc8-ad8a-1fe4e1c2249f" providerId="ADAL" clId="{EDFA1498-E8AD-419B-AE37-AC142ED9EC04}" dt="2022-08-30T17:26:48.537" v="1697" actId="255"/>
        <pc:sldMkLst>
          <pc:docMk/>
          <pc:sldMk cId="71770192" sldId="446"/>
        </pc:sldMkLst>
      </pc:sldChg>
      <pc:sldChg chg="addSp modSp new modNotesTx">
        <pc:chgData name="Washington, Brenda A" userId="aeb39e64-9d63-4bc8-ad8a-1fe4e1c2249f" providerId="ADAL" clId="{EDFA1498-E8AD-419B-AE37-AC142ED9EC04}" dt="2022-08-30T17:21:53.024" v="1675" actId="255"/>
        <pc:sldMkLst>
          <pc:docMk/>
          <pc:sldMk cId="2975754223" sldId="447"/>
        </pc:sldMkLst>
        <pc:spChg chg="add mod">
          <ac:chgData name="Washington, Brenda A" userId="aeb39e64-9d63-4bc8-ad8a-1fe4e1c2249f" providerId="ADAL" clId="{EDFA1498-E8AD-419B-AE37-AC142ED9EC04}" dt="2022-08-24T14:20:00.235" v="28" actId="14100"/>
          <ac:spMkLst>
            <pc:docMk/>
            <pc:sldMk cId="2975754223" sldId="447"/>
            <ac:spMk id="4" creationId="{322501F1-736C-4EA8-B9A8-AE2513DEE3EB}"/>
          </ac:spMkLst>
        </pc:spChg>
        <pc:graphicFrameChg chg="add mod">
          <ac:chgData name="Washington, Brenda A" userId="aeb39e64-9d63-4bc8-ad8a-1fe4e1c2249f" providerId="ADAL" clId="{EDFA1498-E8AD-419B-AE37-AC142ED9EC04}" dt="2022-08-29T17:57:12.984" v="867"/>
          <ac:graphicFrameMkLst>
            <pc:docMk/>
            <pc:sldMk cId="2975754223" sldId="447"/>
            <ac:graphicFrameMk id="5" creationId="{5A30EA6F-F783-406D-BB06-B108C1F5B389}"/>
          </ac:graphicFrameMkLst>
        </pc:graphicFrameChg>
      </pc:sldChg>
      <pc:sldChg chg="addSp delSp modSp new mod modNotesTx">
        <pc:chgData name="Washington, Brenda A" userId="aeb39e64-9d63-4bc8-ad8a-1fe4e1c2249f" providerId="ADAL" clId="{EDFA1498-E8AD-419B-AE37-AC142ED9EC04}" dt="2022-08-30T17:22:47.762" v="1681" actId="255"/>
        <pc:sldMkLst>
          <pc:docMk/>
          <pc:sldMk cId="2645946650" sldId="448"/>
        </pc:sldMkLst>
        <pc:spChg chg="mod">
          <ac:chgData name="Washington, Brenda A" userId="aeb39e64-9d63-4bc8-ad8a-1fe4e1c2249f" providerId="ADAL" clId="{EDFA1498-E8AD-419B-AE37-AC142ED9EC04}" dt="2022-08-24T14:31:24.965" v="99" actId="14100"/>
          <ac:spMkLst>
            <pc:docMk/>
            <pc:sldMk cId="2645946650" sldId="448"/>
            <ac:spMk id="2" creationId="{7BFA6B3C-3DBD-41B1-8F5D-D5342C804516}"/>
          </ac:spMkLst>
        </pc:spChg>
        <pc:spChg chg="del mod">
          <ac:chgData name="Washington, Brenda A" userId="aeb39e64-9d63-4bc8-ad8a-1fe4e1c2249f" providerId="ADAL" clId="{EDFA1498-E8AD-419B-AE37-AC142ED9EC04}" dt="2022-08-24T14:30:49.816" v="92" actId="478"/>
          <ac:spMkLst>
            <pc:docMk/>
            <pc:sldMk cId="2645946650" sldId="448"/>
            <ac:spMk id="3" creationId="{DCC94A71-205C-40B8-8551-9DB9FC6F84B3}"/>
          </ac:spMkLst>
        </pc:spChg>
        <pc:spChg chg="add mod">
          <ac:chgData name="Washington, Brenda A" userId="aeb39e64-9d63-4bc8-ad8a-1fe4e1c2249f" providerId="ADAL" clId="{EDFA1498-E8AD-419B-AE37-AC142ED9EC04}" dt="2022-08-24T14:29:46.498" v="86" actId="14100"/>
          <ac:spMkLst>
            <pc:docMk/>
            <pc:sldMk cId="2645946650" sldId="448"/>
            <ac:spMk id="4" creationId="{29CDFDA2-D2C2-485F-B64B-499BEE4A87AD}"/>
          </ac:spMkLst>
        </pc:spChg>
        <pc:graphicFrameChg chg="add mod">
          <ac:chgData name="Washington, Brenda A" userId="aeb39e64-9d63-4bc8-ad8a-1fe4e1c2249f" providerId="ADAL" clId="{EDFA1498-E8AD-419B-AE37-AC142ED9EC04}" dt="2022-08-24T14:31:48.509" v="101" actId="14100"/>
          <ac:graphicFrameMkLst>
            <pc:docMk/>
            <pc:sldMk cId="2645946650" sldId="448"/>
            <ac:graphicFrameMk id="5" creationId="{35E6E1ED-30A1-44A1-B328-7B3BD3A9A3A6}"/>
          </ac:graphicFrameMkLst>
        </pc:graphicFrameChg>
      </pc:sldChg>
      <pc:sldChg chg="addSp modSp new mod modNotesTx">
        <pc:chgData name="Washington, Brenda A" userId="aeb39e64-9d63-4bc8-ad8a-1fe4e1c2249f" providerId="ADAL" clId="{EDFA1498-E8AD-419B-AE37-AC142ED9EC04}" dt="2022-08-30T17:29:19.406" v="1797" actId="255"/>
        <pc:sldMkLst>
          <pc:docMk/>
          <pc:sldMk cId="127532545" sldId="449"/>
        </pc:sldMkLst>
        <pc:spChg chg="mod">
          <ac:chgData name="Washington, Brenda A" userId="aeb39e64-9d63-4bc8-ad8a-1fe4e1c2249f" providerId="ADAL" clId="{EDFA1498-E8AD-419B-AE37-AC142ED9EC04}" dt="2022-08-24T14:51:57.135" v="451" actId="14100"/>
          <ac:spMkLst>
            <pc:docMk/>
            <pc:sldMk cId="127532545" sldId="449"/>
            <ac:spMk id="2" creationId="{45CB51A7-577F-447F-BC13-19F97E52CD33}"/>
          </ac:spMkLst>
        </pc:spChg>
        <pc:spChg chg="add mod">
          <ac:chgData name="Washington, Brenda A" userId="aeb39e64-9d63-4bc8-ad8a-1fe4e1c2249f" providerId="ADAL" clId="{EDFA1498-E8AD-419B-AE37-AC142ED9EC04}" dt="2022-08-24T14:51:57.135" v="451" actId="14100"/>
          <ac:spMkLst>
            <pc:docMk/>
            <pc:sldMk cId="127532545" sldId="449"/>
            <ac:spMk id="4" creationId="{1F380CCD-29F0-49EC-84F1-5C3D9ED2EC18}"/>
          </ac:spMkLst>
        </pc:spChg>
        <pc:graphicFrameChg chg="add mod">
          <ac:chgData name="Washington, Brenda A" userId="aeb39e64-9d63-4bc8-ad8a-1fe4e1c2249f" providerId="ADAL" clId="{EDFA1498-E8AD-419B-AE37-AC142ED9EC04}" dt="2022-08-30T13:09:15.811" v="1574"/>
          <ac:graphicFrameMkLst>
            <pc:docMk/>
            <pc:sldMk cId="127532545" sldId="449"/>
            <ac:graphicFrameMk id="5" creationId="{45E7964C-24F4-4B47-BA37-11B3A415AAFF}"/>
          </ac:graphicFrameMkLst>
        </pc:graphicFrameChg>
      </pc:sldChg>
      <pc:sldChg chg="modSp new del mod">
        <pc:chgData name="Washington, Brenda A" userId="aeb39e64-9d63-4bc8-ad8a-1fe4e1c2249f" providerId="ADAL" clId="{EDFA1498-E8AD-419B-AE37-AC142ED9EC04}" dt="2022-08-29T15:38:37.647" v="521" actId="2696"/>
        <pc:sldMkLst>
          <pc:docMk/>
          <pc:sldMk cId="373204577" sldId="450"/>
        </pc:sldMkLst>
        <pc:spChg chg="mod">
          <ac:chgData name="Washington, Brenda A" userId="aeb39e64-9d63-4bc8-ad8a-1fe4e1c2249f" providerId="ADAL" clId="{EDFA1498-E8AD-419B-AE37-AC142ED9EC04}" dt="2022-08-29T15:38:27.761" v="520" actId="20577"/>
          <ac:spMkLst>
            <pc:docMk/>
            <pc:sldMk cId="373204577" sldId="450"/>
            <ac:spMk id="2" creationId="{0FEA69F4-ACD9-4635-9E3E-132C3A94B59C}"/>
          </ac:spMkLst>
        </pc:spChg>
        <pc:spChg chg="mod">
          <ac:chgData name="Washington, Brenda A" userId="aeb39e64-9d63-4bc8-ad8a-1fe4e1c2249f" providerId="ADAL" clId="{EDFA1498-E8AD-419B-AE37-AC142ED9EC04}" dt="2022-08-29T15:38:26.011" v="518" actId="20577"/>
          <ac:spMkLst>
            <pc:docMk/>
            <pc:sldMk cId="373204577" sldId="450"/>
            <ac:spMk id="3" creationId="{3D7FFA77-53E9-473F-9195-FB939ADFB4BC}"/>
          </ac:spMkLst>
        </pc:spChg>
      </pc:sldChg>
      <pc:sldChg chg="addSp delSp modSp new del mod">
        <pc:chgData name="Washington, Brenda A" userId="aeb39e64-9d63-4bc8-ad8a-1fe4e1c2249f" providerId="ADAL" clId="{EDFA1498-E8AD-419B-AE37-AC142ED9EC04}" dt="2022-08-30T13:27:31.948" v="1608" actId="2696"/>
        <pc:sldMkLst>
          <pc:docMk/>
          <pc:sldMk cId="2511289785" sldId="450"/>
        </pc:sldMkLst>
        <pc:spChg chg="del">
          <ac:chgData name="Washington, Brenda A" userId="aeb39e64-9d63-4bc8-ad8a-1fe4e1c2249f" providerId="ADAL" clId="{EDFA1498-E8AD-419B-AE37-AC142ED9EC04}" dt="2022-08-30T13:26:21.905" v="1577" actId="22"/>
          <ac:spMkLst>
            <pc:docMk/>
            <pc:sldMk cId="2511289785" sldId="450"/>
            <ac:spMk id="2" creationId="{3BAA3EAB-8BEE-47F5-A555-0F0324E3A551}"/>
          </ac:spMkLst>
        </pc:spChg>
        <pc:spChg chg="mod">
          <ac:chgData name="Washington, Brenda A" userId="aeb39e64-9d63-4bc8-ad8a-1fe4e1c2249f" providerId="ADAL" clId="{EDFA1498-E8AD-419B-AE37-AC142ED9EC04}" dt="2022-08-30T13:26:46.761" v="1607" actId="20577"/>
          <ac:spMkLst>
            <pc:docMk/>
            <pc:sldMk cId="2511289785" sldId="450"/>
            <ac:spMk id="5" creationId="{FBFB94F0-9554-40D3-9B36-E9818FFD1603}"/>
          </ac:spMkLst>
        </pc:spChg>
        <pc:picChg chg="add mod ord">
          <ac:chgData name="Washington, Brenda A" userId="aeb39e64-9d63-4bc8-ad8a-1fe4e1c2249f" providerId="ADAL" clId="{EDFA1498-E8AD-419B-AE37-AC142ED9EC04}" dt="2022-08-30T13:26:21.905" v="1577" actId="22"/>
          <ac:picMkLst>
            <pc:docMk/>
            <pc:sldMk cId="2511289785" sldId="450"/>
            <ac:picMk id="7" creationId="{955208F1-288A-4089-8C39-E20EC64B10C1}"/>
          </ac:picMkLst>
        </pc:picChg>
      </pc:sldChg>
      <pc:sldChg chg="addSp delSp modSp new mod modNotesTx">
        <pc:chgData name="Washington, Brenda A" userId="aeb39e64-9d63-4bc8-ad8a-1fe4e1c2249f" providerId="ADAL" clId="{EDFA1498-E8AD-419B-AE37-AC142ED9EC04}" dt="2022-08-30T13:37:22.125" v="1638" actId="14100"/>
        <pc:sldMkLst>
          <pc:docMk/>
          <pc:sldMk cId="3655612413" sldId="450"/>
        </pc:sldMkLst>
        <pc:spChg chg="del">
          <ac:chgData name="Washington, Brenda A" userId="aeb39e64-9d63-4bc8-ad8a-1fe4e1c2249f" providerId="ADAL" clId="{EDFA1498-E8AD-419B-AE37-AC142ED9EC04}" dt="2022-08-30T13:34:10.153" v="1610"/>
          <ac:spMkLst>
            <pc:docMk/>
            <pc:sldMk cId="3655612413" sldId="450"/>
            <ac:spMk id="2" creationId="{1BD8AC76-BA95-41BE-9F8E-31D313D9B935}"/>
          </ac:spMkLst>
        </pc:spChg>
        <pc:spChg chg="mod">
          <ac:chgData name="Washington, Brenda A" userId="aeb39e64-9d63-4bc8-ad8a-1fe4e1c2249f" providerId="ADAL" clId="{EDFA1498-E8AD-419B-AE37-AC142ED9EC04}" dt="2022-08-30T13:37:22.125" v="1638" actId="14100"/>
          <ac:spMkLst>
            <pc:docMk/>
            <pc:sldMk cId="3655612413" sldId="450"/>
            <ac:spMk id="4" creationId="{A197C948-0032-40DC-9C84-FFBBD30F33BB}"/>
          </ac:spMkLst>
        </pc:spChg>
        <pc:spChg chg="mod">
          <ac:chgData name="Washington, Brenda A" userId="aeb39e64-9d63-4bc8-ad8a-1fe4e1c2249f" providerId="ADAL" clId="{EDFA1498-E8AD-419B-AE37-AC142ED9EC04}" dt="2022-08-30T13:34:35.872" v="1634" actId="20577"/>
          <ac:spMkLst>
            <pc:docMk/>
            <pc:sldMk cId="3655612413" sldId="450"/>
            <ac:spMk id="5" creationId="{2ADBC84A-DFC1-40CF-BDEA-E33E8C1F2BED}"/>
          </ac:spMkLst>
        </pc:spChg>
        <pc:picChg chg="add mod">
          <ac:chgData name="Washington, Brenda A" userId="aeb39e64-9d63-4bc8-ad8a-1fe4e1c2249f" providerId="ADAL" clId="{EDFA1498-E8AD-419B-AE37-AC142ED9EC04}" dt="2022-08-30T13:34:12.033" v="1612" actId="962"/>
          <ac:picMkLst>
            <pc:docMk/>
            <pc:sldMk cId="3655612413" sldId="450"/>
            <ac:picMk id="7" creationId="{916DDA28-38E3-4F5A-A875-73C3EDCF7F49}"/>
          </ac:picMkLst>
        </pc:picChg>
      </pc:sldChg>
      <pc:sldChg chg="addSp delSp modSp new mod modNotesTx">
        <pc:chgData name="Washington, Brenda A" userId="aeb39e64-9d63-4bc8-ad8a-1fe4e1c2249f" providerId="ADAL" clId="{EDFA1498-E8AD-419B-AE37-AC142ED9EC04}" dt="2022-08-30T17:26:00.106" v="1692" actId="2711"/>
        <pc:sldMkLst>
          <pc:docMk/>
          <pc:sldMk cId="1399975476" sldId="451"/>
        </pc:sldMkLst>
        <pc:spChg chg="del">
          <ac:chgData name="Washington, Brenda A" userId="aeb39e64-9d63-4bc8-ad8a-1fe4e1c2249f" providerId="ADAL" clId="{EDFA1498-E8AD-419B-AE37-AC142ED9EC04}" dt="2022-08-30T13:44:52.550" v="1652" actId="22"/>
          <ac:spMkLst>
            <pc:docMk/>
            <pc:sldMk cId="1399975476" sldId="451"/>
            <ac:spMk id="2" creationId="{3062BE72-029B-440F-986C-D3DAF51B3C53}"/>
          </ac:spMkLst>
        </pc:spChg>
        <pc:spChg chg="mod">
          <ac:chgData name="Washington, Brenda A" userId="aeb39e64-9d63-4bc8-ad8a-1fe4e1c2249f" providerId="ADAL" clId="{EDFA1498-E8AD-419B-AE37-AC142ED9EC04}" dt="2022-08-30T13:45:00.428" v="1653" actId="14100"/>
          <ac:spMkLst>
            <pc:docMk/>
            <pc:sldMk cId="1399975476" sldId="451"/>
            <ac:spMk id="4" creationId="{273693C4-FD81-43A9-96C8-2C8D9E255922}"/>
          </ac:spMkLst>
        </pc:spChg>
        <pc:spChg chg="mod">
          <ac:chgData name="Washington, Brenda A" userId="aeb39e64-9d63-4bc8-ad8a-1fe4e1c2249f" providerId="ADAL" clId="{EDFA1498-E8AD-419B-AE37-AC142ED9EC04}" dt="2022-08-30T13:37:35.511" v="1651" actId="20577"/>
          <ac:spMkLst>
            <pc:docMk/>
            <pc:sldMk cId="1399975476" sldId="451"/>
            <ac:spMk id="5" creationId="{86228E1A-3ADD-4FF5-8E72-34480002ACE5}"/>
          </ac:spMkLst>
        </pc:spChg>
        <pc:picChg chg="add mod ord">
          <ac:chgData name="Washington, Brenda A" userId="aeb39e64-9d63-4bc8-ad8a-1fe4e1c2249f" providerId="ADAL" clId="{EDFA1498-E8AD-419B-AE37-AC142ED9EC04}" dt="2022-08-30T13:44:52.550" v="1652" actId="22"/>
          <ac:picMkLst>
            <pc:docMk/>
            <pc:sldMk cId="1399975476" sldId="451"/>
            <ac:picMk id="7" creationId="{33EC18B0-D7D1-4C39-821B-9A4AA67C3BA6}"/>
          </ac:picMkLst>
        </pc:picChg>
      </pc:sldChg>
      <pc:sldChg chg="add del">
        <pc:chgData name="Washington, Brenda A" userId="aeb39e64-9d63-4bc8-ad8a-1fe4e1c2249f" providerId="ADAL" clId="{EDFA1498-E8AD-419B-AE37-AC142ED9EC04}" dt="2022-08-29T15:38:12.382" v="516" actId="2890"/>
        <pc:sldMkLst>
          <pc:docMk/>
          <pc:sldMk cId="2878770245" sldId="4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04AA0E-18B7-449A-A613-FC730B87633E}"/>
              </a:ext>
            </a:extLst>
          </p:cNvPr>
          <p:cNvSpPr>
            <a:spLocks noGrp="1"/>
          </p:cNvSpPr>
          <p:nvPr>
            <p:ph type="hdr" sz="quarter"/>
          </p:nvPr>
        </p:nvSpPr>
        <p:spPr>
          <a:xfrm>
            <a:off x="2" y="1"/>
            <a:ext cx="4161390" cy="367259"/>
          </a:xfrm>
          <a:prstGeom prst="rect">
            <a:avLst/>
          </a:prstGeom>
        </p:spPr>
        <p:txBody>
          <a:bodyPr vert="horz" lIns="94851" tIns="47425" rIns="94851" bIns="47425" rtlCol="0"/>
          <a:lstStyle>
            <a:lvl1pPr algn="l">
              <a:defRPr sz="1200"/>
            </a:lvl1pPr>
          </a:lstStyle>
          <a:p>
            <a:endParaRPr lang="en-US" dirty="0"/>
          </a:p>
        </p:txBody>
      </p:sp>
      <p:sp>
        <p:nvSpPr>
          <p:cNvPr id="3" name="Date Placeholder 2">
            <a:extLst>
              <a:ext uri="{FF2B5EF4-FFF2-40B4-BE49-F238E27FC236}">
                <a16:creationId xmlns:a16="http://schemas.microsoft.com/office/drawing/2014/main" id="{51D3A1BC-81DB-47A0-8416-8B6CAE10A3C6}"/>
              </a:ext>
            </a:extLst>
          </p:cNvPr>
          <p:cNvSpPr>
            <a:spLocks noGrp="1"/>
          </p:cNvSpPr>
          <p:nvPr>
            <p:ph type="dt" sz="quarter" idx="1"/>
          </p:nvPr>
        </p:nvSpPr>
        <p:spPr>
          <a:xfrm>
            <a:off x="5437637" y="1"/>
            <a:ext cx="4161390" cy="367259"/>
          </a:xfrm>
          <a:prstGeom prst="rect">
            <a:avLst/>
          </a:prstGeom>
        </p:spPr>
        <p:txBody>
          <a:bodyPr vert="horz" lIns="94851" tIns="47425" rIns="94851" bIns="47425" rtlCol="0"/>
          <a:lstStyle>
            <a:lvl1pPr algn="r">
              <a:defRPr sz="1200"/>
            </a:lvl1pPr>
          </a:lstStyle>
          <a:p>
            <a:fld id="{D915265E-CA67-422F-9D6A-204D15CE5F2E}" type="datetimeFigureOut">
              <a:rPr lang="en-US" smtClean="0"/>
              <a:t>8/30/2022</a:t>
            </a:fld>
            <a:endParaRPr lang="en-US" dirty="0"/>
          </a:p>
        </p:txBody>
      </p:sp>
      <p:sp>
        <p:nvSpPr>
          <p:cNvPr id="4" name="Footer Placeholder 3">
            <a:extLst>
              <a:ext uri="{FF2B5EF4-FFF2-40B4-BE49-F238E27FC236}">
                <a16:creationId xmlns:a16="http://schemas.microsoft.com/office/drawing/2014/main" id="{3C460B43-B444-4ED5-985D-9606D4B7B0A0}"/>
              </a:ext>
            </a:extLst>
          </p:cNvPr>
          <p:cNvSpPr>
            <a:spLocks noGrp="1"/>
          </p:cNvSpPr>
          <p:nvPr>
            <p:ph type="ftr" sz="quarter" idx="2"/>
          </p:nvPr>
        </p:nvSpPr>
        <p:spPr>
          <a:xfrm>
            <a:off x="2" y="6947942"/>
            <a:ext cx="4161390" cy="367259"/>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D35528-8481-4158-AA64-57B4E0BDB7CD}"/>
              </a:ext>
            </a:extLst>
          </p:cNvPr>
          <p:cNvSpPr>
            <a:spLocks noGrp="1"/>
          </p:cNvSpPr>
          <p:nvPr>
            <p:ph type="sldNum" sz="quarter" idx="3"/>
          </p:nvPr>
        </p:nvSpPr>
        <p:spPr>
          <a:xfrm>
            <a:off x="5437637" y="6947942"/>
            <a:ext cx="4161390" cy="367259"/>
          </a:xfrm>
          <a:prstGeom prst="rect">
            <a:avLst/>
          </a:prstGeom>
        </p:spPr>
        <p:txBody>
          <a:bodyPr vert="horz" lIns="94851" tIns="47425" rIns="94851" bIns="47425" rtlCol="0" anchor="b"/>
          <a:lstStyle>
            <a:lvl1pPr algn="r">
              <a:defRPr sz="1200"/>
            </a:lvl1pPr>
          </a:lstStyle>
          <a:p>
            <a:fld id="{584E3816-A2F0-4D06-9471-DEED2D7F15E4}" type="slidenum">
              <a:rPr lang="en-US" smtClean="0"/>
              <a:t>‹#›</a:t>
            </a:fld>
            <a:endParaRPr lang="en-US" dirty="0"/>
          </a:p>
        </p:txBody>
      </p:sp>
    </p:spTree>
    <p:extLst>
      <p:ext uri="{BB962C8B-B14F-4D97-AF65-F5344CB8AC3E}">
        <p14:creationId xmlns:p14="http://schemas.microsoft.com/office/powerpoint/2010/main" val="391651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31DFECDF-4B06-4C9F-A5C1-8A2CF998F66E}" type="datetimeFigureOut">
              <a:rPr lang="en-US" smtClean="0"/>
              <a:t>8/30/2022</a:t>
            </a:fld>
            <a:endParaRPr lang="en-US" dirty="0"/>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09107CC0-7FDF-41A2-B062-359C52C6902B}" type="slidenum">
              <a:rPr lang="en-US" smtClean="0"/>
              <a:t>‹#›</a:t>
            </a:fld>
            <a:endParaRPr lang="en-US" dirty="0"/>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PARIS:</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“Good Morning and welcome to the GCC DPS and STATE Sub Recipient Training!</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r>
              <a:rPr lang="en-US" sz="1200" dirty="0">
                <a:latin typeface="Calibri" panose="020F0502020204030204" pitchFamily="34" charset="0"/>
                <a:ea typeface="Calibri" panose="020F0502020204030204" pitchFamily="34" charset="0"/>
                <a:cs typeface="Calibri" panose="020F0502020204030204" pitchFamily="34" charset="0"/>
              </a:rPr>
              <a:t>Before we begin, please note this session is being recorded- Please mute yourself and if you do not wish to be recorded, please turn off your camera.</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dirty="0"/>
          </a:p>
        </p:txBody>
      </p:sp>
    </p:spTree>
    <p:extLst>
      <p:ext uri="{BB962C8B-B14F-4D97-AF65-F5344CB8AC3E}">
        <p14:creationId xmlns:p14="http://schemas.microsoft.com/office/powerpoint/2010/main" val="29638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“So, now you have a Grant!”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“In order to properly manage spending those Federal funds and to provide accurate documentation of program objectives and allowable expenditures, the process starts with initiating your reporting documents in GEMS and for VOCA grants, in the OVC payment system.”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dirty="0"/>
          </a:p>
        </p:txBody>
      </p:sp>
    </p:spTree>
    <p:extLst>
      <p:ext uri="{BB962C8B-B14F-4D97-AF65-F5344CB8AC3E}">
        <p14:creationId xmlns:p14="http://schemas.microsoft.com/office/powerpoint/2010/main" val="116375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“Make sure you submit all required reports on/before the due dates listed to avoid having your organization being placed on a GEMS Hold which will prevent you from submitting any reimbursements.”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“Please utilize the Office of Justice Programs OVC website listed here for your quarterly PMT reports. It is recommended to use Google Chrome browser for better optimization for accessing your reports.”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11</a:t>
            </a:fld>
            <a:endParaRPr lang="en-US" dirty="0"/>
          </a:p>
        </p:txBody>
      </p:sp>
    </p:spTree>
    <p:extLst>
      <p:ext uri="{BB962C8B-B14F-4D97-AF65-F5344CB8AC3E}">
        <p14:creationId xmlns:p14="http://schemas.microsoft.com/office/powerpoint/2010/main" val="285639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“All Project Progress reports must be completed at the end of each grant year.  Before your final reimbursement is approved your final Project Progress Report MUST be submitted and reviewed by your Grants Administrator.”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12</a:t>
            </a:fld>
            <a:endParaRPr lang="en-US" dirty="0"/>
          </a:p>
        </p:txBody>
      </p:sp>
    </p:spTree>
    <p:extLst>
      <p:ext uri="{BB962C8B-B14F-4D97-AF65-F5344CB8AC3E}">
        <p14:creationId xmlns:p14="http://schemas.microsoft.com/office/powerpoint/2010/main" val="119765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“Keep in mind when submitting your VAWA Reports, please ensure they VALIDATE before submitting them to GCC or your Grants Administrator will have to return it for modifications required.”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13</a:t>
            </a:fld>
            <a:endParaRPr lang="en-US" dirty="0"/>
          </a:p>
        </p:txBody>
      </p:sp>
    </p:spTree>
    <p:extLst>
      <p:ext uri="{BB962C8B-B14F-4D97-AF65-F5344CB8AC3E}">
        <p14:creationId xmlns:p14="http://schemas.microsoft.com/office/powerpoint/2010/main" val="305643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JACKIE: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“Now we will discuss Site Visits.”</a:t>
            </a:r>
          </a:p>
        </p:txBody>
      </p:sp>
      <p:sp>
        <p:nvSpPr>
          <p:cNvPr id="4" name="Slide Number Placeholder 3"/>
          <p:cNvSpPr>
            <a:spLocks noGrp="1"/>
          </p:cNvSpPr>
          <p:nvPr>
            <p:ph type="sldNum" sz="quarter" idx="10"/>
          </p:nvPr>
        </p:nvSpPr>
        <p:spPr/>
        <p:txBody>
          <a:bodyPr/>
          <a:lstStyle/>
          <a:p>
            <a:fld id="{09107CC0-7FDF-41A2-B062-359C52C6902B}" type="slidenum">
              <a:rPr lang="en-US" smtClean="0"/>
              <a:t>14</a:t>
            </a:fld>
            <a:endParaRPr lang="en-US" dirty="0"/>
          </a:p>
        </p:txBody>
      </p:sp>
    </p:spTree>
    <p:extLst>
      <p:ext uri="{BB962C8B-B14F-4D97-AF65-F5344CB8AC3E}">
        <p14:creationId xmlns:p14="http://schemas.microsoft.com/office/powerpoint/2010/main" val="237206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JACKIE:</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“HERE IS WHAT YOU CAN EXPECT FROM YOUR GRANTS ADMINISTRATOR AS IT RELATES TO YOUR SITE VISIT:”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“Expect your GA to … </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1. Be on time</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2. Be helpful</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3. Assist you with ensuring all your policies and procedures are in place”</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“As a reminder, for grants opening in 2021 site visit on VAWA and JJ grants are required.”</a:t>
            </a:r>
          </a:p>
          <a:p>
            <a:pPr>
              <a:lnSpc>
                <a:spcPts val="1556"/>
              </a:lnSpc>
            </a:pPr>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“Remember the WHO, WHAT, and WHY.”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“Who should attend site visits – PD, PMs, FOs.”</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“What is the purpose of site visits – To review programmatic processes and fiscal oversight.”</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“Why are site visits required - To assure you are meeting grant objectives and fiscal requirements as set forth by DOJ and to better understand the project to provide guidance throughout the POP.”</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“As you know, this year, due to COVID, we conducted our site visits virtually.  Thank all of you, again, for being flexible and adaptable to this process of meeting virtually and for allowing us, as your pass-through entity, to be able to see the grants funds in use and conduct programmatic and financial reviews of your programs.” “Now back to Paris.”</a:t>
            </a:r>
          </a:p>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15</a:t>
            </a:fld>
            <a:endParaRPr lang="en-US" dirty="0"/>
          </a:p>
        </p:txBody>
      </p:sp>
    </p:spTree>
    <p:extLst>
      <p:ext uri="{BB962C8B-B14F-4D97-AF65-F5344CB8AC3E}">
        <p14:creationId xmlns:p14="http://schemas.microsoft.com/office/powerpoint/2010/main" val="417893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“Thank you, 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“Now I will turn it over to 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16</a:t>
            </a:fld>
            <a:endParaRPr lang="en-US" dirty="0"/>
          </a:p>
        </p:txBody>
      </p:sp>
    </p:spTree>
    <p:extLst>
      <p:ext uri="{BB962C8B-B14F-4D97-AF65-F5344CB8AC3E}">
        <p14:creationId xmlns:p14="http://schemas.microsoft.com/office/powerpoint/2010/main" val="154945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Thank you, Paris.  Good morning, everyone, I am Brenda Washington, one of the Grants Administrators here at GCC.  I will be discussing the Fiscal Responsibility as it relates to Grant Management.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“There are numerous parties that play key roles in the fiscal responsibilities in managing the grants from the planning phase to the closeout of the grant: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1. Project Directors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2. Finance Officers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3. State Controller/Fiscal Officer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4. Authorizing Official/Organization Administrators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5. And you have the Grants Administrators here at GCC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Now, I will briefly review the roles and responsibilities of these key players.”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17</a:t>
            </a:fld>
            <a:endParaRPr lang="en-US" dirty="0"/>
          </a:p>
        </p:txBody>
      </p:sp>
    </p:spTree>
    <p:extLst>
      <p:ext uri="{BB962C8B-B14F-4D97-AF65-F5344CB8AC3E}">
        <p14:creationId xmlns:p14="http://schemas.microsoft.com/office/powerpoint/2010/main" val="1130009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BRENDA: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Project Director is responsible for the execution of the project from the planning phase through the closeout of the grant.”</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are responsible for the overall management of the programmatic and fiscal obligations.”</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Project Director is the budget knowledge expert and is responsible for monitoring the budget and completing budget adjustments in GEMS.”</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Project Director completes the required annual performance reports and the quarterly progress reports.”</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Project Director is the main point of contact with GCC.”</a:t>
            </a:r>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18</a:t>
            </a:fld>
            <a:endParaRPr lang="en-US" dirty="0"/>
          </a:p>
        </p:txBody>
      </p:sp>
    </p:spTree>
    <p:extLst>
      <p:ext uri="{BB962C8B-B14F-4D97-AF65-F5344CB8AC3E}">
        <p14:creationId xmlns:p14="http://schemas.microsoft.com/office/powerpoint/2010/main" val="348816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“Finance Officer is the knowledge expert on the financial affairs of the grant.”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provide financial oversight of the project.”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know the agencies and federal financial policies &amp; procedures.”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are responsible for approving budget adjustments and reimbursements in the GEMS system.”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“They should have a strong working knowledge of all things financial related to the grant.”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19</a:t>
            </a:fld>
            <a:endParaRPr lang="en-US" dirty="0"/>
          </a:p>
        </p:txBody>
      </p:sp>
    </p:spTree>
    <p:extLst>
      <p:ext uri="{BB962C8B-B14F-4D97-AF65-F5344CB8AC3E}">
        <p14:creationId xmlns:p14="http://schemas.microsoft.com/office/powerpoint/2010/main" val="185073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“My name is Paris Baker, and I am a Grants Administrator here at the Governors Crime Commission, and I will be your moderator for this session.  In this session we will share information on the process between GCC, DPS, State Agencies, and those who are Project Directors.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At the end of the presentation there will be opportunities for Q&amp;A.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Please feel free to also type questions in the Chat box.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Also, note that Jason Wimmer is GCC’s Grants Management Director.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Our Grants Administrators for this presentation will be Jackie Ray and Brenda Washington.”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a:t>
            </a:fld>
            <a:endParaRPr lang="en-US" dirty="0"/>
          </a:p>
        </p:txBody>
      </p:sp>
    </p:spTree>
    <p:extLst>
      <p:ext uri="{BB962C8B-B14F-4D97-AF65-F5344CB8AC3E}">
        <p14:creationId xmlns:p14="http://schemas.microsoft.com/office/powerpoint/2010/main" val="378308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State Controller’s Office is the main point of contact for the Project Director when preparing the supporting documentation for the expenditures to be submitted for reimbursement.”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Controller’s Office submits the reimbursements to GCC through GEMS for the sub-recipient.”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issue the reimbursement payments from the Fiscal Office.”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“I will discuss the controller responsibilities for reimbursements in more in detail later in the presentation.”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20</a:t>
            </a:fld>
            <a:endParaRPr lang="en-US" dirty="0"/>
          </a:p>
        </p:txBody>
      </p:sp>
    </p:spTree>
    <p:extLst>
      <p:ext uri="{BB962C8B-B14F-4D97-AF65-F5344CB8AC3E}">
        <p14:creationId xmlns:p14="http://schemas.microsoft.com/office/powerpoint/2010/main" val="903741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Organization Administrator is responsible for submitting the SAM updates in GEMS.”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approve requests for organizational role assignments.”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Organization Administrator can approve or deny personnel access to the agency projects in GEMS.”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“And, if needed, the Organization Administrator can deactivate personnel roles in GEMS.”</a:t>
            </a:r>
          </a:p>
          <a:p>
            <a:pPr>
              <a:lnSpc>
                <a:spcPts val="1556"/>
              </a:lnSpc>
            </a:pPr>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Authorizing Official is the signatory to the grant award and the chief point of oversight for the project.”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21</a:t>
            </a:fld>
            <a:endParaRPr lang="en-US" dirty="0"/>
          </a:p>
        </p:txBody>
      </p:sp>
    </p:spTree>
    <p:extLst>
      <p:ext uri="{BB962C8B-B14F-4D97-AF65-F5344CB8AC3E}">
        <p14:creationId xmlns:p14="http://schemas.microsoft.com/office/powerpoint/2010/main" val="1842356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“After your grant is opened in GEMS, the Grants Administrator will be your main point of contact here at GCC.”</a:t>
            </a:r>
          </a:p>
          <a:p>
            <a:pPr>
              <a:lnSpc>
                <a:spcPts val="1556"/>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will direct you with the grant from the opening all the way through the closeout of the grant.”</a:t>
            </a:r>
          </a:p>
          <a:p>
            <a:pPr>
              <a:lnSpc>
                <a:spcPts val="1556"/>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Grants Administrator will review and approve the monthly reimbursements, and budget and non-budgetary adjustments.”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“If required, the Grant Administrator will conduct annual and/or periodic site visits.”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will review your quarterly PMT reports and annual progress reports.”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Grants Administrators will send out reminders of important due dates that relate to your grants.”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22</a:t>
            </a:fld>
            <a:endParaRPr lang="en-US" dirty="0"/>
          </a:p>
        </p:txBody>
      </p:sp>
    </p:spTree>
    <p:extLst>
      <p:ext uri="{BB962C8B-B14F-4D97-AF65-F5344CB8AC3E}">
        <p14:creationId xmlns:p14="http://schemas.microsoft.com/office/powerpoint/2010/main" val="2392674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“Now, I would like to turn your attention to Budget Monitoring, Reimbursements, and Documentation”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23</a:t>
            </a:fld>
            <a:endParaRPr lang="en-US" dirty="0"/>
          </a:p>
        </p:txBody>
      </p:sp>
    </p:spTree>
    <p:extLst>
      <p:ext uri="{BB962C8B-B14F-4D97-AF65-F5344CB8AC3E}">
        <p14:creationId xmlns:p14="http://schemas.microsoft.com/office/powerpoint/2010/main" val="347238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BRENDA: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“Monitoring your budget”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“GEMS allows you to export the budget to Excel and to print important grant information.”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“You can find the “Export Budget” and “Print” icons under your Project Overview in GEMS.”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“Once the budget is exported to Excel, you will need to total the columns for the budget and remaining balances in the federal and matching funds columns if your grant has a required match.”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dirty="0">
                <a:latin typeface="Calibri" panose="020F0502020204030204" pitchFamily="34" charset="0"/>
                <a:ea typeface="Calibri" panose="020F0502020204030204" pitchFamily="34" charset="0"/>
                <a:cs typeface="Calibri" panose="020F0502020204030204" pitchFamily="34" charset="0"/>
              </a:rPr>
              <a:t>“If you select the Print icon, you will be directed to print the project overview, the budget, the budget narrative, and required certifications.”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dirty="0"/>
          </a:p>
        </p:txBody>
      </p:sp>
    </p:spTree>
    <p:extLst>
      <p:ext uri="{BB962C8B-B14F-4D97-AF65-F5344CB8AC3E}">
        <p14:creationId xmlns:p14="http://schemas.microsoft.com/office/powerpoint/2010/main" val="1943348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BRENDA:</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“GEMS will also allow you to filter the budget line items to show the budget in different views that you would like to see.”</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“You can filter the budget to show the budget just for year 1 or just for year 2.”</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“Please get familiar with your budget and review it periodically to make sure that your spending rate is adequate and to determine if any budget adjustments will be needed.”</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25</a:t>
            </a:fld>
            <a:endParaRPr lang="en-US" dirty="0"/>
          </a:p>
        </p:txBody>
      </p:sp>
    </p:spTree>
    <p:extLst>
      <p:ext uri="{BB962C8B-B14F-4D97-AF65-F5344CB8AC3E}">
        <p14:creationId xmlns:p14="http://schemas.microsoft.com/office/powerpoint/2010/main" val="3361017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dirty="0"/>
              <a:t> </a:t>
            </a: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“After you become familiar with your budget, a major question is “How do I get reimbursed?”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“GCC grant funds are dispersed on a reimbursement basis.  The expenses are paid by the agencies then they are reimbursed to the agency through the reimbursement process.”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“There are 4 steps to the reimbursement process.”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“Step 1 – The Project Director will review the remaining or available balances in each budget line.”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“Step 2 - The Project Director will request the BD701 report and personnel information from the Controller’s Office for the period which the reimbursements are being submitted.”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“I will go into more detail about the BD701 report later in the presentation.”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dirty="0"/>
          </a:p>
        </p:txBody>
      </p:sp>
    </p:spTree>
    <p:extLst>
      <p:ext uri="{BB962C8B-B14F-4D97-AF65-F5344CB8AC3E}">
        <p14:creationId xmlns:p14="http://schemas.microsoft.com/office/powerpoint/2010/main" val="65746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BRENDA:</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“Step 3 – The Project Director will send the cover pages, the receipts, invoices, and time and activity reports for each expense category that is listed on the BD701 detail report to the Controller.”</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“GCC now requires that all sub-recipients use the GCC coversheets for each expense category when submitting the expenses for reimbursement.”</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“Copies of the expense reimbursement coversheets for each expense category can be found on the GCC website under Grant Forms – Post Award documents”.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“Step 4 – The Controller’s Office will compile the information for all expense categories on the BD701 report and submit the reimbursement in GEMS.”</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“After the Controller submits the reimbursement, you will be able to see the adjustments in the remaining balances in GEMS.”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27</a:t>
            </a:fld>
            <a:endParaRPr lang="en-US" dirty="0"/>
          </a:p>
        </p:txBody>
      </p:sp>
    </p:spTree>
    <p:extLst>
      <p:ext uri="{BB962C8B-B14F-4D97-AF65-F5344CB8AC3E}">
        <p14:creationId xmlns:p14="http://schemas.microsoft.com/office/powerpoint/2010/main" val="1791801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“This is an example of an expense reimbursement coversheet.”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type of expense budget line is listed in the dark blue header.  There are different forms for contractual, equipment, personnel, supplies, and travel budget lines.”</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“The pages in the supporting documentation need to be numbered.  In the first column you will list the page numbers from the supporting documents that correspond to that expenditure line.”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“In the next columns, you will list the contractor's name, number of hours worked, the hourly rate, and total cost.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“In the last two columns you will list the federal share and the matching share of the total cost.”  That is if match is required for your project.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the bottom of each coversheet are very important instructions on how to accurately complete each form.  So, please read the bottom of the cover pages so that you will be familiar with these instructions and what needs to be submitted with the reimbursement.”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28</a:t>
            </a:fld>
            <a:endParaRPr lang="en-US" dirty="0"/>
          </a:p>
        </p:txBody>
      </p:sp>
    </p:spTree>
    <p:extLst>
      <p:ext uri="{BB962C8B-B14F-4D97-AF65-F5344CB8AC3E}">
        <p14:creationId xmlns:p14="http://schemas.microsoft.com/office/powerpoint/2010/main" val="2409857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“This is the Controller’s Office process for compiling the information for the Project Director for the reimbursement of expenditures and is a recap of steps 3 and 4 in the reimbursement process.”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Controller will print the BD701 report.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“They will print the invoices and timesheets from BEACON.”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Controller will send this information to the Project Director.”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Project Director will complete the coversheets, ensure that the supporting documentation is correct, and send the completed files to the Controller.”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“Please be advised, you will need a separate file for each expense category which you are requesting reimbursement.”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Controller’s Office will submit the reimbursement in GEMS and forward to GCC for approval.”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29</a:t>
            </a:fld>
            <a:endParaRPr lang="en-US" dirty="0"/>
          </a:p>
        </p:txBody>
      </p:sp>
    </p:spTree>
    <p:extLst>
      <p:ext uri="{BB962C8B-B14F-4D97-AF65-F5344CB8AC3E}">
        <p14:creationId xmlns:p14="http://schemas.microsoft.com/office/powerpoint/2010/main" val="335390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PARIS: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“Here is the index for this presentation and I will now turn the presentation over to Jackie.”</a:t>
            </a:r>
          </a:p>
          <a:p>
            <a:endParaRPr lang="en-US" dirty="0"/>
          </a:p>
          <a:p>
            <a:pPr defTabSz="948507">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dirty="0"/>
          </a:p>
        </p:txBody>
      </p:sp>
    </p:spTree>
    <p:extLst>
      <p:ext uri="{BB962C8B-B14F-4D97-AF65-F5344CB8AC3E}">
        <p14:creationId xmlns:p14="http://schemas.microsoft.com/office/powerpoint/2010/main" val="2097885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BRENDA:</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“Know your BD-701 report because it is your proof of payment for the grant expenditures.”</a:t>
            </a:r>
          </a:p>
        </p:txBody>
      </p:sp>
      <p:sp>
        <p:nvSpPr>
          <p:cNvPr id="4" name="Slide Number Placeholder 3"/>
          <p:cNvSpPr>
            <a:spLocks noGrp="1"/>
          </p:cNvSpPr>
          <p:nvPr>
            <p:ph type="sldNum" sz="quarter" idx="10"/>
          </p:nvPr>
        </p:nvSpPr>
        <p:spPr/>
        <p:txBody>
          <a:bodyPr/>
          <a:lstStyle/>
          <a:p>
            <a:fld id="{09107CC0-7FDF-41A2-B062-359C52C6902B}" type="slidenum">
              <a:rPr lang="en-US" smtClean="0"/>
              <a:t>30</a:t>
            </a:fld>
            <a:endParaRPr lang="en-US" dirty="0"/>
          </a:p>
        </p:txBody>
      </p:sp>
    </p:spTree>
    <p:extLst>
      <p:ext uri="{BB962C8B-B14F-4D97-AF65-F5344CB8AC3E}">
        <p14:creationId xmlns:p14="http://schemas.microsoft.com/office/powerpoint/2010/main" val="375463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BRENDA:</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“The State sub-recipients should receive two BD-701 reports from the Controller.  One report is a consolidated report for the reimbursement period and the other shows the detail of the expense charges.”</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“The BD-701 should list the same budget lines that you see in your budget in GEMS.”</a:t>
            </a:r>
          </a:p>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“You only have to attach the BD701 report to one cover sheet in the reimbursement.”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31</a:t>
            </a:fld>
            <a:endParaRPr lang="en-US" dirty="0"/>
          </a:p>
        </p:txBody>
      </p:sp>
    </p:spTree>
    <p:extLst>
      <p:ext uri="{BB962C8B-B14F-4D97-AF65-F5344CB8AC3E}">
        <p14:creationId xmlns:p14="http://schemas.microsoft.com/office/powerpoint/2010/main" val="218423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BRENDA:</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“This is an example of the Detail Report.  It shows the vendor and the dollar amount paid to the vendor separated by expense categories.”</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“Please make sure you are familiar with how to interpret the reports.”</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32</a:t>
            </a:fld>
            <a:endParaRPr lang="en-US" dirty="0"/>
          </a:p>
        </p:txBody>
      </p:sp>
    </p:spTree>
    <p:extLst>
      <p:ext uri="{BB962C8B-B14F-4D97-AF65-F5344CB8AC3E}">
        <p14:creationId xmlns:p14="http://schemas.microsoft.com/office/powerpoint/2010/main" val="2933429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BRENDA:</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“Here are a few reminders that will assist the Controller’s Office with preparing your reimbursements.”</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“Please scan coversheets and supporting documentation as one pdf file for each expense category that you are requesting reimbursements.”</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“Any questions or concerns about what is reported on the BD701 report should be directed to the Budgets and Accounts Payable Office.”</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“For timely submission and approval of your reimbursements by the Controller, please make sure that you respond to any emails from the Controller’s Office in a timely manner.”</a:t>
            </a:r>
          </a:p>
        </p:txBody>
      </p:sp>
      <p:sp>
        <p:nvSpPr>
          <p:cNvPr id="4" name="Slide Number Placeholder 3"/>
          <p:cNvSpPr>
            <a:spLocks noGrp="1"/>
          </p:cNvSpPr>
          <p:nvPr>
            <p:ph type="sldNum" sz="quarter" idx="10"/>
          </p:nvPr>
        </p:nvSpPr>
        <p:spPr/>
        <p:txBody>
          <a:bodyPr/>
          <a:lstStyle/>
          <a:p>
            <a:fld id="{09107CC0-7FDF-41A2-B062-359C52C6902B}" type="slidenum">
              <a:rPr lang="en-US" smtClean="0"/>
              <a:t>33</a:t>
            </a:fld>
            <a:endParaRPr lang="en-US" dirty="0"/>
          </a:p>
        </p:txBody>
      </p:sp>
    </p:spTree>
    <p:extLst>
      <p:ext uri="{BB962C8B-B14F-4D97-AF65-F5344CB8AC3E}">
        <p14:creationId xmlns:p14="http://schemas.microsoft.com/office/powerpoint/2010/main" val="444840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BRENDA:</a:t>
            </a:r>
          </a:p>
          <a:p>
            <a:pPr>
              <a:lnSpc>
                <a:spcPts val="1556"/>
              </a:lnSpc>
            </a:pPr>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“Here are a few important facts and reminders concerning reimbursements.”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“Reimbursements are due monthly and are due by the last day of the month following the date of the actual expenditures.”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“If you submit your reimbursements on time in GEMS, your Grants Administrator’s goal is to approve the reimbursement, require modifications to the reimbursement, or to deny the reimbursement within 10 days of it being submitted to GCC.”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“Reimbursements submitted and approved by </a:t>
            </a:r>
            <a:r>
              <a:rPr lang="en-US" sz="1200" b="1" dirty="0">
                <a:latin typeface="Calibri" panose="020F0502020204030204" pitchFamily="34" charset="0"/>
                <a:ea typeface="Calibri" panose="020F0502020204030204" pitchFamily="34" charset="0"/>
                <a:cs typeface="Calibri" panose="020F0502020204030204" pitchFamily="34" charset="0"/>
              </a:rPr>
              <a:t>11:00 am</a:t>
            </a:r>
            <a:r>
              <a:rPr lang="en-US" sz="1200" dirty="0">
                <a:latin typeface="Calibri" panose="020F0502020204030204" pitchFamily="34" charset="0"/>
                <a:ea typeface="Calibri" panose="020F0502020204030204" pitchFamily="34" charset="0"/>
                <a:cs typeface="Calibri" panose="020F0502020204030204" pitchFamily="34" charset="0"/>
              </a:rPr>
              <a:t> on Friday are paid out the following Tuesday.  There are some exceptions at the end of the state fiscal year.”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“Final reimbursements will need to be submitted within </a:t>
            </a:r>
            <a:r>
              <a:rPr lang="en-US" sz="1200" b="1" dirty="0">
                <a:latin typeface="Calibri" panose="020F0502020204030204" pitchFamily="34" charset="0"/>
                <a:ea typeface="Calibri" panose="020F0502020204030204" pitchFamily="34" charset="0"/>
                <a:cs typeface="Calibri" panose="020F0502020204030204" pitchFamily="34" charset="0"/>
              </a:rPr>
              <a:t>60 days</a:t>
            </a:r>
            <a:r>
              <a:rPr lang="en-US" sz="1200" dirty="0">
                <a:latin typeface="Calibri" panose="020F0502020204030204" pitchFamily="34" charset="0"/>
                <a:ea typeface="Calibri" panose="020F0502020204030204" pitchFamily="34" charset="0"/>
                <a:cs typeface="Calibri" panose="020F0502020204030204" pitchFamily="34" charset="0"/>
              </a:rPr>
              <a:t> after the end of the period of performance.   However, if all documentation is complete and in order, you may submit the final reimbursement earlier.  You do not have to wait the entire 60 days to submit your final reimbursement.”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last reimbursement needs to be marked final in GEMS.  This will let the Grants Administrator know that the project is ready for closeout.”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“This completes the presentation on Fiscal Responsibility.  Now, I would like to turn the presentation back over to 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34</a:t>
            </a:fld>
            <a:endParaRPr lang="en-US" dirty="0"/>
          </a:p>
        </p:txBody>
      </p:sp>
    </p:spTree>
    <p:extLst>
      <p:ext uri="{BB962C8B-B14F-4D97-AF65-F5344CB8AC3E}">
        <p14:creationId xmlns:p14="http://schemas.microsoft.com/office/powerpoint/2010/main" val="1483975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50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“Thank you, Brenda.”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“Now I would like to talk about Deadlines and Limitations:  Standard Operating Procedures.”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35</a:t>
            </a:fld>
            <a:endParaRPr lang="en-US" dirty="0"/>
          </a:p>
        </p:txBody>
      </p:sp>
    </p:spTree>
    <p:extLst>
      <p:ext uri="{BB962C8B-B14F-4D97-AF65-F5344CB8AC3E}">
        <p14:creationId xmlns:p14="http://schemas.microsoft.com/office/powerpoint/2010/main" val="2909406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“It is very important that you know your deadlines, and this is for all grants.  The final Budget Adjustment for grants closing September 30</a:t>
            </a:r>
            <a:r>
              <a:rPr lang="en-US" sz="1200" baseline="30000" dirty="0">
                <a:latin typeface="Calibri" panose="020F0502020204030204" pitchFamily="34" charset="0"/>
                <a:ea typeface="Calibri" panose="020F0502020204030204" pitchFamily="34" charset="0"/>
                <a:cs typeface="Calibri" panose="020F0502020204030204" pitchFamily="34" charset="0"/>
              </a:rPr>
              <a:t>th</a:t>
            </a:r>
            <a:r>
              <a:rPr lang="en-US" sz="1200" dirty="0">
                <a:latin typeface="Calibri" panose="020F0502020204030204" pitchFamily="34" charset="0"/>
                <a:ea typeface="Calibri" panose="020F0502020204030204" pitchFamily="34" charset="0"/>
                <a:cs typeface="Calibri" panose="020F0502020204030204" pitchFamily="34" charset="0"/>
              </a:rPr>
              <a:t> must be submitted 90 days prior to closing of the grant.  So, three months out review your budget ensuring you have enough funds and quantities on each line items to finish out the grant.”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“Your final reimbursement is due 60 days after the end of the period of performance.  Please ensure that you submit all the documentation necessary to receive full payment for your reimbursement. (Proof of payment, canceled check, and/or bank statements).”  Please remember to mark the last reimbursement submitted as “final” in GEMS.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36</a:t>
            </a:fld>
            <a:endParaRPr lang="en-US" dirty="0"/>
          </a:p>
        </p:txBody>
      </p:sp>
    </p:spTree>
    <p:extLst>
      <p:ext uri="{BB962C8B-B14F-4D97-AF65-F5344CB8AC3E}">
        <p14:creationId xmlns:p14="http://schemas.microsoft.com/office/powerpoint/2010/main" val="1075502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PARIS: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“These are conference limitations when you are the host of a conference.  Please keep these limitations in mind.”</a:t>
            </a:r>
          </a:p>
        </p:txBody>
      </p:sp>
      <p:sp>
        <p:nvSpPr>
          <p:cNvPr id="4" name="Slide Number Placeholder 3"/>
          <p:cNvSpPr>
            <a:spLocks noGrp="1"/>
          </p:cNvSpPr>
          <p:nvPr>
            <p:ph type="sldNum" sz="quarter" idx="5"/>
          </p:nvPr>
        </p:nvSpPr>
        <p:spPr/>
        <p:txBody>
          <a:bodyPr/>
          <a:lstStyle/>
          <a:p>
            <a:fld id="{09107CC0-7FDF-41A2-B062-359C52C6902B}" type="slidenum">
              <a:rPr lang="en-US" smtClean="0"/>
              <a:t>37</a:t>
            </a:fld>
            <a:endParaRPr lang="en-US" dirty="0"/>
          </a:p>
        </p:txBody>
      </p:sp>
    </p:spTree>
    <p:extLst>
      <p:ext uri="{BB962C8B-B14F-4D97-AF65-F5344CB8AC3E}">
        <p14:creationId xmlns:p14="http://schemas.microsoft.com/office/powerpoint/2010/main" val="712821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“Please follow your state procurement policies.”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38</a:t>
            </a:fld>
            <a:endParaRPr lang="en-US" dirty="0"/>
          </a:p>
        </p:txBody>
      </p:sp>
    </p:spTree>
    <p:extLst>
      <p:ext uri="{BB962C8B-B14F-4D97-AF65-F5344CB8AC3E}">
        <p14:creationId xmlns:p14="http://schemas.microsoft.com/office/powerpoint/2010/main" val="1980611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Times New Roman" panose="02020603050405020304" pitchFamily="18" charset="0"/>
              </a:rPr>
              <a:t>PARIS</a:t>
            </a:r>
            <a:r>
              <a:rPr lang="en-US" sz="1200" dirty="0">
                <a:latin typeface="Calibri" panose="020F0502020204030204" pitchFamily="34" charset="0"/>
                <a:ea typeface="Calibri" panose="020F0502020204030204" pitchFamily="34" charset="0"/>
                <a:cs typeface="Calibri" panose="020F0502020204030204" pitchFamily="34"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Now I will open the lines for live Q&amp;A.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(Read Chat questions)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39</a:t>
            </a:fld>
            <a:endParaRPr lang="en-US" dirty="0"/>
          </a:p>
        </p:txBody>
      </p:sp>
    </p:spTree>
    <p:extLst>
      <p:ext uri="{BB962C8B-B14F-4D97-AF65-F5344CB8AC3E}">
        <p14:creationId xmlns:p14="http://schemas.microsoft.com/office/powerpoint/2010/main" val="70949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“Thank you, Paris.  (I am JR, a GA with the GCC).  “During this presentation, we will review GEMS, budget and non-budget adjustment guidelines, required reporting, and site visits.”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“We will begin with GEMS, which is the Grants Enterprise Management System. As you know, GEMS is the system used for all things pertaining to your grants as well as providing and uploading documentation related to your grant.”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4</a:t>
            </a:fld>
            <a:endParaRPr lang="en-US" dirty="0"/>
          </a:p>
        </p:txBody>
      </p:sp>
    </p:spTree>
    <p:extLst>
      <p:ext uri="{BB962C8B-B14F-4D97-AF65-F5344CB8AC3E}">
        <p14:creationId xmlns:p14="http://schemas.microsoft.com/office/powerpoint/2010/main" val="186843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PARIS: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“Grants Administrators Directory”</a:t>
            </a:r>
          </a:p>
        </p:txBody>
      </p:sp>
      <p:sp>
        <p:nvSpPr>
          <p:cNvPr id="4" name="Slide Number Placeholder 3"/>
          <p:cNvSpPr>
            <a:spLocks noGrp="1"/>
          </p:cNvSpPr>
          <p:nvPr>
            <p:ph type="sldNum" sz="quarter" idx="10"/>
          </p:nvPr>
        </p:nvSpPr>
        <p:spPr/>
        <p:txBody>
          <a:bodyPr/>
          <a:lstStyle/>
          <a:p>
            <a:fld id="{09107CC0-7FDF-41A2-B062-359C52C6902B}" type="slidenum">
              <a:rPr lang="en-US" smtClean="0"/>
              <a:t>40</a:t>
            </a:fld>
            <a:endParaRPr lang="en-US" dirty="0"/>
          </a:p>
        </p:txBody>
      </p:sp>
    </p:spTree>
    <p:extLst>
      <p:ext uri="{BB962C8B-B14F-4D97-AF65-F5344CB8AC3E}">
        <p14:creationId xmlns:p14="http://schemas.microsoft.com/office/powerpoint/2010/main" val="365480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“When new Grants Administrators start with GCC and when new grants are opened, projects will be assigned or reassigned to the Grants Administrators and the subrecipients will receive an introductory email with the Grant Administrator’s name, contact information, and other important grant information.”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Emphasize, “We are here to help your project be successful!”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41</a:t>
            </a:fld>
            <a:endParaRPr lang="en-US" dirty="0"/>
          </a:p>
        </p:txBody>
      </p:sp>
    </p:spTree>
    <p:extLst>
      <p:ext uri="{BB962C8B-B14F-4D97-AF65-F5344CB8AC3E}">
        <p14:creationId xmlns:p14="http://schemas.microsoft.com/office/powerpoint/2010/main" val="2636774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dirty="0"/>
              <a:t> </a:t>
            </a:r>
            <a:r>
              <a:rPr lang="en-US" sz="1200" dirty="0">
                <a:latin typeface="Calibri" panose="020F0502020204030204" pitchFamily="34" charset="0"/>
                <a:ea typeface="Calibri" panose="020F0502020204030204" pitchFamily="34" charset="0"/>
                <a:cs typeface="Calibri" panose="020F0502020204030204" pitchFamily="34" charset="0"/>
              </a:rPr>
              <a:t>PARIS: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“This completes today’s workshop presentation.”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“The sessions will be posted to the GCC website and additional training will be available through the LMS training modules you will receive an invitation with instructions on how to access.”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Remember the Grants Writing Workshop will be on Wednesday, October 12, 2022, at 9:00 am.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“Thank you for your time and participation and we hope you a great afternoon.”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42</a:t>
            </a:fld>
            <a:endParaRPr lang="en-US" dirty="0"/>
          </a:p>
        </p:txBody>
      </p:sp>
    </p:spTree>
    <p:extLst>
      <p:ext uri="{BB962C8B-B14F-4D97-AF65-F5344CB8AC3E}">
        <p14:creationId xmlns:p14="http://schemas.microsoft.com/office/powerpoint/2010/main" val="174028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“While we know there is a concurrent presentation on the detailed use of GEMS, we want to make sure those of you attending this breakout session will have familiarity with GEMS as well. In particular, we’ll discuss who needs access to GEMS, how to get access, some of the things you can do in GEMS, and how you will do it.”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“All key personnel charged with ensuring that grant funds are administered properly must obtain access to use GEMS by acquiring an NCID account using the NCID website in RED print.”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“Some of the things you can do in GEMS include organizational role changes, updating your SAMs expiration, attaching contracts related to your project, submitting budget adjustments, and submitting/completing all required project reports.”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dirty="0"/>
          </a:p>
        </p:txBody>
      </p:sp>
    </p:spTree>
    <p:extLst>
      <p:ext uri="{BB962C8B-B14F-4D97-AF65-F5344CB8AC3E}">
        <p14:creationId xmlns:p14="http://schemas.microsoft.com/office/powerpoint/2010/main" val="242184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“Anytime there is a financial change within the scope of your project utilizing Federal funds, a budget adjustment must be submitted and approved by GCC.”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“As listed in the previous slide, Non-budgetary Adjustments are required for personnel changes, grant extensions, and project adjustments.”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“We want to remind you of a new policy we have in place regarding funding carried over from YR 1 to YR 2 budgets which affects all new grants which opened in Oct. 2021. When you prepare to move YR 1 funds over to YR 2 of your grant, you will not be able to carry over any excess (or surplus) funds from YR 1 to YR2. Any excess funds remaining from YR 1 will be reverted back to the state.”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“It is important for PDs and PMs to continually monitor your budgets and spending utilizations in order to spend down allocated grant funds.”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a:t>
            </a:fld>
            <a:endParaRPr lang="en-US" dirty="0"/>
          </a:p>
        </p:txBody>
      </p:sp>
    </p:spTree>
    <p:extLst>
      <p:ext uri="{BB962C8B-B14F-4D97-AF65-F5344CB8AC3E}">
        <p14:creationId xmlns:p14="http://schemas.microsoft.com/office/powerpoint/2010/main" val="373078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JACKIE: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“Keep in mind, the Surplus line of your budget adjustment only contains the Federal Share amount. If you draw down funds from the Surplus line, you must include the Match for the amount of funds you draw down.”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“This is very important to note because if you do not meet your Match, you will have to refund to GCC the Federal Share amount, not the Match amount, that you did not meet.”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ts val="1556"/>
              </a:lnSpc>
            </a:pPr>
            <a:r>
              <a:rPr lang="en-US" sz="1200" dirty="0">
                <a:latin typeface="Calibri" panose="020F0502020204030204" pitchFamily="34" charset="0"/>
                <a:ea typeface="Calibri" panose="020F0502020204030204" pitchFamily="34" charset="0"/>
                <a:cs typeface="Calibri" panose="020F0502020204030204" pitchFamily="34" charset="0"/>
              </a:rPr>
              <a:t>“As always, please consult with your GM if you have questions about submitting budget or non-budget adjustments.”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dirty="0"/>
          </a:p>
        </p:txBody>
      </p:sp>
    </p:spTree>
    <p:extLst>
      <p:ext uri="{BB962C8B-B14F-4D97-AF65-F5344CB8AC3E}">
        <p14:creationId xmlns:p14="http://schemas.microsoft.com/office/powerpoint/2010/main" val="335545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JACKIE: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“Required Reporting”</a:t>
            </a:r>
          </a:p>
        </p:txBody>
      </p:sp>
      <p:sp>
        <p:nvSpPr>
          <p:cNvPr id="4" name="Slide Number Placeholder 3"/>
          <p:cNvSpPr>
            <a:spLocks noGrp="1"/>
          </p:cNvSpPr>
          <p:nvPr>
            <p:ph type="sldNum" sz="quarter" idx="10"/>
          </p:nvPr>
        </p:nvSpPr>
        <p:spPr/>
        <p:txBody>
          <a:bodyPr/>
          <a:lstStyle/>
          <a:p>
            <a:fld id="{09107CC0-7FDF-41A2-B062-359C52C6902B}" type="slidenum">
              <a:rPr lang="en-US" smtClean="0"/>
              <a:t>8</a:t>
            </a:fld>
            <a:endParaRPr lang="en-US" dirty="0"/>
          </a:p>
        </p:txBody>
      </p:sp>
    </p:spTree>
    <p:extLst>
      <p:ext uri="{BB962C8B-B14F-4D97-AF65-F5344CB8AC3E}">
        <p14:creationId xmlns:p14="http://schemas.microsoft.com/office/powerpoint/2010/main" val="347355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JACKIE: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“Here is a list of useful Acronyms.”</a:t>
            </a:r>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dirty="0"/>
          </a:p>
        </p:txBody>
      </p:sp>
    </p:spTree>
    <p:extLst>
      <p:ext uri="{BB962C8B-B14F-4D97-AF65-F5344CB8AC3E}">
        <p14:creationId xmlns:p14="http://schemas.microsoft.com/office/powerpoint/2010/main" val="1163753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7429186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 id="2147483695" r:id="rId22"/>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gsa.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PowerPoint_Slide2.sldx"/><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ncid.nc.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A72F-2AB9-4293-8962-E167C3B2EABE}"/>
              </a:ext>
            </a:extLst>
          </p:cNvPr>
          <p:cNvSpPr>
            <a:spLocks noGrp="1"/>
          </p:cNvSpPr>
          <p:nvPr>
            <p:ph type="ctrTitle"/>
          </p:nvPr>
        </p:nvSpPr>
        <p:spPr>
          <a:xfrm>
            <a:off x="381000" y="1752601"/>
            <a:ext cx="8077200" cy="1066799"/>
          </a:xfrm>
        </p:spPr>
        <p:txBody>
          <a:bodyPr/>
          <a:lstStyle/>
          <a:p>
            <a:r>
              <a:rPr lang="en-US" dirty="0">
                <a:solidFill>
                  <a:schemeClr val="bg2">
                    <a:lumMod val="75000"/>
                  </a:schemeClr>
                </a:solidFill>
              </a:rPr>
              <a:t>Governor’s Crime Commission</a:t>
            </a:r>
          </a:p>
        </p:txBody>
      </p:sp>
      <p:sp>
        <p:nvSpPr>
          <p:cNvPr id="3" name="Subtitle 2">
            <a:extLst>
              <a:ext uri="{FF2B5EF4-FFF2-40B4-BE49-F238E27FC236}">
                <a16:creationId xmlns:a16="http://schemas.microsoft.com/office/drawing/2014/main" id="{E658D799-7508-4752-B933-65316FE2F503}"/>
              </a:ext>
            </a:extLst>
          </p:cNvPr>
          <p:cNvSpPr>
            <a:spLocks noGrp="1"/>
          </p:cNvSpPr>
          <p:nvPr>
            <p:ph type="subTitle" idx="1"/>
          </p:nvPr>
        </p:nvSpPr>
        <p:spPr>
          <a:xfrm>
            <a:off x="685800" y="3611607"/>
            <a:ext cx="7772400" cy="2027193"/>
          </a:xfrm>
        </p:spPr>
        <p:txBody>
          <a:bodyPr>
            <a:normAutofit/>
          </a:bodyPr>
          <a:lstStyle/>
          <a:p>
            <a:pPr algn="ctr"/>
            <a:r>
              <a:rPr lang="en-US" sz="4000" dirty="0">
                <a:solidFill>
                  <a:schemeClr val="bg2">
                    <a:lumMod val="75000"/>
                  </a:schemeClr>
                </a:solidFill>
              </a:rPr>
              <a:t>DPS and STATE  Subrecipient Training</a:t>
            </a:r>
          </a:p>
          <a:p>
            <a:pPr algn="ctr"/>
            <a:endParaRPr lang="en-US" sz="4000" dirty="0">
              <a:solidFill>
                <a:schemeClr val="bg2">
                  <a:lumMod val="75000"/>
                </a:schemeClr>
              </a:solidFill>
            </a:endParaRPr>
          </a:p>
          <a:p>
            <a:pPr algn="ctr"/>
            <a:r>
              <a:rPr lang="en-US" sz="4000" dirty="0">
                <a:solidFill>
                  <a:schemeClr val="bg2">
                    <a:lumMod val="75000"/>
                  </a:schemeClr>
                </a:solidFill>
              </a:rPr>
              <a:t>September 21, 2022</a:t>
            </a:r>
          </a:p>
        </p:txBody>
      </p:sp>
    </p:spTree>
    <p:extLst>
      <p:ext uri="{BB962C8B-B14F-4D97-AF65-F5344CB8AC3E}">
        <p14:creationId xmlns:p14="http://schemas.microsoft.com/office/powerpoint/2010/main" val="399509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B6F7F6D-D715-4011-B908-F65D71023409}"/>
              </a:ext>
            </a:extLst>
          </p:cNvPr>
          <p:cNvGraphicFramePr>
            <a:graphicFrameLocks noGrp="1"/>
          </p:cNvGraphicFramePr>
          <p:nvPr>
            <p:ph idx="1"/>
            <p:extLst>
              <p:ext uri="{D42A27DB-BD31-4B8C-83A1-F6EECF244321}">
                <p14:modId xmlns:p14="http://schemas.microsoft.com/office/powerpoint/2010/main" val="721665816"/>
              </p:ext>
            </p:extLst>
          </p:nvPr>
        </p:nvGraphicFramePr>
        <p:xfrm>
          <a:off x="496728" y="1417639"/>
          <a:ext cx="8190072" cy="4303266"/>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193789130"/>
                    </a:ext>
                  </a:extLst>
                </a:gridCol>
                <a:gridCol w="1580436">
                  <a:extLst>
                    <a:ext uri="{9D8B030D-6E8A-4147-A177-3AD203B41FA5}">
                      <a16:colId xmlns:a16="http://schemas.microsoft.com/office/drawing/2014/main" val="3678789220"/>
                    </a:ext>
                  </a:extLst>
                </a:gridCol>
                <a:gridCol w="2047518">
                  <a:extLst>
                    <a:ext uri="{9D8B030D-6E8A-4147-A177-3AD203B41FA5}">
                      <a16:colId xmlns:a16="http://schemas.microsoft.com/office/drawing/2014/main" val="1831700275"/>
                    </a:ext>
                  </a:extLst>
                </a:gridCol>
                <a:gridCol w="2047518">
                  <a:extLst>
                    <a:ext uri="{9D8B030D-6E8A-4147-A177-3AD203B41FA5}">
                      <a16:colId xmlns:a16="http://schemas.microsoft.com/office/drawing/2014/main" val="2779192729"/>
                    </a:ext>
                  </a:extLst>
                </a:gridCol>
              </a:tblGrid>
              <a:tr h="737106">
                <a:tc>
                  <a:txBody>
                    <a:bodyPr/>
                    <a:lstStyle/>
                    <a:p>
                      <a:pPr algn="ctr"/>
                      <a:r>
                        <a:rPr lang="en-US" sz="1800" dirty="0"/>
                        <a:t>Report</a:t>
                      </a:r>
                    </a:p>
                  </a:txBody>
                  <a:tcPr/>
                </a:tc>
                <a:tc>
                  <a:txBody>
                    <a:bodyPr/>
                    <a:lstStyle/>
                    <a:p>
                      <a:pPr algn="ctr"/>
                      <a:r>
                        <a:rPr lang="en-US" sz="1800" dirty="0"/>
                        <a:t>Due Date</a:t>
                      </a:r>
                    </a:p>
                  </a:txBody>
                  <a:tcPr/>
                </a:tc>
                <a:tc>
                  <a:txBody>
                    <a:bodyPr/>
                    <a:lstStyle/>
                    <a:p>
                      <a:pPr algn="ctr"/>
                      <a:r>
                        <a:rPr lang="en-US" sz="1800" dirty="0"/>
                        <a:t>Reason</a:t>
                      </a:r>
                    </a:p>
                  </a:txBody>
                  <a:tcPr/>
                </a:tc>
                <a:tc>
                  <a:txBody>
                    <a:bodyPr/>
                    <a:lstStyle/>
                    <a:p>
                      <a:pPr algn="ctr"/>
                      <a:r>
                        <a:rPr lang="en-US" sz="1800" dirty="0"/>
                        <a:t>Type of Grants Requiring</a:t>
                      </a:r>
                    </a:p>
                  </a:txBody>
                  <a:tcPr/>
                </a:tc>
                <a:extLst>
                  <a:ext uri="{0D108BD9-81ED-4DB2-BD59-A6C34878D82A}">
                    <a16:rowId xmlns:a16="http://schemas.microsoft.com/office/drawing/2014/main" val="4211173093"/>
                  </a:ext>
                </a:extLst>
              </a:tr>
              <a:tr h="8933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Notice of Grant Implementation</a:t>
                      </a:r>
                    </a:p>
                    <a:p>
                      <a:pPr algn="ctr"/>
                      <a:endParaRPr lang="en-US" sz="1800" dirty="0">
                        <a:solidFill>
                          <a:schemeClr val="tx2"/>
                        </a:solidFill>
                      </a:endParaRPr>
                    </a:p>
                  </a:txBody>
                  <a:tcPr/>
                </a:tc>
                <a:tc>
                  <a:txBody>
                    <a:bodyPr/>
                    <a:lstStyle/>
                    <a:p>
                      <a:pPr algn="ctr"/>
                      <a:r>
                        <a:rPr lang="en-US" sz="1800" b="1" dirty="0">
                          <a:solidFill>
                            <a:schemeClr val="tx2"/>
                          </a:solidFill>
                        </a:rPr>
                        <a:t>Immediately</a:t>
                      </a:r>
                      <a:r>
                        <a:rPr lang="en-US" sz="1800" dirty="0">
                          <a:solidFill>
                            <a:schemeClr val="tx2"/>
                          </a:solidFill>
                        </a:rPr>
                        <a:t> after receiving Grant</a:t>
                      </a:r>
                    </a:p>
                  </a:txBody>
                  <a:tcPr/>
                </a:tc>
                <a:tc>
                  <a:txBody>
                    <a:bodyPr/>
                    <a:lstStyle/>
                    <a:p>
                      <a:pPr algn="ctr"/>
                      <a:r>
                        <a:rPr lang="en-US" sz="1800" dirty="0">
                          <a:solidFill>
                            <a:schemeClr val="tx2"/>
                          </a:solidFill>
                        </a:rPr>
                        <a:t>Allows you to submit reimbursements</a:t>
                      </a:r>
                    </a:p>
                  </a:txBody>
                  <a:tcPr/>
                </a:tc>
                <a:tc>
                  <a:txBody>
                    <a:bodyPr/>
                    <a:lstStyle/>
                    <a:p>
                      <a:pPr algn="ctr"/>
                      <a:r>
                        <a:rPr lang="en-US" sz="1800" dirty="0">
                          <a:solidFill>
                            <a:schemeClr val="tx2"/>
                          </a:solidFill>
                        </a:rPr>
                        <a:t>All</a:t>
                      </a:r>
                    </a:p>
                  </a:txBody>
                  <a:tcPr/>
                </a:tc>
                <a:extLst>
                  <a:ext uri="{0D108BD9-81ED-4DB2-BD59-A6C34878D82A}">
                    <a16:rowId xmlns:a16="http://schemas.microsoft.com/office/drawing/2014/main" val="4190232096"/>
                  </a:ext>
                </a:extLst>
              </a:tr>
              <a:tr h="1161352">
                <a:tc>
                  <a:txBody>
                    <a:bodyPr/>
                    <a:lstStyle/>
                    <a:p>
                      <a:pPr algn="ctr"/>
                      <a:r>
                        <a:rPr lang="en-US" sz="1800" dirty="0">
                          <a:solidFill>
                            <a:schemeClr val="tx2"/>
                          </a:solidFill>
                        </a:rPr>
                        <a:t>Initial Subgrant Award Report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Immediately </a:t>
                      </a:r>
                      <a:r>
                        <a:rPr lang="en-US" sz="1800" dirty="0">
                          <a:solidFill>
                            <a:schemeClr val="tx2"/>
                          </a:solidFill>
                        </a:rPr>
                        <a:t>after receiving Grant</a:t>
                      </a:r>
                    </a:p>
                    <a:p>
                      <a:pPr algn="ctr"/>
                      <a:endParaRPr lang="en-US" sz="1800" dirty="0">
                        <a:solidFill>
                          <a:schemeClr val="tx2"/>
                        </a:solidFill>
                      </a:endParaRPr>
                    </a:p>
                  </a:txBody>
                  <a:tcPr/>
                </a:tc>
                <a:tc>
                  <a:txBody>
                    <a:bodyPr/>
                    <a:lstStyle/>
                    <a:p>
                      <a:pPr algn="ctr"/>
                      <a:r>
                        <a:rPr lang="en-US" sz="1800" dirty="0">
                          <a:solidFill>
                            <a:schemeClr val="tx2"/>
                          </a:solidFill>
                        </a:rPr>
                        <a:t>Allows GA to complete SAR part I</a:t>
                      </a:r>
                    </a:p>
                  </a:txBody>
                  <a:tcPr/>
                </a:tc>
                <a:tc>
                  <a:txBody>
                    <a:bodyPr/>
                    <a:lstStyle/>
                    <a:p>
                      <a:pPr algn="ctr"/>
                      <a:r>
                        <a:rPr lang="en-US" sz="1800" dirty="0">
                          <a:solidFill>
                            <a:schemeClr val="tx2"/>
                          </a:solidFill>
                        </a:rPr>
                        <a:t>VOCA</a:t>
                      </a:r>
                    </a:p>
                  </a:txBody>
                  <a:tcPr/>
                </a:tc>
                <a:extLst>
                  <a:ext uri="{0D108BD9-81ED-4DB2-BD59-A6C34878D82A}">
                    <a16:rowId xmlns:a16="http://schemas.microsoft.com/office/drawing/2014/main" val="665178139"/>
                  </a:ext>
                </a:extLst>
              </a:tr>
              <a:tr h="1429356">
                <a:tc>
                  <a:txBody>
                    <a:bodyPr/>
                    <a:lstStyle/>
                    <a:p>
                      <a:pPr algn="ctr"/>
                      <a:r>
                        <a:rPr lang="en-US" sz="1800" dirty="0">
                          <a:solidFill>
                            <a:schemeClr val="tx2"/>
                          </a:solidFill>
                        </a:rPr>
                        <a:t>Subgrant Award Report Part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Immediately </a:t>
                      </a:r>
                      <a:r>
                        <a:rPr lang="en-US" sz="1800" dirty="0">
                          <a:solidFill>
                            <a:schemeClr val="tx2"/>
                          </a:solidFill>
                        </a:rPr>
                        <a:t>after GM completes Part 1</a:t>
                      </a:r>
                    </a:p>
                    <a:p>
                      <a:pPr algn="ctr"/>
                      <a:endParaRPr lang="en-US" sz="1800" dirty="0">
                        <a:solidFill>
                          <a:schemeClr val="tx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Immediately after receiving Grant</a:t>
                      </a:r>
                    </a:p>
                    <a:p>
                      <a:pPr algn="ctr"/>
                      <a:endParaRPr lang="en-US" sz="1800" dirty="0">
                        <a:solidFill>
                          <a:schemeClr val="tx2"/>
                        </a:solidFill>
                      </a:endParaRPr>
                    </a:p>
                  </a:txBody>
                  <a:tcPr/>
                </a:tc>
                <a:tc>
                  <a:txBody>
                    <a:bodyPr/>
                    <a:lstStyle/>
                    <a:p>
                      <a:pPr algn="ctr"/>
                      <a:r>
                        <a:rPr lang="en-US" sz="1800" dirty="0">
                          <a:solidFill>
                            <a:schemeClr val="tx2"/>
                          </a:solidFill>
                        </a:rPr>
                        <a:t>VOCA</a:t>
                      </a:r>
                    </a:p>
                  </a:txBody>
                  <a:tcPr/>
                </a:tc>
                <a:extLst>
                  <a:ext uri="{0D108BD9-81ED-4DB2-BD59-A6C34878D82A}">
                    <a16:rowId xmlns:a16="http://schemas.microsoft.com/office/drawing/2014/main" val="3523139168"/>
                  </a:ext>
                </a:extLst>
              </a:tr>
            </a:tbl>
          </a:graphicData>
        </a:graphic>
      </p:graphicFrame>
      <p:sp>
        <p:nvSpPr>
          <p:cNvPr id="3" name="Slide Number Placeholder 2">
            <a:extLst>
              <a:ext uri="{FF2B5EF4-FFF2-40B4-BE49-F238E27FC236}">
                <a16:creationId xmlns:a16="http://schemas.microsoft.com/office/drawing/2014/main" id="{C6425835-7A44-4A40-9149-0542BD3DF5C2}"/>
              </a:ext>
            </a:extLst>
          </p:cNvPr>
          <p:cNvSpPr>
            <a:spLocks noGrp="1"/>
          </p:cNvSpPr>
          <p:nvPr>
            <p:ph type="sldNum" sz="quarter" idx="12"/>
          </p:nvPr>
        </p:nvSpPr>
        <p:spPr>
          <a:xfrm>
            <a:off x="8610600" y="6400799"/>
            <a:ext cx="478632" cy="365125"/>
          </a:xfrm>
        </p:spPr>
        <p:txBody>
          <a:bodyPr/>
          <a:lstStyle/>
          <a:p>
            <a:fld id="{5217D969-FAF6-4667-9EED-A6C98B22320E}" type="slidenum">
              <a:rPr lang="en-US" smtClean="0">
                <a:solidFill>
                  <a:schemeClr val="bg1"/>
                </a:solidFill>
              </a:rPr>
              <a:t>10</a:t>
            </a:fld>
            <a:endParaRPr lang="en-US" dirty="0">
              <a:solidFill>
                <a:schemeClr val="bg1"/>
              </a:solidFill>
            </a:endParaRPr>
          </a:p>
        </p:txBody>
      </p:sp>
      <p:sp>
        <p:nvSpPr>
          <p:cNvPr id="5" name="Title 4">
            <a:extLst>
              <a:ext uri="{FF2B5EF4-FFF2-40B4-BE49-F238E27FC236}">
                <a16:creationId xmlns:a16="http://schemas.microsoft.com/office/drawing/2014/main" id="{4A4CE3B6-1096-4250-879C-BC0C7B0BB283}"/>
              </a:ext>
            </a:extLst>
          </p:cNvPr>
          <p:cNvSpPr>
            <a:spLocks noGrp="1"/>
          </p:cNvSpPr>
          <p:nvPr>
            <p:ph type="title"/>
          </p:nvPr>
        </p:nvSpPr>
        <p:spPr/>
        <p:txBody>
          <a:bodyPr>
            <a:normAutofit/>
          </a:bodyPr>
          <a:lstStyle/>
          <a:p>
            <a:pPr algn="ctr"/>
            <a:r>
              <a:rPr lang="en-US" dirty="0"/>
              <a:t>First reports to complete in GEMS</a:t>
            </a:r>
          </a:p>
        </p:txBody>
      </p:sp>
      <p:sp>
        <p:nvSpPr>
          <p:cNvPr id="8" name="TextBox 7">
            <a:extLst>
              <a:ext uri="{FF2B5EF4-FFF2-40B4-BE49-F238E27FC236}">
                <a16:creationId xmlns:a16="http://schemas.microsoft.com/office/drawing/2014/main" id="{6688C3C9-7E98-4CDA-981A-FEAC2CBD85AE}"/>
              </a:ext>
            </a:extLst>
          </p:cNvPr>
          <p:cNvSpPr txBox="1"/>
          <p:nvPr/>
        </p:nvSpPr>
        <p:spPr>
          <a:xfrm>
            <a:off x="1066608" y="5756305"/>
            <a:ext cx="7580472" cy="369332"/>
          </a:xfrm>
          <a:prstGeom prst="rect">
            <a:avLst/>
          </a:prstGeom>
          <a:noFill/>
        </p:spPr>
        <p:txBody>
          <a:bodyPr wrap="square" rtlCol="0">
            <a:spAutoFit/>
          </a:bodyPr>
          <a:lstStyle/>
          <a:p>
            <a:r>
              <a:rPr lang="en-US" b="1" dirty="0"/>
              <a:t>NOTE:  A revised SAR is required if changes are made to the initial report.</a:t>
            </a:r>
          </a:p>
        </p:txBody>
      </p:sp>
    </p:spTree>
    <p:extLst>
      <p:ext uri="{BB962C8B-B14F-4D97-AF65-F5344CB8AC3E}">
        <p14:creationId xmlns:p14="http://schemas.microsoft.com/office/powerpoint/2010/main" val="180720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AF7E26-C09B-4057-87B6-0C42438009EB}"/>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5B35939-CBC6-4779-B512-AFEA9D7004F4}"/>
              </a:ext>
            </a:extLst>
          </p:cNvPr>
          <p:cNvSpPr>
            <a:spLocks noGrp="1"/>
          </p:cNvSpPr>
          <p:nvPr>
            <p:ph type="sldNum" sz="quarter" idx="12"/>
          </p:nvPr>
        </p:nvSpPr>
        <p:spPr/>
        <p:txBody>
          <a:bodyPr/>
          <a:lstStyle/>
          <a:p>
            <a:fld id="{5217D969-FAF6-4667-9EED-A6C98B22320E}" type="slidenum">
              <a:rPr lang="en-US" smtClean="0"/>
              <a:t>11</a:t>
            </a:fld>
            <a:endParaRPr lang="en-US" dirty="0"/>
          </a:p>
        </p:txBody>
      </p:sp>
      <p:sp>
        <p:nvSpPr>
          <p:cNvPr id="4" name="Rectangle 2">
            <a:extLst>
              <a:ext uri="{FF2B5EF4-FFF2-40B4-BE49-F238E27FC236}">
                <a16:creationId xmlns:a16="http://schemas.microsoft.com/office/drawing/2014/main" id="{322501F1-736C-4EA8-B9A8-AE2513DEE3EB}"/>
              </a:ext>
            </a:extLst>
          </p:cNvPr>
          <p:cNvSpPr>
            <a:spLocks noChangeArrowheads="1"/>
          </p:cNvSpPr>
          <p:nvPr/>
        </p:nvSpPr>
        <p:spPr bwMode="auto">
          <a:xfrm>
            <a:off x="0" y="-1"/>
            <a:ext cx="2438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30EA6F-F783-406D-BB06-B108C1F5B389}"/>
              </a:ext>
            </a:extLst>
          </p:cNvPr>
          <p:cNvGraphicFramePr>
            <a:graphicFrameLocks noChangeAspect="1"/>
          </p:cNvGraphicFramePr>
          <p:nvPr>
            <p:extLst>
              <p:ext uri="{D42A27DB-BD31-4B8C-83A1-F6EECF244321}">
                <p14:modId xmlns:p14="http://schemas.microsoft.com/office/powerpoint/2010/main" val="2830981472"/>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Slide" r:id="rId3" imgW="4317499" imgH="3238483" progId="PowerPoint.Slide.12">
                  <p:embed/>
                </p:oleObj>
              </mc:Choice>
              <mc:Fallback>
                <p:oleObj name="Slide" r:id="rId3" imgW="4317499" imgH="3238483" progId="PowerPoint.Slide.12">
                  <p:embed/>
                  <p:pic>
                    <p:nvPicPr>
                      <p:cNvPr id="5" name="Object 4">
                        <a:extLst>
                          <a:ext uri="{FF2B5EF4-FFF2-40B4-BE49-F238E27FC236}">
                            <a16:creationId xmlns:a16="http://schemas.microsoft.com/office/drawing/2014/main" id="{5A30EA6F-F783-406D-BB06-B108C1F5B389}"/>
                          </a:ext>
                        </a:extLst>
                      </p:cNvPr>
                      <p:cNvPicPr>
                        <a:picLocks noChangeAspect="1" noChangeArrowheads="1"/>
                      </p:cNvPicPr>
                      <p:nvPr/>
                    </p:nvPicPr>
                    <p:blipFill>
                      <a:blip r:embed="rId4"/>
                      <a:srcRect/>
                      <a:stretch>
                        <a:fillRect/>
                      </a:stretch>
                    </p:blipFill>
                    <p:spPr bwMode="auto">
                      <a:xfrm>
                        <a:off x="0" y="0"/>
                        <a:ext cx="9144000" cy="6858000"/>
                      </a:xfrm>
                      <a:prstGeom prst="rect">
                        <a:avLst/>
                      </a:prstGeom>
                      <a:noFill/>
                    </p:spPr>
                  </p:pic>
                </p:oleObj>
              </mc:Fallback>
            </mc:AlternateContent>
          </a:graphicData>
        </a:graphic>
      </p:graphicFrame>
    </p:spTree>
    <p:extLst>
      <p:ext uri="{BB962C8B-B14F-4D97-AF65-F5344CB8AC3E}">
        <p14:creationId xmlns:p14="http://schemas.microsoft.com/office/powerpoint/2010/main" val="297575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AAC119D-63B9-463C-B138-CF2276C678F7}"/>
              </a:ext>
            </a:extLst>
          </p:cNvPr>
          <p:cNvGraphicFramePr>
            <a:graphicFrameLocks noGrp="1"/>
          </p:cNvGraphicFramePr>
          <p:nvPr>
            <p:ph idx="1"/>
            <p:extLst>
              <p:ext uri="{D42A27DB-BD31-4B8C-83A1-F6EECF244321}">
                <p14:modId xmlns:p14="http://schemas.microsoft.com/office/powerpoint/2010/main" val="268082227"/>
              </p:ext>
            </p:extLst>
          </p:nvPr>
        </p:nvGraphicFramePr>
        <p:xfrm>
          <a:off x="457200" y="1481138"/>
          <a:ext cx="8229600" cy="219456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1291777575"/>
                    </a:ext>
                  </a:extLst>
                </a:gridCol>
                <a:gridCol w="2743200">
                  <a:extLst>
                    <a:ext uri="{9D8B030D-6E8A-4147-A177-3AD203B41FA5}">
                      <a16:colId xmlns:a16="http://schemas.microsoft.com/office/drawing/2014/main" val="3512093316"/>
                    </a:ext>
                  </a:extLst>
                </a:gridCol>
                <a:gridCol w="2743200">
                  <a:extLst>
                    <a:ext uri="{9D8B030D-6E8A-4147-A177-3AD203B41FA5}">
                      <a16:colId xmlns:a16="http://schemas.microsoft.com/office/drawing/2014/main" val="1792458735"/>
                    </a:ext>
                  </a:extLst>
                </a:gridCol>
              </a:tblGrid>
              <a:tr h="370840">
                <a:tc>
                  <a:txBody>
                    <a:bodyPr/>
                    <a:lstStyle/>
                    <a:p>
                      <a:r>
                        <a:rPr lang="en-US" sz="2000" dirty="0"/>
                        <a:t>Progress Report</a:t>
                      </a:r>
                    </a:p>
                  </a:txBody>
                  <a:tcPr/>
                </a:tc>
                <a:tc>
                  <a:txBody>
                    <a:bodyPr/>
                    <a:lstStyle/>
                    <a:p>
                      <a:r>
                        <a:rPr lang="en-US" sz="2000" dirty="0"/>
                        <a:t>Due Date</a:t>
                      </a:r>
                    </a:p>
                  </a:txBody>
                  <a:tcPr/>
                </a:tc>
                <a:tc>
                  <a:txBody>
                    <a:bodyPr/>
                    <a:lstStyle/>
                    <a:p>
                      <a:r>
                        <a:rPr lang="en-US" sz="2000" dirty="0"/>
                        <a:t>Grant requiring</a:t>
                      </a:r>
                    </a:p>
                  </a:txBody>
                  <a:tcPr/>
                </a:tc>
                <a:extLst>
                  <a:ext uri="{0D108BD9-81ED-4DB2-BD59-A6C34878D82A}">
                    <a16:rowId xmlns:a16="http://schemas.microsoft.com/office/drawing/2014/main" val="4137172109"/>
                  </a:ext>
                </a:extLst>
              </a:tr>
              <a:tr h="434022">
                <a:tc>
                  <a:txBody>
                    <a:bodyPr/>
                    <a:lstStyle/>
                    <a:p>
                      <a:r>
                        <a:rPr lang="en-US" sz="2000" dirty="0">
                          <a:solidFill>
                            <a:schemeClr val="tx2"/>
                          </a:solidFill>
                        </a:rPr>
                        <a:t>Project Progress Report Year 1</a:t>
                      </a:r>
                    </a:p>
                  </a:txBody>
                  <a:tcPr/>
                </a:tc>
                <a:tc>
                  <a:txBody>
                    <a:bodyPr/>
                    <a:lstStyle/>
                    <a:p>
                      <a:r>
                        <a:rPr lang="en-US" sz="2000" dirty="0">
                          <a:solidFill>
                            <a:schemeClr val="tx2"/>
                          </a:solidFill>
                        </a:rPr>
                        <a:t>October 30, 2023</a:t>
                      </a:r>
                    </a:p>
                  </a:txBody>
                  <a:tcPr/>
                </a:tc>
                <a:tc>
                  <a:txBody>
                    <a:bodyPr/>
                    <a:lstStyle/>
                    <a:p>
                      <a:r>
                        <a:rPr lang="en-US" sz="2000" dirty="0">
                          <a:solidFill>
                            <a:schemeClr val="tx2"/>
                          </a:solidFill>
                        </a:rPr>
                        <a:t>VOCA, Byrne Jag, JJ</a:t>
                      </a:r>
                    </a:p>
                  </a:txBody>
                  <a:tcPr/>
                </a:tc>
                <a:extLst>
                  <a:ext uri="{0D108BD9-81ED-4DB2-BD59-A6C34878D82A}">
                    <a16:rowId xmlns:a16="http://schemas.microsoft.com/office/drawing/2014/main" val="3238859786"/>
                  </a:ext>
                </a:extLst>
              </a:tr>
              <a:tr h="362902">
                <a:tc>
                  <a:txBody>
                    <a:bodyPr/>
                    <a:lstStyle/>
                    <a:p>
                      <a:r>
                        <a:rPr lang="en-US" sz="2000" dirty="0">
                          <a:solidFill>
                            <a:schemeClr val="tx2"/>
                          </a:solidFill>
                        </a:rPr>
                        <a:t>Project Progress Report Year 2</a:t>
                      </a:r>
                    </a:p>
                  </a:txBody>
                  <a:tcPr/>
                </a:tc>
                <a:tc>
                  <a:txBody>
                    <a:bodyPr/>
                    <a:lstStyle/>
                    <a:p>
                      <a:r>
                        <a:rPr lang="en-US" sz="2000" dirty="0">
                          <a:solidFill>
                            <a:schemeClr val="tx2"/>
                          </a:solidFill>
                        </a:rPr>
                        <a:t>October 30, 2024</a:t>
                      </a:r>
                    </a:p>
                  </a:txBody>
                  <a:tcPr/>
                </a:tc>
                <a:tc>
                  <a:txBody>
                    <a:bodyPr/>
                    <a:lstStyle/>
                    <a:p>
                      <a:r>
                        <a:rPr lang="en-US" sz="2000" dirty="0">
                          <a:solidFill>
                            <a:schemeClr val="tx2"/>
                          </a:solidFill>
                        </a:rPr>
                        <a:t>VOCA, Byrne Jag, JJ </a:t>
                      </a:r>
                    </a:p>
                  </a:txBody>
                  <a:tcPr/>
                </a:tc>
                <a:extLst>
                  <a:ext uri="{0D108BD9-81ED-4DB2-BD59-A6C34878D82A}">
                    <a16:rowId xmlns:a16="http://schemas.microsoft.com/office/drawing/2014/main" val="4048806707"/>
                  </a:ext>
                </a:extLst>
              </a:tr>
              <a:tr h="370840">
                <a:tc>
                  <a:txBody>
                    <a:bodyPr/>
                    <a:lstStyle/>
                    <a:p>
                      <a:endParaRPr lang="en-US" sz="2000" dirty="0">
                        <a:solidFill>
                          <a:schemeClr val="tx2"/>
                        </a:solidFill>
                      </a:endParaRPr>
                    </a:p>
                  </a:txBody>
                  <a:tcPr/>
                </a:tc>
                <a:tc>
                  <a:txBody>
                    <a:bodyPr/>
                    <a:lstStyle/>
                    <a:p>
                      <a:endParaRPr lang="en-US" sz="2000" dirty="0">
                        <a:solidFill>
                          <a:schemeClr val="tx2"/>
                        </a:solidFill>
                      </a:endParaRPr>
                    </a:p>
                  </a:txBody>
                  <a:tcPr/>
                </a:tc>
                <a:tc>
                  <a:txBody>
                    <a:bodyPr/>
                    <a:lstStyle/>
                    <a:p>
                      <a:endParaRPr lang="en-US" sz="2000" dirty="0">
                        <a:solidFill>
                          <a:schemeClr val="tx2"/>
                        </a:solidFill>
                      </a:endParaRPr>
                    </a:p>
                  </a:txBody>
                  <a:tcPr/>
                </a:tc>
                <a:extLst>
                  <a:ext uri="{0D108BD9-81ED-4DB2-BD59-A6C34878D82A}">
                    <a16:rowId xmlns:a16="http://schemas.microsoft.com/office/drawing/2014/main" val="478367016"/>
                  </a:ext>
                </a:extLst>
              </a:tr>
            </a:tbl>
          </a:graphicData>
        </a:graphic>
      </p:graphicFrame>
      <p:sp>
        <p:nvSpPr>
          <p:cNvPr id="4" name="Slide Number Placeholder 3">
            <a:extLst>
              <a:ext uri="{FF2B5EF4-FFF2-40B4-BE49-F238E27FC236}">
                <a16:creationId xmlns:a16="http://schemas.microsoft.com/office/drawing/2014/main" id="{95979779-0D22-46B3-A544-D801B7815474}"/>
              </a:ext>
            </a:extLst>
          </p:cNvPr>
          <p:cNvSpPr>
            <a:spLocks noGrp="1"/>
          </p:cNvSpPr>
          <p:nvPr>
            <p:ph type="sldNum" sz="quarter" idx="12"/>
          </p:nvPr>
        </p:nvSpPr>
        <p:spPr>
          <a:xfrm>
            <a:off x="8610600" y="6400799"/>
            <a:ext cx="457296" cy="365125"/>
          </a:xfrm>
        </p:spPr>
        <p:txBody>
          <a:bodyPr/>
          <a:lstStyle/>
          <a:p>
            <a:fld id="{5217D969-FAF6-4667-9EED-A6C98B22320E}" type="slidenum">
              <a:rPr lang="en-US" smtClean="0">
                <a:solidFill>
                  <a:schemeClr val="bg1"/>
                </a:solidFill>
              </a:rPr>
              <a:pPr/>
              <a:t>12</a:t>
            </a:fld>
            <a:endParaRPr lang="en-US" dirty="0">
              <a:solidFill>
                <a:schemeClr val="bg1"/>
              </a:solidFill>
            </a:endParaRPr>
          </a:p>
        </p:txBody>
      </p:sp>
      <p:sp>
        <p:nvSpPr>
          <p:cNvPr id="5" name="Title 4">
            <a:extLst>
              <a:ext uri="{FF2B5EF4-FFF2-40B4-BE49-F238E27FC236}">
                <a16:creationId xmlns:a16="http://schemas.microsoft.com/office/drawing/2014/main" id="{E044AD56-A191-43A0-BA04-8904B25EB4A8}"/>
              </a:ext>
            </a:extLst>
          </p:cNvPr>
          <p:cNvSpPr>
            <a:spLocks noGrp="1"/>
          </p:cNvSpPr>
          <p:nvPr>
            <p:ph type="title"/>
          </p:nvPr>
        </p:nvSpPr>
        <p:spPr/>
        <p:txBody>
          <a:bodyPr/>
          <a:lstStyle/>
          <a:p>
            <a:pPr algn="ctr"/>
            <a:r>
              <a:rPr lang="en-US" dirty="0"/>
              <a:t>Project Progress Reports</a:t>
            </a:r>
          </a:p>
        </p:txBody>
      </p:sp>
      <p:sp>
        <p:nvSpPr>
          <p:cNvPr id="8" name="TextBox 7">
            <a:extLst>
              <a:ext uri="{FF2B5EF4-FFF2-40B4-BE49-F238E27FC236}">
                <a16:creationId xmlns:a16="http://schemas.microsoft.com/office/drawing/2014/main" id="{B09F7338-7190-4035-91A6-052EAD0D8D6C}"/>
              </a:ext>
            </a:extLst>
          </p:cNvPr>
          <p:cNvSpPr txBox="1"/>
          <p:nvPr/>
        </p:nvSpPr>
        <p:spPr>
          <a:xfrm>
            <a:off x="914400" y="3742621"/>
            <a:ext cx="7086600" cy="400110"/>
          </a:xfrm>
          <a:prstGeom prst="rect">
            <a:avLst/>
          </a:prstGeom>
          <a:noFill/>
        </p:spPr>
        <p:txBody>
          <a:bodyPr wrap="square" rtlCol="0">
            <a:spAutoFit/>
          </a:bodyPr>
          <a:lstStyle/>
          <a:p>
            <a:pPr marL="285750" indent="-285750">
              <a:buFont typeface="Arial" panose="020B0604020202020204" pitchFamily="34" charset="0"/>
              <a:buChar char="•"/>
            </a:pPr>
            <a:r>
              <a:rPr lang="en-US" sz="2000" b="1" dirty="0"/>
              <a:t>Due in GEMS prior to the approval of September expenses</a:t>
            </a:r>
            <a:r>
              <a:rPr lang="en-US" dirty="0"/>
              <a:t>.</a:t>
            </a:r>
          </a:p>
        </p:txBody>
      </p:sp>
      <p:graphicFrame>
        <p:nvGraphicFramePr>
          <p:cNvPr id="9" name="Table 8">
            <a:extLst>
              <a:ext uri="{FF2B5EF4-FFF2-40B4-BE49-F238E27FC236}">
                <a16:creationId xmlns:a16="http://schemas.microsoft.com/office/drawing/2014/main" id="{A8E834AB-AAB5-4482-A1B6-1731BA259E6B}"/>
              </a:ext>
            </a:extLst>
          </p:cNvPr>
          <p:cNvGraphicFramePr>
            <a:graphicFrameLocks noGrp="1"/>
          </p:cNvGraphicFramePr>
          <p:nvPr>
            <p:extLst>
              <p:ext uri="{D42A27DB-BD31-4B8C-83A1-F6EECF244321}">
                <p14:modId xmlns:p14="http://schemas.microsoft.com/office/powerpoint/2010/main" val="3471228735"/>
              </p:ext>
            </p:extLst>
          </p:nvPr>
        </p:nvGraphicFramePr>
        <p:xfrm>
          <a:off x="515064" y="4243182"/>
          <a:ext cx="8171736" cy="1889760"/>
        </p:xfrm>
        <a:graphic>
          <a:graphicData uri="http://schemas.openxmlformats.org/drawingml/2006/table">
            <a:tbl>
              <a:tblPr firstRow="1" bandRow="1">
                <a:tableStyleId>{073A0DAA-6AF3-43AB-8588-CEC1D06C72B9}</a:tableStyleId>
              </a:tblPr>
              <a:tblGrid>
                <a:gridCol w="4085868">
                  <a:extLst>
                    <a:ext uri="{9D8B030D-6E8A-4147-A177-3AD203B41FA5}">
                      <a16:colId xmlns:a16="http://schemas.microsoft.com/office/drawing/2014/main" val="1324744109"/>
                    </a:ext>
                  </a:extLst>
                </a:gridCol>
                <a:gridCol w="4085868">
                  <a:extLst>
                    <a:ext uri="{9D8B030D-6E8A-4147-A177-3AD203B41FA5}">
                      <a16:colId xmlns:a16="http://schemas.microsoft.com/office/drawing/2014/main" val="266961706"/>
                    </a:ext>
                  </a:extLst>
                </a:gridCol>
              </a:tblGrid>
              <a:tr h="370840">
                <a:tc>
                  <a:txBody>
                    <a:bodyPr/>
                    <a:lstStyle/>
                    <a:p>
                      <a:r>
                        <a:rPr lang="en-US" sz="2000" dirty="0"/>
                        <a:t>Juvenile Justice Progress Reports</a:t>
                      </a:r>
                    </a:p>
                  </a:txBody>
                  <a:tcPr/>
                </a:tc>
                <a:tc>
                  <a:txBody>
                    <a:bodyPr/>
                    <a:lstStyle/>
                    <a:p>
                      <a:r>
                        <a:rPr lang="en-US" sz="2000" dirty="0"/>
                        <a:t>Due Date</a:t>
                      </a:r>
                    </a:p>
                  </a:txBody>
                  <a:tcPr/>
                </a:tc>
                <a:extLst>
                  <a:ext uri="{0D108BD9-81ED-4DB2-BD59-A6C34878D82A}">
                    <a16:rowId xmlns:a16="http://schemas.microsoft.com/office/drawing/2014/main" val="2379528397"/>
                  </a:ext>
                </a:extLst>
              </a:tr>
              <a:tr h="370840">
                <a:tc>
                  <a:txBody>
                    <a:bodyPr/>
                    <a:lstStyle/>
                    <a:p>
                      <a:r>
                        <a:rPr lang="en-US" sz="2000" dirty="0">
                          <a:solidFill>
                            <a:schemeClr val="tx2"/>
                          </a:solidFill>
                        </a:rPr>
                        <a:t>For Period of 10/1/2022-9/30/2023</a:t>
                      </a:r>
                    </a:p>
                  </a:txBody>
                  <a:tcPr/>
                </a:tc>
                <a:tc>
                  <a:txBody>
                    <a:bodyPr/>
                    <a:lstStyle/>
                    <a:p>
                      <a:r>
                        <a:rPr lang="en-US" sz="2000" dirty="0">
                          <a:solidFill>
                            <a:schemeClr val="tx2"/>
                          </a:solidFill>
                        </a:rPr>
                        <a:t>Due 30 Days after the end of the quarter</a:t>
                      </a:r>
                    </a:p>
                  </a:txBody>
                  <a:tcPr/>
                </a:tc>
                <a:extLst>
                  <a:ext uri="{0D108BD9-81ED-4DB2-BD59-A6C34878D82A}">
                    <a16:rowId xmlns:a16="http://schemas.microsoft.com/office/drawing/2014/main" val="828141243"/>
                  </a:ext>
                </a:extLst>
              </a:tr>
              <a:tr h="370840">
                <a:tc>
                  <a:txBody>
                    <a:bodyPr/>
                    <a:lstStyle/>
                    <a:p>
                      <a:r>
                        <a:rPr lang="en-US" sz="2000" dirty="0">
                          <a:solidFill>
                            <a:schemeClr val="tx2"/>
                          </a:solidFill>
                        </a:rPr>
                        <a:t>Mid Year report</a:t>
                      </a:r>
                    </a:p>
                  </a:txBody>
                  <a:tcPr/>
                </a:tc>
                <a:tc>
                  <a:txBody>
                    <a:bodyPr/>
                    <a:lstStyle/>
                    <a:p>
                      <a:r>
                        <a:rPr lang="en-US" sz="2000" dirty="0">
                          <a:solidFill>
                            <a:schemeClr val="tx2"/>
                          </a:solidFill>
                        </a:rPr>
                        <a:t>April 30, 2023</a:t>
                      </a:r>
                    </a:p>
                  </a:txBody>
                  <a:tcPr/>
                </a:tc>
                <a:extLst>
                  <a:ext uri="{0D108BD9-81ED-4DB2-BD59-A6C34878D82A}">
                    <a16:rowId xmlns:a16="http://schemas.microsoft.com/office/drawing/2014/main" val="2014377225"/>
                  </a:ext>
                </a:extLst>
              </a:tr>
              <a:tr h="370840">
                <a:tc>
                  <a:txBody>
                    <a:bodyPr/>
                    <a:lstStyle/>
                    <a:p>
                      <a:r>
                        <a:rPr lang="en-US" sz="2000" dirty="0">
                          <a:solidFill>
                            <a:schemeClr val="tx2"/>
                          </a:solidFill>
                        </a:rPr>
                        <a:t>Final Report </a:t>
                      </a:r>
                    </a:p>
                  </a:txBody>
                  <a:tcPr/>
                </a:tc>
                <a:tc>
                  <a:txBody>
                    <a:bodyPr/>
                    <a:lstStyle/>
                    <a:p>
                      <a:r>
                        <a:rPr lang="en-US" sz="2000" dirty="0">
                          <a:solidFill>
                            <a:schemeClr val="tx2"/>
                          </a:solidFill>
                        </a:rPr>
                        <a:t>October 30, 2023</a:t>
                      </a:r>
                    </a:p>
                  </a:txBody>
                  <a:tcPr/>
                </a:tc>
                <a:extLst>
                  <a:ext uri="{0D108BD9-81ED-4DB2-BD59-A6C34878D82A}">
                    <a16:rowId xmlns:a16="http://schemas.microsoft.com/office/drawing/2014/main" val="4267546939"/>
                  </a:ext>
                </a:extLst>
              </a:tr>
            </a:tbl>
          </a:graphicData>
        </a:graphic>
      </p:graphicFrame>
    </p:spTree>
    <p:extLst>
      <p:ext uri="{BB962C8B-B14F-4D97-AF65-F5344CB8AC3E}">
        <p14:creationId xmlns:p14="http://schemas.microsoft.com/office/powerpoint/2010/main" val="203859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8649B4-6730-466E-A189-AB888FE4F4D5}"/>
              </a:ext>
            </a:extLst>
          </p:cNvPr>
          <p:cNvGraphicFramePr>
            <a:graphicFrameLocks noGrp="1"/>
          </p:cNvGraphicFramePr>
          <p:nvPr>
            <p:ph idx="1"/>
            <p:extLst>
              <p:ext uri="{D42A27DB-BD31-4B8C-83A1-F6EECF244321}">
                <p14:modId xmlns:p14="http://schemas.microsoft.com/office/powerpoint/2010/main" val="3191051323"/>
              </p:ext>
            </p:extLst>
          </p:nvPr>
        </p:nvGraphicFramePr>
        <p:xfrm>
          <a:off x="457200" y="1481138"/>
          <a:ext cx="8229600" cy="240792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3897218099"/>
                    </a:ext>
                  </a:extLst>
                </a:gridCol>
                <a:gridCol w="4114800">
                  <a:extLst>
                    <a:ext uri="{9D8B030D-6E8A-4147-A177-3AD203B41FA5}">
                      <a16:colId xmlns:a16="http://schemas.microsoft.com/office/drawing/2014/main" val="1261574267"/>
                    </a:ext>
                  </a:extLst>
                </a:gridCol>
              </a:tblGrid>
              <a:tr h="370840">
                <a:tc>
                  <a:txBody>
                    <a:bodyPr/>
                    <a:lstStyle/>
                    <a:p>
                      <a:r>
                        <a:rPr lang="en-US" sz="2800" dirty="0"/>
                        <a:t>Period</a:t>
                      </a:r>
                    </a:p>
                  </a:txBody>
                  <a:tcPr/>
                </a:tc>
                <a:tc>
                  <a:txBody>
                    <a:bodyPr/>
                    <a:lstStyle/>
                    <a:p>
                      <a:r>
                        <a:rPr lang="en-US" sz="2800" dirty="0"/>
                        <a:t>Due Date</a:t>
                      </a:r>
                    </a:p>
                  </a:txBody>
                  <a:tcPr/>
                </a:tc>
                <a:extLst>
                  <a:ext uri="{0D108BD9-81ED-4DB2-BD59-A6C34878D82A}">
                    <a16:rowId xmlns:a16="http://schemas.microsoft.com/office/drawing/2014/main" val="1535233846"/>
                  </a:ext>
                </a:extLst>
              </a:tr>
              <a:tr h="370840">
                <a:tc>
                  <a:txBody>
                    <a:bodyPr/>
                    <a:lstStyle/>
                    <a:p>
                      <a:r>
                        <a:rPr lang="en-US" sz="2800" dirty="0">
                          <a:solidFill>
                            <a:schemeClr val="tx2"/>
                          </a:solidFill>
                        </a:rPr>
                        <a:t>October 2022-December 2022</a:t>
                      </a:r>
                    </a:p>
                  </a:txBody>
                  <a:tcPr/>
                </a:tc>
                <a:tc>
                  <a:txBody>
                    <a:bodyPr/>
                    <a:lstStyle/>
                    <a:p>
                      <a:r>
                        <a:rPr lang="en-US" sz="2800" dirty="0">
                          <a:solidFill>
                            <a:schemeClr val="tx2"/>
                          </a:solidFill>
                        </a:rPr>
                        <a:t>January 30, 2023</a:t>
                      </a:r>
                    </a:p>
                  </a:txBody>
                  <a:tcPr/>
                </a:tc>
                <a:extLst>
                  <a:ext uri="{0D108BD9-81ED-4DB2-BD59-A6C34878D82A}">
                    <a16:rowId xmlns:a16="http://schemas.microsoft.com/office/drawing/2014/main" val="3546472988"/>
                  </a:ext>
                </a:extLst>
              </a:tr>
              <a:tr h="370840">
                <a:tc>
                  <a:txBody>
                    <a:bodyPr/>
                    <a:lstStyle/>
                    <a:p>
                      <a:r>
                        <a:rPr lang="en-US" sz="2800" dirty="0">
                          <a:solidFill>
                            <a:schemeClr val="tx2"/>
                          </a:solidFill>
                        </a:rPr>
                        <a:t>January 2023-September 2023</a:t>
                      </a:r>
                    </a:p>
                  </a:txBody>
                  <a:tcPr/>
                </a:tc>
                <a:tc>
                  <a:txBody>
                    <a:bodyPr/>
                    <a:lstStyle/>
                    <a:p>
                      <a:r>
                        <a:rPr lang="en-US" sz="2800" dirty="0">
                          <a:solidFill>
                            <a:schemeClr val="tx2"/>
                          </a:solidFill>
                        </a:rPr>
                        <a:t>October 30, 2023</a:t>
                      </a:r>
                    </a:p>
                  </a:txBody>
                  <a:tcPr/>
                </a:tc>
                <a:extLst>
                  <a:ext uri="{0D108BD9-81ED-4DB2-BD59-A6C34878D82A}">
                    <a16:rowId xmlns:a16="http://schemas.microsoft.com/office/drawing/2014/main" val="2196249992"/>
                  </a:ext>
                </a:extLst>
              </a:tr>
            </a:tbl>
          </a:graphicData>
        </a:graphic>
      </p:graphicFrame>
      <p:sp>
        <p:nvSpPr>
          <p:cNvPr id="3" name="Slide Number Placeholder 2">
            <a:extLst>
              <a:ext uri="{FF2B5EF4-FFF2-40B4-BE49-F238E27FC236}">
                <a16:creationId xmlns:a16="http://schemas.microsoft.com/office/drawing/2014/main" id="{2F747F04-7C52-47A3-AFA5-7AF74F12672D}"/>
              </a:ext>
            </a:extLst>
          </p:cNvPr>
          <p:cNvSpPr>
            <a:spLocks noGrp="1"/>
          </p:cNvSpPr>
          <p:nvPr>
            <p:ph type="sldNum" sz="quarter" idx="12"/>
          </p:nvPr>
        </p:nvSpPr>
        <p:spPr>
          <a:xfrm>
            <a:off x="8610600" y="6400799"/>
            <a:ext cx="457200" cy="365125"/>
          </a:xfrm>
        </p:spPr>
        <p:txBody>
          <a:bodyPr/>
          <a:lstStyle/>
          <a:p>
            <a:fld id="{5217D969-FAF6-4667-9EED-A6C98B22320E}" type="slidenum">
              <a:rPr lang="en-US" smtClean="0">
                <a:solidFill>
                  <a:schemeClr val="bg1"/>
                </a:solidFill>
              </a:rPr>
              <a:t>13</a:t>
            </a:fld>
            <a:endParaRPr lang="en-US" dirty="0">
              <a:solidFill>
                <a:schemeClr val="bg1"/>
              </a:solidFill>
            </a:endParaRPr>
          </a:p>
        </p:txBody>
      </p:sp>
      <p:sp>
        <p:nvSpPr>
          <p:cNvPr id="4" name="Title 3">
            <a:extLst>
              <a:ext uri="{FF2B5EF4-FFF2-40B4-BE49-F238E27FC236}">
                <a16:creationId xmlns:a16="http://schemas.microsoft.com/office/drawing/2014/main" id="{A3FCE88D-745A-46E2-AA01-8AD92B03C1D9}"/>
              </a:ext>
            </a:extLst>
          </p:cNvPr>
          <p:cNvSpPr>
            <a:spLocks noGrp="1"/>
          </p:cNvSpPr>
          <p:nvPr>
            <p:ph type="title"/>
          </p:nvPr>
        </p:nvSpPr>
        <p:spPr/>
        <p:txBody>
          <a:bodyPr/>
          <a:lstStyle/>
          <a:p>
            <a:pPr algn="ctr"/>
            <a:r>
              <a:rPr lang="en-US" dirty="0"/>
              <a:t>STOP VAWA Report</a:t>
            </a:r>
          </a:p>
        </p:txBody>
      </p:sp>
      <p:sp>
        <p:nvSpPr>
          <p:cNvPr id="6" name="TextBox 5">
            <a:extLst>
              <a:ext uri="{FF2B5EF4-FFF2-40B4-BE49-F238E27FC236}">
                <a16:creationId xmlns:a16="http://schemas.microsoft.com/office/drawing/2014/main" id="{3AF5DC21-F9D5-4DE8-9FB1-D73DC1FB9CB5}"/>
              </a:ext>
            </a:extLst>
          </p:cNvPr>
          <p:cNvSpPr txBox="1"/>
          <p:nvPr/>
        </p:nvSpPr>
        <p:spPr>
          <a:xfrm>
            <a:off x="468086" y="3910829"/>
            <a:ext cx="7772400" cy="369332"/>
          </a:xfrm>
          <a:prstGeom prst="rect">
            <a:avLst/>
          </a:prstGeom>
          <a:noFill/>
        </p:spPr>
        <p:txBody>
          <a:bodyPr wrap="square" rtlCol="0">
            <a:spAutoFit/>
          </a:bodyPr>
          <a:lstStyle/>
          <a:p>
            <a:r>
              <a:rPr lang="en-US" b="1" dirty="0"/>
              <a:t>Note:  Only required with VAWA Grants</a:t>
            </a:r>
          </a:p>
        </p:txBody>
      </p:sp>
    </p:spTree>
    <p:extLst>
      <p:ext uri="{BB962C8B-B14F-4D97-AF65-F5344CB8AC3E}">
        <p14:creationId xmlns:p14="http://schemas.microsoft.com/office/powerpoint/2010/main" val="183416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65BD8-C89F-40C6-B39A-D16A32809421}"/>
              </a:ext>
            </a:extLst>
          </p:cNvPr>
          <p:cNvSpPr>
            <a:spLocks noGrp="1"/>
          </p:cNvSpPr>
          <p:nvPr>
            <p:ph type="sldNum" sz="quarter" idx="12"/>
          </p:nvPr>
        </p:nvSpPr>
        <p:spPr>
          <a:xfrm>
            <a:off x="8589168" y="6400800"/>
            <a:ext cx="554832" cy="365125"/>
          </a:xfrm>
        </p:spPr>
        <p:txBody>
          <a:bodyPr/>
          <a:lstStyle/>
          <a:p>
            <a:fld id="{5217D969-FAF6-4667-9EED-A6C98B22320E}" type="slidenum">
              <a:rPr lang="en-US" smtClean="0"/>
              <a:pPr/>
              <a:t>14</a:t>
            </a:fld>
            <a:endParaRPr lang="en-US" dirty="0"/>
          </a:p>
        </p:txBody>
      </p:sp>
      <p:sp>
        <p:nvSpPr>
          <p:cNvPr id="3" name="Title 2">
            <a:extLst>
              <a:ext uri="{FF2B5EF4-FFF2-40B4-BE49-F238E27FC236}">
                <a16:creationId xmlns:a16="http://schemas.microsoft.com/office/drawing/2014/main" id="{42EA3BEE-3952-486C-A8B4-6AFC0049162A}"/>
              </a:ext>
            </a:extLst>
          </p:cNvPr>
          <p:cNvSpPr>
            <a:spLocks noGrp="1"/>
          </p:cNvSpPr>
          <p:nvPr>
            <p:ph type="title"/>
          </p:nvPr>
        </p:nvSpPr>
        <p:spPr>
          <a:xfrm>
            <a:off x="457200" y="2514600"/>
            <a:ext cx="8229600" cy="1295400"/>
          </a:xfrm>
        </p:spPr>
        <p:txBody>
          <a:bodyPr/>
          <a:lstStyle/>
          <a:p>
            <a:pPr algn="ctr"/>
            <a:r>
              <a:rPr lang="en-US" dirty="0"/>
              <a:t>SITE VISITS</a:t>
            </a:r>
          </a:p>
        </p:txBody>
      </p:sp>
    </p:spTree>
    <p:extLst>
      <p:ext uri="{BB962C8B-B14F-4D97-AF65-F5344CB8AC3E}">
        <p14:creationId xmlns:p14="http://schemas.microsoft.com/office/powerpoint/2010/main" val="405450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956579-DB51-487B-9CC3-765007EF213E}"/>
              </a:ext>
            </a:extLst>
          </p:cNvPr>
          <p:cNvSpPr>
            <a:spLocks noGrp="1"/>
          </p:cNvSpPr>
          <p:nvPr>
            <p:ph idx="1"/>
          </p:nvPr>
        </p:nvSpPr>
        <p:spPr/>
        <p:txBody>
          <a:bodyPr>
            <a:normAutofit/>
          </a:bodyPr>
          <a:lstStyle/>
          <a:p>
            <a:r>
              <a:rPr lang="en-US" dirty="0"/>
              <a:t>Required one time within your two-year grant period to ensure programmatic objectives and fiscal responsibilities are in line with the grant objectives and fiscal requirements from DOJ</a:t>
            </a:r>
          </a:p>
          <a:p>
            <a:r>
              <a:rPr lang="en-US" dirty="0"/>
              <a:t>Pre-site visit documents</a:t>
            </a:r>
          </a:p>
          <a:p>
            <a:pPr lvl="2"/>
            <a:r>
              <a:rPr lang="en-US" dirty="0"/>
              <a:t>Participant monitoring form</a:t>
            </a:r>
          </a:p>
          <a:p>
            <a:pPr lvl="2"/>
            <a:r>
              <a:rPr lang="en-US" dirty="0"/>
              <a:t>Site Visit attendance form</a:t>
            </a:r>
          </a:p>
          <a:p>
            <a:r>
              <a:rPr lang="en-US" dirty="0"/>
              <a:t>Completes Site Visit Monitoring Form</a:t>
            </a:r>
          </a:p>
        </p:txBody>
      </p:sp>
      <p:sp>
        <p:nvSpPr>
          <p:cNvPr id="3" name="Slide Number Placeholder 2">
            <a:extLst>
              <a:ext uri="{FF2B5EF4-FFF2-40B4-BE49-F238E27FC236}">
                <a16:creationId xmlns:a16="http://schemas.microsoft.com/office/drawing/2014/main" id="{EEC00C14-CB2D-4266-B5BC-A40DFCCD38A0}"/>
              </a:ext>
            </a:extLst>
          </p:cNvPr>
          <p:cNvSpPr>
            <a:spLocks noGrp="1"/>
          </p:cNvSpPr>
          <p:nvPr>
            <p:ph type="sldNum" sz="quarter" idx="12"/>
          </p:nvPr>
        </p:nvSpPr>
        <p:spPr>
          <a:xfrm>
            <a:off x="8589168" y="6400799"/>
            <a:ext cx="554832" cy="365125"/>
          </a:xfrm>
        </p:spPr>
        <p:txBody>
          <a:bodyPr/>
          <a:lstStyle/>
          <a:p>
            <a:fld id="{5217D969-FAF6-4667-9EED-A6C98B22320E}" type="slidenum">
              <a:rPr lang="en-US" smtClean="0">
                <a:solidFill>
                  <a:schemeClr val="bg1"/>
                </a:solidFill>
              </a:rPr>
              <a:t>15</a:t>
            </a:fld>
            <a:endParaRPr lang="en-US" dirty="0">
              <a:solidFill>
                <a:schemeClr val="bg1"/>
              </a:solidFill>
            </a:endParaRPr>
          </a:p>
        </p:txBody>
      </p:sp>
      <p:sp>
        <p:nvSpPr>
          <p:cNvPr id="4" name="Title 3">
            <a:extLst>
              <a:ext uri="{FF2B5EF4-FFF2-40B4-BE49-F238E27FC236}">
                <a16:creationId xmlns:a16="http://schemas.microsoft.com/office/drawing/2014/main" id="{D0D0D093-5D93-4C82-84FB-67C1915AC19A}"/>
              </a:ext>
            </a:extLst>
          </p:cNvPr>
          <p:cNvSpPr>
            <a:spLocks noGrp="1"/>
          </p:cNvSpPr>
          <p:nvPr>
            <p:ph type="title"/>
          </p:nvPr>
        </p:nvSpPr>
        <p:spPr/>
        <p:txBody>
          <a:bodyPr/>
          <a:lstStyle/>
          <a:p>
            <a:pPr algn="ctr"/>
            <a:r>
              <a:rPr lang="en-US" dirty="0"/>
              <a:t>SITE VISIT</a:t>
            </a:r>
          </a:p>
        </p:txBody>
      </p:sp>
    </p:spTree>
    <p:extLst>
      <p:ext uri="{BB962C8B-B14F-4D97-AF65-F5344CB8AC3E}">
        <p14:creationId xmlns:p14="http://schemas.microsoft.com/office/powerpoint/2010/main" val="205210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FA6B3C-3DBD-41B1-8F5D-D5342C804516}"/>
              </a:ext>
            </a:extLst>
          </p:cNvPr>
          <p:cNvSpPr>
            <a:spLocks noGrp="1"/>
          </p:cNvSpPr>
          <p:nvPr>
            <p:ph type="ftr" sz="quarter" idx="11"/>
          </p:nvPr>
        </p:nvSpPr>
        <p:spPr>
          <a:xfrm>
            <a:off x="6400800" y="6407944"/>
            <a:ext cx="2624932" cy="427198"/>
          </a:xfrm>
        </p:spPr>
        <p:txBody>
          <a:bodyPr/>
          <a:lstStyle/>
          <a:p>
            <a:r>
              <a:rPr lang="en-US" dirty="0"/>
              <a:t>16</a:t>
            </a:r>
          </a:p>
        </p:txBody>
      </p:sp>
      <p:sp>
        <p:nvSpPr>
          <p:cNvPr id="4" name="Rectangle 2">
            <a:extLst>
              <a:ext uri="{FF2B5EF4-FFF2-40B4-BE49-F238E27FC236}">
                <a16:creationId xmlns:a16="http://schemas.microsoft.com/office/drawing/2014/main" id="{29CDFDA2-D2C2-485F-B64B-499BEE4A87AD}"/>
              </a:ext>
            </a:extLst>
          </p:cNvPr>
          <p:cNvSpPr>
            <a:spLocks noChangeArrowheads="1"/>
          </p:cNvSpPr>
          <p:nvPr/>
        </p:nvSpPr>
        <p:spPr bwMode="auto">
          <a:xfrm>
            <a:off x="0" y="-1"/>
            <a:ext cx="2438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5E6E1ED-30A1-44A1-B328-7B3BD3A9A3A6}"/>
              </a:ext>
            </a:extLst>
          </p:cNvPr>
          <p:cNvGraphicFramePr>
            <a:graphicFrameLocks noChangeAspect="1"/>
          </p:cNvGraphicFramePr>
          <p:nvPr>
            <p:extLst>
              <p:ext uri="{D42A27DB-BD31-4B8C-83A1-F6EECF244321}">
                <p14:modId xmlns:p14="http://schemas.microsoft.com/office/powerpoint/2010/main" val="488263544"/>
              </p:ext>
            </p:extLst>
          </p:nvPr>
        </p:nvGraphicFramePr>
        <p:xfrm>
          <a:off x="0" y="22858"/>
          <a:ext cx="9144000" cy="6172200"/>
        </p:xfrm>
        <a:graphic>
          <a:graphicData uri="http://schemas.openxmlformats.org/presentationml/2006/ole">
            <mc:AlternateContent xmlns:mc="http://schemas.openxmlformats.org/markup-compatibility/2006">
              <mc:Choice xmlns:v="urn:schemas-microsoft-com:vml" Requires="v">
                <p:oleObj name="Slide" r:id="rId3" imgW="4572180" imgH="3428998" progId="PowerPoint.Slide.12">
                  <p:embed/>
                </p:oleObj>
              </mc:Choice>
              <mc:Fallback>
                <p:oleObj name="Slide" r:id="rId3" imgW="4572180" imgH="3428998" progId="PowerPoint.Slide.12">
                  <p:embed/>
                  <p:pic>
                    <p:nvPicPr>
                      <p:cNvPr id="5" name="Object 4">
                        <a:extLst>
                          <a:ext uri="{FF2B5EF4-FFF2-40B4-BE49-F238E27FC236}">
                            <a16:creationId xmlns:a16="http://schemas.microsoft.com/office/drawing/2014/main" id="{35E6E1ED-30A1-44A1-B328-7B3BD3A9A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8"/>
                        <a:ext cx="9144000" cy="6172200"/>
                      </a:xfrm>
                      <a:prstGeom prst="rect">
                        <a:avLst/>
                      </a:prstGeom>
                      <a:noFill/>
                    </p:spPr>
                  </p:pic>
                </p:oleObj>
              </mc:Fallback>
            </mc:AlternateContent>
          </a:graphicData>
        </a:graphic>
      </p:graphicFrame>
    </p:spTree>
    <p:extLst>
      <p:ext uri="{BB962C8B-B14F-4D97-AF65-F5344CB8AC3E}">
        <p14:creationId xmlns:p14="http://schemas.microsoft.com/office/powerpoint/2010/main" val="264594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65BD8-C89F-40C6-B39A-D16A32809421}"/>
              </a:ext>
            </a:extLst>
          </p:cNvPr>
          <p:cNvSpPr>
            <a:spLocks noGrp="1"/>
          </p:cNvSpPr>
          <p:nvPr>
            <p:ph type="sldNum" sz="quarter" idx="12"/>
          </p:nvPr>
        </p:nvSpPr>
        <p:spPr>
          <a:xfrm>
            <a:off x="8589168" y="6400800"/>
            <a:ext cx="554832" cy="365125"/>
          </a:xfrm>
        </p:spPr>
        <p:txBody>
          <a:bodyPr/>
          <a:lstStyle/>
          <a:p>
            <a:fld id="{5217D969-FAF6-4667-9EED-A6C98B22320E}" type="slidenum">
              <a:rPr lang="en-US" smtClean="0"/>
              <a:pPr/>
              <a:t>17</a:t>
            </a:fld>
            <a:endParaRPr lang="en-US" dirty="0"/>
          </a:p>
        </p:txBody>
      </p:sp>
      <p:sp>
        <p:nvSpPr>
          <p:cNvPr id="3" name="Title 2">
            <a:extLst>
              <a:ext uri="{FF2B5EF4-FFF2-40B4-BE49-F238E27FC236}">
                <a16:creationId xmlns:a16="http://schemas.microsoft.com/office/drawing/2014/main" id="{42EA3BEE-3952-486C-A8B4-6AFC0049162A}"/>
              </a:ext>
            </a:extLst>
          </p:cNvPr>
          <p:cNvSpPr>
            <a:spLocks noGrp="1"/>
          </p:cNvSpPr>
          <p:nvPr>
            <p:ph type="title"/>
          </p:nvPr>
        </p:nvSpPr>
        <p:spPr>
          <a:xfrm>
            <a:off x="457200" y="2514600"/>
            <a:ext cx="8229600" cy="1295400"/>
          </a:xfrm>
        </p:spPr>
        <p:txBody>
          <a:bodyPr/>
          <a:lstStyle/>
          <a:p>
            <a:pPr algn="ctr"/>
            <a:r>
              <a:rPr lang="en-US" dirty="0"/>
              <a:t>FISCAL  RESPONSIBILITY</a:t>
            </a:r>
          </a:p>
        </p:txBody>
      </p:sp>
    </p:spTree>
    <p:extLst>
      <p:ext uri="{BB962C8B-B14F-4D97-AF65-F5344CB8AC3E}">
        <p14:creationId xmlns:p14="http://schemas.microsoft.com/office/powerpoint/2010/main" val="395762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796CE-872B-4A04-996C-4320EF196A61}"/>
              </a:ext>
            </a:extLst>
          </p:cNvPr>
          <p:cNvSpPr>
            <a:spLocks noGrp="1"/>
          </p:cNvSpPr>
          <p:nvPr>
            <p:ph idx="1"/>
          </p:nvPr>
        </p:nvSpPr>
        <p:spPr/>
        <p:txBody>
          <a:bodyPr>
            <a:normAutofit/>
          </a:bodyPr>
          <a:lstStyle/>
          <a:p>
            <a:r>
              <a:rPr lang="en-US" sz="2800" dirty="0"/>
              <a:t>Responsible for execution of the project</a:t>
            </a:r>
          </a:p>
          <a:p>
            <a:r>
              <a:rPr lang="en-US" sz="2800" dirty="0"/>
              <a:t>Overall management of programmatic and fiscal obligations-budget monitoring</a:t>
            </a:r>
          </a:p>
          <a:p>
            <a:r>
              <a:rPr lang="en-US" sz="2800" dirty="0"/>
              <a:t>Completes required reports including performance/ progress reports</a:t>
            </a:r>
          </a:p>
          <a:p>
            <a:r>
              <a:rPr lang="en-US" sz="2800" dirty="0"/>
              <a:t>Primary point of contact with GCC and the budget knowledge expert </a:t>
            </a:r>
          </a:p>
          <a:p>
            <a:r>
              <a:rPr lang="en-US" sz="2800" dirty="0"/>
              <a:t>Completes budget adjustments in GEMS</a:t>
            </a:r>
          </a:p>
          <a:p>
            <a:pPr marL="109728" indent="0">
              <a:buNone/>
            </a:pPr>
            <a:endParaRPr lang="en-US" sz="2800" dirty="0"/>
          </a:p>
          <a:p>
            <a:endParaRPr lang="en-US" dirty="0"/>
          </a:p>
        </p:txBody>
      </p:sp>
      <p:sp>
        <p:nvSpPr>
          <p:cNvPr id="3" name="Slide Number Placeholder 2">
            <a:extLst>
              <a:ext uri="{FF2B5EF4-FFF2-40B4-BE49-F238E27FC236}">
                <a16:creationId xmlns:a16="http://schemas.microsoft.com/office/drawing/2014/main" id="{7B3D212B-2404-4396-A127-D5D4727E6CCC}"/>
              </a:ext>
            </a:extLst>
          </p:cNvPr>
          <p:cNvSpPr>
            <a:spLocks noGrp="1"/>
          </p:cNvSpPr>
          <p:nvPr>
            <p:ph type="sldNum" sz="quarter" idx="12"/>
          </p:nvPr>
        </p:nvSpPr>
        <p:spPr>
          <a:xfrm>
            <a:off x="8589168" y="6400799"/>
            <a:ext cx="554832" cy="365125"/>
          </a:xfrm>
        </p:spPr>
        <p:txBody>
          <a:bodyPr/>
          <a:lstStyle/>
          <a:p>
            <a:fld id="{5217D969-FAF6-4667-9EED-A6C98B22320E}" type="slidenum">
              <a:rPr lang="en-US" smtClean="0">
                <a:solidFill>
                  <a:schemeClr val="bg1"/>
                </a:solidFill>
              </a:rPr>
              <a:t>18</a:t>
            </a:fld>
            <a:endParaRPr lang="en-US" dirty="0">
              <a:solidFill>
                <a:schemeClr val="bg1"/>
              </a:solidFill>
            </a:endParaRPr>
          </a:p>
        </p:txBody>
      </p:sp>
      <p:sp>
        <p:nvSpPr>
          <p:cNvPr id="4" name="Title 3">
            <a:extLst>
              <a:ext uri="{FF2B5EF4-FFF2-40B4-BE49-F238E27FC236}">
                <a16:creationId xmlns:a16="http://schemas.microsoft.com/office/drawing/2014/main" id="{CA963A40-F515-4BB1-927D-7BFD13B8CFB7}"/>
              </a:ext>
            </a:extLst>
          </p:cNvPr>
          <p:cNvSpPr>
            <a:spLocks noGrp="1"/>
          </p:cNvSpPr>
          <p:nvPr>
            <p:ph type="title"/>
          </p:nvPr>
        </p:nvSpPr>
        <p:spPr/>
        <p:txBody>
          <a:bodyPr/>
          <a:lstStyle/>
          <a:p>
            <a:pPr algn="ctr"/>
            <a:r>
              <a:rPr lang="en-US" dirty="0"/>
              <a:t>PROJECT DIRECTOR</a:t>
            </a:r>
          </a:p>
        </p:txBody>
      </p:sp>
    </p:spTree>
    <p:extLst>
      <p:ext uri="{BB962C8B-B14F-4D97-AF65-F5344CB8AC3E}">
        <p14:creationId xmlns:p14="http://schemas.microsoft.com/office/powerpoint/2010/main" val="157288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C5182-4C74-4AF8-A929-F0163E17273D}"/>
              </a:ext>
            </a:extLst>
          </p:cNvPr>
          <p:cNvSpPr>
            <a:spLocks noGrp="1"/>
          </p:cNvSpPr>
          <p:nvPr>
            <p:ph type="body" sz="quarter" idx="13"/>
          </p:nvPr>
        </p:nvSpPr>
        <p:spPr>
          <a:xfrm>
            <a:off x="426489" y="1577403"/>
            <a:ext cx="8393463" cy="4439830"/>
          </a:xfrm>
        </p:spPr>
        <p:txBody>
          <a:bodyPr>
            <a:normAutofit/>
          </a:bodyPr>
          <a:lstStyle/>
          <a:p>
            <a:r>
              <a:rPr lang="en-US" sz="2800" dirty="0"/>
              <a:t>Provides financial oversight of project</a:t>
            </a:r>
          </a:p>
          <a:p>
            <a:endParaRPr lang="en-US" sz="2800" dirty="0"/>
          </a:p>
          <a:p>
            <a:r>
              <a:rPr lang="en-US" sz="2800" dirty="0"/>
              <a:t>Agency financial policies and procedures</a:t>
            </a:r>
          </a:p>
          <a:p>
            <a:endParaRPr lang="en-US" sz="2800" dirty="0"/>
          </a:p>
          <a:p>
            <a:r>
              <a:rPr lang="en-US" sz="2800" dirty="0"/>
              <a:t>Federal financial policies and procedures</a:t>
            </a:r>
          </a:p>
          <a:p>
            <a:pPr marL="109728" indent="0">
              <a:buNone/>
            </a:pPr>
            <a:endParaRPr lang="en-US" sz="2800" dirty="0"/>
          </a:p>
          <a:p>
            <a:r>
              <a:rPr lang="en-US" sz="2800" dirty="0"/>
              <a:t>Approves budget adjustments and reimbursements in GEMS </a:t>
            </a:r>
          </a:p>
        </p:txBody>
      </p:sp>
      <p:sp>
        <p:nvSpPr>
          <p:cNvPr id="3" name="Title 2">
            <a:extLst>
              <a:ext uri="{FF2B5EF4-FFF2-40B4-BE49-F238E27FC236}">
                <a16:creationId xmlns:a16="http://schemas.microsoft.com/office/drawing/2014/main" id="{F6C95E6A-0CDB-44D2-87C0-9CB442619071}"/>
              </a:ext>
            </a:extLst>
          </p:cNvPr>
          <p:cNvSpPr>
            <a:spLocks noGrp="1"/>
          </p:cNvSpPr>
          <p:nvPr>
            <p:ph type="title"/>
          </p:nvPr>
        </p:nvSpPr>
        <p:spPr/>
        <p:txBody>
          <a:bodyPr/>
          <a:lstStyle/>
          <a:p>
            <a:r>
              <a:rPr lang="en-US" dirty="0"/>
              <a:t>FINANCE OFFICER</a:t>
            </a:r>
          </a:p>
        </p:txBody>
      </p:sp>
      <p:sp>
        <p:nvSpPr>
          <p:cNvPr id="4" name="Rectangle 3">
            <a:extLst>
              <a:ext uri="{FF2B5EF4-FFF2-40B4-BE49-F238E27FC236}">
                <a16:creationId xmlns:a16="http://schemas.microsoft.com/office/drawing/2014/main" id="{F16849BD-9A83-4758-847F-3F55DB087EE8}"/>
              </a:ext>
            </a:extLst>
          </p:cNvPr>
          <p:cNvSpPr/>
          <p:nvPr/>
        </p:nvSpPr>
        <p:spPr>
          <a:xfrm>
            <a:off x="8610600" y="6400800"/>
            <a:ext cx="418704" cy="369332"/>
          </a:xfrm>
          <a:prstGeom prst="rect">
            <a:avLst/>
          </a:prstGeom>
        </p:spPr>
        <p:txBody>
          <a:bodyPr wrap="none">
            <a:spAutoFit/>
          </a:bodyPr>
          <a:lstStyle/>
          <a:p>
            <a:r>
              <a:rPr lang="en-US" dirty="0">
                <a:solidFill>
                  <a:schemeClr val="bg1"/>
                </a:solidFill>
              </a:rPr>
              <a:t>19</a:t>
            </a:r>
          </a:p>
        </p:txBody>
      </p:sp>
    </p:spTree>
    <p:extLst>
      <p:ext uri="{BB962C8B-B14F-4D97-AF65-F5344CB8AC3E}">
        <p14:creationId xmlns:p14="http://schemas.microsoft.com/office/powerpoint/2010/main" val="423254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BB1EA7-68A5-4590-A1E3-BCDFCE870ED5}"/>
              </a:ext>
            </a:extLst>
          </p:cNvPr>
          <p:cNvSpPr/>
          <p:nvPr/>
        </p:nvSpPr>
        <p:spPr>
          <a:xfrm>
            <a:off x="1013460" y="1997839"/>
            <a:ext cx="7117080" cy="2862322"/>
          </a:xfrm>
          <a:prstGeom prst="rect">
            <a:avLst/>
          </a:prstGeom>
        </p:spPr>
        <p:txBody>
          <a:bodyPr wrap="square" anchor="ctr">
            <a:spAutoFit/>
          </a:bodyPr>
          <a:lstStyle/>
          <a:p>
            <a:pPr algn="ctr"/>
            <a:r>
              <a:rPr lang="en-US" sz="6000" spc="-30" dirty="0">
                <a:solidFill>
                  <a:schemeClr val="bg2">
                    <a:lumMod val="75000"/>
                  </a:schemeClr>
                </a:solidFill>
                <a:latin typeface="+mj-lt"/>
                <a:ea typeface="Batang" panose="02030600000101010101" pitchFamily="18" charset="-127"/>
                <a:cs typeface="Arial"/>
              </a:rPr>
              <a:t>WELCOME</a:t>
            </a:r>
          </a:p>
          <a:p>
            <a:pPr algn="ctr"/>
            <a:r>
              <a:rPr lang="en-US" sz="6000" spc="-30" dirty="0">
                <a:solidFill>
                  <a:schemeClr val="bg2">
                    <a:lumMod val="75000"/>
                  </a:schemeClr>
                </a:solidFill>
                <a:latin typeface="+mj-lt"/>
                <a:ea typeface="Batang" panose="02030600000101010101" pitchFamily="18" charset="-127"/>
                <a:cs typeface="Arial"/>
              </a:rPr>
              <a:t>and </a:t>
            </a:r>
          </a:p>
          <a:p>
            <a:pPr algn="ctr"/>
            <a:r>
              <a:rPr lang="en-US" sz="6000" spc="-30" dirty="0">
                <a:solidFill>
                  <a:schemeClr val="bg2">
                    <a:lumMod val="75000"/>
                  </a:schemeClr>
                </a:solidFill>
                <a:latin typeface="+mj-lt"/>
                <a:ea typeface="Batang" panose="02030600000101010101" pitchFamily="18" charset="-127"/>
                <a:cs typeface="Arial"/>
              </a:rPr>
              <a:t>INTRODUCTIONS</a:t>
            </a:r>
          </a:p>
        </p:txBody>
      </p:sp>
      <p:sp>
        <p:nvSpPr>
          <p:cNvPr id="5" name="Slide Number Placeholder 2">
            <a:extLst>
              <a:ext uri="{FF2B5EF4-FFF2-40B4-BE49-F238E27FC236}">
                <a16:creationId xmlns:a16="http://schemas.microsoft.com/office/drawing/2014/main" id="{6EB87388-445F-4F6F-ABE5-B2813E2FA7EF}"/>
              </a:ext>
            </a:extLst>
          </p:cNvPr>
          <p:cNvSpPr txBox="1">
            <a:spLocks/>
          </p:cNvSpPr>
          <p:nvPr/>
        </p:nvSpPr>
        <p:spPr>
          <a:xfrm>
            <a:off x="8610600" y="6486779"/>
            <a:ext cx="3262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283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C88AA5E-66B5-4788-B650-7D077B50AFA8}"/>
              </a:ext>
            </a:extLst>
          </p:cNvPr>
          <p:cNvSpPr>
            <a:spLocks noGrp="1"/>
          </p:cNvSpPr>
          <p:nvPr>
            <p:ph sz="half" idx="1"/>
          </p:nvPr>
        </p:nvSpPr>
        <p:spPr/>
        <p:txBody>
          <a:bodyPr>
            <a:normAutofit/>
          </a:bodyPr>
          <a:lstStyle/>
          <a:p>
            <a:endParaRPr lang="en-US" dirty="0"/>
          </a:p>
          <a:p>
            <a:endParaRPr lang="en-US" dirty="0"/>
          </a:p>
          <a:p>
            <a:endParaRPr lang="en-US" dirty="0"/>
          </a:p>
        </p:txBody>
      </p:sp>
      <p:sp>
        <p:nvSpPr>
          <p:cNvPr id="18" name="Content Placeholder 17">
            <a:extLst>
              <a:ext uri="{FF2B5EF4-FFF2-40B4-BE49-F238E27FC236}">
                <a16:creationId xmlns:a16="http://schemas.microsoft.com/office/drawing/2014/main" id="{F9F0B7C1-D02A-4E9C-AD78-4AE8DD5EAFF4}"/>
              </a:ext>
            </a:extLst>
          </p:cNvPr>
          <p:cNvSpPr>
            <a:spLocks noGrp="1"/>
          </p:cNvSpPr>
          <p:nvPr>
            <p:ph sz="half" idx="2"/>
          </p:nvPr>
        </p:nvSpPr>
        <p:spPr>
          <a:xfrm>
            <a:off x="228600" y="1481328"/>
            <a:ext cx="8458200" cy="4525963"/>
          </a:xfrm>
        </p:spPr>
        <p:txBody>
          <a:bodyPr>
            <a:normAutofit/>
          </a:bodyPr>
          <a:lstStyle/>
          <a:p>
            <a:pPr>
              <a:buFont typeface="Wingdings 3" panose="05040102010807070707" pitchFamily="18" charset="2"/>
              <a:buChar char="}"/>
            </a:pPr>
            <a:r>
              <a:rPr lang="en-US" dirty="0"/>
              <a:t>Contact who assists the Project Director in preparing the supporting documentation for the expenditures to be submitted for reimbursement</a:t>
            </a:r>
          </a:p>
          <a:p>
            <a:pPr marL="0" indent="0">
              <a:buNone/>
            </a:pPr>
            <a:endParaRPr lang="en-US" dirty="0"/>
          </a:p>
          <a:p>
            <a:pPr>
              <a:buFont typeface="Wingdings 3" panose="05040102010807070707" pitchFamily="18" charset="2"/>
              <a:buChar char="}"/>
            </a:pPr>
            <a:r>
              <a:rPr lang="en-US" dirty="0"/>
              <a:t>Submits the reimbursements to GCC through GEMS.</a:t>
            </a:r>
          </a:p>
          <a:p>
            <a:pPr marL="0" indent="0">
              <a:buNone/>
            </a:pPr>
            <a:endParaRPr lang="en-US" dirty="0"/>
          </a:p>
          <a:p>
            <a:pPr>
              <a:buFont typeface="Wingdings 3" panose="05040102010807070707" pitchFamily="18" charset="2"/>
              <a:buChar char="}"/>
            </a:pPr>
            <a:r>
              <a:rPr lang="en-US" dirty="0"/>
              <a:t>Issues the reimbursement payments from the fiscal office</a:t>
            </a:r>
          </a:p>
          <a:p>
            <a:pPr>
              <a:buFont typeface="Wingdings 3" panose="05040102010807070707" pitchFamily="18" charset="2"/>
              <a:buChar char="}"/>
            </a:pPr>
            <a:endParaRPr lang="en-US" dirty="0"/>
          </a:p>
          <a:p>
            <a:pPr>
              <a:buFont typeface="Wingdings 3" panose="05040102010807070707" pitchFamily="18" charset="2"/>
              <a:buChar char="}"/>
            </a:pPr>
            <a:endParaRPr lang="en-US" dirty="0"/>
          </a:p>
          <a:p>
            <a:pPr marL="109728" indent="0">
              <a:buNone/>
            </a:pPr>
            <a:endParaRPr lang="en-US" dirty="0"/>
          </a:p>
          <a:p>
            <a:pPr marL="109728" indent="0">
              <a:buNone/>
            </a:pPr>
            <a:endParaRPr lang="en-US" dirty="0"/>
          </a:p>
          <a:p>
            <a:pPr marL="109728" indent="0">
              <a:buNone/>
            </a:pPr>
            <a:endParaRPr lang="en-US" dirty="0"/>
          </a:p>
        </p:txBody>
      </p:sp>
      <p:sp>
        <p:nvSpPr>
          <p:cNvPr id="16" name="Title 15">
            <a:extLst>
              <a:ext uri="{FF2B5EF4-FFF2-40B4-BE49-F238E27FC236}">
                <a16:creationId xmlns:a16="http://schemas.microsoft.com/office/drawing/2014/main" id="{0C4CBB8B-D9B7-4ACC-867B-4205CABE41A4}"/>
              </a:ext>
            </a:extLst>
          </p:cNvPr>
          <p:cNvSpPr>
            <a:spLocks noGrp="1"/>
          </p:cNvSpPr>
          <p:nvPr>
            <p:ph type="title"/>
          </p:nvPr>
        </p:nvSpPr>
        <p:spPr/>
        <p:txBody>
          <a:bodyPr/>
          <a:lstStyle/>
          <a:p>
            <a:pPr algn="ctr"/>
            <a:r>
              <a:rPr lang="en-US" dirty="0"/>
              <a:t>STATE CONTROLLER</a:t>
            </a:r>
          </a:p>
        </p:txBody>
      </p:sp>
      <p:sp>
        <p:nvSpPr>
          <p:cNvPr id="3" name="Slide Number Placeholder 2">
            <a:extLst>
              <a:ext uri="{FF2B5EF4-FFF2-40B4-BE49-F238E27FC236}">
                <a16:creationId xmlns:a16="http://schemas.microsoft.com/office/drawing/2014/main" id="{1471A137-4E63-43B4-A8BC-4907B037C120}"/>
              </a:ext>
            </a:extLst>
          </p:cNvPr>
          <p:cNvSpPr>
            <a:spLocks noGrp="1"/>
          </p:cNvSpPr>
          <p:nvPr>
            <p:ph type="sldNum" sz="quarter" idx="12"/>
          </p:nvPr>
        </p:nvSpPr>
        <p:spPr>
          <a:xfrm>
            <a:off x="8619648" y="6400799"/>
            <a:ext cx="478632" cy="365125"/>
          </a:xfrm>
        </p:spPr>
        <p:txBody>
          <a:bodyPr/>
          <a:lstStyle/>
          <a:p>
            <a:fld id="{5217D969-FAF6-4667-9EED-A6C98B22320E}" type="slidenum">
              <a:rPr lang="en-US" smtClean="0"/>
              <a:pPr/>
              <a:t>20</a:t>
            </a:fld>
            <a:endParaRPr lang="en-US" dirty="0"/>
          </a:p>
        </p:txBody>
      </p:sp>
    </p:spTree>
    <p:extLst>
      <p:ext uri="{BB962C8B-B14F-4D97-AF65-F5344CB8AC3E}">
        <p14:creationId xmlns:p14="http://schemas.microsoft.com/office/powerpoint/2010/main" val="352235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C88AA5E-66B5-4788-B650-7D077B50AFA8}"/>
              </a:ext>
            </a:extLst>
          </p:cNvPr>
          <p:cNvSpPr>
            <a:spLocks noGrp="1"/>
          </p:cNvSpPr>
          <p:nvPr>
            <p:ph sz="half" idx="1"/>
          </p:nvPr>
        </p:nvSpPr>
        <p:spPr/>
        <p:txBody>
          <a:bodyPr>
            <a:normAutofit/>
          </a:bodyPr>
          <a:lstStyle/>
          <a:p>
            <a:endParaRPr lang="en-US" dirty="0"/>
          </a:p>
          <a:p>
            <a:endParaRPr lang="en-US" dirty="0"/>
          </a:p>
          <a:p>
            <a:endParaRPr lang="en-US" dirty="0"/>
          </a:p>
        </p:txBody>
      </p:sp>
      <p:sp>
        <p:nvSpPr>
          <p:cNvPr id="18" name="Content Placeholder 17">
            <a:extLst>
              <a:ext uri="{FF2B5EF4-FFF2-40B4-BE49-F238E27FC236}">
                <a16:creationId xmlns:a16="http://schemas.microsoft.com/office/drawing/2014/main" id="{F9F0B7C1-D02A-4E9C-AD78-4AE8DD5EAFF4}"/>
              </a:ext>
            </a:extLst>
          </p:cNvPr>
          <p:cNvSpPr>
            <a:spLocks noGrp="1"/>
          </p:cNvSpPr>
          <p:nvPr>
            <p:ph sz="half" idx="2"/>
          </p:nvPr>
        </p:nvSpPr>
        <p:spPr>
          <a:xfrm>
            <a:off x="228600" y="1481328"/>
            <a:ext cx="8458200" cy="4525963"/>
          </a:xfrm>
        </p:spPr>
        <p:txBody>
          <a:bodyPr>
            <a:normAutofit/>
          </a:bodyPr>
          <a:lstStyle/>
          <a:p>
            <a:pPr>
              <a:buFont typeface="Wingdings 3" panose="05040102010807070707" pitchFamily="18" charset="2"/>
              <a:buChar char="}"/>
            </a:pPr>
            <a:r>
              <a:rPr lang="en-US" dirty="0"/>
              <a:t>Submits all SAM updates in GEMS</a:t>
            </a:r>
          </a:p>
          <a:p>
            <a:pPr>
              <a:buFont typeface="Wingdings 3" panose="05040102010807070707" pitchFamily="18" charset="2"/>
              <a:buChar char="}"/>
            </a:pPr>
            <a:r>
              <a:rPr lang="en-US" dirty="0"/>
              <a:t>Approves all requests for organization roles (AO, FO, PD)</a:t>
            </a:r>
          </a:p>
          <a:p>
            <a:pPr>
              <a:buFont typeface="Wingdings 3" panose="05040102010807070707" pitchFamily="18" charset="2"/>
              <a:buChar char="}"/>
            </a:pPr>
            <a:r>
              <a:rPr lang="en-US" dirty="0"/>
              <a:t>Assigns AO, FO, and PD to open projects</a:t>
            </a:r>
          </a:p>
          <a:p>
            <a:pPr>
              <a:buFont typeface="Wingdings 3" panose="05040102010807070707" pitchFamily="18" charset="2"/>
              <a:buChar char="}"/>
            </a:pPr>
            <a:r>
              <a:rPr lang="en-US" dirty="0"/>
              <a:t>Approves and Denies requests for project access</a:t>
            </a:r>
          </a:p>
          <a:p>
            <a:pPr>
              <a:buFont typeface="Wingdings 3" panose="05040102010807070707" pitchFamily="18" charset="2"/>
              <a:buChar char="}"/>
            </a:pPr>
            <a:r>
              <a:rPr lang="en-US" dirty="0"/>
              <a:t>Deactivates access and roles, if needed</a:t>
            </a:r>
          </a:p>
          <a:p>
            <a:pPr marL="109728" indent="0" algn="ctr">
              <a:buNone/>
            </a:pPr>
            <a:r>
              <a:rPr lang="en-US" sz="4100" dirty="0">
                <a:solidFill>
                  <a:schemeClr val="bg2">
                    <a:lumMod val="75000"/>
                  </a:schemeClr>
                </a:solidFill>
                <a:effectLst>
                  <a:outerShdw blurRad="38100" dist="38100" dir="2700000" algn="tl">
                    <a:srgbClr val="000000">
                      <a:alpha val="43137"/>
                    </a:srgbClr>
                  </a:outerShdw>
                </a:effectLst>
                <a:latin typeface="+mj-lt"/>
              </a:rPr>
              <a:t>Authorizing Official</a:t>
            </a:r>
          </a:p>
          <a:p>
            <a:r>
              <a:rPr lang="en-US" dirty="0"/>
              <a:t>Signatory to grant award</a:t>
            </a:r>
          </a:p>
          <a:p>
            <a:r>
              <a:rPr lang="en-US" dirty="0"/>
              <a:t>Chief point of oversight for the project</a:t>
            </a:r>
          </a:p>
        </p:txBody>
      </p:sp>
      <p:sp>
        <p:nvSpPr>
          <p:cNvPr id="16" name="Title 15">
            <a:extLst>
              <a:ext uri="{FF2B5EF4-FFF2-40B4-BE49-F238E27FC236}">
                <a16:creationId xmlns:a16="http://schemas.microsoft.com/office/drawing/2014/main" id="{0C4CBB8B-D9B7-4ACC-867B-4205CABE41A4}"/>
              </a:ext>
            </a:extLst>
          </p:cNvPr>
          <p:cNvSpPr>
            <a:spLocks noGrp="1"/>
          </p:cNvSpPr>
          <p:nvPr>
            <p:ph type="title"/>
          </p:nvPr>
        </p:nvSpPr>
        <p:spPr/>
        <p:txBody>
          <a:bodyPr/>
          <a:lstStyle/>
          <a:p>
            <a:pPr algn="ctr"/>
            <a:r>
              <a:rPr lang="en-US" dirty="0"/>
              <a:t>Organization Administrator</a:t>
            </a:r>
          </a:p>
        </p:txBody>
      </p:sp>
      <p:sp>
        <p:nvSpPr>
          <p:cNvPr id="3" name="Slide Number Placeholder 2">
            <a:extLst>
              <a:ext uri="{FF2B5EF4-FFF2-40B4-BE49-F238E27FC236}">
                <a16:creationId xmlns:a16="http://schemas.microsoft.com/office/drawing/2014/main" id="{1471A137-4E63-43B4-A8BC-4907B037C120}"/>
              </a:ext>
            </a:extLst>
          </p:cNvPr>
          <p:cNvSpPr>
            <a:spLocks noGrp="1"/>
          </p:cNvSpPr>
          <p:nvPr>
            <p:ph type="sldNum" sz="quarter" idx="12"/>
          </p:nvPr>
        </p:nvSpPr>
        <p:spPr>
          <a:xfrm>
            <a:off x="8619648" y="6400799"/>
            <a:ext cx="478632" cy="365125"/>
          </a:xfrm>
        </p:spPr>
        <p:txBody>
          <a:bodyPr/>
          <a:lstStyle/>
          <a:p>
            <a:fld id="{5217D969-FAF6-4667-9EED-A6C98B22320E}" type="slidenum">
              <a:rPr lang="en-US" smtClean="0"/>
              <a:pPr/>
              <a:t>21</a:t>
            </a:fld>
            <a:endParaRPr lang="en-US" dirty="0"/>
          </a:p>
        </p:txBody>
      </p:sp>
    </p:spTree>
    <p:extLst>
      <p:ext uri="{BB962C8B-B14F-4D97-AF65-F5344CB8AC3E}">
        <p14:creationId xmlns:p14="http://schemas.microsoft.com/office/powerpoint/2010/main" val="284681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C88AA5E-66B5-4788-B650-7D077B50AFA8}"/>
              </a:ext>
            </a:extLst>
          </p:cNvPr>
          <p:cNvSpPr>
            <a:spLocks noGrp="1"/>
          </p:cNvSpPr>
          <p:nvPr>
            <p:ph sz="half" idx="1"/>
          </p:nvPr>
        </p:nvSpPr>
        <p:spPr/>
        <p:txBody>
          <a:bodyPr>
            <a:normAutofit fontScale="92500"/>
          </a:bodyPr>
          <a:lstStyle/>
          <a:p>
            <a:endParaRPr lang="en-US" dirty="0"/>
          </a:p>
          <a:p>
            <a:endParaRPr lang="en-US" dirty="0"/>
          </a:p>
          <a:p>
            <a:endParaRPr lang="en-US" dirty="0"/>
          </a:p>
        </p:txBody>
      </p:sp>
      <p:sp>
        <p:nvSpPr>
          <p:cNvPr id="18" name="Content Placeholder 17">
            <a:extLst>
              <a:ext uri="{FF2B5EF4-FFF2-40B4-BE49-F238E27FC236}">
                <a16:creationId xmlns:a16="http://schemas.microsoft.com/office/drawing/2014/main" id="{F9F0B7C1-D02A-4E9C-AD78-4AE8DD5EAFF4}"/>
              </a:ext>
            </a:extLst>
          </p:cNvPr>
          <p:cNvSpPr>
            <a:spLocks noGrp="1"/>
          </p:cNvSpPr>
          <p:nvPr>
            <p:ph sz="half" idx="2"/>
          </p:nvPr>
        </p:nvSpPr>
        <p:spPr>
          <a:xfrm>
            <a:off x="228600" y="1481328"/>
            <a:ext cx="8458200" cy="4525963"/>
          </a:xfrm>
        </p:spPr>
        <p:txBody>
          <a:bodyPr>
            <a:normAutofit fontScale="92500"/>
          </a:bodyPr>
          <a:lstStyle/>
          <a:p>
            <a:pPr>
              <a:buFont typeface="Wingdings 3" panose="05040102010807070707" pitchFamily="18" charset="2"/>
              <a:buChar char="}"/>
            </a:pPr>
            <a:r>
              <a:rPr lang="en-US" dirty="0"/>
              <a:t>Is the main point of contact at the Governor’s Crime Commission</a:t>
            </a:r>
          </a:p>
          <a:p>
            <a:pPr>
              <a:buFont typeface="Wingdings 3" panose="05040102010807070707" pitchFamily="18" charset="2"/>
              <a:buChar char="}"/>
            </a:pPr>
            <a:r>
              <a:rPr lang="en-US" dirty="0"/>
              <a:t>Will direct you after the grant has been awarded through the closeout of the grant</a:t>
            </a:r>
          </a:p>
          <a:p>
            <a:pPr>
              <a:buFont typeface="Wingdings 3" panose="05040102010807070707" pitchFamily="18" charset="2"/>
              <a:buChar char="}"/>
            </a:pPr>
            <a:r>
              <a:rPr lang="en-US" dirty="0"/>
              <a:t>Will review and approve all the monthly reimbursements, budget and non-budgetary adjustments that are submitted</a:t>
            </a:r>
          </a:p>
          <a:p>
            <a:pPr>
              <a:buFont typeface="Wingdings 3" panose="05040102010807070707" pitchFamily="18" charset="2"/>
              <a:buChar char="}"/>
            </a:pPr>
            <a:r>
              <a:rPr lang="en-US" dirty="0"/>
              <a:t>If required, will conduct annual site visits</a:t>
            </a:r>
          </a:p>
          <a:p>
            <a:pPr>
              <a:buFont typeface="Wingdings 3" panose="05040102010807070707" pitchFamily="18" charset="2"/>
              <a:buChar char="}"/>
            </a:pPr>
            <a:r>
              <a:rPr lang="en-US" dirty="0"/>
              <a:t>Will review quarterly PMT reports and annual progress reports</a:t>
            </a:r>
          </a:p>
          <a:p>
            <a:pPr>
              <a:buFont typeface="Wingdings 3" panose="05040102010807070707" pitchFamily="18" charset="2"/>
              <a:buChar char="}"/>
            </a:pPr>
            <a:r>
              <a:rPr lang="en-US" dirty="0"/>
              <a:t>Will send out reminders of important due dates</a:t>
            </a:r>
          </a:p>
          <a:p>
            <a:pPr marL="109728" indent="0">
              <a:buNone/>
            </a:pPr>
            <a:endParaRPr lang="en-US" dirty="0"/>
          </a:p>
          <a:p>
            <a:pPr marL="109728" indent="0">
              <a:buNone/>
            </a:pPr>
            <a:endParaRPr lang="en-US" dirty="0"/>
          </a:p>
          <a:p>
            <a:pPr marL="109728" indent="0">
              <a:buNone/>
            </a:pPr>
            <a:endParaRPr lang="en-US" dirty="0"/>
          </a:p>
        </p:txBody>
      </p:sp>
      <p:sp>
        <p:nvSpPr>
          <p:cNvPr id="16" name="Title 15">
            <a:extLst>
              <a:ext uri="{FF2B5EF4-FFF2-40B4-BE49-F238E27FC236}">
                <a16:creationId xmlns:a16="http://schemas.microsoft.com/office/drawing/2014/main" id="{0C4CBB8B-D9B7-4ACC-867B-4205CABE41A4}"/>
              </a:ext>
            </a:extLst>
          </p:cNvPr>
          <p:cNvSpPr>
            <a:spLocks noGrp="1"/>
          </p:cNvSpPr>
          <p:nvPr>
            <p:ph type="title"/>
          </p:nvPr>
        </p:nvSpPr>
        <p:spPr/>
        <p:txBody>
          <a:bodyPr/>
          <a:lstStyle/>
          <a:p>
            <a:pPr algn="ctr"/>
            <a:r>
              <a:rPr lang="en-US" dirty="0"/>
              <a:t>GCC Grants Administrator</a:t>
            </a:r>
          </a:p>
        </p:txBody>
      </p:sp>
      <p:sp>
        <p:nvSpPr>
          <p:cNvPr id="3" name="Slide Number Placeholder 2">
            <a:extLst>
              <a:ext uri="{FF2B5EF4-FFF2-40B4-BE49-F238E27FC236}">
                <a16:creationId xmlns:a16="http://schemas.microsoft.com/office/drawing/2014/main" id="{1471A137-4E63-43B4-A8BC-4907B037C120}"/>
              </a:ext>
            </a:extLst>
          </p:cNvPr>
          <p:cNvSpPr>
            <a:spLocks noGrp="1"/>
          </p:cNvSpPr>
          <p:nvPr>
            <p:ph type="sldNum" sz="quarter" idx="12"/>
          </p:nvPr>
        </p:nvSpPr>
        <p:spPr>
          <a:xfrm>
            <a:off x="8619648" y="6400799"/>
            <a:ext cx="478632" cy="365125"/>
          </a:xfrm>
        </p:spPr>
        <p:txBody>
          <a:bodyPr/>
          <a:lstStyle/>
          <a:p>
            <a:fld id="{5217D969-FAF6-4667-9EED-A6C98B22320E}" type="slidenum">
              <a:rPr lang="en-US" smtClean="0"/>
              <a:pPr/>
              <a:t>22</a:t>
            </a:fld>
            <a:endParaRPr lang="en-US" dirty="0"/>
          </a:p>
        </p:txBody>
      </p:sp>
    </p:spTree>
    <p:extLst>
      <p:ext uri="{BB962C8B-B14F-4D97-AF65-F5344CB8AC3E}">
        <p14:creationId xmlns:p14="http://schemas.microsoft.com/office/powerpoint/2010/main" val="2692346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126B5-AAAD-42EF-B347-70A02203A3AB}"/>
              </a:ext>
            </a:extLst>
          </p:cNvPr>
          <p:cNvSpPr>
            <a:spLocks noGrp="1"/>
          </p:cNvSpPr>
          <p:nvPr>
            <p:ph type="sldNum" sz="quarter" idx="12"/>
          </p:nvPr>
        </p:nvSpPr>
        <p:spPr>
          <a:xfrm>
            <a:off x="8628890" y="6400800"/>
            <a:ext cx="478632" cy="365125"/>
          </a:xfrm>
        </p:spPr>
        <p:txBody>
          <a:bodyPr/>
          <a:lstStyle/>
          <a:p>
            <a:fld id="{5217D969-FAF6-4667-9EED-A6C98B22320E}" type="slidenum">
              <a:rPr lang="en-US" smtClean="0"/>
              <a:pPr/>
              <a:t>23</a:t>
            </a:fld>
            <a:endParaRPr lang="en-US" dirty="0"/>
          </a:p>
        </p:txBody>
      </p:sp>
      <p:sp>
        <p:nvSpPr>
          <p:cNvPr id="7" name="object 4">
            <a:extLst>
              <a:ext uri="{FF2B5EF4-FFF2-40B4-BE49-F238E27FC236}">
                <a16:creationId xmlns:a16="http://schemas.microsoft.com/office/drawing/2014/main" id="{52909F87-E5C3-4F60-B37D-B430E3D56AE9}"/>
              </a:ext>
            </a:extLst>
          </p:cNvPr>
          <p:cNvSpPr txBox="1">
            <a:spLocks/>
          </p:cNvSpPr>
          <p:nvPr/>
        </p:nvSpPr>
        <p:spPr>
          <a:xfrm>
            <a:off x="557785" y="2283024"/>
            <a:ext cx="8077200" cy="1243289"/>
          </a:xfrm>
          <a:prstGeom prst="rect">
            <a:avLst/>
          </a:prstGeom>
        </p:spPr>
        <p:txBody>
          <a:bodyPr vert="horz" wrap="square" lIns="0" tIns="12065" rIns="0" bIns="0" rtlCol="0" anchor="ctr">
            <a:sp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1"/>
                </a:solidFill>
                <a:effectLst>
                  <a:outerShdw blurRad="31750" dist="25400" dir="5400000" algn="tl" rotWithShape="0">
                    <a:srgbClr val="000000">
                      <a:alpha val="25000"/>
                    </a:srgbClr>
                  </a:outerShdw>
                </a:effectLst>
                <a:latin typeface="+mj-lt"/>
                <a:ea typeface="+mj-ea"/>
                <a:cs typeface="Arial" pitchFamily="34" charset="0"/>
              </a:defRPr>
            </a:lvl1pPr>
            <a:extLst/>
          </a:lstStyle>
          <a:p>
            <a:pPr marL="12700" algn="ctr">
              <a:spcBef>
                <a:spcPts val="95"/>
              </a:spcBef>
            </a:pPr>
            <a:r>
              <a:rPr lang="en-US" sz="4000" b="0" spc="-5" dirty="0"/>
              <a:t>Budget Monitoring, Reimbursements, and Documentation</a:t>
            </a:r>
            <a:endParaRPr lang="en-US" sz="4000" dirty="0">
              <a:cs typeface="Calibri"/>
            </a:endParaRPr>
          </a:p>
        </p:txBody>
      </p:sp>
    </p:spTree>
    <p:extLst>
      <p:ext uri="{BB962C8B-B14F-4D97-AF65-F5344CB8AC3E}">
        <p14:creationId xmlns:p14="http://schemas.microsoft.com/office/powerpoint/2010/main" val="358565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 email&#10;&#10;Description automatically generated">
            <a:extLst>
              <a:ext uri="{FF2B5EF4-FFF2-40B4-BE49-F238E27FC236}">
                <a16:creationId xmlns:a16="http://schemas.microsoft.com/office/drawing/2014/main" id="{916DDA28-38E3-4F5A-A875-73C3EDCF7F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92723"/>
            <a:ext cx="8229600" cy="3702791"/>
          </a:xfrm>
        </p:spPr>
      </p:pic>
      <p:sp>
        <p:nvSpPr>
          <p:cNvPr id="3" name="Footer Placeholder 2">
            <a:extLst>
              <a:ext uri="{FF2B5EF4-FFF2-40B4-BE49-F238E27FC236}">
                <a16:creationId xmlns:a16="http://schemas.microsoft.com/office/drawing/2014/main" id="{B009F6E2-9934-46A9-97CA-17CA78E514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97C948-0032-40DC-9C84-FFBBD30F33BB}"/>
              </a:ext>
            </a:extLst>
          </p:cNvPr>
          <p:cNvSpPr>
            <a:spLocks noGrp="1"/>
          </p:cNvSpPr>
          <p:nvPr>
            <p:ph type="sldNum" sz="quarter" idx="12"/>
          </p:nvPr>
        </p:nvSpPr>
        <p:spPr>
          <a:xfrm>
            <a:off x="8458200" y="6407944"/>
            <a:ext cx="554832" cy="365125"/>
          </a:xfrm>
        </p:spPr>
        <p:txBody>
          <a:bodyPr/>
          <a:lstStyle/>
          <a:p>
            <a:fld id="{5217D969-FAF6-4667-9EED-A6C98B22320E}" type="slidenum">
              <a:rPr lang="en-US" smtClean="0"/>
              <a:t>24</a:t>
            </a:fld>
            <a:endParaRPr lang="en-US" dirty="0"/>
          </a:p>
        </p:txBody>
      </p:sp>
      <p:sp>
        <p:nvSpPr>
          <p:cNvPr id="5" name="Title 4">
            <a:extLst>
              <a:ext uri="{FF2B5EF4-FFF2-40B4-BE49-F238E27FC236}">
                <a16:creationId xmlns:a16="http://schemas.microsoft.com/office/drawing/2014/main" id="{2ADBC84A-DFC1-40CF-BDEA-E33E8C1F2BED}"/>
              </a:ext>
            </a:extLst>
          </p:cNvPr>
          <p:cNvSpPr>
            <a:spLocks noGrp="1"/>
          </p:cNvSpPr>
          <p:nvPr>
            <p:ph type="title"/>
          </p:nvPr>
        </p:nvSpPr>
        <p:spPr/>
        <p:txBody>
          <a:bodyPr/>
          <a:lstStyle/>
          <a:p>
            <a:r>
              <a:rPr lang="en-US" dirty="0"/>
              <a:t>Monitoring Your Budget</a:t>
            </a:r>
          </a:p>
        </p:txBody>
      </p:sp>
    </p:spTree>
    <p:extLst>
      <p:ext uri="{BB962C8B-B14F-4D97-AF65-F5344CB8AC3E}">
        <p14:creationId xmlns:p14="http://schemas.microsoft.com/office/powerpoint/2010/main" val="365561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3EC18B0-D7D1-4C39-821B-9A4AA67C3BA6}"/>
              </a:ext>
            </a:extLst>
          </p:cNvPr>
          <p:cNvPicPr>
            <a:picLocks noGrp="1" noChangeAspect="1"/>
          </p:cNvPicPr>
          <p:nvPr>
            <p:ph idx="1"/>
          </p:nvPr>
        </p:nvPicPr>
        <p:blipFill>
          <a:blip r:embed="rId3"/>
          <a:stretch>
            <a:fillRect/>
          </a:stretch>
        </p:blipFill>
        <p:spPr>
          <a:xfrm>
            <a:off x="457200" y="1620267"/>
            <a:ext cx="8229600" cy="4247703"/>
          </a:xfrm>
        </p:spPr>
      </p:pic>
      <p:sp>
        <p:nvSpPr>
          <p:cNvPr id="3" name="Footer Placeholder 2">
            <a:extLst>
              <a:ext uri="{FF2B5EF4-FFF2-40B4-BE49-F238E27FC236}">
                <a16:creationId xmlns:a16="http://schemas.microsoft.com/office/drawing/2014/main" id="{818D7D0D-3ACD-4281-B292-F3FB25026A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3693C4-FD81-43A9-96C8-2C8D9E255922}"/>
              </a:ext>
            </a:extLst>
          </p:cNvPr>
          <p:cNvSpPr>
            <a:spLocks noGrp="1"/>
          </p:cNvSpPr>
          <p:nvPr>
            <p:ph type="sldNum" sz="quarter" idx="12"/>
          </p:nvPr>
        </p:nvSpPr>
        <p:spPr>
          <a:xfrm>
            <a:off x="8534400" y="6407944"/>
            <a:ext cx="478632" cy="365125"/>
          </a:xfrm>
        </p:spPr>
        <p:txBody>
          <a:bodyPr/>
          <a:lstStyle/>
          <a:p>
            <a:fld id="{5217D969-FAF6-4667-9EED-A6C98B22320E}" type="slidenum">
              <a:rPr lang="en-US" smtClean="0"/>
              <a:t>25</a:t>
            </a:fld>
            <a:endParaRPr lang="en-US" dirty="0"/>
          </a:p>
        </p:txBody>
      </p:sp>
      <p:sp>
        <p:nvSpPr>
          <p:cNvPr id="5" name="Title 4">
            <a:extLst>
              <a:ext uri="{FF2B5EF4-FFF2-40B4-BE49-F238E27FC236}">
                <a16:creationId xmlns:a16="http://schemas.microsoft.com/office/drawing/2014/main" id="{86228E1A-3ADD-4FF5-8E72-34480002ACE5}"/>
              </a:ext>
            </a:extLst>
          </p:cNvPr>
          <p:cNvSpPr>
            <a:spLocks noGrp="1"/>
          </p:cNvSpPr>
          <p:nvPr>
            <p:ph type="title"/>
          </p:nvPr>
        </p:nvSpPr>
        <p:spPr/>
        <p:txBody>
          <a:bodyPr/>
          <a:lstStyle/>
          <a:p>
            <a:r>
              <a:rPr lang="en-US" dirty="0"/>
              <a:t>Budget Filter</a:t>
            </a:r>
          </a:p>
        </p:txBody>
      </p:sp>
    </p:spTree>
    <p:extLst>
      <p:ext uri="{BB962C8B-B14F-4D97-AF65-F5344CB8AC3E}">
        <p14:creationId xmlns:p14="http://schemas.microsoft.com/office/powerpoint/2010/main" val="139997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C0F47DA-8270-4D96-8BAC-03DD820A9861}"/>
              </a:ext>
            </a:extLst>
          </p:cNvPr>
          <p:cNvSpPr>
            <a:spLocks noGrp="1"/>
          </p:cNvSpPr>
          <p:nvPr>
            <p:ph idx="1"/>
          </p:nvPr>
        </p:nvSpPr>
        <p:spPr>
          <a:xfrm>
            <a:off x="457200" y="1143000"/>
            <a:ext cx="8229600" cy="4864291"/>
          </a:xfrm>
        </p:spPr>
        <p:txBody>
          <a:bodyPr>
            <a:normAutofit fontScale="77500" lnSpcReduction="20000"/>
          </a:bodyPr>
          <a:lstStyle/>
          <a:p>
            <a:pPr marL="0" marR="183356" indent="0">
              <a:lnSpc>
                <a:spcPct val="170000"/>
              </a:lnSpc>
              <a:buNone/>
              <a:tabLst>
                <a:tab pos="1380648" algn="l"/>
              </a:tabLst>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a:t>
            </a:r>
            <a:r>
              <a:rPr lang="en-US" sz="2800" b="1" dirty="0">
                <a:ea typeface="Arial Unicode MS" panose="020B0604020202020204" pitchFamily="34" charset="-128"/>
                <a:cs typeface="Arial Unicode MS" panose="020B0604020202020204" pitchFamily="34" charset="-128"/>
              </a:rPr>
              <a:t>1</a:t>
            </a:r>
            <a:r>
              <a:rPr lang="en-US" sz="2800" b="1" spc="-8" dirty="0">
                <a:ea typeface="Arial Unicode MS" panose="020B0604020202020204" pitchFamily="34" charset="-128"/>
                <a:cs typeface="Arial Unicode MS" panose="020B0604020202020204" pitchFamily="34" charset="-128"/>
              </a:rPr>
              <a:t> </a:t>
            </a:r>
            <a:r>
              <a:rPr lang="en-US" sz="2800" dirty="0">
                <a:ea typeface="Arial Unicode MS" panose="020B0604020202020204" pitchFamily="34" charset="-128"/>
                <a:cs typeface="Arial Unicode MS" panose="020B0604020202020204" pitchFamily="34" charset="-128"/>
              </a:rPr>
              <a:t>	</a:t>
            </a:r>
          </a:p>
          <a:p>
            <a:pPr marL="571500" marR="183356" indent="-571500">
              <a:lnSpc>
                <a:spcPct val="170000"/>
              </a:lnSpc>
              <a:buClr>
                <a:srgbClr val="FF0000"/>
              </a:buClr>
              <a:buFont typeface="Wingdings 3" panose="05040102010807070707" pitchFamily="18" charset="2"/>
              <a:buChar char="}"/>
              <a:tabLst>
                <a:tab pos="1380648" algn="l"/>
              </a:tabLst>
            </a:pPr>
            <a:r>
              <a:rPr lang="en-US" sz="2800" spc="-4" dirty="0">
                <a:ea typeface="Arial Unicode MS" panose="020B0604020202020204" pitchFamily="34" charset="-128"/>
                <a:cs typeface="Arial Unicode MS" panose="020B0604020202020204" pitchFamily="34" charset="-128"/>
              </a:rPr>
              <a:t>Project Directors reference t</a:t>
            </a:r>
            <a:r>
              <a:rPr lang="en-US" sz="2800" spc="-8" dirty="0">
                <a:ea typeface="Arial Unicode MS" panose="020B0604020202020204" pitchFamily="34" charset="-128"/>
                <a:cs typeface="Arial Unicode MS" panose="020B0604020202020204" pitchFamily="34" charset="-128"/>
              </a:rPr>
              <a:t>h</a:t>
            </a:r>
            <a:r>
              <a:rPr lang="en-US" sz="2800" dirty="0">
                <a:ea typeface="Arial Unicode MS" panose="020B0604020202020204" pitchFamily="34" charset="-128"/>
                <a:cs typeface="Arial Unicode MS" panose="020B0604020202020204" pitchFamily="34" charset="-128"/>
              </a:rPr>
              <a:t>e</a:t>
            </a:r>
            <a:r>
              <a:rPr lang="en-US" sz="2800" spc="-8" dirty="0">
                <a:ea typeface="Arial Unicode MS" panose="020B0604020202020204" pitchFamily="34" charset="-128"/>
                <a:cs typeface="Arial Unicode MS" panose="020B0604020202020204" pitchFamily="34" charset="-128"/>
              </a:rPr>
              <a:t> approved budget </a:t>
            </a:r>
            <a:r>
              <a:rPr lang="en-US" sz="2800" spc="-4" dirty="0">
                <a:ea typeface="Arial Unicode MS" panose="020B0604020202020204" pitchFamily="34" charset="-128"/>
                <a:cs typeface="Arial Unicode MS" panose="020B0604020202020204" pitchFamily="34" charset="-128"/>
              </a:rPr>
              <a:t>li</a:t>
            </a:r>
            <a:r>
              <a:rPr lang="en-US" sz="2800" spc="-8" dirty="0">
                <a:ea typeface="Arial Unicode MS" panose="020B0604020202020204" pitchFamily="34" charset="-128"/>
                <a:cs typeface="Arial Unicode MS" panose="020B0604020202020204" pitchFamily="34" charset="-128"/>
              </a:rPr>
              <a:t>n</a:t>
            </a:r>
            <a:r>
              <a:rPr lang="en-US" sz="2800" dirty="0">
                <a:ea typeface="Arial Unicode MS" panose="020B0604020202020204" pitchFamily="34" charset="-128"/>
                <a:cs typeface="Arial Unicode MS" panose="020B0604020202020204" pitchFamily="34" charset="-128"/>
              </a:rPr>
              <a:t>e </a:t>
            </a:r>
            <a:r>
              <a:rPr lang="en-US" sz="2800" spc="-4" dirty="0">
                <a:ea typeface="Arial Unicode MS" panose="020B0604020202020204" pitchFamily="34" charset="-128"/>
                <a:cs typeface="Arial Unicode MS" panose="020B0604020202020204" pitchFamily="34" charset="-128"/>
              </a:rPr>
              <a:t>it</a:t>
            </a:r>
            <a:r>
              <a:rPr lang="en-US" sz="2800" spc="-8" dirty="0">
                <a:ea typeface="Arial Unicode MS" panose="020B0604020202020204" pitchFamily="34" charset="-128"/>
                <a:cs typeface="Arial Unicode MS" panose="020B0604020202020204" pitchFamily="34" charset="-128"/>
              </a:rPr>
              <a:t>em</a:t>
            </a:r>
            <a:r>
              <a:rPr lang="en-US" sz="2800" dirty="0">
                <a:ea typeface="Arial Unicode MS" panose="020B0604020202020204" pitchFamily="34" charset="-128"/>
                <a:cs typeface="Arial Unicode MS" panose="020B0604020202020204" pitchFamily="34" charset="-128"/>
              </a:rPr>
              <a:t>s</a:t>
            </a:r>
            <a:r>
              <a:rPr lang="en-US" sz="2800" spc="-8" dirty="0">
                <a:ea typeface="Arial Unicode MS" panose="020B0604020202020204" pitchFamily="34" charset="-128"/>
                <a:cs typeface="Arial Unicode MS" panose="020B0604020202020204" pitchFamily="34" charset="-128"/>
              </a:rPr>
              <a:t> for </a:t>
            </a:r>
            <a:r>
              <a:rPr lang="en-US" sz="2800" spc="4" dirty="0">
                <a:ea typeface="Arial Unicode MS" panose="020B0604020202020204" pitchFamily="34" charset="-128"/>
                <a:cs typeface="Arial Unicode MS" panose="020B0604020202020204" pitchFamily="34" charset="-128"/>
              </a:rPr>
              <a:t>the grant for which you are requesting reimbursement for the monthly expenditures.</a:t>
            </a:r>
            <a:endParaRPr lang="en-US" sz="2800" dirty="0">
              <a:ea typeface="Arial Unicode MS" panose="020B0604020202020204" pitchFamily="34" charset="-128"/>
              <a:cs typeface="Arial Unicode MS" panose="020B0604020202020204" pitchFamily="34" charset="-128"/>
            </a:endParaRPr>
          </a:p>
          <a:p>
            <a:pPr marL="0" marR="3810" indent="0">
              <a:lnSpc>
                <a:spcPct val="170000"/>
              </a:lnSpc>
              <a:spcBef>
                <a:spcPts val="574"/>
              </a:spcBef>
              <a:buNone/>
              <a:tabLst>
                <a:tab pos="1380648" algn="l"/>
              </a:tabLst>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2</a:t>
            </a:r>
            <a:r>
              <a:rPr lang="en-US" sz="2800" dirty="0">
                <a:ea typeface="Arial Unicode MS" panose="020B0604020202020204" pitchFamily="34" charset="-128"/>
                <a:cs typeface="Arial Unicode MS" panose="020B0604020202020204" pitchFamily="34" charset="-128"/>
              </a:rPr>
              <a:t>	</a:t>
            </a:r>
          </a:p>
          <a:p>
            <a:pPr marL="571500" marR="3810" indent="-571500">
              <a:lnSpc>
                <a:spcPct val="170000"/>
              </a:lnSpc>
              <a:spcBef>
                <a:spcPts val="574"/>
              </a:spcBef>
              <a:buClr>
                <a:srgbClr val="FF0000"/>
              </a:buClr>
              <a:buFont typeface="Wingdings 3" panose="05040102010807070707" pitchFamily="18" charset="2"/>
              <a:buChar char="}"/>
              <a:tabLst>
                <a:tab pos="1380648" algn="l"/>
              </a:tabLst>
            </a:pPr>
            <a:r>
              <a:rPr lang="en-US" sz="2800" dirty="0">
                <a:ea typeface="Arial Unicode MS" panose="020B0604020202020204" pitchFamily="34" charset="-128"/>
                <a:cs typeface="Arial Unicode MS" panose="020B0604020202020204" pitchFamily="34" charset="-128"/>
              </a:rPr>
              <a:t>Request the information that is needed for the reimbursement from the Controller -  The Controller will provide the BD701 report and personnel information for the period which you are preparing the reimbursement.</a:t>
            </a:r>
          </a:p>
        </p:txBody>
      </p:sp>
      <p:sp>
        <p:nvSpPr>
          <p:cNvPr id="4" name="Slide Number Placeholder 3">
            <a:extLst>
              <a:ext uri="{FF2B5EF4-FFF2-40B4-BE49-F238E27FC236}">
                <a16:creationId xmlns:a16="http://schemas.microsoft.com/office/drawing/2014/main" id="{EEB6B535-4C18-4D8A-9802-3A6EE5B7AA62}"/>
              </a:ext>
            </a:extLst>
          </p:cNvPr>
          <p:cNvSpPr>
            <a:spLocks noGrp="1"/>
          </p:cNvSpPr>
          <p:nvPr>
            <p:ph type="sldNum" sz="quarter" idx="12"/>
          </p:nvPr>
        </p:nvSpPr>
        <p:spPr>
          <a:xfrm>
            <a:off x="8589168" y="6400799"/>
            <a:ext cx="554832" cy="365125"/>
          </a:xfrm>
        </p:spPr>
        <p:txBody>
          <a:bodyPr/>
          <a:lstStyle/>
          <a:p>
            <a:fld id="{5217D969-FAF6-4667-9EED-A6C98B22320E}" type="slidenum">
              <a:rPr lang="en-US" smtClean="0">
                <a:solidFill>
                  <a:schemeClr val="bg1"/>
                </a:solidFill>
              </a:rPr>
              <a:pPr/>
              <a:t>26</a:t>
            </a:fld>
            <a:endParaRPr lang="en-US" dirty="0">
              <a:solidFill>
                <a:schemeClr val="bg1"/>
              </a:solidFill>
            </a:endParaRPr>
          </a:p>
        </p:txBody>
      </p:sp>
      <p:sp>
        <p:nvSpPr>
          <p:cNvPr id="6" name="Title 5">
            <a:extLst>
              <a:ext uri="{FF2B5EF4-FFF2-40B4-BE49-F238E27FC236}">
                <a16:creationId xmlns:a16="http://schemas.microsoft.com/office/drawing/2014/main" id="{B69D0243-2C04-4B2D-8BBD-7615EBD0AC06}"/>
              </a:ext>
            </a:extLst>
          </p:cNvPr>
          <p:cNvSpPr>
            <a:spLocks noGrp="1"/>
          </p:cNvSpPr>
          <p:nvPr>
            <p:ph type="title"/>
          </p:nvPr>
        </p:nvSpPr>
        <p:spPr/>
        <p:txBody>
          <a:bodyPr/>
          <a:lstStyle/>
          <a:p>
            <a:pPr algn="ctr"/>
            <a:r>
              <a:rPr lang="en-US" dirty="0"/>
              <a:t>How Do I Get Reimbursed? </a:t>
            </a:r>
          </a:p>
        </p:txBody>
      </p:sp>
    </p:spTree>
    <p:extLst>
      <p:ext uri="{BB962C8B-B14F-4D97-AF65-F5344CB8AC3E}">
        <p14:creationId xmlns:p14="http://schemas.microsoft.com/office/powerpoint/2010/main" val="3034284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7EC4F-072B-4838-8783-473A2409D534}"/>
              </a:ext>
            </a:extLst>
          </p:cNvPr>
          <p:cNvSpPr>
            <a:spLocks noGrp="1"/>
          </p:cNvSpPr>
          <p:nvPr>
            <p:ph type="body" sz="quarter" idx="13"/>
          </p:nvPr>
        </p:nvSpPr>
        <p:spPr>
          <a:xfrm>
            <a:off x="430901" y="1295400"/>
            <a:ext cx="8393463" cy="4876799"/>
          </a:xfrm>
        </p:spPr>
        <p:txBody>
          <a:bodyPr>
            <a:normAutofit fontScale="70000" lnSpcReduction="20000"/>
          </a:bodyPr>
          <a:lstStyle/>
          <a:p>
            <a:pPr marL="0" marR="272415" indent="0">
              <a:lnSpc>
                <a:spcPct val="170000"/>
              </a:lnSpc>
              <a:spcBef>
                <a:spcPts val="574"/>
              </a:spcBef>
              <a:buNone/>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a:t>
            </a:r>
            <a:r>
              <a:rPr lang="en-US" sz="2800" b="1" dirty="0">
                <a:ea typeface="Arial Unicode MS" panose="020B0604020202020204" pitchFamily="34" charset="-128"/>
                <a:cs typeface="Arial Unicode MS" panose="020B0604020202020204" pitchFamily="34" charset="-128"/>
              </a:rPr>
              <a:t>3</a:t>
            </a:r>
            <a:r>
              <a:rPr lang="en-US" sz="2800" b="1" spc="-8" dirty="0">
                <a:ea typeface="Arial Unicode MS" panose="020B0604020202020204" pitchFamily="34" charset="-128"/>
                <a:cs typeface="Arial Unicode MS" panose="020B0604020202020204" pitchFamily="34" charset="-128"/>
              </a:rPr>
              <a:t> </a:t>
            </a:r>
            <a:endParaRPr lang="en-US" sz="2800" b="1" spc="-4" dirty="0">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3" panose="05040102010807070707" pitchFamily="18" charset="2"/>
              <a:buChar char="}"/>
            </a:pPr>
            <a:r>
              <a:rPr lang="en-US" sz="2800" dirty="0">
                <a:ea typeface="Arial Unicode MS" panose="020B0604020202020204" pitchFamily="34" charset="-128"/>
                <a:cs typeface="Arial Unicode MS" panose="020B0604020202020204" pitchFamily="34" charset="-128"/>
              </a:rPr>
              <a:t>Send </a:t>
            </a:r>
            <a:r>
              <a:rPr lang="en-US" sz="2800" spc="-8" dirty="0">
                <a:ea typeface="Arial Unicode MS" panose="020B0604020202020204" pitchFamily="34" charset="-128"/>
                <a:cs typeface="Arial Unicode MS" panose="020B0604020202020204" pitchFamily="34" charset="-128"/>
              </a:rPr>
              <a:t>e</a:t>
            </a:r>
            <a:r>
              <a:rPr lang="en-US" sz="2800" spc="4" dirty="0">
                <a:ea typeface="Arial Unicode MS" panose="020B0604020202020204" pitchFamily="34" charset="-128"/>
                <a:cs typeface="Arial Unicode MS" panose="020B0604020202020204" pitchFamily="34" charset="-128"/>
              </a:rPr>
              <a:t>x</a:t>
            </a:r>
            <a:r>
              <a:rPr lang="en-US" sz="2800" spc="-8" dirty="0">
                <a:ea typeface="Arial Unicode MS" panose="020B0604020202020204" pitchFamily="34" charset="-128"/>
                <a:cs typeface="Arial Unicode MS" panose="020B0604020202020204" pitchFamily="34" charset="-128"/>
              </a:rPr>
              <a:t>pend</a:t>
            </a:r>
            <a:r>
              <a:rPr lang="en-US" sz="2800" spc="-4" dirty="0">
                <a:ea typeface="Arial Unicode MS" panose="020B0604020202020204" pitchFamily="34" charset="-128"/>
                <a:cs typeface="Arial Unicode MS" panose="020B0604020202020204" pitchFamily="34" charset="-128"/>
              </a:rPr>
              <a:t>it</a:t>
            </a:r>
            <a:r>
              <a:rPr lang="en-US" sz="2800" spc="-8" dirty="0">
                <a:ea typeface="Arial Unicode MS" panose="020B0604020202020204" pitchFamily="34" charset="-128"/>
                <a:cs typeface="Arial Unicode MS" panose="020B0604020202020204" pitchFamily="34" charset="-128"/>
              </a:rPr>
              <a:t>u</a:t>
            </a:r>
            <a:r>
              <a:rPr lang="en-US" sz="2800" dirty="0">
                <a:ea typeface="Arial Unicode MS" panose="020B0604020202020204" pitchFamily="34" charset="-128"/>
                <a:cs typeface="Arial Unicode MS" panose="020B0604020202020204" pitchFamily="34" charset="-128"/>
              </a:rPr>
              <a:t>r</a:t>
            </a:r>
            <a:r>
              <a:rPr lang="en-US" sz="2800" spc="-8" dirty="0">
                <a:ea typeface="Arial Unicode MS" panose="020B0604020202020204" pitchFamily="34" charset="-128"/>
                <a:cs typeface="Arial Unicode MS" panose="020B0604020202020204" pitchFamily="34" charset="-128"/>
              </a:rPr>
              <a:t>e</a:t>
            </a:r>
            <a:r>
              <a:rPr lang="en-US" sz="2800" dirty="0">
                <a:ea typeface="Arial Unicode MS" panose="020B0604020202020204" pitchFamily="34" charset="-128"/>
                <a:cs typeface="Arial Unicode MS" panose="020B0604020202020204" pitchFamily="34" charset="-128"/>
              </a:rPr>
              <a:t>s/invoices</a:t>
            </a:r>
            <a:r>
              <a:rPr lang="en-US" sz="2800" spc="-15" dirty="0">
                <a:ea typeface="Arial Unicode MS" panose="020B0604020202020204" pitchFamily="34" charset="-128"/>
                <a:cs typeface="Arial Unicode MS" panose="020B0604020202020204" pitchFamily="34" charset="-128"/>
              </a:rPr>
              <a:t> to the Controller for the cost categories within your budget that were </a:t>
            </a:r>
            <a:r>
              <a:rPr lang="en-US" sz="2800" spc="-8" dirty="0">
                <a:ea typeface="Arial Unicode MS" panose="020B0604020202020204" pitchFamily="34" charset="-128"/>
                <a:cs typeface="Arial Unicode MS" panose="020B0604020202020204" pitchFamily="34" charset="-128"/>
              </a:rPr>
              <a:t>mad</a:t>
            </a:r>
            <a:r>
              <a:rPr lang="en-US" sz="2800" dirty="0">
                <a:ea typeface="Arial Unicode MS" panose="020B0604020202020204" pitchFamily="34" charset="-128"/>
                <a:cs typeface="Arial Unicode MS" panose="020B0604020202020204" pitchFamily="34" charset="-128"/>
              </a:rPr>
              <a:t>e</a:t>
            </a:r>
            <a:r>
              <a:rPr lang="en-US" sz="2800" spc="-8" dirty="0">
                <a:ea typeface="Arial Unicode MS" panose="020B0604020202020204" pitchFamily="34" charset="-128"/>
                <a:cs typeface="Arial Unicode MS" panose="020B0604020202020204" pitchFamily="34" charset="-128"/>
              </a:rPr>
              <a:t> du</a:t>
            </a:r>
            <a:r>
              <a:rPr lang="en-US" sz="2800" dirty="0">
                <a:ea typeface="Arial Unicode MS" panose="020B0604020202020204" pitchFamily="34" charset="-128"/>
                <a:cs typeface="Arial Unicode MS" panose="020B0604020202020204" pitchFamily="34" charset="-128"/>
              </a:rPr>
              <a:t>r</a:t>
            </a:r>
            <a:r>
              <a:rPr lang="en-US" sz="2800" spc="-4" dirty="0">
                <a:ea typeface="Arial Unicode MS" panose="020B0604020202020204" pitchFamily="34" charset="-128"/>
                <a:cs typeface="Arial Unicode MS" panose="020B0604020202020204" pitchFamily="34" charset="-128"/>
              </a:rPr>
              <a:t>i</a:t>
            </a:r>
            <a:r>
              <a:rPr lang="en-US" sz="2800" spc="-8" dirty="0">
                <a:ea typeface="Arial Unicode MS" panose="020B0604020202020204" pitchFamily="34" charset="-128"/>
                <a:cs typeface="Arial Unicode MS" panose="020B0604020202020204" pitchFamily="34" charset="-128"/>
              </a:rPr>
              <a:t>n</a:t>
            </a:r>
            <a:r>
              <a:rPr lang="en-US" sz="2800" dirty="0">
                <a:ea typeface="Arial Unicode MS" panose="020B0604020202020204" pitchFamily="34" charset="-128"/>
                <a:cs typeface="Arial Unicode MS" panose="020B0604020202020204" pitchFamily="34" charset="-128"/>
              </a:rPr>
              <a:t>g</a:t>
            </a:r>
            <a:r>
              <a:rPr lang="en-US" sz="2800" spc="-15" dirty="0">
                <a:ea typeface="Arial Unicode MS" panose="020B0604020202020204" pitchFamily="34" charset="-128"/>
                <a:cs typeface="Arial Unicode MS" panose="020B0604020202020204" pitchFamily="34" charset="-128"/>
              </a:rPr>
              <a:t> </a:t>
            </a:r>
            <a:r>
              <a:rPr lang="en-US" sz="2800" spc="-4" dirty="0">
                <a:ea typeface="Arial Unicode MS" panose="020B0604020202020204" pitchFamily="34" charset="-128"/>
                <a:cs typeface="Arial Unicode MS" panose="020B0604020202020204" pitchFamily="34" charset="-128"/>
              </a:rPr>
              <a:t>t</a:t>
            </a:r>
            <a:r>
              <a:rPr lang="en-US" sz="2800" spc="-8" dirty="0">
                <a:ea typeface="Arial Unicode MS" panose="020B0604020202020204" pitchFamily="34" charset="-128"/>
                <a:cs typeface="Arial Unicode MS" panose="020B0604020202020204" pitchFamily="34" charset="-128"/>
              </a:rPr>
              <a:t>h</a:t>
            </a:r>
            <a:r>
              <a:rPr lang="en-US" sz="2800" dirty="0">
                <a:ea typeface="Arial Unicode MS" panose="020B0604020202020204" pitchFamily="34" charset="-128"/>
                <a:cs typeface="Arial Unicode MS" panose="020B0604020202020204" pitchFamily="34" charset="-128"/>
              </a:rPr>
              <a:t>e</a:t>
            </a:r>
            <a:r>
              <a:rPr lang="en-US" sz="2800" spc="-8" dirty="0">
                <a:ea typeface="Arial Unicode MS" panose="020B0604020202020204" pitchFamily="34" charset="-128"/>
                <a:cs typeface="Arial Unicode MS" panose="020B0604020202020204" pitchFamily="34" charset="-128"/>
              </a:rPr>
              <a:t> reimbursement pe</a:t>
            </a:r>
            <a:r>
              <a:rPr lang="en-US" sz="2800" dirty="0">
                <a:ea typeface="Arial Unicode MS" panose="020B0604020202020204" pitchFamily="34" charset="-128"/>
                <a:cs typeface="Arial Unicode MS" panose="020B0604020202020204" pitchFamily="34" charset="-128"/>
              </a:rPr>
              <a:t>r</a:t>
            </a:r>
            <a:r>
              <a:rPr lang="en-US" sz="2800" spc="-4" dirty="0">
                <a:ea typeface="Arial Unicode MS" panose="020B0604020202020204" pitchFamily="34" charset="-128"/>
                <a:cs typeface="Arial Unicode MS" panose="020B0604020202020204" pitchFamily="34" charset="-128"/>
              </a:rPr>
              <a:t>i</a:t>
            </a:r>
            <a:r>
              <a:rPr lang="en-US" sz="2800" spc="-8" dirty="0">
                <a:ea typeface="Arial Unicode MS" panose="020B0604020202020204" pitchFamily="34" charset="-128"/>
                <a:cs typeface="Arial Unicode MS" panose="020B0604020202020204" pitchFamily="34" charset="-128"/>
              </a:rPr>
              <a:t>od.</a:t>
            </a:r>
          </a:p>
          <a:p>
            <a:pPr marL="457200" marR="272415" indent="-457200">
              <a:lnSpc>
                <a:spcPct val="170000"/>
              </a:lnSpc>
              <a:spcBef>
                <a:spcPts val="574"/>
              </a:spcBef>
              <a:buClr>
                <a:srgbClr val="FF0000"/>
              </a:buClr>
              <a:buFont typeface="Wingdings 3" panose="05040102010807070707" pitchFamily="18" charset="2"/>
              <a:buChar char="}"/>
            </a:pPr>
            <a:r>
              <a:rPr lang="en-US" sz="2800" spc="-4" dirty="0">
                <a:ea typeface="Arial Unicode MS" panose="020B0604020202020204" pitchFamily="34" charset="-128"/>
                <a:cs typeface="Arial Unicode MS" panose="020B0604020202020204" pitchFamily="34" charset="-128"/>
              </a:rPr>
              <a:t>I</a:t>
            </a:r>
            <a:r>
              <a:rPr lang="en-US" sz="2800" spc="-8" dirty="0">
                <a:ea typeface="Arial Unicode MS" panose="020B0604020202020204" pitchFamily="34" charset="-128"/>
                <a:cs typeface="Arial Unicode MS" panose="020B0604020202020204" pitchFamily="34" charset="-128"/>
              </a:rPr>
              <a:t>n</a:t>
            </a:r>
            <a:r>
              <a:rPr lang="en-US" sz="2800" spc="4" dirty="0">
                <a:ea typeface="Arial Unicode MS" panose="020B0604020202020204" pitchFamily="34" charset="-128"/>
                <a:cs typeface="Arial Unicode MS" panose="020B0604020202020204" pitchFamily="34" charset="-128"/>
              </a:rPr>
              <a:t>c</a:t>
            </a:r>
            <a:r>
              <a:rPr lang="en-US" sz="2800" spc="-4" dirty="0">
                <a:ea typeface="Arial Unicode MS" panose="020B0604020202020204" pitchFamily="34" charset="-128"/>
                <a:cs typeface="Arial Unicode MS" panose="020B0604020202020204" pitchFamily="34" charset="-128"/>
              </a:rPr>
              <a:t>l</a:t>
            </a:r>
            <a:r>
              <a:rPr lang="en-US" sz="2800" spc="-8" dirty="0">
                <a:ea typeface="Arial Unicode MS" panose="020B0604020202020204" pitchFamily="34" charset="-128"/>
                <a:cs typeface="Arial Unicode MS" panose="020B0604020202020204" pitchFamily="34" charset="-128"/>
              </a:rPr>
              <a:t>ud</a:t>
            </a:r>
            <a:r>
              <a:rPr lang="en-US" sz="2800" dirty="0">
                <a:ea typeface="Arial Unicode MS" panose="020B0604020202020204" pitchFamily="34" charset="-128"/>
                <a:cs typeface="Arial Unicode MS" panose="020B0604020202020204" pitchFamily="34" charset="-128"/>
              </a:rPr>
              <a:t>e</a:t>
            </a:r>
            <a:r>
              <a:rPr lang="en-US" sz="2800" spc="-15" dirty="0">
                <a:ea typeface="Arial Unicode MS" panose="020B0604020202020204" pitchFamily="34" charset="-128"/>
                <a:cs typeface="Arial Unicode MS" panose="020B0604020202020204" pitchFamily="34" charset="-128"/>
              </a:rPr>
              <a:t> the GCC </a:t>
            </a:r>
            <a:r>
              <a:rPr lang="en-US" sz="2800" b="1" u="sng" spc="-15" dirty="0">
                <a:ea typeface="Arial Unicode MS" panose="020B0604020202020204" pitchFamily="34" charset="-128"/>
                <a:cs typeface="Arial Unicode MS" panose="020B0604020202020204" pitchFamily="34" charset="-128"/>
              </a:rPr>
              <a:t>required</a:t>
            </a:r>
            <a:r>
              <a:rPr lang="en-US" sz="2800" spc="-15" dirty="0">
                <a:ea typeface="Arial Unicode MS" panose="020B0604020202020204" pitchFamily="34" charset="-128"/>
                <a:cs typeface="Arial Unicode MS" panose="020B0604020202020204" pitchFamily="34" charset="-128"/>
              </a:rPr>
              <a:t> “Coversheets” for each expense category and </a:t>
            </a:r>
            <a:r>
              <a:rPr lang="en-US" sz="2800" spc="-8" dirty="0">
                <a:ea typeface="Arial Unicode MS" panose="020B0604020202020204" pitchFamily="34" charset="-128"/>
                <a:cs typeface="Arial Unicode MS" panose="020B0604020202020204" pitchFamily="34" charset="-128"/>
              </a:rPr>
              <a:t>a</a:t>
            </a:r>
            <a:r>
              <a:rPr lang="en-US" sz="2800" spc="-4" dirty="0">
                <a:ea typeface="Arial Unicode MS" panose="020B0604020202020204" pitchFamily="34" charset="-128"/>
                <a:cs typeface="Arial Unicode MS" panose="020B0604020202020204" pitchFamily="34" charset="-128"/>
              </a:rPr>
              <a:t>l</a:t>
            </a:r>
            <a:r>
              <a:rPr lang="en-US" sz="2800" dirty="0">
                <a:ea typeface="Arial Unicode MS" panose="020B0604020202020204" pitchFamily="34" charset="-128"/>
                <a:cs typeface="Arial Unicode MS" panose="020B0604020202020204" pitchFamily="34" charset="-128"/>
              </a:rPr>
              <a:t>l</a:t>
            </a:r>
            <a:r>
              <a:rPr lang="en-US" sz="2800" spc="4" dirty="0">
                <a:ea typeface="Arial Unicode MS" panose="020B0604020202020204" pitchFamily="34" charset="-128"/>
                <a:cs typeface="Arial Unicode MS" panose="020B0604020202020204" pitchFamily="34" charset="-128"/>
              </a:rPr>
              <a:t> </a:t>
            </a:r>
            <a:r>
              <a:rPr lang="en-US" sz="2800" spc="-8" dirty="0">
                <a:ea typeface="Arial Unicode MS" panose="020B0604020202020204" pitchFamily="34" charset="-128"/>
                <a:cs typeface="Arial Unicode MS" panose="020B0604020202020204" pitchFamily="34" charset="-128"/>
              </a:rPr>
              <a:t>do</a:t>
            </a:r>
            <a:r>
              <a:rPr lang="en-US" sz="2800" spc="4" dirty="0">
                <a:ea typeface="Arial Unicode MS" panose="020B0604020202020204" pitchFamily="34" charset="-128"/>
                <a:cs typeface="Arial Unicode MS" panose="020B0604020202020204" pitchFamily="34" charset="-128"/>
              </a:rPr>
              <a:t>c</a:t>
            </a:r>
            <a:r>
              <a:rPr lang="en-US" sz="2800" spc="-8" dirty="0">
                <a:ea typeface="Arial Unicode MS" panose="020B0604020202020204" pitchFamily="34" charset="-128"/>
                <a:cs typeface="Arial Unicode MS" panose="020B0604020202020204" pitchFamily="34" charset="-128"/>
              </a:rPr>
              <a:t>umen</a:t>
            </a:r>
            <a:r>
              <a:rPr lang="en-US" sz="2800" spc="-4" dirty="0">
                <a:ea typeface="Arial Unicode MS" panose="020B0604020202020204" pitchFamily="34" charset="-128"/>
                <a:cs typeface="Arial Unicode MS" panose="020B0604020202020204" pitchFamily="34" charset="-128"/>
              </a:rPr>
              <a:t>t</a:t>
            </a:r>
            <a:r>
              <a:rPr lang="en-US" sz="2800" spc="-8" dirty="0">
                <a:ea typeface="Arial Unicode MS" panose="020B0604020202020204" pitchFamily="34" charset="-128"/>
                <a:cs typeface="Arial Unicode MS" panose="020B0604020202020204" pitchFamily="34" charset="-128"/>
              </a:rPr>
              <a:t>a</a:t>
            </a:r>
            <a:r>
              <a:rPr lang="en-US" sz="2800" spc="-4" dirty="0">
                <a:ea typeface="Arial Unicode MS" panose="020B0604020202020204" pitchFamily="34" charset="-128"/>
                <a:cs typeface="Arial Unicode MS" panose="020B0604020202020204" pitchFamily="34" charset="-128"/>
              </a:rPr>
              <a:t>ti</a:t>
            </a:r>
            <a:r>
              <a:rPr lang="en-US" sz="2800" spc="-8" dirty="0">
                <a:ea typeface="Arial Unicode MS" panose="020B0604020202020204" pitchFamily="34" charset="-128"/>
                <a:cs typeface="Arial Unicode MS" panose="020B0604020202020204" pitchFamily="34" charset="-128"/>
              </a:rPr>
              <a:t>on </a:t>
            </a:r>
            <a:r>
              <a:rPr lang="en-US" sz="2800" spc="4" dirty="0">
                <a:ea typeface="Arial Unicode MS" panose="020B0604020202020204" pitchFamily="34" charset="-128"/>
                <a:cs typeface="Arial Unicode MS" panose="020B0604020202020204" pitchFamily="34" charset="-128"/>
              </a:rPr>
              <a:t>s</a:t>
            </a:r>
            <a:r>
              <a:rPr lang="en-US" sz="2800" spc="-8" dirty="0">
                <a:ea typeface="Arial Unicode MS" panose="020B0604020202020204" pitchFamily="34" charset="-128"/>
                <a:cs typeface="Arial Unicode MS" panose="020B0604020202020204" pitchFamily="34" charset="-128"/>
              </a:rPr>
              <a:t>upp</a:t>
            </a:r>
            <a:r>
              <a:rPr lang="en-US" sz="2800" spc="-8" dirty="0">
                <a:cs typeface="Arial"/>
              </a:rPr>
              <a:t>o</a:t>
            </a:r>
            <a:r>
              <a:rPr lang="en-US" sz="2800" dirty="0">
                <a:cs typeface="Arial"/>
              </a:rPr>
              <a:t>r</a:t>
            </a:r>
            <a:r>
              <a:rPr lang="en-US" sz="2800" spc="-4" dirty="0">
                <a:cs typeface="Arial"/>
              </a:rPr>
              <a:t>ti</a:t>
            </a:r>
            <a:r>
              <a:rPr lang="en-US" sz="2800" spc="-8" dirty="0">
                <a:cs typeface="Arial"/>
              </a:rPr>
              <a:t>n</a:t>
            </a:r>
            <a:r>
              <a:rPr lang="en-US" sz="2800" dirty="0">
                <a:cs typeface="Arial"/>
              </a:rPr>
              <a:t>g</a:t>
            </a:r>
            <a:r>
              <a:rPr lang="en-US" sz="2800" spc="-15" dirty="0">
                <a:cs typeface="Arial"/>
              </a:rPr>
              <a:t> </a:t>
            </a:r>
            <a:r>
              <a:rPr lang="en-US" sz="2800" spc="-4" dirty="0">
                <a:cs typeface="Arial"/>
              </a:rPr>
              <a:t>t</a:t>
            </a:r>
            <a:r>
              <a:rPr lang="en-US" sz="2800" spc="-8" dirty="0">
                <a:cs typeface="Arial"/>
              </a:rPr>
              <a:t>h</a:t>
            </a:r>
            <a:r>
              <a:rPr lang="en-US" sz="2800" dirty="0">
                <a:cs typeface="Arial"/>
              </a:rPr>
              <a:t>e</a:t>
            </a:r>
            <a:r>
              <a:rPr lang="en-US" sz="2800" spc="-15" dirty="0">
                <a:cs typeface="Arial"/>
              </a:rPr>
              <a:t>  </a:t>
            </a:r>
            <a:r>
              <a:rPr lang="en-US" sz="2800" spc="-8" dirty="0">
                <a:cs typeface="Arial"/>
              </a:rPr>
              <a:t>e</a:t>
            </a:r>
            <a:r>
              <a:rPr lang="en-US" sz="2800" spc="4" dirty="0">
                <a:cs typeface="Arial"/>
              </a:rPr>
              <a:t>x</a:t>
            </a:r>
            <a:r>
              <a:rPr lang="en-US" sz="2800" spc="-8" dirty="0">
                <a:cs typeface="Arial"/>
              </a:rPr>
              <a:t>pend</a:t>
            </a:r>
            <a:r>
              <a:rPr lang="en-US" sz="2800" spc="-4" dirty="0">
                <a:cs typeface="Arial"/>
              </a:rPr>
              <a:t>it</a:t>
            </a:r>
            <a:r>
              <a:rPr lang="en-US" sz="2800" spc="-8" dirty="0">
                <a:cs typeface="Arial"/>
              </a:rPr>
              <a:t>u</a:t>
            </a:r>
            <a:r>
              <a:rPr lang="en-US" sz="2800" dirty="0">
                <a:cs typeface="Arial"/>
              </a:rPr>
              <a:t>r</a:t>
            </a:r>
            <a:r>
              <a:rPr lang="en-US" sz="2800" spc="-8" dirty="0">
                <a:cs typeface="Arial"/>
              </a:rPr>
              <a:t>e</a:t>
            </a:r>
            <a:r>
              <a:rPr lang="en-US" sz="2800" dirty="0">
                <a:cs typeface="Arial"/>
              </a:rPr>
              <a:t>s</a:t>
            </a:r>
            <a:r>
              <a:rPr lang="en-US" sz="2800" spc="-15" dirty="0">
                <a:cs typeface="Arial"/>
              </a:rPr>
              <a:t> </a:t>
            </a:r>
            <a:r>
              <a:rPr lang="en-US" sz="2800" spc="-4" dirty="0">
                <a:cs typeface="Arial"/>
              </a:rPr>
              <a:t>on the reimbursement</a:t>
            </a:r>
            <a:r>
              <a:rPr lang="en-US" sz="2800" spc="-8" dirty="0">
                <a:cs typeface="Arial"/>
              </a:rPr>
              <a:t>.</a:t>
            </a:r>
          </a:p>
          <a:p>
            <a:pPr marL="0" marR="272415" indent="0">
              <a:lnSpc>
                <a:spcPct val="170000"/>
              </a:lnSpc>
              <a:spcBef>
                <a:spcPts val="574"/>
              </a:spcBef>
              <a:buNone/>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4</a:t>
            </a:r>
            <a:endParaRPr lang="en-US" sz="2800" b="1" spc="-4" dirty="0">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3" panose="05040102010807070707" pitchFamily="18" charset="2"/>
              <a:buChar char="}"/>
            </a:pPr>
            <a:r>
              <a:rPr lang="en-US" sz="2800" spc="-4" dirty="0">
                <a:ea typeface="Arial Unicode MS" panose="020B0604020202020204" pitchFamily="34" charset="-128"/>
                <a:cs typeface="Arial Unicode MS" panose="020B0604020202020204" pitchFamily="34" charset="-128"/>
              </a:rPr>
              <a:t>The Controller will submit your reimbursement in GEMS to GCC</a:t>
            </a:r>
            <a:r>
              <a:rPr lang="en-US" sz="2800" spc="-8" dirty="0">
                <a:cs typeface="Arial"/>
              </a:rPr>
              <a:t>. </a:t>
            </a:r>
          </a:p>
          <a:p>
            <a:pPr marL="457200" marR="272415" indent="-457200">
              <a:lnSpc>
                <a:spcPct val="170000"/>
              </a:lnSpc>
              <a:spcBef>
                <a:spcPts val="574"/>
              </a:spcBef>
              <a:buClr>
                <a:srgbClr val="FF0000"/>
              </a:buClr>
              <a:buFont typeface="Wingdings 3" panose="05040102010807070707" pitchFamily="18" charset="2"/>
              <a:buChar char="}"/>
            </a:pPr>
            <a:r>
              <a:rPr lang="en-US" sz="2800" spc="-8" dirty="0">
                <a:ea typeface="Arial Unicode MS" panose="020B0604020202020204" pitchFamily="34" charset="-128"/>
                <a:cs typeface="Arial Unicode MS" panose="020B0604020202020204" pitchFamily="34" charset="-128"/>
              </a:rPr>
              <a:t>When the Controller processes the reimbursement in GEMS you will see the adjustment in the budget in GEMS. </a:t>
            </a:r>
            <a:endParaRPr lang="en-US" sz="2800" spc="-8" dirty="0">
              <a:cs typeface="Arial"/>
            </a:endParaRPr>
          </a:p>
        </p:txBody>
      </p:sp>
      <p:sp>
        <p:nvSpPr>
          <p:cNvPr id="3" name="Title 2">
            <a:extLst>
              <a:ext uri="{FF2B5EF4-FFF2-40B4-BE49-F238E27FC236}">
                <a16:creationId xmlns:a16="http://schemas.microsoft.com/office/drawing/2014/main" id="{6D917324-D252-4AE5-AFD6-4EBE3AD421B6}"/>
              </a:ext>
            </a:extLst>
          </p:cNvPr>
          <p:cNvSpPr>
            <a:spLocks noGrp="1"/>
          </p:cNvSpPr>
          <p:nvPr>
            <p:ph type="title"/>
          </p:nvPr>
        </p:nvSpPr>
        <p:spPr>
          <a:xfrm>
            <a:off x="990600" y="251840"/>
            <a:ext cx="6959827" cy="1325563"/>
          </a:xfrm>
        </p:spPr>
        <p:txBody>
          <a:bodyPr>
            <a:normAutofit fontScale="90000"/>
          </a:bodyPr>
          <a:lstStyle/>
          <a:p>
            <a:r>
              <a:rPr lang="en-US" dirty="0"/>
              <a:t>How Do I Get Reimbursed? (con’t) </a:t>
            </a:r>
          </a:p>
        </p:txBody>
      </p:sp>
      <p:sp>
        <p:nvSpPr>
          <p:cNvPr id="5" name="Slide Number Placeholder 2">
            <a:extLst>
              <a:ext uri="{FF2B5EF4-FFF2-40B4-BE49-F238E27FC236}">
                <a16:creationId xmlns:a16="http://schemas.microsoft.com/office/drawing/2014/main" id="{8AD8B9E5-2B77-43C1-A65C-2308FEEA3CEE}"/>
              </a:ext>
            </a:extLst>
          </p:cNvPr>
          <p:cNvSpPr txBox="1">
            <a:spLocks/>
          </p:cNvSpPr>
          <p:nvPr/>
        </p:nvSpPr>
        <p:spPr>
          <a:xfrm>
            <a:off x="8585048" y="6400800"/>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7283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620395-82A1-46DA-9E4E-4852E781929A}"/>
              </a:ext>
            </a:extLst>
          </p:cNvPr>
          <p:cNvSpPr>
            <a:spLocks noGrp="1"/>
          </p:cNvSpPr>
          <p:nvPr>
            <p:ph type="sldNum" sz="quarter" idx="12"/>
          </p:nvPr>
        </p:nvSpPr>
        <p:spPr>
          <a:xfrm>
            <a:off x="8589168" y="6400799"/>
            <a:ext cx="554832" cy="365125"/>
          </a:xfrm>
        </p:spPr>
        <p:txBody>
          <a:bodyPr/>
          <a:lstStyle/>
          <a:p>
            <a:fld id="{5217D969-FAF6-4667-9EED-A6C98B22320E}" type="slidenum">
              <a:rPr lang="en-US" smtClean="0">
                <a:solidFill>
                  <a:schemeClr val="bg1"/>
                </a:solidFill>
              </a:rPr>
              <a:pPr/>
              <a:t>28</a:t>
            </a:fld>
            <a:endParaRPr lang="en-US" dirty="0">
              <a:solidFill>
                <a:schemeClr val="bg1"/>
              </a:solidFill>
            </a:endParaRPr>
          </a:p>
        </p:txBody>
      </p:sp>
      <p:pic>
        <p:nvPicPr>
          <p:cNvPr id="7" name="Picture 6">
            <a:extLst>
              <a:ext uri="{FF2B5EF4-FFF2-40B4-BE49-F238E27FC236}">
                <a16:creationId xmlns:a16="http://schemas.microsoft.com/office/drawing/2014/main" id="{22E2F054-EE25-406D-BF11-709BC54386C8}"/>
              </a:ext>
            </a:extLst>
          </p:cNvPr>
          <p:cNvPicPr>
            <a:picLocks noChangeAspect="1"/>
          </p:cNvPicPr>
          <p:nvPr/>
        </p:nvPicPr>
        <p:blipFill>
          <a:blip r:embed="rId3"/>
          <a:stretch>
            <a:fillRect/>
          </a:stretch>
        </p:blipFill>
        <p:spPr>
          <a:xfrm>
            <a:off x="2133600" y="0"/>
            <a:ext cx="4876800" cy="6172200"/>
          </a:xfrm>
          <a:prstGeom prst="rect">
            <a:avLst/>
          </a:prstGeom>
        </p:spPr>
      </p:pic>
    </p:spTree>
    <p:extLst>
      <p:ext uri="{BB962C8B-B14F-4D97-AF65-F5344CB8AC3E}">
        <p14:creationId xmlns:p14="http://schemas.microsoft.com/office/powerpoint/2010/main" val="164235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02C98D-36B7-417E-80A2-CC567CD9BA90}"/>
              </a:ext>
            </a:extLst>
          </p:cNvPr>
          <p:cNvSpPr>
            <a:spLocks noGrp="1"/>
          </p:cNvSpPr>
          <p:nvPr>
            <p:ph idx="1"/>
          </p:nvPr>
        </p:nvSpPr>
        <p:spPr>
          <a:xfrm>
            <a:off x="457200" y="1899221"/>
            <a:ext cx="8229600" cy="4044380"/>
          </a:xfrm>
        </p:spPr>
        <p:txBody>
          <a:bodyPr>
            <a:normAutofit/>
          </a:bodyPr>
          <a:lstStyle/>
          <a:p>
            <a:r>
              <a:rPr lang="en-US" dirty="0"/>
              <a:t>Print the BD-701</a:t>
            </a:r>
          </a:p>
          <a:p>
            <a:r>
              <a:rPr lang="en-US" dirty="0"/>
              <a:t>Print invoices and timesheets from BEACON</a:t>
            </a:r>
          </a:p>
          <a:p>
            <a:r>
              <a:rPr lang="en-US" dirty="0"/>
              <a:t>Send the documents to the Project Director</a:t>
            </a:r>
          </a:p>
          <a:p>
            <a:r>
              <a:rPr lang="en-US" dirty="0"/>
              <a:t>Project Director will complete the coversheets, ensure GCC supporting documentation is correct, and send to the Controller to upload into GEMS</a:t>
            </a:r>
          </a:p>
          <a:p>
            <a:r>
              <a:rPr lang="en-US" dirty="0"/>
              <a:t>Controller completes the GEMS reimbursement process</a:t>
            </a:r>
          </a:p>
          <a:p>
            <a:endParaRPr lang="en-US" dirty="0"/>
          </a:p>
          <a:p>
            <a:endParaRPr lang="en-US" dirty="0"/>
          </a:p>
        </p:txBody>
      </p:sp>
      <p:sp>
        <p:nvSpPr>
          <p:cNvPr id="4" name="Slide Number Placeholder 3">
            <a:extLst>
              <a:ext uri="{FF2B5EF4-FFF2-40B4-BE49-F238E27FC236}">
                <a16:creationId xmlns:a16="http://schemas.microsoft.com/office/drawing/2014/main" id="{65620395-82A1-46DA-9E4E-4852E781929A}"/>
              </a:ext>
            </a:extLst>
          </p:cNvPr>
          <p:cNvSpPr>
            <a:spLocks noGrp="1"/>
          </p:cNvSpPr>
          <p:nvPr>
            <p:ph type="sldNum" sz="quarter" idx="12"/>
          </p:nvPr>
        </p:nvSpPr>
        <p:spPr>
          <a:xfrm>
            <a:off x="8589168" y="6400799"/>
            <a:ext cx="554832" cy="365125"/>
          </a:xfrm>
        </p:spPr>
        <p:txBody>
          <a:bodyPr/>
          <a:lstStyle/>
          <a:p>
            <a:fld id="{5217D969-FAF6-4667-9EED-A6C98B22320E}" type="slidenum">
              <a:rPr lang="en-US" smtClean="0">
                <a:solidFill>
                  <a:schemeClr val="bg1"/>
                </a:solidFill>
              </a:rPr>
              <a:pPr/>
              <a:t>29</a:t>
            </a:fld>
            <a:endParaRPr lang="en-US" dirty="0">
              <a:solidFill>
                <a:schemeClr val="bg1"/>
              </a:solidFill>
            </a:endParaRPr>
          </a:p>
        </p:txBody>
      </p:sp>
      <p:sp>
        <p:nvSpPr>
          <p:cNvPr id="5" name="Title 4">
            <a:extLst>
              <a:ext uri="{FF2B5EF4-FFF2-40B4-BE49-F238E27FC236}">
                <a16:creationId xmlns:a16="http://schemas.microsoft.com/office/drawing/2014/main" id="{18323B52-0B69-48A8-A371-BFEB008B945B}"/>
              </a:ext>
            </a:extLst>
          </p:cNvPr>
          <p:cNvSpPr>
            <a:spLocks noGrp="1"/>
          </p:cNvSpPr>
          <p:nvPr>
            <p:ph type="title"/>
          </p:nvPr>
        </p:nvSpPr>
        <p:spPr/>
        <p:txBody>
          <a:bodyPr>
            <a:normAutofit fontScale="90000"/>
          </a:bodyPr>
          <a:lstStyle/>
          <a:p>
            <a:pPr algn="ctr"/>
            <a:r>
              <a:rPr lang="en-US" dirty="0"/>
              <a:t>CONTROLLER’S </a:t>
            </a:r>
            <a:br>
              <a:rPr lang="en-US" dirty="0"/>
            </a:br>
            <a:r>
              <a:rPr lang="en-US" dirty="0"/>
              <a:t>Process for receiving expenditures</a:t>
            </a:r>
          </a:p>
        </p:txBody>
      </p:sp>
    </p:spTree>
    <p:extLst>
      <p:ext uri="{BB962C8B-B14F-4D97-AF65-F5344CB8AC3E}">
        <p14:creationId xmlns:p14="http://schemas.microsoft.com/office/powerpoint/2010/main" val="7177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BB1EA7-68A5-4590-A1E3-BCDFCE870ED5}"/>
              </a:ext>
            </a:extLst>
          </p:cNvPr>
          <p:cNvSpPr/>
          <p:nvPr/>
        </p:nvSpPr>
        <p:spPr>
          <a:xfrm>
            <a:off x="1447800" y="3268891"/>
            <a:ext cx="7162800" cy="1415772"/>
          </a:xfrm>
          <a:prstGeom prst="rect">
            <a:avLst/>
          </a:prstGeom>
        </p:spPr>
        <p:txBody>
          <a:bodyPr wrap="square" anchor="ctr">
            <a:spAutoFit/>
          </a:bodyPr>
          <a:lstStyle/>
          <a:p>
            <a:endParaRPr lang="en-US" b="1" u="sng" dirty="0"/>
          </a:p>
          <a:p>
            <a:endParaRPr lang="en-US" b="1" u="sng" dirty="0"/>
          </a:p>
          <a:p>
            <a:endParaRPr lang="en-US" b="1" u="sng" dirty="0"/>
          </a:p>
          <a:p>
            <a:endParaRPr lang="en-US" sz="1600" spc="-30" dirty="0">
              <a:solidFill>
                <a:schemeClr val="bg1">
                  <a:lumMod val="95000"/>
                </a:schemeClr>
              </a:solidFill>
              <a:latin typeface="+mj-lt"/>
              <a:ea typeface="Batang" panose="02030600000101010101" pitchFamily="18" charset="-127"/>
              <a:cs typeface="Arial"/>
            </a:endParaRPr>
          </a:p>
          <a:p>
            <a:endParaRPr lang="en-US" sz="1600" spc="-30" dirty="0">
              <a:solidFill>
                <a:schemeClr val="bg1"/>
              </a:solidFill>
              <a:latin typeface="+mj-lt"/>
              <a:ea typeface="Batang" panose="02030600000101010101" pitchFamily="18" charset="-127"/>
              <a:cs typeface="Arial"/>
            </a:endParaRPr>
          </a:p>
        </p:txBody>
      </p:sp>
      <p:sp>
        <p:nvSpPr>
          <p:cNvPr id="5" name="Slide Number Placeholder 2">
            <a:extLst>
              <a:ext uri="{FF2B5EF4-FFF2-40B4-BE49-F238E27FC236}">
                <a16:creationId xmlns:a16="http://schemas.microsoft.com/office/drawing/2014/main" id="{6EB87388-445F-4F6F-ABE5-B2813E2FA7EF}"/>
              </a:ext>
            </a:extLst>
          </p:cNvPr>
          <p:cNvSpPr txBox="1">
            <a:spLocks/>
          </p:cNvSpPr>
          <p:nvPr/>
        </p:nvSpPr>
        <p:spPr>
          <a:xfrm>
            <a:off x="8610600" y="6460251"/>
            <a:ext cx="3262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AA3AC0C-FB03-4743-9DFE-5F9423EA6D33}"/>
              </a:ext>
            </a:extLst>
          </p:cNvPr>
          <p:cNvSpPr/>
          <p:nvPr/>
        </p:nvSpPr>
        <p:spPr>
          <a:xfrm>
            <a:off x="1524000" y="1219200"/>
            <a:ext cx="6714744" cy="569387"/>
          </a:xfrm>
          <a:prstGeom prst="rect">
            <a:avLst/>
          </a:prstGeom>
        </p:spPr>
        <p:txBody>
          <a:bodyPr wrap="square">
            <a:spAutoFit/>
          </a:bodyPr>
          <a:lstStyle/>
          <a:p>
            <a:pPr algn="ctr"/>
            <a:r>
              <a:rPr lang="en-US" sz="3100" dirty="0">
                <a:solidFill>
                  <a:schemeClr val="bg1"/>
                </a:solidFill>
              </a:rPr>
              <a:t>Table of Contents</a:t>
            </a:r>
          </a:p>
        </p:txBody>
      </p:sp>
      <p:sp>
        <p:nvSpPr>
          <p:cNvPr id="7" name="Rectangle 6">
            <a:extLst>
              <a:ext uri="{FF2B5EF4-FFF2-40B4-BE49-F238E27FC236}">
                <a16:creationId xmlns:a16="http://schemas.microsoft.com/office/drawing/2014/main" id="{5756E2AE-9EC1-4175-AF51-0E6DC34C26C5}"/>
              </a:ext>
            </a:extLst>
          </p:cNvPr>
          <p:cNvSpPr/>
          <p:nvPr/>
        </p:nvSpPr>
        <p:spPr>
          <a:xfrm>
            <a:off x="1447800" y="1052899"/>
            <a:ext cx="7162800" cy="5847755"/>
          </a:xfrm>
          <a:prstGeom prst="rect">
            <a:avLst/>
          </a:prstGeom>
        </p:spPr>
        <p:txBody>
          <a:bodyPr wrap="square" anchor="ctr">
            <a:spAutoFit/>
          </a:bodyPr>
          <a:lstStyle/>
          <a:p>
            <a:endParaRPr lang="en-US" b="1" u="sng" dirty="0"/>
          </a:p>
          <a:p>
            <a:endParaRPr lang="en-US" b="1" u="sng" dirty="0"/>
          </a:p>
          <a:p>
            <a:endParaRPr lang="en-US" b="1" u="sng" dirty="0"/>
          </a:p>
          <a:p>
            <a:r>
              <a:rPr lang="en-US" b="1" u="sng" dirty="0">
                <a:solidFill>
                  <a:schemeClr val="bg1">
                    <a:lumMod val="95000"/>
                  </a:schemeClr>
                </a:solidFill>
              </a:rPr>
              <a:t>Title</a:t>
            </a:r>
            <a:r>
              <a:rPr lang="en-US" dirty="0">
                <a:solidFill>
                  <a:schemeClr val="bg1">
                    <a:lumMod val="95000"/>
                  </a:schemeClr>
                </a:solidFill>
              </a:rPr>
              <a:t>						</a:t>
            </a:r>
            <a:r>
              <a:rPr lang="en-US" b="1" u="sng" dirty="0">
                <a:solidFill>
                  <a:schemeClr val="bg1">
                    <a:lumMod val="95000"/>
                  </a:schemeClr>
                </a:solidFill>
              </a:rPr>
              <a:t>Page No.</a:t>
            </a:r>
            <a:endParaRPr lang="en-US" dirty="0">
              <a:solidFill>
                <a:schemeClr val="bg1">
                  <a:lumMod val="95000"/>
                </a:schemeClr>
              </a:solidFill>
            </a:endParaRPr>
          </a:p>
          <a:p>
            <a:r>
              <a:rPr lang="en-US" b="1" dirty="0">
                <a:solidFill>
                  <a:schemeClr val="bg1">
                    <a:lumMod val="95000"/>
                  </a:schemeClr>
                </a:solidFill>
              </a:rPr>
              <a:t> </a:t>
            </a:r>
            <a:endParaRPr lang="en-US" dirty="0">
              <a:solidFill>
                <a:schemeClr val="bg1">
                  <a:lumMod val="95000"/>
                </a:schemeClr>
              </a:solidFill>
            </a:endParaRPr>
          </a:p>
          <a:p>
            <a:r>
              <a:rPr lang="en-US" dirty="0">
                <a:solidFill>
                  <a:schemeClr val="bg1">
                    <a:lumMod val="95000"/>
                  </a:schemeClr>
                </a:solidFill>
              </a:rPr>
              <a:t>Title Page…………………………………………………………………………	Page 1</a:t>
            </a:r>
          </a:p>
          <a:p>
            <a:r>
              <a:rPr lang="en-US" dirty="0">
                <a:solidFill>
                  <a:schemeClr val="bg1">
                    <a:lumMod val="95000"/>
                  </a:schemeClr>
                </a:solidFill>
              </a:rPr>
              <a:t>Welcome and Introductions…………………………………………….	Page 2</a:t>
            </a:r>
          </a:p>
          <a:p>
            <a:r>
              <a:rPr lang="en-US" dirty="0">
                <a:solidFill>
                  <a:schemeClr val="bg1">
                    <a:lumMod val="95000"/>
                  </a:schemeClr>
                </a:solidFill>
              </a:rPr>
              <a:t>Table of Contents…………………………………………………………….	Page 3</a:t>
            </a:r>
          </a:p>
          <a:p>
            <a:r>
              <a:rPr lang="en-US" dirty="0">
                <a:solidFill>
                  <a:schemeClr val="bg1">
                    <a:lumMod val="95000"/>
                  </a:schemeClr>
                </a:solidFill>
              </a:rPr>
              <a:t>Grants Enterprise Management System (GEMS)………………	Pages 4-7</a:t>
            </a:r>
          </a:p>
          <a:p>
            <a:r>
              <a:rPr lang="en-US" dirty="0">
                <a:solidFill>
                  <a:schemeClr val="bg1">
                    <a:lumMod val="95000"/>
                  </a:schemeClr>
                </a:solidFill>
              </a:rPr>
              <a:t>Required Reporting …………………………………………………………	Pages 8-13</a:t>
            </a:r>
          </a:p>
          <a:p>
            <a:r>
              <a:rPr lang="en-US" dirty="0">
                <a:solidFill>
                  <a:schemeClr val="bg1">
                    <a:lumMod val="95000"/>
                  </a:schemeClr>
                </a:solidFill>
              </a:rPr>
              <a:t>Site Visits…………………………………………………………………………	Pages 14-15</a:t>
            </a:r>
          </a:p>
          <a:p>
            <a:r>
              <a:rPr lang="en-US" dirty="0">
                <a:solidFill>
                  <a:schemeClr val="bg1">
                    <a:lumMod val="95000"/>
                  </a:schemeClr>
                </a:solidFill>
              </a:rPr>
              <a:t>Title Page…………………………………………………………………………    Page 16</a:t>
            </a:r>
          </a:p>
          <a:p>
            <a:r>
              <a:rPr lang="en-US" dirty="0">
                <a:solidFill>
                  <a:schemeClr val="bg1">
                    <a:lumMod val="95000"/>
                  </a:schemeClr>
                </a:solidFill>
              </a:rPr>
              <a:t>Fiscal Responsibility…………………………………………………………	Pages 17-22</a:t>
            </a:r>
          </a:p>
          <a:p>
            <a:r>
              <a:rPr lang="en-US" dirty="0">
                <a:solidFill>
                  <a:schemeClr val="bg1">
                    <a:lumMod val="95000"/>
                  </a:schemeClr>
                </a:solidFill>
              </a:rPr>
              <a:t>Budget Monitoring, Reimbursements, &amp; Documentation..	Page 23-29</a:t>
            </a:r>
          </a:p>
          <a:p>
            <a:r>
              <a:rPr lang="en-US" dirty="0">
                <a:solidFill>
                  <a:schemeClr val="bg1">
                    <a:lumMod val="95000"/>
                  </a:schemeClr>
                </a:solidFill>
              </a:rPr>
              <a:t>Know your BD-701…………………………………………………………..	Pages 30-34</a:t>
            </a:r>
          </a:p>
          <a:p>
            <a:r>
              <a:rPr lang="en-US" dirty="0">
                <a:solidFill>
                  <a:schemeClr val="bg1">
                    <a:lumMod val="95000"/>
                  </a:schemeClr>
                </a:solidFill>
              </a:rPr>
              <a:t>Deadlines and Limitations………………………………………………..	Pages 35-38</a:t>
            </a:r>
          </a:p>
          <a:p>
            <a:r>
              <a:rPr lang="en-US" dirty="0">
                <a:solidFill>
                  <a:schemeClr val="bg1">
                    <a:lumMod val="95000"/>
                  </a:schemeClr>
                </a:solidFill>
              </a:rPr>
              <a:t>Q&amp;A…………………………………………………………………………………	Page 39</a:t>
            </a:r>
          </a:p>
          <a:p>
            <a:r>
              <a:rPr lang="en-US" dirty="0">
                <a:solidFill>
                  <a:schemeClr val="bg1">
                    <a:lumMod val="95000"/>
                  </a:schemeClr>
                </a:solidFill>
              </a:rPr>
              <a:t>Grants Administrators Directory……………………………............	Pages 40-41</a:t>
            </a:r>
          </a:p>
          <a:p>
            <a:r>
              <a:rPr lang="en-US" dirty="0">
                <a:solidFill>
                  <a:schemeClr val="bg1">
                    <a:lumMod val="95000"/>
                  </a:schemeClr>
                </a:solidFill>
              </a:rPr>
              <a:t>Farewell………………………………………………………………….………..	Page 42</a:t>
            </a:r>
          </a:p>
          <a:p>
            <a:endParaRPr lang="en-US" sz="1600" spc="-30" dirty="0">
              <a:solidFill>
                <a:schemeClr val="bg1">
                  <a:lumMod val="95000"/>
                </a:schemeClr>
              </a:solidFill>
              <a:latin typeface="+mj-lt"/>
              <a:ea typeface="Batang" panose="02030600000101010101" pitchFamily="18" charset="-127"/>
              <a:cs typeface="Arial"/>
            </a:endParaRPr>
          </a:p>
          <a:p>
            <a:endParaRPr lang="en-US" sz="1600" spc="-30" dirty="0">
              <a:solidFill>
                <a:schemeClr val="bg1"/>
              </a:solidFill>
              <a:latin typeface="+mj-lt"/>
              <a:ea typeface="Batang" panose="02030600000101010101" pitchFamily="18" charset="-127"/>
              <a:cs typeface="Arial"/>
            </a:endParaRPr>
          </a:p>
        </p:txBody>
      </p:sp>
    </p:spTree>
    <p:extLst>
      <p:ext uri="{BB962C8B-B14F-4D97-AF65-F5344CB8AC3E}">
        <p14:creationId xmlns:p14="http://schemas.microsoft.com/office/powerpoint/2010/main" val="332057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E4B3-A384-40F6-A4CE-E81A76BAAEB8}"/>
              </a:ext>
            </a:extLst>
          </p:cNvPr>
          <p:cNvSpPr>
            <a:spLocks noGrp="1"/>
          </p:cNvSpPr>
          <p:nvPr>
            <p:ph type="ctrTitle"/>
          </p:nvPr>
        </p:nvSpPr>
        <p:spPr>
          <a:xfrm>
            <a:off x="685800" y="2362200"/>
            <a:ext cx="7772400" cy="884194"/>
          </a:xfrm>
        </p:spPr>
        <p:txBody>
          <a:bodyPr>
            <a:normAutofit/>
          </a:bodyPr>
          <a:lstStyle/>
          <a:p>
            <a:pPr algn="ctr"/>
            <a:r>
              <a:rPr lang="en-US" sz="4000" dirty="0"/>
              <a:t>KNOW YOUR BD-701</a:t>
            </a:r>
          </a:p>
        </p:txBody>
      </p:sp>
      <p:sp>
        <p:nvSpPr>
          <p:cNvPr id="3" name="Subtitle 2">
            <a:extLst>
              <a:ext uri="{FF2B5EF4-FFF2-40B4-BE49-F238E27FC236}">
                <a16:creationId xmlns:a16="http://schemas.microsoft.com/office/drawing/2014/main" id="{BCAF42B3-28F0-4401-9F2A-C177BAE93630}"/>
              </a:ext>
            </a:extLst>
          </p:cNvPr>
          <p:cNvSpPr>
            <a:spLocks noGrp="1"/>
          </p:cNvSpPr>
          <p:nvPr>
            <p:ph type="subTitle" idx="1"/>
          </p:nvPr>
        </p:nvSpPr>
        <p:spPr>
          <a:xfrm>
            <a:off x="685800" y="3611607"/>
            <a:ext cx="7772400" cy="579393"/>
          </a:xfrm>
        </p:spPr>
        <p:txBody>
          <a:bodyPr/>
          <a:lstStyle/>
          <a:p>
            <a:pPr algn="ctr"/>
            <a:r>
              <a:rPr lang="en-US" dirty="0"/>
              <a:t>PROOF of PAYMENT</a:t>
            </a:r>
          </a:p>
        </p:txBody>
      </p:sp>
      <p:sp>
        <p:nvSpPr>
          <p:cNvPr id="4" name="Rectangle 3">
            <a:extLst>
              <a:ext uri="{FF2B5EF4-FFF2-40B4-BE49-F238E27FC236}">
                <a16:creationId xmlns:a16="http://schemas.microsoft.com/office/drawing/2014/main" id="{87DADCD4-8118-43F0-8F00-DEDC1459E60F}"/>
              </a:ext>
            </a:extLst>
          </p:cNvPr>
          <p:cNvSpPr/>
          <p:nvPr/>
        </p:nvSpPr>
        <p:spPr>
          <a:xfrm>
            <a:off x="8610600" y="6400800"/>
            <a:ext cx="418704" cy="369332"/>
          </a:xfrm>
          <a:prstGeom prst="rect">
            <a:avLst/>
          </a:prstGeom>
        </p:spPr>
        <p:txBody>
          <a:bodyPr wrap="none">
            <a:spAutoFit/>
          </a:bodyPr>
          <a:lstStyle/>
          <a:p>
            <a:r>
              <a:rPr lang="en-US" dirty="0">
                <a:solidFill>
                  <a:schemeClr val="bg1"/>
                </a:solidFill>
              </a:rPr>
              <a:t>30</a:t>
            </a:r>
          </a:p>
        </p:txBody>
      </p:sp>
    </p:spTree>
    <p:extLst>
      <p:ext uri="{BB962C8B-B14F-4D97-AF65-F5344CB8AC3E}">
        <p14:creationId xmlns:p14="http://schemas.microsoft.com/office/powerpoint/2010/main" val="10459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84813" y="331574"/>
            <a:ext cx="246820" cy="67059"/>
          </a:xfrm>
          <a:custGeom>
            <a:avLst/>
            <a:gdLst/>
            <a:ahLst/>
            <a:cxnLst/>
            <a:rect l="l" t="t" r="r" b="b"/>
            <a:pathLst>
              <a:path w="278129" h="75565">
                <a:moveTo>
                  <a:pt x="264332" y="0"/>
                </a:moveTo>
                <a:lnTo>
                  <a:pt x="13279" y="0"/>
                </a:lnTo>
                <a:lnTo>
                  <a:pt x="3319" y="16717"/>
                </a:lnTo>
                <a:lnTo>
                  <a:pt x="0" y="37560"/>
                </a:lnTo>
                <a:lnTo>
                  <a:pt x="3319" y="58402"/>
                </a:lnTo>
                <a:lnTo>
                  <a:pt x="13279" y="75119"/>
                </a:lnTo>
                <a:lnTo>
                  <a:pt x="264332" y="75119"/>
                </a:lnTo>
                <a:lnTo>
                  <a:pt x="274291" y="58402"/>
                </a:lnTo>
                <a:lnTo>
                  <a:pt x="277611" y="37560"/>
                </a:lnTo>
                <a:lnTo>
                  <a:pt x="274291" y="16717"/>
                </a:lnTo>
                <a:lnTo>
                  <a:pt x="264332" y="0"/>
                </a:lnTo>
                <a:close/>
              </a:path>
            </a:pathLst>
          </a:custGeom>
          <a:solidFill>
            <a:srgbClr val="FFD100"/>
          </a:solidFill>
        </p:spPr>
        <p:txBody>
          <a:bodyPr wrap="square" lIns="0" tIns="0" rIns="0" bIns="0" rtlCol="0"/>
          <a:lstStyle/>
          <a:p>
            <a:endParaRPr sz="1597" dirty="0"/>
          </a:p>
        </p:txBody>
      </p:sp>
      <p:sp>
        <p:nvSpPr>
          <p:cNvPr id="3" name="object 3"/>
          <p:cNvSpPr/>
          <p:nvPr/>
        </p:nvSpPr>
        <p:spPr>
          <a:xfrm>
            <a:off x="6726663" y="259668"/>
            <a:ext cx="27048" cy="48688"/>
          </a:xfrm>
          <a:prstGeom prst="rect">
            <a:avLst/>
          </a:prstGeom>
          <a:blipFill>
            <a:blip r:embed="rId3" cstate="print"/>
            <a:stretch>
              <a:fillRect/>
            </a:stretch>
          </a:blipFill>
        </p:spPr>
        <p:txBody>
          <a:bodyPr wrap="square" lIns="0" tIns="0" rIns="0" bIns="0" rtlCol="0"/>
          <a:lstStyle/>
          <a:p>
            <a:endParaRPr sz="1597" dirty="0"/>
          </a:p>
        </p:txBody>
      </p:sp>
      <p:sp>
        <p:nvSpPr>
          <p:cNvPr id="4" name="object 4"/>
          <p:cNvSpPr/>
          <p:nvPr/>
        </p:nvSpPr>
        <p:spPr>
          <a:xfrm>
            <a:off x="405357" y="1652682"/>
            <a:ext cx="1409244" cy="16228"/>
          </a:xfrm>
          <a:prstGeom prst="rect">
            <a:avLst/>
          </a:prstGeom>
          <a:blipFill>
            <a:blip r:embed="rId4" cstate="print"/>
            <a:stretch>
              <a:fillRect/>
            </a:stretch>
          </a:blipFill>
        </p:spPr>
        <p:txBody>
          <a:bodyPr wrap="square" lIns="0" tIns="0" rIns="0" bIns="0" rtlCol="0"/>
          <a:lstStyle/>
          <a:p>
            <a:endParaRPr sz="1597" dirty="0"/>
          </a:p>
        </p:txBody>
      </p:sp>
      <p:sp>
        <p:nvSpPr>
          <p:cNvPr id="8" name="object 8"/>
          <p:cNvSpPr txBox="1"/>
          <p:nvPr/>
        </p:nvSpPr>
        <p:spPr>
          <a:xfrm>
            <a:off x="376730" y="214812"/>
            <a:ext cx="320641" cy="106919"/>
          </a:xfrm>
          <a:prstGeom prst="rect">
            <a:avLst/>
          </a:prstGeom>
        </p:spPr>
        <p:txBody>
          <a:bodyPr vert="horz" wrap="square" lIns="0" tIns="11270" rIns="0" bIns="0" rtlCol="0">
            <a:spAutoFit/>
          </a:bodyPr>
          <a:lstStyle/>
          <a:p>
            <a:pPr marL="11270">
              <a:spcBef>
                <a:spcPts val="89"/>
              </a:spcBef>
            </a:pPr>
            <a:r>
              <a:rPr sz="621" spc="-120" dirty="0">
                <a:latin typeface="Times New Roman"/>
                <a:cs typeface="Times New Roman"/>
              </a:rPr>
              <a:t>RM </a:t>
            </a:r>
            <a:r>
              <a:rPr sz="621" spc="-89" dirty="0">
                <a:latin typeface="Times New Roman"/>
                <a:cs typeface="Times New Roman"/>
              </a:rPr>
              <a:t>XXXX</a:t>
            </a:r>
            <a:endParaRPr sz="621" dirty="0">
              <a:latin typeface="Times New Roman"/>
              <a:cs typeface="Times New Roman"/>
            </a:endParaRPr>
          </a:p>
        </p:txBody>
      </p:sp>
      <p:sp>
        <p:nvSpPr>
          <p:cNvPr id="9" name="object 9"/>
          <p:cNvSpPr txBox="1"/>
          <p:nvPr/>
        </p:nvSpPr>
        <p:spPr>
          <a:xfrm>
            <a:off x="1200253" y="217293"/>
            <a:ext cx="436162" cy="106919"/>
          </a:xfrm>
          <a:prstGeom prst="rect">
            <a:avLst/>
          </a:prstGeom>
        </p:spPr>
        <p:txBody>
          <a:bodyPr vert="horz" wrap="square" lIns="0" tIns="11270" rIns="0" bIns="0" rtlCol="0">
            <a:spAutoFit/>
          </a:bodyPr>
          <a:lstStyle/>
          <a:p>
            <a:pPr marL="11270">
              <a:spcBef>
                <a:spcPts val="89"/>
              </a:spcBef>
            </a:pPr>
            <a:r>
              <a:rPr sz="621" spc="4" dirty="0">
                <a:latin typeface="Times New Roman"/>
                <a:cs typeface="Times New Roman"/>
              </a:rPr>
              <a:t>CERTIFIED</a:t>
            </a:r>
            <a:endParaRPr sz="621" dirty="0">
              <a:latin typeface="Times New Roman"/>
              <a:cs typeface="Times New Roman"/>
            </a:endParaRPr>
          </a:p>
        </p:txBody>
      </p:sp>
      <p:sp>
        <p:nvSpPr>
          <p:cNvPr id="10" name="object 10"/>
          <p:cNvSpPr txBox="1"/>
          <p:nvPr/>
        </p:nvSpPr>
        <p:spPr>
          <a:xfrm>
            <a:off x="374814" y="304750"/>
            <a:ext cx="392207" cy="106919"/>
          </a:xfrm>
          <a:prstGeom prst="rect">
            <a:avLst/>
          </a:prstGeom>
        </p:spPr>
        <p:txBody>
          <a:bodyPr vert="horz" wrap="square" lIns="0" tIns="11270" rIns="0" bIns="0" rtlCol="0">
            <a:spAutoFit/>
          </a:bodyPr>
          <a:lstStyle/>
          <a:p>
            <a:pPr marL="11270">
              <a:spcBef>
                <a:spcPts val="89"/>
              </a:spcBef>
            </a:pPr>
            <a:r>
              <a:rPr sz="621" spc="31" dirty="0">
                <a:latin typeface="Times New Roman"/>
                <a:cs typeface="Times New Roman"/>
              </a:rPr>
              <a:t>BD701-04</a:t>
            </a:r>
            <a:endParaRPr sz="621" dirty="0">
              <a:latin typeface="Times New Roman"/>
              <a:cs typeface="Times New Roman"/>
            </a:endParaRPr>
          </a:p>
        </p:txBody>
      </p:sp>
      <p:sp>
        <p:nvSpPr>
          <p:cNvPr id="11" name="object 11"/>
          <p:cNvSpPr txBox="1"/>
          <p:nvPr/>
        </p:nvSpPr>
        <p:spPr>
          <a:xfrm>
            <a:off x="1848174" y="1248528"/>
            <a:ext cx="755676" cy="106919"/>
          </a:xfrm>
          <a:prstGeom prst="rect">
            <a:avLst/>
          </a:prstGeom>
        </p:spPr>
        <p:txBody>
          <a:bodyPr vert="horz" wrap="square" lIns="0" tIns="11270" rIns="0" bIns="0" rtlCol="0">
            <a:spAutoFit/>
          </a:bodyPr>
          <a:lstStyle/>
          <a:p>
            <a:pPr marL="11270">
              <a:spcBef>
                <a:spcPts val="89"/>
              </a:spcBef>
            </a:pPr>
            <a:r>
              <a:rPr sz="621" spc="49" dirty="0">
                <a:latin typeface="Times New Roman"/>
                <a:cs typeface="Times New Roman"/>
              </a:rPr>
              <a:t>** </a:t>
            </a:r>
            <a:r>
              <a:rPr sz="621" spc="-44" dirty="0">
                <a:latin typeface="Times New Roman"/>
                <a:cs typeface="Times New Roman"/>
              </a:rPr>
              <a:t>AUTHORIZED</a:t>
            </a:r>
            <a:r>
              <a:rPr sz="621" spc="53" dirty="0">
                <a:latin typeface="Times New Roman"/>
                <a:cs typeface="Times New Roman"/>
              </a:rPr>
              <a:t> </a:t>
            </a:r>
            <a:r>
              <a:rPr sz="621" spc="67" dirty="0">
                <a:latin typeface="Times New Roman"/>
                <a:cs typeface="Times New Roman"/>
              </a:rPr>
              <a:t>**</a:t>
            </a:r>
            <a:endParaRPr sz="621" dirty="0">
              <a:latin typeface="Times New Roman"/>
              <a:cs typeface="Times New Roman"/>
            </a:endParaRPr>
          </a:p>
        </p:txBody>
      </p:sp>
      <p:sp>
        <p:nvSpPr>
          <p:cNvPr id="12" name="object 12"/>
          <p:cNvSpPr txBox="1"/>
          <p:nvPr/>
        </p:nvSpPr>
        <p:spPr>
          <a:xfrm>
            <a:off x="2078202" y="1335197"/>
            <a:ext cx="295846" cy="106919"/>
          </a:xfrm>
          <a:prstGeom prst="rect">
            <a:avLst/>
          </a:prstGeom>
        </p:spPr>
        <p:txBody>
          <a:bodyPr vert="horz" wrap="square" lIns="0" tIns="11270" rIns="0" bIns="0" rtlCol="0">
            <a:spAutoFit/>
          </a:bodyPr>
          <a:lstStyle/>
          <a:p>
            <a:pPr marL="11270">
              <a:spcBef>
                <a:spcPts val="89"/>
              </a:spcBef>
            </a:pPr>
            <a:r>
              <a:rPr sz="621" spc="-67" dirty="0">
                <a:latin typeface="Times New Roman"/>
                <a:cs typeface="Times New Roman"/>
              </a:rPr>
              <a:t>BUDGET</a:t>
            </a:r>
            <a:endParaRPr sz="621" dirty="0">
              <a:latin typeface="Times New Roman"/>
              <a:cs typeface="Times New Roman"/>
            </a:endParaRPr>
          </a:p>
        </p:txBody>
      </p:sp>
      <p:sp>
        <p:nvSpPr>
          <p:cNvPr id="13" name="object 13"/>
          <p:cNvSpPr txBox="1"/>
          <p:nvPr/>
        </p:nvSpPr>
        <p:spPr>
          <a:xfrm>
            <a:off x="386411" y="1342635"/>
            <a:ext cx="1398649" cy="279402"/>
          </a:xfrm>
          <a:prstGeom prst="rect">
            <a:avLst/>
          </a:prstGeom>
        </p:spPr>
        <p:txBody>
          <a:bodyPr vert="horz" wrap="square" lIns="0" tIns="11270" rIns="0" bIns="0" rtlCol="0">
            <a:spAutoFit/>
          </a:bodyPr>
          <a:lstStyle/>
          <a:p>
            <a:pPr marL="11270">
              <a:spcBef>
                <a:spcPts val="89"/>
              </a:spcBef>
              <a:tabLst>
                <a:tab pos="605761" algn="l"/>
              </a:tabLst>
            </a:pPr>
            <a:r>
              <a:rPr sz="621" spc="-75" dirty="0">
                <a:latin typeface="Times New Roman"/>
                <a:cs typeface="Times New Roman"/>
              </a:rPr>
              <a:t>ACCOUNT	</a:t>
            </a:r>
            <a:r>
              <a:rPr sz="621" spc="-13" dirty="0">
                <a:latin typeface="Times New Roman"/>
                <a:cs typeface="Times New Roman"/>
              </a:rPr>
              <a:t>DESCRIPTION</a:t>
            </a:r>
            <a:endParaRPr sz="621" dirty="0">
              <a:latin typeface="Times New Roman"/>
              <a:cs typeface="Times New Roman"/>
            </a:endParaRPr>
          </a:p>
          <a:p>
            <a:pPr marL="12397">
              <a:spcBef>
                <a:spcPts val="595"/>
              </a:spcBef>
            </a:pPr>
            <a:r>
              <a:rPr sz="621" spc="-31" dirty="0">
                <a:latin typeface="Times New Roman"/>
                <a:cs typeface="Times New Roman"/>
              </a:rPr>
              <a:t>EXPENDITURES-BUDGET</a:t>
            </a:r>
            <a:r>
              <a:rPr sz="621" spc="93" dirty="0">
                <a:latin typeface="Times New Roman"/>
                <a:cs typeface="Times New Roman"/>
              </a:rPr>
              <a:t> </a:t>
            </a:r>
            <a:r>
              <a:rPr sz="621" spc="-98" dirty="0">
                <a:latin typeface="Times New Roman"/>
                <a:cs typeface="Times New Roman"/>
              </a:rPr>
              <a:t>AND</a:t>
            </a:r>
            <a:r>
              <a:rPr sz="621" spc="-67" dirty="0">
                <a:latin typeface="Times New Roman"/>
                <a:cs typeface="Times New Roman"/>
              </a:rPr>
              <a:t> </a:t>
            </a:r>
            <a:r>
              <a:rPr sz="621" spc="-58" dirty="0">
                <a:latin typeface="Times New Roman"/>
                <a:cs typeface="Times New Roman"/>
              </a:rPr>
              <a:t>ACTUAL</a:t>
            </a:r>
            <a:endParaRPr sz="621" dirty="0">
              <a:latin typeface="Times New Roman"/>
              <a:cs typeface="Times New Roman"/>
            </a:endParaRPr>
          </a:p>
        </p:txBody>
      </p:sp>
      <p:sp>
        <p:nvSpPr>
          <p:cNvPr id="14" name="object 14"/>
          <p:cNvSpPr txBox="1"/>
          <p:nvPr/>
        </p:nvSpPr>
        <p:spPr>
          <a:xfrm>
            <a:off x="391595" y="1859943"/>
            <a:ext cx="112139" cy="106919"/>
          </a:xfrm>
          <a:prstGeom prst="rect">
            <a:avLst/>
          </a:prstGeom>
        </p:spPr>
        <p:txBody>
          <a:bodyPr vert="horz" wrap="square" lIns="0" tIns="11270" rIns="0" bIns="0" rtlCol="0">
            <a:spAutoFit/>
          </a:bodyPr>
          <a:lstStyle/>
          <a:p>
            <a:pPr marL="11270">
              <a:spcBef>
                <a:spcPts val="89"/>
              </a:spcBef>
            </a:pPr>
            <a:r>
              <a:rPr sz="621" spc="40" dirty="0">
                <a:latin typeface="Times New Roman"/>
                <a:cs typeface="Times New Roman"/>
              </a:rPr>
              <a:t>53</a:t>
            </a:r>
            <a:endParaRPr sz="621" dirty="0">
              <a:latin typeface="Times New Roman"/>
              <a:cs typeface="Times New Roman"/>
            </a:endParaRPr>
          </a:p>
        </p:txBody>
      </p:sp>
      <p:sp>
        <p:nvSpPr>
          <p:cNvPr id="15" name="object 15"/>
          <p:cNvSpPr txBox="1"/>
          <p:nvPr/>
        </p:nvSpPr>
        <p:spPr>
          <a:xfrm>
            <a:off x="391595" y="1949317"/>
            <a:ext cx="112703" cy="106919"/>
          </a:xfrm>
          <a:prstGeom prst="rect">
            <a:avLst/>
          </a:prstGeom>
        </p:spPr>
        <p:txBody>
          <a:bodyPr vert="horz" wrap="square" lIns="0" tIns="11270" rIns="0" bIns="0" rtlCol="0">
            <a:spAutoFit/>
          </a:bodyPr>
          <a:lstStyle/>
          <a:p>
            <a:pPr marL="11270">
              <a:spcBef>
                <a:spcPts val="89"/>
              </a:spcBef>
            </a:pPr>
            <a:r>
              <a:rPr sz="621" spc="40" dirty="0">
                <a:latin typeface="Times New Roman"/>
                <a:cs typeface="Times New Roman"/>
              </a:rPr>
              <a:t>53</a:t>
            </a:r>
            <a:endParaRPr sz="621" dirty="0">
              <a:latin typeface="Times New Roman"/>
              <a:cs typeface="Times New Roman"/>
            </a:endParaRPr>
          </a:p>
        </p:txBody>
      </p:sp>
      <p:sp>
        <p:nvSpPr>
          <p:cNvPr id="16" name="object 16"/>
          <p:cNvSpPr txBox="1"/>
          <p:nvPr/>
        </p:nvSpPr>
        <p:spPr>
          <a:xfrm>
            <a:off x="392046" y="2035874"/>
            <a:ext cx="113267" cy="106919"/>
          </a:xfrm>
          <a:prstGeom prst="rect">
            <a:avLst/>
          </a:prstGeom>
        </p:spPr>
        <p:txBody>
          <a:bodyPr vert="horz" wrap="square" lIns="0" tIns="11270" rIns="0" bIns="0" rtlCol="0">
            <a:spAutoFit/>
          </a:bodyPr>
          <a:lstStyle/>
          <a:p>
            <a:pPr marL="11270">
              <a:spcBef>
                <a:spcPts val="89"/>
              </a:spcBef>
            </a:pPr>
            <a:r>
              <a:rPr sz="621" spc="40" dirty="0">
                <a:latin typeface="Times New Roman"/>
                <a:cs typeface="Times New Roman"/>
              </a:rPr>
              <a:t>53</a:t>
            </a:r>
            <a:endParaRPr sz="621" dirty="0">
              <a:latin typeface="Times New Roman"/>
              <a:cs typeface="Times New Roman"/>
            </a:endParaRPr>
          </a:p>
        </p:txBody>
      </p:sp>
      <p:sp>
        <p:nvSpPr>
          <p:cNvPr id="17" name="object 17"/>
          <p:cNvSpPr txBox="1"/>
          <p:nvPr/>
        </p:nvSpPr>
        <p:spPr>
          <a:xfrm>
            <a:off x="390581" y="2123107"/>
            <a:ext cx="113830" cy="106919"/>
          </a:xfrm>
          <a:prstGeom prst="rect">
            <a:avLst/>
          </a:prstGeom>
        </p:spPr>
        <p:txBody>
          <a:bodyPr vert="horz" wrap="square" lIns="0" tIns="11270" rIns="0" bIns="0" rtlCol="0">
            <a:spAutoFit/>
          </a:bodyPr>
          <a:lstStyle/>
          <a:p>
            <a:pPr marL="11270">
              <a:spcBef>
                <a:spcPts val="89"/>
              </a:spcBef>
            </a:pPr>
            <a:r>
              <a:rPr sz="621" spc="44" dirty="0">
                <a:latin typeface="Times New Roman"/>
                <a:cs typeface="Times New Roman"/>
              </a:rPr>
              <a:t>53</a:t>
            </a:r>
            <a:endParaRPr sz="621" dirty="0">
              <a:latin typeface="Times New Roman"/>
              <a:cs typeface="Times New Roman"/>
            </a:endParaRPr>
          </a:p>
        </p:txBody>
      </p:sp>
      <p:sp>
        <p:nvSpPr>
          <p:cNvPr id="18" name="object 18"/>
          <p:cNvSpPr txBox="1"/>
          <p:nvPr/>
        </p:nvSpPr>
        <p:spPr>
          <a:xfrm>
            <a:off x="390581" y="2209662"/>
            <a:ext cx="113830" cy="106919"/>
          </a:xfrm>
          <a:prstGeom prst="rect">
            <a:avLst/>
          </a:prstGeom>
        </p:spPr>
        <p:txBody>
          <a:bodyPr vert="horz" wrap="square" lIns="0" tIns="11270" rIns="0" bIns="0" rtlCol="0">
            <a:spAutoFit/>
          </a:bodyPr>
          <a:lstStyle/>
          <a:p>
            <a:pPr marL="11270">
              <a:spcBef>
                <a:spcPts val="89"/>
              </a:spcBef>
            </a:pPr>
            <a:r>
              <a:rPr sz="621" spc="44" dirty="0">
                <a:latin typeface="Times New Roman"/>
                <a:cs typeface="Times New Roman"/>
              </a:rPr>
              <a:t>53</a:t>
            </a:r>
            <a:endParaRPr sz="621" dirty="0">
              <a:latin typeface="Times New Roman"/>
              <a:cs typeface="Times New Roman"/>
            </a:endParaRPr>
          </a:p>
        </p:txBody>
      </p:sp>
      <p:sp>
        <p:nvSpPr>
          <p:cNvPr id="19" name="object 19"/>
          <p:cNvSpPr txBox="1"/>
          <p:nvPr/>
        </p:nvSpPr>
        <p:spPr>
          <a:xfrm>
            <a:off x="394300" y="2297572"/>
            <a:ext cx="112703" cy="106919"/>
          </a:xfrm>
          <a:prstGeom prst="rect">
            <a:avLst/>
          </a:prstGeom>
        </p:spPr>
        <p:txBody>
          <a:bodyPr vert="horz" wrap="square" lIns="0" tIns="11270" rIns="0" bIns="0" rtlCol="0">
            <a:spAutoFit/>
          </a:bodyPr>
          <a:lstStyle/>
          <a:p>
            <a:pPr marL="11270">
              <a:spcBef>
                <a:spcPts val="89"/>
              </a:spcBef>
            </a:pPr>
            <a:r>
              <a:rPr sz="621" spc="40" dirty="0">
                <a:latin typeface="Times New Roman"/>
                <a:cs typeface="Times New Roman"/>
              </a:rPr>
              <a:t>53</a:t>
            </a:r>
            <a:endParaRPr sz="621" dirty="0">
              <a:latin typeface="Times New Roman"/>
              <a:cs typeface="Times New Roman"/>
            </a:endParaRPr>
          </a:p>
        </p:txBody>
      </p:sp>
      <p:sp>
        <p:nvSpPr>
          <p:cNvPr id="20" name="object 20"/>
          <p:cNvSpPr txBox="1"/>
          <p:nvPr/>
        </p:nvSpPr>
        <p:spPr>
          <a:xfrm>
            <a:off x="395089" y="2384803"/>
            <a:ext cx="298664" cy="279402"/>
          </a:xfrm>
          <a:prstGeom prst="rect">
            <a:avLst/>
          </a:prstGeom>
        </p:spPr>
        <p:txBody>
          <a:bodyPr vert="horz" wrap="square" lIns="0" tIns="11270" rIns="0" bIns="0" rtlCol="0">
            <a:spAutoFit/>
          </a:bodyPr>
          <a:lstStyle/>
          <a:p>
            <a:pPr marL="11270">
              <a:spcBef>
                <a:spcPts val="89"/>
              </a:spcBef>
            </a:pPr>
            <a:r>
              <a:rPr sz="621" spc="40" dirty="0">
                <a:latin typeface="Times New Roman"/>
                <a:cs typeface="Times New Roman"/>
              </a:rPr>
              <a:t>53</a:t>
            </a:r>
            <a:endParaRPr sz="621" dirty="0">
              <a:latin typeface="Times New Roman"/>
              <a:cs typeface="Times New Roman"/>
            </a:endParaRPr>
          </a:p>
          <a:p>
            <a:pPr marL="11833">
              <a:spcBef>
                <a:spcPts val="621"/>
              </a:spcBef>
            </a:pPr>
            <a:r>
              <a:rPr sz="621" spc="-22" dirty="0">
                <a:latin typeface="Times New Roman"/>
                <a:cs typeface="Times New Roman"/>
              </a:rPr>
              <a:t>531XXX</a:t>
            </a:r>
            <a:endParaRPr sz="621" dirty="0">
              <a:latin typeface="Times New Roman"/>
              <a:cs typeface="Times New Roman"/>
            </a:endParaRPr>
          </a:p>
        </p:txBody>
      </p:sp>
      <p:sp>
        <p:nvSpPr>
          <p:cNvPr id="21" name="object 21"/>
          <p:cNvSpPr txBox="1"/>
          <p:nvPr/>
        </p:nvSpPr>
        <p:spPr>
          <a:xfrm>
            <a:off x="398020" y="2732944"/>
            <a:ext cx="114394" cy="106919"/>
          </a:xfrm>
          <a:prstGeom prst="rect">
            <a:avLst/>
          </a:prstGeom>
        </p:spPr>
        <p:txBody>
          <a:bodyPr vert="horz" wrap="square" lIns="0" tIns="11270" rIns="0" bIns="0" rtlCol="0">
            <a:spAutoFit/>
          </a:bodyPr>
          <a:lstStyle/>
          <a:p>
            <a:pPr marL="11270">
              <a:spcBef>
                <a:spcPts val="89"/>
              </a:spcBef>
            </a:pPr>
            <a:r>
              <a:rPr sz="621" spc="44" dirty="0">
                <a:latin typeface="Times New Roman"/>
                <a:cs typeface="Times New Roman"/>
              </a:rPr>
              <a:t>53</a:t>
            </a:r>
            <a:endParaRPr sz="621" dirty="0">
              <a:latin typeface="Times New Roman"/>
              <a:cs typeface="Times New Roman"/>
            </a:endParaRPr>
          </a:p>
        </p:txBody>
      </p:sp>
      <p:sp>
        <p:nvSpPr>
          <p:cNvPr id="22" name="object 22"/>
          <p:cNvSpPr txBox="1"/>
          <p:nvPr/>
        </p:nvSpPr>
        <p:spPr>
          <a:xfrm>
            <a:off x="941250" y="1856337"/>
            <a:ext cx="1118017" cy="106919"/>
          </a:xfrm>
          <a:prstGeom prst="rect">
            <a:avLst/>
          </a:prstGeom>
        </p:spPr>
        <p:txBody>
          <a:bodyPr vert="horz" wrap="square" lIns="0" tIns="11270" rIns="0" bIns="0" rtlCol="0">
            <a:spAutoFit/>
          </a:bodyPr>
          <a:lstStyle/>
          <a:p>
            <a:pPr marL="11270">
              <a:spcBef>
                <a:spcPts val="89"/>
              </a:spcBef>
            </a:pPr>
            <a:r>
              <a:rPr sz="621" spc="-13" dirty="0">
                <a:latin typeface="Times New Roman"/>
                <a:cs typeface="Times New Roman"/>
              </a:rPr>
              <a:t>EPA-TIME </a:t>
            </a:r>
            <a:r>
              <a:rPr sz="621" spc="-4" dirty="0">
                <a:latin typeface="Times New Roman"/>
                <a:cs typeface="Times New Roman"/>
              </a:rPr>
              <a:t>LIMITED</a:t>
            </a:r>
            <a:r>
              <a:rPr sz="621" spc="106" dirty="0">
                <a:latin typeface="Times New Roman"/>
                <a:cs typeface="Times New Roman"/>
              </a:rPr>
              <a:t> </a:t>
            </a:r>
            <a:r>
              <a:rPr sz="621" spc="-13" dirty="0">
                <a:latin typeface="Times New Roman"/>
                <a:cs typeface="Times New Roman"/>
              </a:rPr>
              <a:t>SAL-REC</a:t>
            </a:r>
            <a:endParaRPr sz="621" dirty="0">
              <a:latin typeface="Times New Roman"/>
              <a:cs typeface="Times New Roman"/>
            </a:endParaRPr>
          </a:p>
        </p:txBody>
      </p:sp>
      <p:sp>
        <p:nvSpPr>
          <p:cNvPr id="23" name="object 23"/>
          <p:cNvSpPr txBox="1"/>
          <p:nvPr/>
        </p:nvSpPr>
        <p:spPr>
          <a:xfrm>
            <a:off x="938094" y="1942894"/>
            <a:ext cx="1075190" cy="106919"/>
          </a:xfrm>
          <a:prstGeom prst="rect">
            <a:avLst/>
          </a:prstGeom>
        </p:spPr>
        <p:txBody>
          <a:bodyPr vert="horz" wrap="square" lIns="0" tIns="11270" rIns="0" bIns="0" rtlCol="0">
            <a:spAutoFit/>
          </a:bodyPr>
          <a:lstStyle/>
          <a:p>
            <a:pPr marL="11270">
              <a:spcBef>
                <a:spcPts val="89"/>
              </a:spcBef>
            </a:pPr>
            <a:r>
              <a:rPr sz="621" spc="-40" dirty="0">
                <a:latin typeface="Times New Roman"/>
                <a:cs typeface="Times New Roman"/>
              </a:rPr>
              <a:t>EPA&amp;SPA-LONGVTY</a:t>
            </a:r>
            <a:r>
              <a:rPr sz="621" spc="44" dirty="0">
                <a:latin typeface="Times New Roman"/>
                <a:cs typeface="Times New Roman"/>
              </a:rPr>
              <a:t> </a:t>
            </a:r>
            <a:r>
              <a:rPr sz="621" spc="-27" dirty="0">
                <a:latin typeface="Times New Roman"/>
                <a:cs typeface="Times New Roman"/>
              </a:rPr>
              <a:t>PAY-REC</a:t>
            </a:r>
            <a:endParaRPr sz="621" dirty="0">
              <a:latin typeface="Times New Roman"/>
              <a:cs typeface="Times New Roman"/>
            </a:endParaRPr>
          </a:p>
        </p:txBody>
      </p:sp>
      <p:sp>
        <p:nvSpPr>
          <p:cNvPr id="24" name="object 24"/>
          <p:cNvSpPr txBox="1"/>
          <p:nvPr/>
        </p:nvSpPr>
        <p:spPr>
          <a:xfrm>
            <a:off x="936066" y="2031816"/>
            <a:ext cx="1120835" cy="106919"/>
          </a:xfrm>
          <a:prstGeom prst="rect">
            <a:avLst/>
          </a:prstGeom>
        </p:spPr>
        <p:txBody>
          <a:bodyPr vert="horz" wrap="square" lIns="0" tIns="11270" rIns="0" bIns="0" rtlCol="0">
            <a:spAutoFit/>
          </a:bodyPr>
          <a:lstStyle/>
          <a:p>
            <a:pPr marL="11270">
              <a:spcBef>
                <a:spcPts val="89"/>
              </a:spcBef>
            </a:pPr>
            <a:r>
              <a:rPr sz="621" spc="-13" dirty="0">
                <a:latin typeface="Times New Roman"/>
                <a:cs typeface="Times New Roman"/>
              </a:rPr>
              <a:t>SOCIAL </a:t>
            </a:r>
            <a:r>
              <a:rPr sz="621" spc="-9" dirty="0">
                <a:latin typeface="Times New Roman"/>
                <a:cs typeface="Times New Roman"/>
              </a:rPr>
              <a:t>SEC</a:t>
            </a:r>
            <a:r>
              <a:rPr sz="621" spc="31" dirty="0">
                <a:latin typeface="Times New Roman"/>
                <a:cs typeface="Times New Roman"/>
              </a:rPr>
              <a:t> </a:t>
            </a:r>
            <a:r>
              <a:rPr sz="621" spc="-18" dirty="0">
                <a:latin typeface="Times New Roman"/>
                <a:cs typeface="Times New Roman"/>
              </a:rPr>
              <a:t>CONTRIB-RECPT</a:t>
            </a:r>
            <a:endParaRPr sz="621" dirty="0">
              <a:latin typeface="Times New Roman"/>
              <a:cs typeface="Times New Roman"/>
            </a:endParaRPr>
          </a:p>
        </p:txBody>
      </p:sp>
      <p:sp>
        <p:nvSpPr>
          <p:cNvPr id="25" name="object 25"/>
          <p:cNvSpPr txBox="1"/>
          <p:nvPr/>
        </p:nvSpPr>
        <p:spPr>
          <a:xfrm>
            <a:off x="939334" y="2115668"/>
            <a:ext cx="1114636" cy="106919"/>
          </a:xfrm>
          <a:prstGeom prst="rect">
            <a:avLst/>
          </a:prstGeom>
        </p:spPr>
        <p:txBody>
          <a:bodyPr vert="horz" wrap="square" lIns="0" tIns="11270" rIns="0" bIns="0" rtlCol="0">
            <a:spAutoFit/>
          </a:bodyPr>
          <a:lstStyle/>
          <a:p>
            <a:pPr marL="11270">
              <a:spcBef>
                <a:spcPts val="89"/>
              </a:spcBef>
            </a:pPr>
            <a:r>
              <a:rPr sz="621" spc="-67" dirty="0">
                <a:latin typeface="Times New Roman"/>
                <a:cs typeface="Times New Roman"/>
              </a:rPr>
              <a:t>REG </a:t>
            </a:r>
            <a:r>
              <a:rPr sz="621" spc="-4" dirty="0">
                <a:latin typeface="Times New Roman"/>
                <a:cs typeface="Times New Roman"/>
              </a:rPr>
              <a:t>RETIRE</a:t>
            </a:r>
            <a:r>
              <a:rPr sz="621" spc="49" dirty="0">
                <a:latin typeface="Times New Roman"/>
                <a:cs typeface="Times New Roman"/>
              </a:rPr>
              <a:t> </a:t>
            </a:r>
            <a:r>
              <a:rPr sz="621" spc="-22" dirty="0">
                <a:latin typeface="Times New Roman"/>
                <a:cs typeface="Times New Roman"/>
              </a:rPr>
              <a:t>CONTRIB-RECPT</a:t>
            </a:r>
            <a:endParaRPr sz="621" dirty="0">
              <a:latin typeface="Times New Roman"/>
              <a:cs typeface="Times New Roman"/>
            </a:endParaRPr>
          </a:p>
        </p:txBody>
      </p:sp>
      <p:sp>
        <p:nvSpPr>
          <p:cNvPr id="26" name="object 26"/>
          <p:cNvSpPr txBox="1"/>
          <p:nvPr/>
        </p:nvSpPr>
        <p:spPr>
          <a:xfrm>
            <a:off x="938207" y="2204817"/>
            <a:ext cx="1029545" cy="106919"/>
          </a:xfrm>
          <a:prstGeom prst="rect">
            <a:avLst/>
          </a:prstGeom>
        </p:spPr>
        <p:txBody>
          <a:bodyPr vert="horz" wrap="square" lIns="0" tIns="11270" rIns="0" bIns="0" rtlCol="0">
            <a:spAutoFit/>
          </a:bodyPr>
          <a:lstStyle/>
          <a:p>
            <a:pPr marL="11270">
              <a:spcBef>
                <a:spcPts val="89"/>
              </a:spcBef>
            </a:pPr>
            <a:r>
              <a:rPr sz="621" spc="-101" dirty="0">
                <a:latin typeface="Times New Roman"/>
                <a:cs typeface="Times New Roman"/>
              </a:rPr>
              <a:t>MED </a:t>
            </a:r>
            <a:r>
              <a:rPr sz="621" spc="18" dirty="0">
                <a:latin typeface="Times New Roman"/>
                <a:cs typeface="Times New Roman"/>
              </a:rPr>
              <a:t>INS</a:t>
            </a:r>
            <a:r>
              <a:rPr sz="621" spc="177" dirty="0">
                <a:latin typeface="Times New Roman"/>
                <a:cs typeface="Times New Roman"/>
              </a:rPr>
              <a:t> </a:t>
            </a:r>
            <a:r>
              <a:rPr sz="621" spc="-13" dirty="0">
                <a:latin typeface="Times New Roman"/>
                <a:cs typeface="Times New Roman"/>
              </a:rPr>
              <a:t>CONTRIB-RECPTS</a:t>
            </a:r>
            <a:endParaRPr sz="621" dirty="0">
              <a:latin typeface="Times New Roman"/>
              <a:cs typeface="Times New Roman"/>
            </a:endParaRPr>
          </a:p>
        </p:txBody>
      </p:sp>
      <p:sp>
        <p:nvSpPr>
          <p:cNvPr id="27" name="object 27"/>
          <p:cNvSpPr txBox="1"/>
          <p:nvPr/>
        </p:nvSpPr>
        <p:spPr>
          <a:xfrm>
            <a:off x="939446" y="2292274"/>
            <a:ext cx="1115763" cy="106919"/>
          </a:xfrm>
          <a:prstGeom prst="rect">
            <a:avLst/>
          </a:prstGeom>
        </p:spPr>
        <p:txBody>
          <a:bodyPr vert="horz" wrap="square" lIns="0" tIns="11270" rIns="0" bIns="0" rtlCol="0">
            <a:spAutoFit/>
          </a:bodyPr>
          <a:lstStyle/>
          <a:p>
            <a:pPr marL="11270">
              <a:spcBef>
                <a:spcPts val="89"/>
              </a:spcBef>
            </a:pPr>
            <a:r>
              <a:rPr sz="621" spc="-80" dirty="0">
                <a:latin typeface="Times New Roman"/>
                <a:cs typeface="Times New Roman"/>
              </a:rPr>
              <a:t>UNEMP </a:t>
            </a:r>
            <a:r>
              <a:rPr sz="621" spc="-84" dirty="0">
                <a:latin typeface="Times New Roman"/>
                <a:cs typeface="Times New Roman"/>
              </a:rPr>
              <a:t>COMP </a:t>
            </a:r>
            <a:r>
              <a:rPr sz="621" spc="-67" dirty="0">
                <a:latin typeface="Times New Roman"/>
                <a:cs typeface="Times New Roman"/>
              </a:rPr>
              <a:t>PAYMNTS TO</a:t>
            </a:r>
            <a:r>
              <a:rPr sz="621" spc="-44" dirty="0">
                <a:latin typeface="Times New Roman"/>
                <a:cs typeface="Times New Roman"/>
              </a:rPr>
              <a:t> </a:t>
            </a:r>
            <a:r>
              <a:rPr sz="621" spc="-67" dirty="0">
                <a:latin typeface="Times New Roman"/>
                <a:cs typeface="Times New Roman"/>
              </a:rPr>
              <a:t>DE</a:t>
            </a:r>
            <a:endParaRPr sz="621" dirty="0">
              <a:latin typeface="Times New Roman"/>
              <a:cs typeface="Times New Roman"/>
            </a:endParaRPr>
          </a:p>
        </p:txBody>
      </p:sp>
      <p:sp>
        <p:nvSpPr>
          <p:cNvPr id="28" name="object 28"/>
          <p:cNvSpPr txBox="1"/>
          <p:nvPr/>
        </p:nvSpPr>
        <p:spPr>
          <a:xfrm>
            <a:off x="941250" y="2378943"/>
            <a:ext cx="1112946" cy="452591"/>
          </a:xfrm>
          <a:prstGeom prst="rect">
            <a:avLst/>
          </a:prstGeom>
        </p:spPr>
        <p:txBody>
          <a:bodyPr vert="horz" wrap="square" lIns="0" tIns="11270" rIns="0" bIns="0" rtlCol="0">
            <a:spAutoFit/>
          </a:bodyPr>
          <a:lstStyle/>
          <a:p>
            <a:pPr marL="17468">
              <a:spcBef>
                <a:spcPts val="89"/>
              </a:spcBef>
            </a:pPr>
            <a:r>
              <a:rPr sz="621" spc="-27" dirty="0">
                <a:latin typeface="Times New Roman"/>
                <a:cs typeface="Times New Roman"/>
              </a:rPr>
              <a:t>FLEXIBLE SPENDING</a:t>
            </a:r>
            <a:r>
              <a:rPr sz="621" spc="58" dirty="0">
                <a:latin typeface="Times New Roman"/>
                <a:cs typeface="Times New Roman"/>
              </a:rPr>
              <a:t> </a:t>
            </a:r>
            <a:r>
              <a:rPr sz="621" spc="-44" dirty="0">
                <a:latin typeface="Times New Roman"/>
                <a:cs typeface="Times New Roman"/>
              </a:rPr>
              <a:t>SAVING</a:t>
            </a:r>
            <a:endParaRPr sz="621" dirty="0">
              <a:latin typeface="Times New Roman"/>
              <a:cs typeface="Times New Roman"/>
            </a:endParaRPr>
          </a:p>
          <a:p>
            <a:pPr marL="11270" marR="89033" indent="5635">
              <a:lnSpc>
                <a:spcPts val="1384"/>
              </a:lnSpc>
              <a:spcBef>
                <a:spcPts val="142"/>
              </a:spcBef>
            </a:pPr>
            <a:r>
              <a:rPr sz="621" spc="-58" dirty="0">
                <a:latin typeface="Times New Roman"/>
                <a:cs typeface="Times New Roman"/>
              </a:rPr>
              <a:t>PERSONAL </a:t>
            </a:r>
            <a:r>
              <a:rPr sz="621" spc="-9" dirty="0">
                <a:latin typeface="Times New Roman"/>
                <a:cs typeface="Times New Roman"/>
              </a:rPr>
              <a:t>SERVICES  </a:t>
            </a:r>
            <a:r>
              <a:rPr sz="621" spc="-35" dirty="0">
                <a:latin typeface="Times New Roman"/>
                <a:cs typeface="Times New Roman"/>
              </a:rPr>
              <a:t>TRANSP-GRND </a:t>
            </a:r>
            <a:r>
              <a:rPr sz="621" spc="151" dirty="0">
                <a:latin typeface="Times New Roman"/>
                <a:cs typeface="Times New Roman"/>
              </a:rPr>
              <a:t>- </a:t>
            </a:r>
            <a:r>
              <a:rPr sz="621" spc="13" dirty="0">
                <a:latin typeface="Times New Roman"/>
                <a:cs typeface="Times New Roman"/>
              </a:rPr>
              <a:t>IN</a:t>
            </a:r>
            <a:r>
              <a:rPr sz="621" spc="62" dirty="0">
                <a:latin typeface="Times New Roman"/>
                <a:cs typeface="Times New Roman"/>
              </a:rPr>
              <a:t> </a:t>
            </a:r>
            <a:r>
              <a:rPr sz="621" spc="-35" dirty="0">
                <a:latin typeface="Times New Roman"/>
                <a:cs typeface="Times New Roman"/>
              </a:rPr>
              <a:t>STATE</a:t>
            </a:r>
            <a:endParaRPr sz="621" dirty="0">
              <a:latin typeface="Times New Roman"/>
              <a:cs typeface="Times New Roman"/>
            </a:endParaRPr>
          </a:p>
        </p:txBody>
      </p:sp>
      <p:sp>
        <p:nvSpPr>
          <p:cNvPr id="29" name="object 29"/>
          <p:cNvSpPr txBox="1"/>
          <p:nvPr/>
        </p:nvSpPr>
        <p:spPr>
          <a:xfrm>
            <a:off x="2983649" y="208727"/>
            <a:ext cx="2068670" cy="106919"/>
          </a:xfrm>
          <a:prstGeom prst="rect">
            <a:avLst/>
          </a:prstGeom>
        </p:spPr>
        <p:txBody>
          <a:bodyPr vert="horz" wrap="square" lIns="0" tIns="11270" rIns="0" bIns="0" rtlCol="0">
            <a:spAutoFit/>
          </a:bodyPr>
          <a:lstStyle/>
          <a:p>
            <a:pPr marL="11270">
              <a:spcBef>
                <a:spcPts val="89"/>
              </a:spcBef>
            </a:pPr>
            <a:r>
              <a:rPr sz="621" spc="-27" dirty="0">
                <a:latin typeface="Times New Roman"/>
                <a:cs typeface="Times New Roman"/>
              </a:rPr>
              <a:t>STATE </a:t>
            </a:r>
            <a:r>
              <a:rPr sz="621" spc="-67" dirty="0">
                <a:latin typeface="Times New Roman"/>
                <a:cs typeface="Times New Roman"/>
              </a:rPr>
              <a:t>OF </a:t>
            </a:r>
            <a:r>
              <a:rPr sz="621" spc="-75" dirty="0">
                <a:latin typeface="Times New Roman"/>
                <a:cs typeface="Times New Roman"/>
              </a:rPr>
              <a:t>NORTH </a:t>
            </a:r>
            <a:r>
              <a:rPr sz="621" spc="-49" dirty="0">
                <a:latin typeface="Times New Roman"/>
                <a:cs typeface="Times New Roman"/>
              </a:rPr>
              <a:t>CAROLINA </a:t>
            </a:r>
            <a:r>
              <a:rPr sz="621" spc="-62" dirty="0">
                <a:latin typeface="Times New Roman"/>
                <a:cs typeface="Times New Roman"/>
              </a:rPr>
              <a:t>GENERAL LEDGER</a:t>
            </a:r>
            <a:r>
              <a:rPr sz="621" dirty="0">
                <a:latin typeface="Times New Roman"/>
                <a:cs typeface="Times New Roman"/>
              </a:rPr>
              <a:t> </a:t>
            </a:r>
            <a:r>
              <a:rPr sz="621" spc="-49" dirty="0">
                <a:latin typeface="Times New Roman"/>
                <a:cs typeface="Times New Roman"/>
              </a:rPr>
              <a:t>SYSTEM</a:t>
            </a:r>
            <a:endParaRPr sz="621" dirty="0">
              <a:latin typeface="Times New Roman"/>
              <a:cs typeface="Times New Roman"/>
            </a:endParaRPr>
          </a:p>
        </p:txBody>
      </p:sp>
      <p:sp>
        <p:nvSpPr>
          <p:cNvPr id="30" name="object 30"/>
          <p:cNvSpPr txBox="1"/>
          <p:nvPr/>
        </p:nvSpPr>
        <p:spPr>
          <a:xfrm>
            <a:off x="3302261" y="295733"/>
            <a:ext cx="1471906" cy="106919"/>
          </a:xfrm>
          <a:prstGeom prst="rect">
            <a:avLst/>
          </a:prstGeom>
        </p:spPr>
        <p:txBody>
          <a:bodyPr vert="horz" wrap="square" lIns="0" tIns="11270" rIns="0" bIns="0" rtlCol="0">
            <a:spAutoFit/>
          </a:bodyPr>
          <a:lstStyle/>
          <a:p>
            <a:pPr marL="11270">
              <a:spcBef>
                <a:spcPts val="89"/>
              </a:spcBef>
            </a:pPr>
            <a:r>
              <a:rPr sz="621" spc="-44" dirty="0">
                <a:latin typeface="Times New Roman"/>
                <a:cs typeface="Times New Roman"/>
              </a:rPr>
              <a:t>AUTHORIZED </a:t>
            </a:r>
            <a:r>
              <a:rPr sz="621" spc="-84" dirty="0">
                <a:latin typeface="Times New Roman"/>
                <a:cs typeface="Times New Roman"/>
              </a:rPr>
              <a:t>MONTHLY </a:t>
            </a:r>
            <a:r>
              <a:rPr sz="621" spc="-75" dirty="0">
                <a:latin typeface="Times New Roman"/>
                <a:cs typeface="Times New Roman"/>
              </a:rPr>
              <a:t>BUDGET</a:t>
            </a:r>
            <a:r>
              <a:rPr sz="621" spc="-9" dirty="0">
                <a:latin typeface="Times New Roman"/>
                <a:cs typeface="Times New Roman"/>
              </a:rPr>
              <a:t> </a:t>
            </a:r>
            <a:r>
              <a:rPr sz="621" spc="-53" dirty="0">
                <a:latin typeface="Times New Roman"/>
                <a:cs typeface="Times New Roman"/>
              </a:rPr>
              <a:t>REPORT</a:t>
            </a:r>
            <a:endParaRPr sz="621" dirty="0">
              <a:latin typeface="Times New Roman"/>
              <a:cs typeface="Times New Roman"/>
            </a:endParaRPr>
          </a:p>
        </p:txBody>
      </p:sp>
      <p:sp>
        <p:nvSpPr>
          <p:cNvPr id="31" name="object 31"/>
          <p:cNvSpPr txBox="1"/>
          <p:nvPr/>
        </p:nvSpPr>
        <p:spPr>
          <a:xfrm>
            <a:off x="3218297" y="383078"/>
            <a:ext cx="1833683" cy="279402"/>
          </a:xfrm>
          <a:prstGeom prst="rect">
            <a:avLst/>
          </a:prstGeom>
        </p:spPr>
        <p:txBody>
          <a:bodyPr vert="horz" wrap="square" lIns="0" tIns="11270" rIns="0" bIns="0" rtlCol="0">
            <a:spAutoFit/>
          </a:bodyPr>
          <a:lstStyle/>
          <a:p>
            <a:pPr marL="11270">
              <a:spcBef>
                <a:spcPts val="89"/>
              </a:spcBef>
              <a:tabLst>
                <a:tab pos="1455518" algn="l"/>
              </a:tabLst>
            </a:pPr>
            <a:r>
              <a:rPr sz="621" spc="-62" dirty="0">
                <a:latin typeface="Times New Roman"/>
                <a:cs typeface="Times New Roman"/>
              </a:rPr>
              <a:t>FOR    </a:t>
            </a:r>
            <a:r>
              <a:rPr sz="621" spc="-53" dirty="0">
                <a:latin typeface="Times New Roman"/>
                <a:cs typeface="Times New Roman"/>
              </a:rPr>
              <a:t>THE    </a:t>
            </a:r>
            <a:r>
              <a:rPr sz="621" spc="-18" dirty="0">
                <a:latin typeface="Times New Roman"/>
                <a:cs typeface="Times New Roman"/>
              </a:rPr>
              <a:t>PERIOD </a:t>
            </a:r>
            <a:r>
              <a:rPr sz="621" spc="62" dirty="0">
                <a:latin typeface="Times New Roman"/>
                <a:cs typeface="Times New Roman"/>
              </a:rPr>
              <a:t> </a:t>
            </a:r>
            <a:r>
              <a:rPr sz="621" spc="-49" dirty="0">
                <a:latin typeface="Times New Roman"/>
                <a:cs typeface="Times New Roman"/>
              </a:rPr>
              <a:t>ENDING  </a:t>
            </a:r>
            <a:r>
              <a:rPr sz="621" spc="4" dirty="0">
                <a:latin typeface="Times New Roman"/>
                <a:cs typeface="Times New Roman"/>
              </a:rPr>
              <a:t> </a:t>
            </a:r>
            <a:r>
              <a:rPr sz="621" spc="-120" dirty="0">
                <a:latin typeface="Times New Roman"/>
                <a:cs typeface="Times New Roman"/>
              </a:rPr>
              <a:t>MAY	</a:t>
            </a:r>
            <a:r>
              <a:rPr sz="621" spc="93" dirty="0">
                <a:latin typeface="Times New Roman"/>
                <a:cs typeface="Times New Roman"/>
              </a:rPr>
              <a:t>31,</a:t>
            </a:r>
            <a:r>
              <a:rPr sz="621" spc="160" dirty="0">
                <a:latin typeface="Times New Roman"/>
                <a:cs typeface="Times New Roman"/>
              </a:rPr>
              <a:t> </a:t>
            </a:r>
            <a:r>
              <a:rPr sz="621" spc="18" dirty="0">
                <a:latin typeface="Times New Roman"/>
                <a:cs typeface="Times New Roman"/>
              </a:rPr>
              <a:t>20</a:t>
            </a:r>
            <a:r>
              <a:rPr sz="621" spc="18" dirty="0">
                <a:latin typeface="Courier New"/>
                <a:cs typeface="Courier New"/>
              </a:rPr>
              <a:t>xx</a:t>
            </a:r>
            <a:endParaRPr sz="621" dirty="0">
              <a:latin typeface="Courier New"/>
              <a:cs typeface="Courier New"/>
            </a:endParaRPr>
          </a:p>
          <a:p>
            <a:pPr marL="324575">
              <a:spcBef>
                <a:spcPts val="617"/>
              </a:spcBef>
            </a:pPr>
            <a:r>
              <a:rPr sz="621" spc="-22" dirty="0">
                <a:latin typeface="Times New Roman"/>
                <a:cs typeface="Times New Roman"/>
              </a:rPr>
              <a:t>DETAIL</a:t>
            </a:r>
            <a:r>
              <a:rPr sz="621" spc="89" dirty="0">
                <a:latin typeface="Times New Roman"/>
                <a:cs typeface="Times New Roman"/>
              </a:rPr>
              <a:t> </a:t>
            </a:r>
            <a:r>
              <a:rPr sz="621" spc="-44" dirty="0">
                <a:latin typeface="Times New Roman"/>
                <a:cs typeface="Times New Roman"/>
              </a:rPr>
              <a:t>REPORT</a:t>
            </a:r>
            <a:endParaRPr sz="621" dirty="0">
              <a:latin typeface="Times New Roman"/>
              <a:cs typeface="Times New Roman"/>
            </a:endParaRPr>
          </a:p>
        </p:txBody>
      </p:sp>
      <p:sp>
        <p:nvSpPr>
          <p:cNvPr id="32" name="object 32"/>
          <p:cNvSpPr txBox="1"/>
          <p:nvPr/>
        </p:nvSpPr>
        <p:spPr>
          <a:xfrm>
            <a:off x="2772893" y="1212125"/>
            <a:ext cx="2177429" cy="229636"/>
          </a:xfrm>
          <a:prstGeom prst="rect">
            <a:avLst/>
          </a:prstGeom>
        </p:spPr>
        <p:txBody>
          <a:bodyPr vert="horz" wrap="square" lIns="0" tIns="25358" rIns="0" bIns="0" rtlCol="0">
            <a:spAutoFit/>
          </a:bodyPr>
          <a:lstStyle/>
          <a:p>
            <a:pPr marL="45080">
              <a:spcBef>
                <a:spcPts val="200"/>
              </a:spcBef>
            </a:pPr>
            <a:r>
              <a:rPr sz="621" b="1" spc="111" dirty="0">
                <a:latin typeface="Arial"/>
                <a:cs typeface="Arial"/>
              </a:rPr>
              <a:t>*************** </a:t>
            </a:r>
            <a:r>
              <a:rPr sz="932" b="1" spc="252" baseline="-7936" dirty="0">
                <a:latin typeface="Arial"/>
                <a:cs typeface="Arial"/>
              </a:rPr>
              <a:t>AC </a:t>
            </a:r>
            <a:r>
              <a:rPr sz="932" b="1" spc="319" baseline="-7936" dirty="0">
                <a:latin typeface="Arial"/>
                <a:cs typeface="Arial"/>
              </a:rPr>
              <a:t>TUAL</a:t>
            </a:r>
            <a:r>
              <a:rPr sz="932" b="1" spc="120" baseline="-7936" dirty="0">
                <a:latin typeface="Arial"/>
                <a:cs typeface="Arial"/>
              </a:rPr>
              <a:t> </a:t>
            </a:r>
            <a:r>
              <a:rPr sz="621" b="1" spc="111" dirty="0">
                <a:latin typeface="Arial"/>
                <a:cs typeface="Arial"/>
              </a:rPr>
              <a:t>******************</a:t>
            </a:r>
            <a:endParaRPr sz="621" dirty="0">
              <a:latin typeface="Arial"/>
              <a:cs typeface="Arial"/>
            </a:endParaRPr>
          </a:p>
          <a:p>
            <a:pPr marL="273297">
              <a:spcBef>
                <a:spcPts val="111"/>
              </a:spcBef>
              <a:tabLst>
                <a:tab pos="957385" algn="l"/>
                <a:tab pos="1811649" algn="l"/>
              </a:tabLst>
            </a:pPr>
            <a:r>
              <a:rPr sz="621" spc="-62" dirty="0">
                <a:latin typeface="Times New Roman"/>
                <a:cs typeface="Times New Roman"/>
              </a:rPr>
              <a:t>CURRENT	</a:t>
            </a:r>
            <a:r>
              <a:rPr sz="621" spc="-67" dirty="0">
                <a:latin typeface="Times New Roman"/>
                <a:cs typeface="Times New Roman"/>
              </a:rPr>
              <a:t>QUARTERLY	</a:t>
            </a:r>
            <a:r>
              <a:rPr sz="621" spc="-58" dirty="0">
                <a:latin typeface="Times New Roman"/>
                <a:cs typeface="Times New Roman"/>
              </a:rPr>
              <a:t>TO </a:t>
            </a:r>
            <a:r>
              <a:rPr sz="621" spc="31" dirty="0">
                <a:latin typeface="Times New Roman"/>
                <a:cs typeface="Times New Roman"/>
              </a:rPr>
              <a:t> </a:t>
            </a:r>
            <a:r>
              <a:rPr sz="621" spc="-62" dirty="0">
                <a:latin typeface="Times New Roman"/>
                <a:cs typeface="Times New Roman"/>
              </a:rPr>
              <a:t>DATE</a:t>
            </a:r>
            <a:endParaRPr sz="621" dirty="0">
              <a:latin typeface="Times New Roman"/>
              <a:cs typeface="Times New Roman"/>
            </a:endParaRPr>
          </a:p>
        </p:txBody>
      </p:sp>
      <p:sp>
        <p:nvSpPr>
          <p:cNvPr id="33" name="object 33"/>
          <p:cNvSpPr txBox="1"/>
          <p:nvPr/>
        </p:nvSpPr>
        <p:spPr>
          <a:xfrm>
            <a:off x="5346012" y="1335310"/>
            <a:ext cx="342055" cy="106919"/>
          </a:xfrm>
          <a:prstGeom prst="rect">
            <a:avLst/>
          </a:prstGeom>
        </p:spPr>
        <p:txBody>
          <a:bodyPr vert="horz" wrap="square" lIns="0" tIns="11270" rIns="0" bIns="0" rtlCol="0">
            <a:spAutoFit/>
          </a:bodyPr>
          <a:lstStyle/>
          <a:p>
            <a:pPr marL="11270">
              <a:spcBef>
                <a:spcPts val="89"/>
              </a:spcBef>
            </a:pPr>
            <a:r>
              <a:rPr sz="621" spc="-67" dirty="0">
                <a:latin typeface="Times New Roman"/>
                <a:cs typeface="Times New Roman"/>
              </a:rPr>
              <a:t>BALANCE</a:t>
            </a:r>
            <a:endParaRPr sz="621" dirty="0">
              <a:latin typeface="Times New Roman"/>
              <a:cs typeface="Times New Roman"/>
            </a:endParaRPr>
          </a:p>
        </p:txBody>
      </p:sp>
      <p:sp>
        <p:nvSpPr>
          <p:cNvPr id="34" name="object 34"/>
          <p:cNvSpPr txBox="1"/>
          <p:nvPr/>
        </p:nvSpPr>
        <p:spPr>
          <a:xfrm>
            <a:off x="6253726" y="211319"/>
            <a:ext cx="232732" cy="106919"/>
          </a:xfrm>
          <a:prstGeom prst="rect">
            <a:avLst/>
          </a:prstGeom>
        </p:spPr>
        <p:txBody>
          <a:bodyPr vert="horz" wrap="square" lIns="0" tIns="11270" rIns="0" bIns="0" rtlCol="0">
            <a:spAutoFit/>
          </a:bodyPr>
          <a:lstStyle/>
          <a:p>
            <a:pPr marL="11270">
              <a:spcBef>
                <a:spcPts val="89"/>
              </a:spcBef>
            </a:pPr>
            <a:r>
              <a:rPr sz="621" spc="-53" dirty="0">
                <a:latin typeface="Arial"/>
                <a:cs typeface="Arial"/>
              </a:rPr>
              <a:t>PAGE:</a:t>
            </a:r>
            <a:endParaRPr sz="621" dirty="0">
              <a:latin typeface="Arial"/>
              <a:cs typeface="Arial"/>
            </a:endParaRPr>
          </a:p>
        </p:txBody>
      </p:sp>
      <p:sp>
        <p:nvSpPr>
          <p:cNvPr id="35" name="object 35"/>
          <p:cNvSpPr txBox="1"/>
          <p:nvPr/>
        </p:nvSpPr>
        <p:spPr>
          <a:xfrm>
            <a:off x="6250344" y="298214"/>
            <a:ext cx="380374" cy="106919"/>
          </a:xfrm>
          <a:prstGeom prst="rect">
            <a:avLst/>
          </a:prstGeom>
        </p:spPr>
        <p:txBody>
          <a:bodyPr vert="horz" wrap="square" lIns="0" tIns="11270" rIns="0" bIns="0" rtlCol="0">
            <a:spAutoFit/>
          </a:bodyPr>
          <a:lstStyle/>
          <a:p>
            <a:pPr marL="11270">
              <a:spcBef>
                <a:spcPts val="89"/>
              </a:spcBef>
            </a:pPr>
            <a:r>
              <a:rPr sz="621" spc="-22" dirty="0">
                <a:latin typeface="Arial"/>
                <a:cs typeface="Arial"/>
              </a:rPr>
              <a:t>GL-BD701</a:t>
            </a:r>
            <a:endParaRPr sz="621" dirty="0">
              <a:latin typeface="Arial"/>
              <a:cs typeface="Arial"/>
            </a:endParaRPr>
          </a:p>
        </p:txBody>
      </p:sp>
      <p:sp>
        <p:nvSpPr>
          <p:cNvPr id="36" name="object 36"/>
          <p:cNvSpPr txBox="1"/>
          <p:nvPr/>
        </p:nvSpPr>
        <p:spPr>
          <a:xfrm>
            <a:off x="6253725" y="385107"/>
            <a:ext cx="746096" cy="106919"/>
          </a:xfrm>
          <a:prstGeom prst="rect">
            <a:avLst/>
          </a:prstGeom>
        </p:spPr>
        <p:txBody>
          <a:bodyPr vert="horz" wrap="square" lIns="0" tIns="11270" rIns="0" bIns="0" rtlCol="0">
            <a:spAutoFit/>
          </a:bodyPr>
          <a:lstStyle/>
          <a:p>
            <a:pPr marL="11270">
              <a:spcBef>
                <a:spcPts val="89"/>
              </a:spcBef>
            </a:pPr>
            <a:r>
              <a:rPr sz="621" spc="-44" dirty="0">
                <a:latin typeface="Arial"/>
                <a:cs typeface="Arial"/>
              </a:rPr>
              <a:t>DATE:</a:t>
            </a:r>
            <a:r>
              <a:rPr sz="621" spc="-4" dirty="0">
                <a:latin typeface="Arial"/>
                <a:cs typeface="Arial"/>
              </a:rPr>
              <a:t> </a:t>
            </a:r>
            <a:r>
              <a:rPr sz="621" spc="40" dirty="0">
                <a:latin typeface="Arial"/>
                <a:cs typeface="Arial"/>
              </a:rPr>
              <a:t>06/02/20</a:t>
            </a:r>
            <a:r>
              <a:rPr sz="621" spc="40" dirty="0">
                <a:latin typeface="Courier New"/>
                <a:cs typeface="Courier New"/>
              </a:rPr>
              <a:t>xx</a:t>
            </a:r>
            <a:endParaRPr sz="621" dirty="0">
              <a:latin typeface="Courier New"/>
              <a:cs typeface="Courier New"/>
            </a:endParaRPr>
          </a:p>
        </p:txBody>
      </p:sp>
      <p:sp>
        <p:nvSpPr>
          <p:cNvPr id="37" name="object 37"/>
          <p:cNvSpPr txBox="1"/>
          <p:nvPr/>
        </p:nvSpPr>
        <p:spPr>
          <a:xfrm>
            <a:off x="6253725" y="472002"/>
            <a:ext cx="482370" cy="106919"/>
          </a:xfrm>
          <a:prstGeom prst="rect">
            <a:avLst/>
          </a:prstGeom>
        </p:spPr>
        <p:txBody>
          <a:bodyPr vert="horz" wrap="square" lIns="0" tIns="11270" rIns="0" bIns="0" rtlCol="0">
            <a:spAutoFit/>
          </a:bodyPr>
          <a:lstStyle/>
          <a:p>
            <a:pPr marL="11270">
              <a:spcBef>
                <a:spcPts val="89"/>
              </a:spcBef>
            </a:pPr>
            <a:r>
              <a:rPr sz="621" dirty="0">
                <a:latin typeface="Arial"/>
                <a:cs typeface="Arial"/>
              </a:rPr>
              <a:t>BD701-</a:t>
            </a:r>
            <a:r>
              <a:rPr sz="621" spc="164" dirty="0">
                <a:latin typeface="Arial"/>
                <a:cs typeface="Arial"/>
              </a:rPr>
              <a:t> </a:t>
            </a:r>
            <a:r>
              <a:rPr sz="621" spc="-53" dirty="0">
                <a:latin typeface="Arial"/>
                <a:cs typeface="Arial"/>
              </a:rPr>
              <a:t>XXX</a:t>
            </a:r>
            <a:endParaRPr sz="621" dirty="0">
              <a:latin typeface="Arial"/>
              <a:cs typeface="Arial"/>
            </a:endParaRPr>
          </a:p>
        </p:txBody>
      </p:sp>
      <p:sp>
        <p:nvSpPr>
          <p:cNvPr id="38" name="object 38"/>
          <p:cNvSpPr txBox="1"/>
          <p:nvPr/>
        </p:nvSpPr>
        <p:spPr>
          <a:xfrm>
            <a:off x="5892511" y="1335084"/>
            <a:ext cx="562953" cy="106919"/>
          </a:xfrm>
          <a:prstGeom prst="rect">
            <a:avLst/>
          </a:prstGeom>
        </p:spPr>
        <p:txBody>
          <a:bodyPr vert="horz" wrap="square" lIns="0" tIns="11270" rIns="0" bIns="0" rtlCol="0">
            <a:spAutoFit/>
          </a:bodyPr>
          <a:lstStyle/>
          <a:p>
            <a:pPr marL="11270">
              <a:spcBef>
                <a:spcPts val="89"/>
              </a:spcBef>
            </a:pPr>
            <a:r>
              <a:rPr sz="621" spc="-80" dirty="0">
                <a:latin typeface="Times New Roman"/>
                <a:cs typeface="Times New Roman"/>
              </a:rPr>
              <a:t>ENCUMBRANCES</a:t>
            </a:r>
            <a:endParaRPr sz="621" dirty="0">
              <a:latin typeface="Times New Roman"/>
              <a:cs typeface="Times New Roman"/>
            </a:endParaRPr>
          </a:p>
        </p:txBody>
      </p:sp>
      <p:sp>
        <p:nvSpPr>
          <p:cNvPr id="39" name="object 39"/>
          <p:cNvSpPr txBox="1"/>
          <p:nvPr/>
        </p:nvSpPr>
        <p:spPr>
          <a:xfrm>
            <a:off x="6657519" y="1337677"/>
            <a:ext cx="570843" cy="106919"/>
          </a:xfrm>
          <a:prstGeom prst="rect">
            <a:avLst/>
          </a:prstGeom>
        </p:spPr>
        <p:txBody>
          <a:bodyPr vert="horz" wrap="square" lIns="0" tIns="11270" rIns="0" bIns="0" rtlCol="0">
            <a:spAutoFit/>
          </a:bodyPr>
          <a:lstStyle/>
          <a:p>
            <a:pPr marL="11270">
              <a:spcBef>
                <a:spcPts val="89"/>
              </a:spcBef>
            </a:pPr>
            <a:r>
              <a:rPr sz="621" spc="-75" dirty="0">
                <a:latin typeface="Times New Roman"/>
                <a:cs typeface="Times New Roman"/>
              </a:rPr>
              <a:t>UNENCUMBERED</a:t>
            </a:r>
            <a:endParaRPr sz="621" dirty="0">
              <a:latin typeface="Times New Roman"/>
              <a:cs typeface="Times New Roman"/>
            </a:endParaRPr>
          </a:p>
        </p:txBody>
      </p:sp>
      <p:sp>
        <p:nvSpPr>
          <p:cNvPr id="40" name="object 40"/>
          <p:cNvSpPr txBox="1"/>
          <p:nvPr/>
        </p:nvSpPr>
        <p:spPr>
          <a:xfrm>
            <a:off x="7382315" y="1336549"/>
            <a:ext cx="201176" cy="106919"/>
          </a:xfrm>
          <a:prstGeom prst="rect">
            <a:avLst/>
          </a:prstGeom>
        </p:spPr>
        <p:txBody>
          <a:bodyPr vert="horz" wrap="square" lIns="0" tIns="11270" rIns="0" bIns="0" rtlCol="0">
            <a:spAutoFit/>
          </a:bodyPr>
          <a:lstStyle/>
          <a:p>
            <a:pPr marL="11270">
              <a:spcBef>
                <a:spcPts val="89"/>
              </a:spcBef>
            </a:pPr>
            <a:r>
              <a:rPr sz="621" spc="-58" dirty="0">
                <a:latin typeface="Times New Roman"/>
                <a:cs typeface="Times New Roman"/>
              </a:rPr>
              <a:t>RATE</a:t>
            </a:r>
            <a:endParaRPr sz="621" dirty="0">
              <a:latin typeface="Times New Roman"/>
              <a:cs typeface="Times New Roman"/>
            </a:endParaRPr>
          </a:p>
        </p:txBody>
      </p:sp>
      <p:sp>
        <p:nvSpPr>
          <p:cNvPr id="41" name="object 41"/>
          <p:cNvSpPr txBox="1"/>
          <p:nvPr/>
        </p:nvSpPr>
        <p:spPr>
          <a:xfrm>
            <a:off x="399710" y="2819500"/>
            <a:ext cx="302045" cy="969335"/>
          </a:xfrm>
          <a:prstGeom prst="rect">
            <a:avLst/>
          </a:prstGeom>
        </p:spPr>
        <p:txBody>
          <a:bodyPr vert="horz" wrap="square" lIns="0" tIns="11270" rIns="0" bIns="0" rtlCol="0">
            <a:spAutoFit/>
          </a:bodyPr>
          <a:lstStyle/>
          <a:p>
            <a:pPr marL="11270">
              <a:spcBef>
                <a:spcPts val="89"/>
              </a:spcBef>
            </a:pPr>
            <a:r>
              <a:rPr sz="621" spc="40" dirty="0">
                <a:latin typeface="Times New Roman"/>
                <a:cs typeface="Times New Roman"/>
              </a:rPr>
              <a:t>53</a:t>
            </a:r>
            <a:endParaRPr sz="621" dirty="0">
              <a:latin typeface="Times New Roman"/>
              <a:cs typeface="Times New Roman"/>
            </a:endParaRPr>
          </a:p>
          <a:p>
            <a:pPr marL="12397">
              <a:spcBef>
                <a:spcPts val="612"/>
              </a:spcBef>
            </a:pPr>
            <a:r>
              <a:rPr sz="621" spc="-22" dirty="0">
                <a:latin typeface="Times New Roman"/>
                <a:cs typeface="Times New Roman"/>
              </a:rPr>
              <a:t>532XXX</a:t>
            </a:r>
            <a:endParaRPr sz="621" dirty="0">
              <a:latin typeface="Times New Roman"/>
              <a:cs typeface="Times New Roman"/>
            </a:endParaRPr>
          </a:p>
          <a:p>
            <a:pPr marL="12397">
              <a:spcBef>
                <a:spcPts val="612"/>
              </a:spcBef>
            </a:pPr>
            <a:r>
              <a:rPr sz="621" spc="35" dirty="0">
                <a:latin typeface="Times New Roman"/>
                <a:cs typeface="Times New Roman"/>
              </a:rPr>
              <a:t>53</a:t>
            </a:r>
            <a:endParaRPr sz="621" dirty="0">
              <a:latin typeface="Times New Roman"/>
              <a:cs typeface="Times New Roman"/>
            </a:endParaRPr>
          </a:p>
          <a:p>
            <a:pPr marL="13524">
              <a:spcBef>
                <a:spcPts val="608"/>
              </a:spcBef>
            </a:pPr>
            <a:r>
              <a:rPr sz="621" spc="-22" dirty="0">
                <a:latin typeface="Times New Roman"/>
                <a:cs typeface="Times New Roman"/>
              </a:rPr>
              <a:t>533XXX</a:t>
            </a:r>
            <a:endParaRPr sz="621" dirty="0">
              <a:latin typeface="Times New Roman"/>
              <a:cs typeface="Times New Roman"/>
            </a:endParaRPr>
          </a:p>
          <a:p>
            <a:pPr marL="16341">
              <a:spcBef>
                <a:spcPts val="617"/>
              </a:spcBef>
            </a:pPr>
            <a:r>
              <a:rPr sz="621" spc="40" dirty="0">
                <a:latin typeface="Times New Roman"/>
                <a:cs typeface="Times New Roman"/>
              </a:rPr>
              <a:t>53</a:t>
            </a:r>
            <a:endParaRPr sz="621" dirty="0">
              <a:latin typeface="Times New Roman"/>
              <a:cs typeface="Times New Roman"/>
            </a:endParaRPr>
          </a:p>
          <a:p>
            <a:pPr marL="16341">
              <a:spcBef>
                <a:spcPts val="612"/>
              </a:spcBef>
            </a:pPr>
            <a:r>
              <a:rPr sz="621" spc="-22" dirty="0">
                <a:latin typeface="Times New Roman"/>
                <a:cs typeface="Times New Roman"/>
              </a:rPr>
              <a:t>534XXX</a:t>
            </a:r>
            <a:endParaRPr sz="621" dirty="0">
              <a:latin typeface="Times New Roman"/>
              <a:cs typeface="Times New Roman"/>
            </a:endParaRPr>
          </a:p>
        </p:txBody>
      </p:sp>
      <p:sp>
        <p:nvSpPr>
          <p:cNvPr id="42" name="object 42"/>
          <p:cNvSpPr txBox="1"/>
          <p:nvPr/>
        </p:nvSpPr>
        <p:spPr>
          <a:xfrm>
            <a:off x="944743" y="2987541"/>
            <a:ext cx="1075190" cy="997547"/>
          </a:xfrm>
          <a:prstGeom prst="rect">
            <a:avLst/>
          </a:prstGeom>
        </p:spPr>
        <p:txBody>
          <a:bodyPr vert="horz" wrap="square" lIns="0" tIns="11270" rIns="0" bIns="0" rtlCol="0">
            <a:spAutoFit/>
          </a:bodyPr>
          <a:lstStyle/>
          <a:p>
            <a:pPr marL="14087">
              <a:spcBef>
                <a:spcPts val="89"/>
              </a:spcBef>
            </a:pPr>
            <a:r>
              <a:rPr sz="621" spc="-58" dirty="0">
                <a:latin typeface="Times New Roman"/>
                <a:cs typeface="Times New Roman"/>
              </a:rPr>
              <a:t>PURCHASED</a:t>
            </a:r>
            <a:r>
              <a:rPr sz="621" spc="22" dirty="0">
                <a:latin typeface="Times New Roman"/>
                <a:cs typeface="Times New Roman"/>
              </a:rPr>
              <a:t> </a:t>
            </a:r>
            <a:r>
              <a:rPr sz="621" spc="-9" dirty="0">
                <a:latin typeface="Times New Roman"/>
                <a:cs typeface="Times New Roman"/>
              </a:rPr>
              <a:t>SERVICES</a:t>
            </a:r>
            <a:endParaRPr sz="621" dirty="0">
              <a:latin typeface="Times New Roman"/>
              <a:cs typeface="Times New Roman"/>
            </a:endParaRPr>
          </a:p>
          <a:p>
            <a:pPr marL="12960" marR="10706" indent="-2254">
              <a:lnSpc>
                <a:spcPts val="1358"/>
              </a:lnSpc>
              <a:spcBef>
                <a:spcPts val="146"/>
              </a:spcBef>
            </a:pPr>
            <a:r>
              <a:rPr sz="621" spc="-62" dirty="0">
                <a:latin typeface="Times New Roman"/>
                <a:cs typeface="Times New Roman"/>
              </a:rPr>
              <a:t>GENERAL </a:t>
            </a:r>
            <a:r>
              <a:rPr sz="621" spc="-4" dirty="0">
                <a:latin typeface="Times New Roman"/>
                <a:cs typeface="Times New Roman"/>
              </a:rPr>
              <a:t>OFFICE </a:t>
            </a:r>
            <a:r>
              <a:rPr sz="621" dirty="0">
                <a:latin typeface="Times New Roman"/>
                <a:cs typeface="Times New Roman"/>
              </a:rPr>
              <a:t>SUPPLIES  SUPPLIES</a:t>
            </a:r>
          </a:p>
          <a:p>
            <a:pPr marL="15778" marR="4508" indent="-2817">
              <a:lnSpc>
                <a:spcPts val="1358"/>
              </a:lnSpc>
              <a:spcBef>
                <a:spcPts val="4"/>
              </a:spcBef>
            </a:pPr>
            <a:r>
              <a:rPr sz="621" dirty="0">
                <a:latin typeface="Times New Roman"/>
                <a:cs typeface="Times New Roman"/>
              </a:rPr>
              <a:t>PC/PRINTER </a:t>
            </a:r>
            <a:r>
              <a:rPr sz="621" spc="-49" dirty="0">
                <a:latin typeface="Times New Roman"/>
                <a:cs typeface="Times New Roman"/>
              </a:rPr>
              <a:t>EQUIPMENT  </a:t>
            </a:r>
            <a:r>
              <a:rPr sz="621" spc="-13" dirty="0">
                <a:latin typeface="Times New Roman"/>
                <a:cs typeface="Times New Roman"/>
              </a:rPr>
              <a:t>PROPERTY, </a:t>
            </a:r>
            <a:r>
              <a:rPr sz="621" spc="-44" dirty="0">
                <a:latin typeface="Times New Roman"/>
                <a:cs typeface="Times New Roman"/>
              </a:rPr>
              <a:t>PLANT</a:t>
            </a:r>
            <a:r>
              <a:rPr sz="621" spc="40" dirty="0">
                <a:latin typeface="Times New Roman"/>
                <a:cs typeface="Times New Roman"/>
              </a:rPr>
              <a:t> </a:t>
            </a:r>
            <a:r>
              <a:rPr sz="621" spc="-209" dirty="0">
                <a:latin typeface="Times New Roman"/>
                <a:cs typeface="Times New Roman"/>
              </a:rPr>
              <a:t>&amp;</a:t>
            </a:r>
            <a:r>
              <a:rPr sz="621" spc="213" dirty="0">
                <a:latin typeface="Times New Roman"/>
                <a:cs typeface="Times New Roman"/>
              </a:rPr>
              <a:t> </a:t>
            </a:r>
            <a:r>
              <a:rPr sz="621" spc="-18" dirty="0">
                <a:latin typeface="Times New Roman"/>
                <a:cs typeface="Times New Roman"/>
              </a:rPr>
              <a:t>EQUIP</a:t>
            </a:r>
            <a:endParaRPr sz="621" dirty="0">
              <a:latin typeface="Times New Roman"/>
              <a:cs typeface="Times New Roman"/>
            </a:endParaRPr>
          </a:p>
          <a:p>
            <a:pPr marL="108755">
              <a:spcBef>
                <a:spcPts val="475"/>
              </a:spcBef>
            </a:pPr>
            <a:r>
              <a:rPr sz="621" spc="-31" dirty="0">
                <a:latin typeface="Times New Roman"/>
                <a:cs typeface="Times New Roman"/>
              </a:rPr>
              <a:t>EXPENDITURES</a:t>
            </a:r>
            <a:endParaRPr sz="621" dirty="0">
              <a:latin typeface="Times New Roman"/>
              <a:cs typeface="Times New Roman"/>
            </a:endParaRPr>
          </a:p>
        </p:txBody>
      </p:sp>
      <p:sp>
        <p:nvSpPr>
          <p:cNvPr id="43" name="object 43"/>
          <p:cNvSpPr txBox="1"/>
          <p:nvPr/>
        </p:nvSpPr>
        <p:spPr>
          <a:xfrm>
            <a:off x="1047721" y="4372778"/>
            <a:ext cx="386009" cy="106919"/>
          </a:xfrm>
          <a:prstGeom prst="rect">
            <a:avLst/>
          </a:prstGeom>
        </p:spPr>
        <p:txBody>
          <a:bodyPr vert="horz" wrap="square" lIns="0" tIns="11270" rIns="0" bIns="0" rtlCol="0">
            <a:spAutoFit/>
          </a:bodyPr>
          <a:lstStyle/>
          <a:p>
            <a:pPr marL="11270">
              <a:spcBef>
                <a:spcPts val="89"/>
              </a:spcBef>
            </a:pPr>
            <a:r>
              <a:rPr sz="621" spc="-53" dirty="0">
                <a:latin typeface="Times New Roman"/>
                <a:cs typeface="Times New Roman"/>
              </a:rPr>
              <a:t>REVENUES</a:t>
            </a:r>
            <a:endParaRPr sz="621" dirty="0">
              <a:latin typeface="Times New Roman"/>
              <a:cs typeface="Times New Roman"/>
            </a:endParaRPr>
          </a:p>
        </p:txBody>
      </p:sp>
      <p:sp>
        <p:nvSpPr>
          <p:cNvPr id="44" name="object 44"/>
          <p:cNvSpPr txBox="1"/>
          <p:nvPr/>
        </p:nvSpPr>
        <p:spPr>
          <a:xfrm>
            <a:off x="687859" y="4633686"/>
            <a:ext cx="1115763" cy="190916"/>
          </a:xfrm>
          <a:prstGeom prst="rect">
            <a:avLst/>
          </a:prstGeom>
        </p:spPr>
        <p:txBody>
          <a:bodyPr vert="horz" wrap="square" lIns="0" tIns="11270" rIns="0" bIns="0" rtlCol="0">
            <a:spAutoFit/>
          </a:bodyPr>
          <a:lstStyle/>
          <a:p>
            <a:pPr marL="11270">
              <a:lnSpc>
                <a:spcPts val="710"/>
              </a:lnSpc>
              <a:spcBef>
                <a:spcPts val="89"/>
              </a:spcBef>
            </a:pPr>
            <a:r>
              <a:rPr sz="621" spc="-13" dirty="0">
                <a:latin typeface="Times New Roman"/>
                <a:cs typeface="Times New Roman"/>
              </a:rPr>
              <a:t>INCREASE/(DECREASE)</a:t>
            </a:r>
            <a:endParaRPr sz="621" dirty="0">
              <a:latin typeface="Times New Roman"/>
              <a:cs typeface="Times New Roman"/>
            </a:endParaRPr>
          </a:p>
          <a:p>
            <a:pPr marL="418680">
              <a:lnSpc>
                <a:spcPts val="710"/>
              </a:lnSpc>
            </a:pPr>
            <a:r>
              <a:rPr sz="621" spc="22" dirty="0">
                <a:latin typeface="Times New Roman"/>
                <a:cs typeface="Times New Roman"/>
              </a:rPr>
              <a:t>IN </a:t>
            </a:r>
            <a:r>
              <a:rPr sz="621" spc="-80" dirty="0">
                <a:latin typeface="Times New Roman"/>
                <a:cs typeface="Times New Roman"/>
              </a:rPr>
              <a:t>FUND</a:t>
            </a:r>
            <a:r>
              <a:rPr sz="621" spc="-18" dirty="0">
                <a:latin typeface="Times New Roman"/>
                <a:cs typeface="Times New Roman"/>
              </a:rPr>
              <a:t> </a:t>
            </a:r>
            <a:r>
              <a:rPr sz="621" spc="-62" dirty="0">
                <a:latin typeface="Times New Roman"/>
                <a:cs typeface="Times New Roman"/>
              </a:rPr>
              <a:t>BALANCE</a:t>
            </a:r>
            <a:endParaRPr sz="621" dirty="0">
              <a:latin typeface="Times New Roman"/>
              <a:cs typeface="Times New Roman"/>
            </a:endParaRPr>
          </a:p>
        </p:txBody>
      </p:sp>
      <p:sp>
        <p:nvSpPr>
          <p:cNvPr id="45" name="object 45"/>
          <p:cNvSpPr txBox="1"/>
          <p:nvPr/>
        </p:nvSpPr>
        <p:spPr>
          <a:xfrm>
            <a:off x="2064982" y="3733863"/>
            <a:ext cx="5543315" cy="188993"/>
          </a:xfrm>
          <a:prstGeom prst="rect">
            <a:avLst/>
          </a:prstGeom>
        </p:spPr>
        <p:txBody>
          <a:bodyPr vert="horz" wrap="square" lIns="0" tIns="11270" rIns="0" bIns="0" rtlCol="0">
            <a:spAutoFit/>
          </a:bodyPr>
          <a:lstStyle/>
          <a:p>
            <a:pPr marL="33810">
              <a:spcBef>
                <a:spcPts val="89"/>
              </a:spcBef>
            </a:pPr>
            <a:r>
              <a:rPr sz="1730" spc="-53" baseline="2136" dirty="0">
                <a:latin typeface="Arial Black"/>
                <a:cs typeface="Arial Black"/>
              </a:rPr>
              <a:t>-----------------------------</a:t>
            </a:r>
            <a:r>
              <a:rPr sz="1730" spc="-39" baseline="2136" dirty="0">
                <a:latin typeface="Arial Black"/>
                <a:cs typeface="Arial Black"/>
              </a:rPr>
              <a:t>------------------------------------------------------------------</a:t>
            </a:r>
            <a:r>
              <a:rPr sz="1154" spc="-27" dirty="0">
                <a:latin typeface="Arial Black"/>
                <a:cs typeface="Arial Black"/>
              </a:rPr>
              <a:t>-------------------</a:t>
            </a:r>
            <a:endParaRPr sz="1154" dirty="0">
              <a:latin typeface="Arial Black"/>
              <a:cs typeface="Arial Black"/>
            </a:endParaRPr>
          </a:p>
        </p:txBody>
      </p:sp>
      <p:sp>
        <p:nvSpPr>
          <p:cNvPr id="46" name="object 46"/>
          <p:cNvSpPr txBox="1"/>
          <p:nvPr/>
        </p:nvSpPr>
        <p:spPr>
          <a:xfrm>
            <a:off x="2319804" y="4251510"/>
            <a:ext cx="480680" cy="188993"/>
          </a:xfrm>
          <a:prstGeom prst="rect">
            <a:avLst/>
          </a:prstGeom>
        </p:spPr>
        <p:txBody>
          <a:bodyPr vert="horz" wrap="square" lIns="0" tIns="11270" rIns="0" bIns="0" rtlCol="0">
            <a:spAutoFit/>
          </a:bodyPr>
          <a:lstStyle/>
          <a:p>
            <a:pPr marL="11270">
              <a:spcBef>
                <a:spcPts val="89"/>
              </a:spcBef>
            </a:pPr>
            <a:r>
              <a:rPr sz="1154" spc="-31" dirty="0">
                <a:latin typeface="Arial Black"/>
                <a:cs typeface="Arial Black"/>
              </a:rPr>
              <a:t>----------</a:t>
            </a:r>
            <a:endParaRPr sz="1154" dirty="0">
              <a:latin typeface="Arial Black"/>
              <a:cs typeface="Arial Black"/>
            </a:endParaRPr>
          </a:p>
        </p:txBody>
      </p:sp>
      <p:sp>
        <p:nvSpPr>
          <p:cNvPr id="47" name="object 47"/>
          <p:cNvSpPr txBox="1"/>
          <p:nvPr/>
        </p:nvSpPr>
        <p:spPr>
          <a:xfrm>
            <a:off x="3091934" y="4248354"/>
            <a:ext cx="435035" cy="188993"/>
          </a:xfrm>
          <a:prstGeom prst="rect">
            <a:avLst/>
          </a:prstGeom>
        </p:spPr>
        <p:txBody>
          <a:bodyPr vert="horz" wrap="square" lIns="0" tIns="11270" rIns="0" bIns="0" rtlCol="0">
            <a:spAutoFit/>
          </a:bodyPr>
          <a:lstStyle/>
          <a:p>
            <a:pPr marL="11270">
              <a:spcBef>
                <a:spcPts val="89"/>
              </a:spcBef>
            </a:pPr>
            <a:r>
              <a:rPr sz="1154" spc="-31" dirty="0">
                <a:latin typeface="Arial Black"/>
                <a:cs typeface="Arial Black"/>
              </a:rPr>
              <a:t>---------</a:t>
            </a:r>
            <a:endParaRPr sz="1154" dirty="0">
              <a:latin typeface="Arial Black"/>
              <a:cs typeface="Arial Black"/>
            </a:endParaRPr>
          </a:p>
        </p:txBody>
      </p:sp>
      <p:sp>
        <p:nvSpPr>
          <p:cNvPr id="48" name="object 48"/>
          <p:cNvSpPr txBox="1"/>
          <p:nvPr/>
        </p:nvSpPr>
        <p:spPr>
          <a:xfrm>
            <a:off x="3815940" y="4251172"/>
            <a:ext cx="440106" cy="188993"/>
          </a:xfrm>
          <a:prstGeom prst="rect">
            <a:avLst/>
          </a:prstGeom>
        </p:spPr>
        <p:txBody>
          <a:bodyPr vert="horz" wrap="square" lIns="0" tIns="11270" rIns="0" bIns="0" rtlCol="0">
            <a:spAutoFit/>
          </a:bodyPr>
          <a:lstStyle/>
          <a:p>
            <a:pPr marL="11270">
              <a:spcBef>
                <a:spcPts val="89"/>
              </a:spcBef>
            </a:pPr>
            <a:r>
              <a:rPr sz="1154" spc="-27" dirty="0">
                <a:latin typeface="Arial Black"/>
                <a:cs typeface="Arial Black"/>
              </a:rPr>
              <a:t>---------</a:t>
            </a:r>
            <a:endParaRPr sz="1154" dirty="0">
              <a:latin typeface="Arial Black"/>
              <a:cs typeface="Arial Black"/>
            </a:endParaRPr>
          </a:p>
        </p:txBody>
      </p:sp>
      <p:sp>
        <p:nvSpPr>
          <p:cNvPr id="49" name="object 49"/>
          <p:cNvSpPr txBox="1"/>
          <p:nvPr/>
        </p:nvSpPr>
        <p:spPr>
          <a:xfrm>
            <a:off x="3436243" y="6778544"/>
            <a:ext cx="194977" cy="93326"/>
          </a:xfrm>
          <a:prstGeom prst="rect">
            <a:avLst/>
          </a:prstGeom>
        </p:spPr>
        <p:txBody>
          <a:bodyPr vert="horz" wrap="square" lIns="0" tIns="11270" rIns="0" bIns="0" rtlCol="0">
            <a:spAutoFit/>
          </a:bodyPr>
          <a:lstStyle/>
          <a:p>
            <a:pPr marL="33810">
              <a:spcBef>
                <a:spcPts val="89"/>
              </a:spcBef>
            </a:pPr>
            <a:r>
              <a:rPr sz="799" spc="-13" baseline="4629" dirty="0">
                <a:latin typeface="Calibri"/>
                <a:cs typeface="Calibri"/>
              </a:rPr>
              <a:t>.,.;.</a:t>
            </a:r>
            <a:r>
              <a:rPr sz="355" spc="-9" dirty="0">
                <a:latin typeface="Gill Sans MT"/>
                <a:cs typeface="Gill Sans MT"/>
              </a:rPr>
              <a:t>a</a:t>
            </a:r>
            <a:r>
              <a:rPr sz="532" spc="-9" dirty="0">
                <a:latin typeface="Calibri"/>
                <a:cs typeface="Calibri"/>
              </a:rPr>
              <a:t>/</a:t>
            </a:r>
            <a:endParaRPr sz="532" dirty="0">
              <a:latin typeface="Calibri"/>
              <a:cs typeface="Calibri"/>
            </a:endParaRPr>
          </a:p>
        </p:txBody>
      </p:sp>
      <p:sp>
        <p:nvSpPr>
          <p:cNvPr id="50" name="object 50"/>
          <p:cNvSpPr txBox="1"/>
          <p:nvPr/>
        </p:nvSpPr>
        <p:spPr>
          <a:xfrm>
            <a:off x="4540849" y="4251172"/>
            <a:ext cx="429400" cy="188993"/>
          </a:xfrm>
          <a:prstGeom prst="rect">
            <a:avLst/>
          </a:prstGeom>
        </p:spPr>
        <p:txBody>
          <a:bodyPr vert="horz" wrap="square" lIns="0" tIns="11270" rIns="0" bIns="0" rtlCol="0">
            <a:spAutoFit/>
          </a:bodyPr>
          <a:lstStyle/>
          <a:p>
            <a:pPr marL="11270">
              <a:spcBef>
                <a:spcPts val="89"/>
              </a:spcBef>
            </a:pPr>
            <a:r>
              <a:rPr sz="1154" spc="-31" dirty="0">
                <a:latin typeface="Arial Black"/>
                <a:cs typeface="Arial Black"/>
              </a:rPr>
              <a:t>---------</a:t>
            </a:r>
            <a:endParaRPr sz="1154" dirty="0">
              <a:latin typeface="Arial Black"/>
              <a:cs typeface="Arial Black"/>
            </a:endParaRPr>
          </a:p>
        </p:txBody>
      </p:sp>
      <p:sp>
        <p:nvSpPr>
          <p:cNvPr id="51" name="object 51"/>
          <p:cNvSpPr txBox="1"/>
          <p:nvPr/>
        </p:nvSpPr>
        <p:spPr>
          <a:xfrm>
            <a:off x="5262714" y="4251735"/>
            <a:ext cx="432781" cy="188993"/>
          </a:xfrm>
          <a:prstGeom prst="rect">
            <a:avLst/>
          </a:prstGeom>
        </p:spPr>
        <p:txBody>
          <a:bodyPr vert="horz" wrap="square" lIns="0" tIns="11270" rIns="0" bIns="0" rtlCol="0">
            <a:spAutoFit/>
          </a:bodyPr>
          <a:lstStyle/>
          <a:p>
            <a:pPr marL="11270">
              <a:spcBef>
                <a:spcPts val="89"/>
              </a:spcBef>
            </a:pPr>
            <a:r>
              <a:rPr sz="1154" spc="-27" dirty="0">
                <a:latin typeface="Arial Black"/>
                <a:cs typeface="Arial Black"/>
              </a:rPr>
              <a:t>---------</a:t>
            </a:r>
            <a:endParaRPr sz="1154" dirty="0">
              <a:latin typeface="Arial Black"/>
              <a:cs typeface="Arial Black"/>
            </a:endParaRPr>
          </a:p>
        </p:txBody>
      </p:sp>
      <p:sp>
        <p:nvSpPr>
          <p:cNvPr id="52" name="object 52"/>
          <p:cNvSpPr/>
          <p:nvPr/>
        </p:nvSpPr>
        <p:spPr>
          <a:xfrm>
            <a:off x="651952" y="467352"/>
            <a:ext cx="134681" cy="0"/>
          </a:xfrm>
          <a:custGeom>
            <a:avLst/>
            <a:gdLst/>
            <a:ahLst/>
            <a:cxnLst/>
            <a:rect l="l" t="t" r="r" b="b"/>
            <a:pathLst>
              <a:path w="151765">
                <a:moveTo>
                  <a:pt x="0" y="0"/>
                </a:moveTo>
                <a:lnTo>
                  <a:pt x="151637" y="0"/>
                </a:lnTo>
              </a:path>
            </a:pathLst>
          </a:custGeom>
          <a:ln w="75120">
            <a:solidFill>
              <a:srgbClr val="000000"/>
            </a:solidFill>
          </a:ln>
        </p:spPr>
        <p:txBody>
          <a:bodyPr wrap="square" lIns="0" tIns="0" rIns="0" bIns="0" rtlCol="0"/>
          <a:lstStyle/>
          <a:p>
            <a:endParaRPr sz="1597" dirty="0"/>
          </a:p>
        </p:txBody>
      </p:sp>
      <p:sp>
        <p:nvSpPr>
          <p:cNvPr id="53" name="object 53"/>
          <p:cNvSpPr/>
          <p:nvPr/>
        </p:nvSpPr>
        <p:spPr>
          <a:xfrm>
            <a:off x="837912" y="467352"/>
            <a:ext cx="872888" cy="0"/>
          </a:xfrm>
          <a:custGeom>
            <a:avLst/>
            <a:gdLst/>
            <a:ahLst/>
            <a:cxnLst/>
            <a:rect l="l" t="t" r="r" b="b"/>
            <a:pathLst>
              <a:path w="983614">
                <a:moveTo>
                  <a:pt x="0" y="0"/>
                </a:moveTo>
                <a:lnTo>
                  <a:pt x="983373" y="0"/>
                </a:lnTo>
              </a:path>
            </a:pathLst>
          </a:custGeom>
          <a:ln w="75120">
            <a:solidFill>
              <a:srgbClr val="000000"/>
            </a:solidFill>
          </a:ln>
        </p:spPr>
        <p:txBody>
          <a:bodyPr wrap="square" lIns="0" tIns="0" rIns="0" bIns="0" rtlCol="0"/>
          <a:lstStyle/>
          <a:p>
            <a:endParaRPr sz="1597" dirty="0"/>
          </a:p>
        </p:txBody>
      </p:sp>
      <p:sp>
        <p:nvSpPr>
          <p:cNvPr id="54" name="object 54"/>
          <p:cNvSpPr/>
          <p:nvPr/>
        </p:nvSpPr>
        <p:spPr>
          <a:xfrm>
            <a:off x="609339" y="640464"/>
            <a:ext cx="454758" cy="0"/>
          </a:xfrm>
          <a:custGeom>
            <a:avLst/>
            <a:gdLst/>
            <a:ahLst/>
            <a:cxnLst/>
            <a:rect l="l" t="t" r="r" b="b"/>
            <a:pathLst>
              <a:path w="512444">
                <a:moveTo>
                  <a:pt x="0" y="0"/>
                </a:moveTo>
                <a:lnTo>
                  <a:pt x="512406" y="0"/>
                </a:lnTo>
              </a:path>
            </a:pathLst>
          </a:custGeom>
          <a:ln w="75120">
            <a:solidFill>
              <a:srgbClr val="000000"/>
            </a:solidFill>
          </a:ln>
        </p:spPr>
        <p:txBody>
          <a:bodyPr wrap="square" lIns="0" tIns="0" rIns="0" bIns="0" rtlCol="0"/>
          <a:lstStyle/>
          <a:p>
            <a:endParaRPr sz="1597" dirty="0"/>
          </a:p>
        </p:txBody>
      </p:sp>
      <p:sp>
        <p:nvSpPr>
          <p:cNvPr id="55" name="object 55"/>
          <p:cNvSpPr/>
          <p:nvPr/>
        </p:nvSpPr>
        <p:spPr>
          <a:xfrm>
            <a:off x="654194" y="553006"/>
            <a:ext cx="730880" cy="0"/>
          </a:xfrm>
          <a:custGeom>
            <a:avLst/>
            <a:gdLst/>
            <a:ahLst/>
            <a:cxnLst/>
            <a:rect l="l" t="t" r="r" b="b"/>
            <a:pathLst>
              <a:path w="823594">
                <a:moveTo>
                  <a:pt x="0" y="0"/>
                </a:moveTo>
                <a:lnTo>
                  <a:pt x="823137" y="0"/>
                </a:lnTo>
              </a:path>
            </a:pathLst>
          </a:custGeom>
          <a:ln w="75120">
            <a:solidFill>
              <a:srgbClr val="000000"/>
            </a:solidFill>
          </a:ln>
        </p:spPr>
        <p:txBody>
          <a:bodyPr wrap="square" lIns="0" tIns="0" rIns="0" bIns="0" rtlCol="0"/>
          <a:lstStyle/>
          <a:p>
            <a:endParaRPr sz="1597" dirty="0"/>
          </a:p>
        </p:txBody>
      </p:sp>
      <p:sp>
        <p:nvSpPr>
          <p:cNvPr id="56" name="object 56"/>
          <p:cNvSpPr/>
          <p:nvPr/>
        </p:nvSpPr>
        <p:spPr>
          <a:xfrm>
            <a:off x="925697" y="724540"/>
            <a:ext cx="1515860" cy="0"/>
          </a:xfrm>
          <a:custGeom>
            <a:avLst/>
            <a:gdLst/>
            <a:ahLst/>
            <a:cxnLst/>
            <a:rect l="l" t="t" r="r" b="b"/>
            <a:pathLst>
              <a:path w="1708150">
                <a:moveTo>
                  <a:pt x="0" y="0"/>
                </a:moveTo>
                <a:lnTo>
                  <a:pt x="1707621" y="0"/>
                </a:lnTo>
              </a:path>
            </a:pathLst>
          </a:custGeom>
          <a:ln w="75120">
            <a:solidFill>
              <a:srgbClr val="000000"/>
            </a:solidFill>
          </a:ln>
        </p:spPr>
        <p:txBody>
          <a:bodyPr wrap="square" lIns="0" tIns="0" rIns="0" bIns="0" rtlCol="0"/>
          <a:lstStyle/>
          <a:p>
            <a:endParaRPr sz="1597" dirty="0"/>
          </a:p>
        </p:txBody>
      </p:sp>
      <p:sp>
        <p:nvSpPr>
          <p:cNvPr id="57" name="object 57"/>
          <p:cNvSpPr/>
          <p:nvPr/>
        </p:nvSpPr>
        <p:spPr>
          <a:xfrm>
            <a:off x="748640" y="724540"/>
            <a:ext cx="177508" cy="0"/>
          </a:xfrm>
          <a:custGeom>
            <a:avLst/>
            <a:gdLst/>
            <a:ahLst/>
            <a:cxnLst/>
            <a:rect l="l" t="t" r="r" b="b"/>
            <a:pathLst>
              <a:path w="200025">
                <a:moveTo>
                  <a:pt x="0" y="0"/>
                </a:moveTo>
                <a:lnTo>
                  <a:pt x="199517" y="0"/>
                </a:lnTo>
              </a:path>
            </a:pathLst>
          </a:custGeom>
          <a:ln w="75120">
            <a:solidFill>
              <a:srgbClr val="000000"/>
            </a:solidFill>
          </a:ln>
        </p:spPr>
        <p:txBody>
          <a:bodyPr wrap="square" lIns="0" tIns="0" rIns="0" bIns="0" rtlCol="0"/>
          <a:lstStyle/>
          <a:p>
            <a:endParaRPr sz="1597" dirty="0"/>
          </a:p>
        </p:txBody>
      </p:sp>
      <p:sp>
        <p:nvSpPr>
          <p:cNvPr id="58" name="object 58"/>
          <p:cNvSpPr/>
          <p:nvPr/>
        </p:nvSpPr>
        <p:spPr>
          <a:xfrm>
            <a:off x="747287" y="813463"/>
            <a:ext cx="502657" cy="0"/>
          </a:xfrm>
          <a:custGeom>
            <a:avLst/>
            <a:gdLst/>
            <a:ahLst/>
            <a:cxnLst/>
            <a:rect l="l" t="t" r="r" b="b"/>
            <a:pathLst>
              <a:path w="566419">
                <a:moveTo>
                  <a:pt x="0" y="0"/>
                </a:moveTo>
                <a:lnTo>
                  <a:pt x="565962" y="0"/>
                </a:lnTo>
              </a:path>
            </a:pathLst>
          </a:custGeom>
          <a:ln w="75120">
            <a:solidFill>
              <a:srgbClr val="000000"/>
            </a:solidFill>
          </a:ln>
        </p:spPr>
        <p:txBody>
          <a:bodyPr wrap="square" lIns="0" tIns="0" rIns="0" bIns="0" rtlCol="0"/>
          <a:lstStyle/>
          <a:p>
            <a:endParaRPr sz="1597" dirty="0"/>
          </a:p>
        </p:txBody>
      </p:sp>
      <p:sp>
        <p:nvSpPr>
          <p:cNvPr id="59" name="object 59"/>
          <p:cNvSpPr/>
          <p:nvPr/>
        </p:nvSpPr>
        <p:spPr>
          <a:xfrm>
            <a:off x="379649" y="640464"/>
            <a:ext cx="184270" cy="0"/>
          </a:xfrm>
          <a:custGeom>
            <a:avLst/>
            <a:gdLst/>
            <a:ahLst/>
            <a:cxnLst/>
            <a:rect l="l" t="t" r="r" b="b"/>
            <a:pathLst>
              <a:path w="207645">
                <a:moveTo>
                  <a:pt x="0" y="0"/>
                </a:moveTo>
                <a:lnTo>
                  <a:pt x="207340" y="0"/>
                </a:lnTo>
              </a:path>
            </a:pathLst>
          </a:custGeom>
          <a:ln w="75120">
            <a:solidFill>
              <a:srgbClr val="000000"/>
            </a:solidFill>
          </a:ln>
        </p:spPr>
        <p:txBody>
          <a:bodyPr wrap="square" lIns="0" tIns="0" rIns="0" bIns="0" rtlCol="0"/>
          <a:lstStyle/>
          <a:p>
            <a:endParaRPr sz="1597" dirty="0"/>
          </a:p>
        </p:txBody>
      </p:sp>
      <p:sp>
        <p:nvSpPr>
          <p:cNvPr id="60" name="object 60"/>
          <p:cNvSpPr/>
          <p:nvPr/>
        </p:nvSpPr>
        <p:spPr>
          <a:xfrm>
            <a:off x="380776" y="724652"/>
            <a:ext cx="183706" cy="0"/>
          </a:xfrm>
          <a:custGeom>
            <a:avLst/>
            <a:gdLst/>
            <a:ahLst/>
            <a:cxnLst/>
            <a:rect l="l" t="t" r="r" b="b"/>
            <a:pathLst>
              <a:path w="207009">
                <a:moveTo>
                  <a:pt x="0" y="0"/>
                </a:moveTo>
                <a:lnTo>
                  <a:pt x="206540" y="0"/>
                </a:lnTo>
              </a:path>
            </a:pathLst>
          </a:custGeom>
          <a:ln w="75120">
            <a:solidFill>
              <a:srgbClr val="000000"/>
            </a:solidFill>
          </a:ln>
        </p:spPr>
        <p:txBody>
          <a:bodyPr wrap="square" lIns="0" tIns="0" rIns="0" bIns="0" rtlCol="0"/>
          <a:lstStyle/>
          <a:p>
            <a:endParaRPr sz="1597" dirty="0"/>
          </a:p>
        </p:txBody>
      </p:sp>
      <p:sp>
        <p:nvSpPr>
          <p:cNvPr id="61" name="object 61"/>
          <p:cNvSpPr/>
          <p:nvPr/>
        </p:nvSpPr>
        <p:spPr>
          <a:xfrm>
            <a:off x="382353" y="815379"/>
            <a:ext cx="182015" cy="0"/>
          </a:xfrm>
          <a:custGeom>
            <a:avLst/>
            <a:gdLst/>
            <a:ahLst/>
            <a:cxnLst/>
            <a:rect l="l" t="t" r="r" b="b"/>
            <a:pathLst>
              <a:path w="205104">
                <a:moveTo>
                  <a:pt x="0" y="0"/>
                </a:moveTo>
                <a:lnTo>
                  <a:pt x="204762" y="0"/>
                </a:lnTo>
              </a:path>
            </a:pathLst>
          </a:custGeom>
          <a:ln w="75120">
            <a:solidFill>
              <a:srgbClr val="000000"/>
            </a:solidFill>
          </a:ln>
        </p:spPr>
        <p:txBody>
          <a:bodyPr wrap="square" lIns="0" tIns="0" rIns="0" bIns="0" rtlCol="0"/>
          <a:lstStyle/>
          <a:p>
            <a:endParaRPr sz="1597" dirty="0"/>
          </a:p>
        </p:txBody>
      </p:sp>
      <p:sp>
        <p:nvSpPr>
          <p:cNvPr id="62" name="object 62"/>
          <p:cNvSpPr/>
          <p:nvPr/>
        </p:nvSpPr>
        <p:spPr>
          <a:xfrm>
            <a:off x="377621" y="553006"/>
            <a:ext cx="232732" cy="0"/>
          </a:xfrm>
          <a:custGeom>
            <a:avLst/>
            <a:gdLst/>
            <a:ahLst/>
            <a:cxnLst/>
            <a:rect l="l" t="t" r="r" b="b"/>
            <a:pathLst>
              <a:path w="262255">
                <a:moveTo>
                  <a:pt x="0" y="0"/>
                </a:moveTo>
                <a:lnTo>
                  <a:pt x="261797" y="0"/>
                </a:lnTo>
              </a:path>
            </a:pathLst>
          </a:custGeom>
          <a:ln w="75120">
            <a:solidFill>
              <a:srgbClr val="000000"/>
            </a:solidFill>
          </a:ln>
        </p:spPr>
        <p:txBody>
          <a:bodyPr wrap="square" lIns="0" tIns="0" rIns="0" bIns="0" rtlCol="0"/>
          <a:lstStyle/>
          <a:p>
            <a:endParaRPr sz="1597" dirty="0"/>
          </a:p>
        </p:txBody>
      </p:sp>
      <p:sp>
        <p:nvSpPr>
          <p:cNvPr id="63" name="object 63"/>
          <p:cNvSpPr/>
          <p:nvPr/>
        </p:nvSpPr>
        <p:spPr>
          <a:xfrm>
            <a:off x="379772" y="467352"/>
            <a:ext cx="135808" cy="0"/>
          </a:xfrm>
          <a:custGeom>
            <a:avLst/>
            <a:gdLst/>
            <a:ahLst/>
            <a:cxnLst/>
            <a:rect l="l" t="t" r="r" b="b"/>
            <a:pathLst>
              <a:path w="153034">
                <a:moveTo>
                  <a:pt x="0" y="0"/>
                </a:moveTo>
                <a:lnTo>
                  <a:pt x="152450" y="0"/>
                </a:lnTo>
              </a:path>
            </a:pathLst>
          </a:custGeom>
          <a:ln w="75120">
            <a:solidFill>
              <a:srgbClr val="000000"/>
            </a:solidFill>
          </a:ln>
        </p:spPr>
        <p:txBody>
          <a:bodyPr wrap="square" lIns="0" tIns="0" rIns="0" bIns="0" rtlCol="0"/>
          <a:lstStyle/>
          <a:p>
            <a:endParaRPr sz="1597" dirty="0"/>
          </a:p>
        </p:txBody>
      </p:sp>
      <p:sp>
        <p:nvSpPr>
          <p:cNvPr id="64" name="object 64"/>
          <p:cNvSpPr/>
          <p:nvPr/>
        </p:nvSpPr>
        <p:spPr>
          <a:xfrm>
            <a:off x="2352634" y="1932607"/>
            <a:ext cx="413058" cy="0"/>
          </a:xfrm>
          <a:custGeom>
            <a:avLst/>
            <a:gdLst/>
            <a:ahLst/>
            <a:cxnLst/>
            <a:rect l="l" t="t" r="r" b="b"/>
            <a:pathLst>
              <a:path w="465455">
                <a:moveTo>
                  <a:pt x="0" y="0"/>
                </a:moveTo>
                <a:lnTo>
                  <a:pt x="465188" y="0"/>
                </a:lnTo>
              </a:path>
            </a:pathLst>
          </a:custGeom>
          <a:ln w="75120">
            <a:solidFill>
              <a:srgbClr val="000000"/>
            </a:solidFill>
          </a:ln>
        </p:spPr>
        <p:txBody>
          <a:bodyPr wrap="square" lIns="0" tIns="0" rIns="0" bIns="0" rtlCol="0"/>
          <a:lstStyle/>
          <a:p>
            <a:endParaRPr sz="1597" dirty="0"/>
          </a:p>
        </p:txBody>
      </p:sp>
      <p:sp>
        <p:nvSpPr>
          <p:cNvPr id="65" name="object 65"/>
          <p:cNvSpPr/>
          <p:nvPr/>
        </p:nvSpPr>
        <p:spPr>
          <a:xfrm>
            <a:off x="2399744" y="2019163"/>
            <a:ext cx="367976" cy="0"/>
          </a:xfrm>
          <a:custGeom>
            <a:avLst/>
            <a:gdLst/>
            <a:ahLst/>
            <a:cxnLst/>
            <a:rect l="l" t="t" r="r" b="b"/>
            <a:pathLst>
              <a:path w="414655">
                <a:moveTo>
                  <a:pt x="0" y="0"/>
                </a:moveTo>
                <a:lnTo>
                  <a:pt x="414070" y="0"/>
                </a:lnTo>
              </a:path>
            </a:pathLst>
          </a:custGeom>
          <a:ln w="75120">
            <a:solidFill>
              <a:srgbClr val="000000"/>
            </a:solidFill>
          </a:ln>
        </p:spPr>
        <p:txBody>
          <a:bodyPr wrap="square" lIns="0" tIns="0" rIns="0" bIns="0" rtlCol="0"/>
          <a:lstStyle/>
          <a:p>
            <a:endParaRPr sz="1597" dirty="0"/>
          </a:p>
        </p:txBody>
      </p:sp>
      <p:sp>
        <p:nvSpPr>
          <p:cNvPr id="66" name="object 66"/>
          <p:cNvSpPr/>
          <p:nvPr/>
        </p:nvSpPr>
        <p:spPr>
          <a:xfrm>
            <a:off x="2400308" y="2108312"/>
            <a:ext cx="365722" cy="0"/>
          </a:xfrm>
          <a:custGeom>
            <a:avLst/>
            <a:gdLst/>
            <a:ahLst/>
            <a:cxnLst/>
            <a:rect l="l" t="t" r="r" b="b"/>
            <a:pathLst>
              <a:path w="412114">
                <a:moveTo>
                  <a:pt x="0" y="0"/>
                </a:moveTo>
                <a:lnTo>
                  <a:pt x="411543" y="0"/>
                </a:lnTo>
              </a:path>
            </a:pathLst>
          </a:custGeom>
          <a:ln w="75120">
            <a:solidFill>
              <a:srgbClr val="000000"/>
            </a:solidFill>
          </a:ln>
        </p:spPr>
        <p:txBody>
          <a:bodyPr wrap="square" lIns="0" tIns="0" rIns="0" bIns="0" rtlCol="0"/>
          <a:lstStyle/>
          <a:p>
            <a:endParaRPr sz="1597" dirty="0"/>
          </a:p>
        </p:txBody>
      </p:sp>
      <p:sp>
        <p:nvSpPr>
          <p:cNvPr id="67" name="object 67"/>
          <p:cNvSpPr/>
          <p:nvPr/>
        </p:nvSpPr>
        <p:spPr>
          <a:xfrm>
            <a:off x="2355001" y="2194981"/>
            <a:ext cx="410804" cy="0"/>
          </a:xfrm>
          <a:custGeom>
            <a:avLst/>
            <a:gdLst/>
            <a:ahLst/>
            <a:cxnLst/>
            <a:rect l="l" t="t" r="r" b="b"/>
            <a:pathLst>
              <a:path w="462914">
                <a:moveTo>
                  <a:pt x="0" y="0"/>
                </a:moveTo>
                <a:lnTo>
                  <a:pt x="462546" y="0"/>
                </a:lnTo>
              </a:path>
            </a:pathLst>
          </a:custGeom>
          <a:ln w="75120">
            <a:solidFill>
              <a:srgbClr val="000000"/>
            </a:solidFill>
          </a:ln>
        </p:spPr>
        <p:txBody>
          <a:bodyPr wrap="square" lIns="0" tIns="0" rIns="0" bIns="0" rtlCol="0"/>
          <a:lstStyle/>
          <a:p>
            <a:endParaRPr sz="1597" dirty="0"/>
          </a:p>
        </p:txBody>
      </p:sp>
      <p:sp>
        <p:nvSpPr>
          <p:cNvPr id="68" name="object 68"/>
          <p:cNvSpPr/>
          <p:nvPr/>
        </p:nvSpPr>
        <p:spPr>
          <a:xfrm>
            <a:off x="2401435" y="2282664"/>
            <a:ext cx="364031" cy="0"/>
          </a:xfrm>
          <a:custGeom>
            <a:avLst/>
            <a:gdLst/>
            <a:ahLst/>
            <a:cxnLst/>
            <a:rect l="l" t="t" r="r" b="b"/>
            <a:pathLst>
              <a:path w="410210">
                <a:moveTo>
                  <a:pt x="0" y="0"/>
                </a:moveTo>
                <a:lnTo>
                  <a:pt x="410210" y="0"/>
                </a:lnTo>
              </a:path>
            </a:pathLst>
          </a:custGeom>
          <a:ln w="75120">
            <a:solidFill>
              <a:srgbClr val="000000"/>
            </a:solidFill>
          </a:ln>
        </p:spPr>
        <p:txBody>
          <a:bodyPr wrap="square" lIns="0" tIns="0" rIns="0" bIns="0" rtlCol="0"/>
          <a:lstStyle/>
          <a:p>
            <a:endParaRPr sz="1597" dirty="0"/>
          </a:p>
        </p:txBody>
      </p:sp>
      <p:sp>
        <p:nvSpPr>
          <p:cNvPr id="69" name="object 69"/>
          <p:cNvSpPr/>
          <p:nvPr/>
        </p:nvSpPr>
        <p:spPr>
          <a:xfrm>
            <a:off x="2401885" y="2367642"/>
            <a:ext cx="365159" cy="0"/>
          </a:xfrm>
          <a:custGeom>
            <a:avLst/>
            <a:gdLst/>
            <a:ahLst/>
            <a:cxnLst/>
            <a:rect l="l" t="t" r="r" b="b"/>
            <a:pathLst>
              <a:path w="411480">
                <a:moveTo>
                  <a:pt x="0" y="0"/>
                </a:moveTo>
                <a:lnTo>
                  <a:pt x="411099" y="0"/>
                </a:lnTo>
              </a:path>
            </a:pathLst>
          </a:custGeom>
          <a:ln w="75120">
            <a:solidFill>
              <a:srgbClr val="000000"/>
            </a:solidFill>
          </a:ln>
        </p:spPr>
        <p:txBody>
          <a:bodyPr wrap="square" lIns="0" tIns="0" rIns="0" bIns="0" rtlCol="0"/>
          <a:lstStyle/>
          <a:p>
            <a:endParaRPr sz="1597" dirty="0"/>
          </a:p>
        </p:txBody>
      </p:sp>
      <p:sp>
        <p:nvSpPr>
          <p:cNvPr id="70" name="object 70"/>
          <p:cNvSpPr/>
          <p:nvPr/>
        </p:nvSpPr>
        <p:spPr>
          <a:xfrm>
            <a:off x="2490245" y="2455213"/>
            <a:ext cx="278377" cy="0"/>
          </a:xfrm>
          <a:custGeom>
            <a:avLst/>
            <a:gdLst/>
            <a:ahLst/>
            <a:cxnLst/>
            <a:rect l="l" t="t" r="r" b="b"/>
            <a:pathLst>
              <a:path w="313689">
                <a:moveTo>
                  <a:pt x="0" y="0"/>
                </a:moveTo>
                <a:lnTo>
                  <a:pt x="313156" y="0"/>
                </a:lnTo>
              </a:path>
            </a:pathLst>
          </a:custGeom>
          <a:ln w="75120">
            <a:solidFill>
              <a:srgbClr val="000000"/>
            </a:solidFill>
          </a:ln>
        </p:spPr>
        <p:txBody>
          <a:bodyPr wrap="square" lIns="0" tIns="0" rIns="0" bIns="0" rtlCol="0"/>
          <a:lstStyle/>
          <a:p>
            <a:endParaRPr sz="1597" dirty="0"/>
          </a:p>
        </p:txBody>
      </p:sp>
      <p:sp>
        <p:nvSpPr>
          <p:cNvPr id="71" name="object 71"/>
          <p:cNvSpPr/>
          <p:nvPr/>
        </p:nvSpPr>
        <p:spPr>
          <a:xfrm>
            <a:off x="3128934" y="1929784"/>
            <a:ext cx="362905" cy="0"/>
          </a:xfrm>
          <a:custGeom>
            <a:avLst/>
            <a:gdLst/>
            <a:ahLst/>
            <a:cxnLst/>
            <a:rect l="l" t="t" r="r" b="b"/>
            <a:pathLst>
              <a:path w="408939">
                <a:moveTo>
                  <a:pt x="0" y="0"/>
                </a:moveTo>
                <a:lnTo>
                  <a:pt x="408851" y="0"/>
                </a:lnTo>
              </a:path>
            </a:pathLst>
          </a:custGeom>
          <a:ln w="75120">
            <a:solidFill>
              <a:srgbClr val="000000"/>
            </a:solidFill>
          </a:ln>
        </p:spPr>
        <p:txBody>
          <a:bodyPr wrap="square" lIns="0" tIns="0" rIns="0" bIns="0" rtlCol="0"/>
          <a:lstStyle/>
          <a:p>
            <a:endParaRPr sz="1597" dirty="0"/>
          </a:p>
        </p:txBody>
      </p:sp>
      <p:sp>
        <p:nvSpPr>
          <p:cNvPr id="72" name="object 72"/>
          <p:cNvSpPr/>
          <p:nvPr/>
        </p:nvSpPr>
        <p:spPr>
          <a:xfrm>
            <a:off x="3356933" y="2017129"/>
            <a:ext cx="136371" cy="0"/>
          </a:xfrm>
          <a:custGeom>
            <a:avLst/>
            <a:gdLst/>
            <a:ahLst/>
            <a:cxnLst/>
            <a:rect l="l" t="t" r="r" b="b"/>
            <a:pathLst>
              <a:path w="153670">
                <a:moveTo>
                  <a:pt x="0" y="0"/>
                </a:moveTo>
                <a:lnTo>
                  <a:pt x="153415" y="0"/>
                </a:lnTo>
              </a:path>
            </a:pathLst>
          </a:custGeom>
          <a:ln w="75120">
            <a:solidFill>
              <a:srgbClr val="000000"/>
            </a:solidFill>
          </a:ln>
        </p:spPr>
        <p:txBody>
          <a:bodyPr wrap="square" lIns="0" tIns="0" rIns="0" bIns="0" rtlCol="0"/>
          <a:lstStyle/>
          <a:p>
            <a:endParaRPr sz="1597" dirty="0"/>
          </a:p>
        </p:txBody>
      </p:sp>
      <p:sp>
        <p:nvSpPr>
          <p:cNvPr id="73" name="object 73"/>
          <p:cNvSpPr/>
          <p:nvPr/>
        </p:nvSpPr>
        <p:spPr>
          <a:xfrm>
            <a:off x="3220450" y="2105715"/>
            <a:ext cx="271615" cy="0"/>
          </a:xfrm>
          <a:custGeom>
            <a:avLst/>
            <a:gdLst/>
            <a:ahLst/>
            <a:cxnLst/>
            <a:rect l="l" t="t" r="r" b="b"/>
            <a:pathLst>
              <a:path w="306070">
                <a:moveTo>
                  <a:pt x="0" y="0"/>
                </a:moveTo>
                <a:lnTo>
                  <a:pt x="305676" y="0"/>
                </a:lnTo>
              </a:path>
            </a:pathLst>
          </a:custGeom>
          <a:ln w="75120">
            <a:solidFill>
              <a:srgbClr val="000000"/>
            </a:solidFill>
          </a:ln>
        </p:spPr>
        <p:txBody>
          <a:bodyPr wrap="square" lIns="0" tIns="0" rIns="0" bIns="0" rtlCol="0"/>
          <a:lstStyle/>
          <a:p>
            <a:endParaRPr sz="1597" dirty="0"/>
          </a:p>
        </p:txBody>
      </p:sp>
      <p:sp>
        <p:nvSpPr>
          <p:cNvPr id="74" name="object 74"/>
          <p:cNvSpPr/>
          <p:nvPr/>
        </p:nvSpPr>
        <p:spPr>
          <a:xfrm>
            <a:off x="3219885" y="2192158"/>
            <a:ext cx="272742" cy="0"/>
          </a:xfrm>
          <a:custGeom>
            <a:avLst/>
            <a:gdLst/>
            <a:ahLst/>
            <a:cxnLst/>
            <a:rect l="l" t="t" r="r" b="b"/>
            <a:pathLst>
              <a:path w="307339">
                <a:moveTo>
                  <a:pt x="0" y="0"/>
                </a:moveTo>
                <a:lnTo>
                  <a:pt x="306806" y="0"/>
                </a:lnTo>
              </a:path>
            </a:pathLst>
          </a:custGeom>
          <a:ln w="75120">
            <a:solidFill>
              <a:srgbClr val="000000"/>
            </a:solidFill>
          </a:ln>
        </p:spPr>
        <p:txBody>
          <a:bodyPr wrap="square" lIns="0" tIns="0" rIns="0" bIns="0" rtlCol="0"/>
          <a:lstStyle/>
          <a:p>
            <a:endParaRPr sz="1597" dirty="0"/>
          </a:p>
        </p:txBody>
      </p:sp>
      <p:sp>
        <p:nvSpPr>
          <p:cNvPr id="75" name="object 75"/>
          <p:cNvSpPr/>
          <p:nvPr/>
        </p:nvSpPr>
        <p:spPr>
          <a:xfrm>
            <a:off x="3220901" y="2280743"/>
            <a:ext cx="272742" cy="0"/>
          </a:xfrm>
          <a:custGeom>
            <a:avLst/>
            <a:gdLst/>
            <a:ahLst/>
            <a:cxnLst/>
            <a:rect l="l" t="t" r="r" b="b"/>
            <a:pathLst>
              <a:path w="307339">
                <a:moveTo>
                  <a:pt x="0" y="0"/>
                </a:moveTo>
                <a:lnTo>
                  <a:pt x="307289" y="0"/>
                </a:lnTo>
              </a:path>
            </a:pathLst>
          </a:custGeom>
          <a:ln w="75120">
            <a:solidFill>
              <a:srgbClr val="000000"/>
            </a:solidFill>
          </a:ln>
        </p:spPr>
        <p:txBody>
          <a:bodyPr wrap="square" lIns="0" tIns="0" rIns="0" bIns="0" rtlCol="0"/>
          <a:lstStyle/>
          <a:p>
            <a:endParaRPr sz="1597" dirty="0"/>
          </a:p>
        </p:txBody>
      </p:sp>
      <p:sp>
        <p:nvSpPr>
          <p:cNvPr id="76" name="object 76"/>
          <p:cNvSpPr/>
          <p:nvPr/>
        </p:nvSpPr>
        <p:spPr>
          <a:xfrm>
            <a:off x="3356145" y="2366060"/>
            <a:ext cx="136935" cy="0"/>
          </a:xfrm>
          <a:custGeom>
            <a:avLst/>
            <a:gdLst/>
            <a:ahLst/>
            <a:cxnLst/>
            <a:rect l="l" t="t" r="r" b="b"/>
            <a:pathLst>
              <a:path w="154304">
                <a:moveTo>
                  <a:pt x="0" y="0"/>
                </a:moveTo>
                <a:lnTo>
                  <a:pt x="154279" y="0"/>
                </a:lnTo>
              </a:path>
            </a:pathLst>
          </a:custGeom>
          <a:ln w="75120">
            <a:solidFill>
              <a:srgbClr val="000000"/>
            </a:solidFill>
          </a:ln>
        </p:spPr>
        <p:txBody>
          <a:bodyPr wrap="square" lIns="0" tIns="0" rIns="0" bIns="0" rtlCol="0"/>
          <a:lstStyle/>
          <a:p>
            <a:endParaRPr sz="1597" dirty="0"/>
          </a:p>
        </p:txBody>
      </p:sp>
      <p:sp>
        <p:nvSpPr>
          <p:cNvPr id="77" name="object 77"/>
          <p:cNvSpPr/>
          <p:nvPr/>
        </p:nvSpPr>
        <p:spPr>
          <a:xfrm>
            <a:off x="3312528" y="2454645"/>
            <a:ext cx="180889" cy="0"/>
          </a:xfrm>
          <a:custGeom>
            <a:avLst/>
            <a:gdLst/>
            <a:ahLst/>
            <a:cxnLst/>
            <a:rect l="l" t="t" r="r" b="b"/>
            <a:pathLst>
              <a:path w="203835">
                <a:moveTo>
                  <a:pt x="0" y="0"/>
                </a:moveTo>
                <a:lnTo>
                  <a:pt x="203365" y="0"/>
                </a:lnTo>
              </a:path>
            </a:pathLst>
          </a:custGeom>
          <a:ln w="75120">
            <a:solidFill>
              <a:srgbClr val="000000"/>
            </a:solidFill>
          </a:ln>
        </p:spPr>
        <p:txBody>
          <a:bodyPr wrap="square" lIns="0" tIns="0" rIns="0" bIns="0" rtlCol="0"/>
          <a:lstStyle/>
          <a:p>
            <a:endParaRPr sz="1597" dirty="0"/>
          </a:p>
        </p:txBody>
      </p:sp>
      <p:sp>
        <p:nvSpPr>
          <p:cNvPr id="78" name="object 78"/>
          <p:cNvSpPr/>
          <p:nvPr/>
        </p:nvSpPr>
        <p:spPr>
          <a:xfrm>
            <a:off x="3811692" y="1930461"/>
            <a:ext cx="407423" cy="0"/>
          </a:xfrm>
          <a:custGeom>
            <a:avLst/>
            <a:gdLst/>
            <a:ahLst/>
            <a:cxnLst/>
            <a:rect l="l" t="t" r="r" b="b"/>
            <a:pathLst>
              <a:path w="459104">
                <a:moveTo>
                  <a:pt x="0" y="0"/>
                </a:moveTo>
                <a:lnTo>
                  <a:pt x="458711" y="0"/>
                </a:lnTo>
              </a:path>
            </a:pathLst>
          </a:custGeom>
          <a:ln w="75120">
            <a:solidFill>
              <a:srgbClr val="000000"/>
            </a:solidFill>
          </a:ln>
        </p:spPr>
        <p:txBody>
          <a:bodyPr wrap="square" lIns="0" tIns="0" rIns="0" bIns="0" rtlCol="0"/>
          <a:lstStyle/>
          <a:p>
            <a:endParaRPr sz="1597" dirty="0"/>
          </a:p>
        </p:txBody>
      </p:sp>
      <p:sp>
        <p:nvSpPr>
          <p:cNvPr id="79" name="object 79"/>
          <p:cNvSpPr/>
          <p:nvPr/>
        </p:nvSpPr>
        <p:spPr>
          <a:xfrm>
            <a:off x="4083758" y="2018482"/>
            <a:ext cx="137498" cy="0"/>
          </a:xfrm>
          <a:custGeom>
            <a:avLst/>
            <a:gdLst/>
            <a:ahLst/>
            <a:cxnLst/>
            <a:rect l="l" t="t" r="r" b="b"/>
            <a:pathLst>
              <a:path w="154939">
                <a:moveTo>
                  <a:pt x="0" y="0"/>
                </a:moveTo>
                <a:lnTo>
                  <a:pt x="154355" y="0"/>
                </a:lnTo>
              </a:path>
            </a:pathLst>
          </a:custGeom>
          <a:ln w="75120">
            <a:solidFill>
              <a:srgbClr val="000000"/>
            </a:solidFill>
          </a:ln>
        </p:spPr>
        <p:txBody>
          <a:bodyPr wrap="square" lIns="0" tIns="0" rIns="0" bIns="0" rtlCol="0"/>
          <a:lstStyle/>
          <a:p>
            <a:endParaRPr sz="1597" dirty="0"/>
          </a:p>
        </p:txBody>
      </p:sp>
      <p:sp>
        <p:nvSpPr>
          <p:cNvPr id="80" name="object 80"/>
          <p:cNvSpPr/>
          <p:nvPr/>
        </p:nvSpPr>
        <p:spPr>
          <a:xfrm>
            <a:off x="3947837" y="2106390"/>
            <a:ext cx="273306" cy="0"/>
          </a:xfrm>
          <a:custGeom>
            <a:avLst/>
            <a:gdLst/>
            <a:ahLst/>
            <a:cxnLst/>
            <a:rect l="l" t="t" r="r" b="b"/>
            <a:pathLst>
              <a:path w="307975">
                <a:moveTo>
                  <a:pt x="0" y="0"/>
                </a:moveTo>
                <a:lnTo>
                  <a:pt x="307975" y="0"/>
                </a:lnTo>
              </a:path>
            </a:pathLst>
          </a:custGeom>
          <a:ln w="75120">
            <a:solidFill>
              <a:srgbClr val="000000"/>
            </a:solidFill>
          </a:ln>
        </p:spPr>
        <p:txBody>
          <a:bodyPr wrap="square" lIns="0" tIns="0" rIns="0" bIns="0" rtlCol="0"/>
          <a:lstStyle/>
          <a:p>
            <a:endParaRPr sz="1597" dirty="0"/>
          </a:p>
        </p:txBody>
      </p:sp>
      <p:sp>
        <p:nvSpPr>
          <p:cNvPr id="81" name="object 81"/>
          <p:cNvSpPr/>
          <p:nvPr/>
        </p:nvSpPr>
        <p:spPr>
          <a:xfrm>
            <a:off x="3854970" y="2194525"/>
            <a:ext cx="367413" cy="0"/>
          </a:xfrm>
          <a:custGeom>
            <a:avLst/>
            <a:gdLst/>
            <a:ahLst/>
            <a:cxnLst/>
            <a:rect l="l" t="t" r="r" b="b"/>
            <a:pathLst>
              <a:path w="414020">
                <a:moveTo>
                  <a:pt x="0" y="0"/>
                </a:moveTo>
                <a:lnTo>
                  <a:pt x="413651" y="0"/>
                </a:lnTo>
              </a:path>
            </a:pathLst>
          </a:custGeom>
          <a:ln w="75120">
            <a:solidFill>
              <a:srgbClr val="000000"/>
            </a:solidFill>
          </a:ln>
        </p:spPr>
        <p:txBody>
          <a:bodyPr wrap="square" lIns="0" tIns="0" rIns="0" bIns="0" rtlCol="0"/>
          <a:lstStyle/>
          <a:p>
            <a:endParaRPr sz="1597" dirty="0"/>
          </a:p>
        </p:txBody>
      </p:sp>
      <p:sp>
        <p:nvSpPr>
          <p:cNvPr id="82" name="object 82"/>
          <p:cNvSpPr/>
          <p:nvPr/>
        </p:nvSpPr>
        <p:spPr>
          <a:xfrm>
            <a:off x="3856209" y="2281532"/>
            <a:ext cx="362905" cy="0"/>
          </a:xfrm>
          <a:custGeom>
            <a:avLst/>
            <a:gdLst/>
            <a:ahLst/>
            <a:cxnLst/>
            <a:rect l="l" t="t" r="r" b="b"/>
            <a:pathLst>
              <a:path w="408939">
                <a:moveTo>
                  <a:pt x="0" y="0"/>
                </a:moveTo>
                <a:lnTo>
                  <a:pt x="408914" y="0"/>
                </a:lnTo>
              </a:path>
            </a:pathLst>
          </a:custGeom>
          <a:ln w="75120">
            <a:solidFill>
              <a:srgbClr val="000000"/>
            </a:solidFill>
          </a:ln>
        </p:spPr>
        <p:txBody>
          <a:bodyPr wrap="square" lIns="0" tIns="0" rIns="0" bIns="0" rtlCol="0"/>
          <a:lstStyle/>
          <a:p>
            <a:endParaRPr sz="1597" dirty="0"/>
          </a:p>
        </p:txBody>
      </p:sp>
      <p:sp>
        <p:nvSpPr>
          <p:cNvPr id="83" name="object 83"/>
          <p:cNvSpPr/>
          <p:nvPr/>
        </p:nvSpPr>
        <p:spPr>
          <a:xfrm>
            <a:off x="4081842" y="2368088"/>
            <a:ext cx="136371" cy="0"/>
          </a:xfrm>
          <a:custGeom>
            <a:avLst/>
            <a:gdLst/>
            <a:ahLst/>
            <a:cxnLst/>
            <a:rect l="l" t="t" r="r" b="b"/>
            <a:pathLst>
              <a:path w="153670">
                <a:moveTo>
                  <a:pt x="0" y="0"/>
                </a:moveTo>
                <a:lnTo>
                  <a:pt x="153415" y="0"/>
                </a:lnTo>
              </a:path>
            </a:pathLst>
          </a:custGeom>
          <a:ln w="75120">
            <a:solidFill>
              <a:srgbClr val="000000"/>
            </a:solidFill>
          </a:ln>
        </p:spPr>
        <p:txBody>
          <a:bodyPr wrap="square" lIns="0" tIns="0" rIns="0" bIns="0" rtlCol="0"/>
          <a:lstStyle/>
          <a:p>
            <a:endParaRPr sz="1597" dirty="0"/>
          </a:p>
        </p:txBody>
      </p:sp>
      <p:sp>
        <p:nvSpPr>
          <p:cNvPr id="84" name="object 84"/>
          <p:cNvSpPr/>
          <p:nvPr/>
        </p:nvSpPr>
        <p:spPr>
          <a:xfrm>
            <a:off x="4038113" y="2453855"/>
            <a:ext cx="183143" cy="0"/>
          </a:xfrm>
          <a:custGeom>
            <a:avLst/>
            <a:gdLst/>
            <a:ahLst/>
            <a:cxnLst/>
            <a:rect l="l" t="t" r="r" b="b"/>
            <a:pathLst>
              <a:path w="206375">
                <a:moveTo>
                  <a:pt x="0" y="0"/>
                </a:moveTo>
                <a:lnTo>
                  <a:pt x="206260" y="0"/>
                </a:lnTo>
              </a:path>
            </a:pathLst>
          </a:custGeom>
          <a:ln w="75120">
            <a:solidFill>
              <a:srgbClr val="000000"/>
            </a:solidFill>
          </a:ln>
        </p:spPr>
        <p:txBody>
          <a:bodyPr wrap="square" lIns="0" tIns="0" rIns="0" bIns="0" rtlCol="0"/>
          <a:lstStyle/>
          <a:p>
            <a:endParaRPr sz="1597" dirty="0"/>
          </a:p>
        </p:txBody>
      </p:sp>
      <p:sp>
        <p:nvSpPr>
          <p:cNvPr id="85" name="object 85"/>
          <p:cNvSpPr/>
          <p:nvPr/>
        </p:nvSpPr>
        <p:spPr>
          <a:xfrm>
            <a:off x="4532767" y="1929783"/>
            <a:ext cx="410240" cy="0"/>
          </a:xfrm>
          <a:custGeom>
            <a:avLst/>
            <a:gdLst/>
            <a:ahLst/>
            <a:cxnLst/>
            <a:rect l="l" t="t" r="r" b="b"/>
            <a:pathLst>
              <a:path w="462279">
                <a:moveTo>
                  <a:pt x="0" y="0"/>
                </a:moveTo>
                <a:lnTo>
                  <a:pt x="462064" y="0"/>
                </a:lnTo>
              </a:path>
            </a:pathLst>
          </a:custGeom>
          <a:ln w="75120">
            <a:solidFill>
              <a:srgbClr val="000000"/>
            </a:solidFill>
          </a:ln>
        </p:spPr>
        <p:txBody>
          <a:bodyPr wrap="square" lIns="0" tIns="0" rIns="0" bIns="0" rtlCol="0"/>
          <a:lstStyle/>
          <a:p>
            <a:endParaRPr sz="1597" dirty="0"/>
          </a:p>
        </p:txBody>
      </p:sp>
      <p:sp>
        <p:nvSpPr>
          <p:cNvPr id="86" name="object 86"/>
          <p:cNvSpPr/>
          <p:nvPr/>
        </p:nvSpPr>
        <p:spPr>
          <a:xfrm>
            <a:off x="4578412" y="2017129"/>
            <a:ext cx="362341" cy="0"/>
          </a:xfrm>
          <a:custGeom>
            <a:avLst/>
            <a:gdLst/>
            <a:ahLst/>
            <a:cxnLst/>
            <a:rect l="l" t="t" r="r" b="b"/>
            <a:pathLst>
              <a:path w="408304">
                <a:moveTo>
                  <a:pt x="0" y="0"/>
                </a:moveTo>
                <a:lnTo>
                  <a:pt x="408266" y="0"/>
                </a:lnTo>
              </a:path>
            </a:pathLst>
          </a:custGeom>
          <a:ln w="75120">
            <a:solidFill>
              <a:srgbClr val="000000"/>
            </a:solidFill>
          </a:ln>
        </p:spPr>
        <p:txBody>
          <a:bodyPr wrap="square" lIns="0" tIns="0" rIns="0" bIns="0" rtlCol="0"/>
          <a:lstStyle/>
          <a:p>
            <a:endParaRPr sz="1597" dirty="0"/>
          </a:p>
        </p:txBody>
      </p:sp>
      <p:sp>
        <p:nvSpPr>
          <p:cNvPr id="87" name="object 87"/>
          <p:cNvSpPr/>
          <p:nvPr/>
        </p:nvSpPr>
        <p:spPr>
          <a:xfrm>
            <a:off x="4579089" y="2104698"/>
            <a:ext cx="364595" cy="0"/>
          </a:xfrm>
          <a:custGeom>
            <a:avLst/>
            <a:gdLst/>
            <a:ahLst/>
            <a:cxnLst/>
            <a:rect l="l" t="t" r="r" b="b"/>
            <a:pathLst>
              <a:path w="410845">
                <a:moveTo>
                  <a:pt x="0" y="0"/>
                </a:moveTo>
                <a:lnTo>
                  <a:pt x="410514" y="0"/>
                </a:lnTo>
              </a:path>
            </a:pathLst>
          </a:custGeom>
          <a:ln w="75120">
            <a:solidFill>
              <a:srgbClr val="000000"/>
            </a:solidFill>
          </a:ln>
        </p:spPr>
        <p:txBody>
          <a:bodyPr wrap="square" lIns="0" tIns="0" rIns="0" bIns="0" rtlCol="0"/>
          <a:lstStyle/>
          <a:p>
            <a:endParaRPr sz="1597" dirty="0"/>
          </a:p>
        </p:txBody>
      </p:sp>
      <p:sp>
        <p:nvSpPr>
          <p:cNvPr id="88" name="object 88"/>
          <p:cNvSpPr/>
          <p:nvPr/>
        </p:nvSpPr>
        <p:spPr>
          <a:xfrm>
            <a:off x="4532090" y="2192833"/>
            <a:ext cx="411367" cy="0"/>
          </a:xfrm>
          <a:custGeom>
            <a:avLst/>
            <a:gdLst/>
            <a:ahLst/>
            <a:cxnLst/>
            <a:rect l="l" t="t" r="r" b="b"/>
            <a:pathLst>
              <a:path w="463550">
                <a:moveTo>
                  <a:pt x="0" y="0"/>
                </a:moveTo>
                <a:lnTo>
                  <a:pt x="463448" y="0"/>
                </a:lnTo>
              </a:path>
            </a:pathLst>
          </a:custGeom>
          <a:ln w="75120">
            <a:solidFill>
              <a:srgbClr val="000000"/>
            </a:solidFill>
          </a:ln>
        </p:spPr>
        <p:txBody>
          <a:bodyPr wrap="square" lIns="0" tIns="0" rIns="0" bIns="0" rtlCol="0"/>
          <a:lstStyle/>
          <a:p>
            <a:endParaRPr sz="1597" dirty="0"/>
          </a:p>
        </p:txBody>
      </p:sp>
      <p:sp>
        <p:nvSpPr>
          <p:cNvPr id="89" name="object 89"/>
          <p:cNvSpPr/>
          <p:nvPr/>
        </p:nvSpPr>
        <p:spPr>
          <a:xfrm>
            <a:off x="4576157" y="2280065"/>
            <a:ext cx="365159" cy="0"/>
          </a:xfrm>
          <a:custGeom>
            <a:avLst/>
            <a:gdLst/>
            <a:ahLst/>
            <a:cxnLst/>
            <a:rect l="l" t="t" r="r" b="b"/>
            <a:pathLst>
              <a:path w="411479">
                <a:moveTo>
                  <a:pt x="0" y="0"/>
                </a:moveTo>
                <a:lnTo>
                  <a:pt x="411454" y="0"/>
                </a:lnTo>
              </a:path>
            </a:pathLst>
          </a:custGeom>
          <a:ln w="75120">
            <a:solidFill>
              <a:srgbClr val="000000"/>
            </a:solidFill>
          </a:ln>
        </p:spPr>
        <p:txBody>
          <a:bodyPr wrap="square" lIns="0" tIns="0" rIns="0" bIns="0" rtlCol="0"/>
          <a:lstStyle/>
          <a:p>
            <a:endParaRPr sz="1597" dirty="0"/>
          </a:p>
        </p:txBody>
      </p:sp>
      <p:sp>
        <p:nvSpPr>
          <p:cNvPr id="90" name="object 90"/>
          <p:cNvSpPr/>
          <p:nvPr/>
        </p:nvSpPr>
        <p:spPr>
          <a:xfrm>
            <a:off x="4802916" y="2366057"/>
            <a:ext cx="139189" cy="0"/>
          </a:xfrm>
          <a:custGeom>
            <a:avLst/>
            <a:gdLst/>
            <a:ahLst/>
            <a:cxnLst/>
            <a:rect l="l" t="t" r="r" b="b"/>
            <a:pathLst>
              <a:path w="156845">
                <a:moveTo>
                  <a:pt x="0" y="0"/>
                </a:moveTo>
                <a:lnTo>
                  <a:pt x="156489" y="0"/>
                </a:lnTo>
              </a:path>
            </a:pathLst>
          </a:custGeom>
          <a:ln w="75120">
            <a:solidFill>
              <a:srgbClr val="000000"/>
            </a:solidFill>
          </a:ln>
        </p:spPr>
        <p:txBody>
          <a:bodyPr wrap="square" lIns="0" tIns="0" rIns="0" bIns="0" rtlCol="0"/>
          <a:lstStyle/>
          <a:p>
            <a:endParaRPr sz="1597" dirty="0"/>
          </a:p>
        </p:txBody>
      </p:sp>
      <p:sp>
        <p:nvSpPr>
          <p:cNvPr id="91" name="object 91"/>
          <p:cNvSpPr/>
          <p:nvPr/>
        </p:nvSpPr>
        <p:spPr>
          <a:xfrm>
            <a:off x="4712867" y="2454079"/>
            <a:ext cx="228224" cy="0"/>
          </a:xfrm>
          <a:custGeom>
            <a:avLst/>
            <a:gdLst/>
            <a:ahLst/>
            <a:cxnLst/>
            <a:rect l="l" t="t" r="r" b="b"/>
            <a:pathLst>
              <a:path w="257175">
                <a:moveTo>
                  <a:pt x="0" y="0"/>
                </a:moveTo>
                <a:lnTo>
                  <a:pt x="257162" y="0"/>
                </a:lnTo>
              </a:path>
            </a:pathLst>
          </a:custGeom>
          <a:ln w="75120">
            <a:solidFill>
              <a:srgbClr val="000000"/>
            </a:solidFill>
          </a:ln>
        </p:spPr>
        <p:txBody>
          <a:bodyPr wrap="square" lIns="0" tIns="0" rIns="0" bIns="0" rtlCol="0"/>
          <a:lstStyle/>
          <a:p>
            <a:endParaRPr sz="1597" dirty="0"/>
          </a:p>
        </p:txBody>
      </p:sp>
      <p:sp>
        <p:nvSpPr>
          <p:cNvPr id="92" name="object 92"/>
          <p:cNvSpPr/>
          <p:nvPr/>
        </p:nvSpPr>
        <p:spPr>
          <a:xfrm>
            <a:off x="5258576" y="1932489"/>
            <a:ext cx="408550" cy="0"/>
          </a:xfrm>
          <a:custGeom>
            <a:avLst/>
            <a:gdLst/>
            <a:ahLst/>
            <a:cxnLst/>
            <a:rect l="l" t="t" r="r" b="b"/>
            <a:pathLst>
              <a:path w="460375">
                <a:moveTo>
                  <a:pt x="0" y="0"/>
                </a:moveTo>
                <a:lnTo>
                  <a:pt x="460044" y="0"/>
                </a:lnTo>
              </a:path>
            </a:pathLst>
          </a:custGeom>
          <a:ln w="75120">
            <a:solidFill>
              <a:srgbClr val="000000"/>
            </a:solidFill>
          </a:ln>
        </p:spPr>
        <p:txBody>
          <a:bodyPr wrap="square" lIns="0" tIns="0" rIns="0" bIns="0" rtlCol="0"/>
          <a:lstStyle/>
          <a:p>
            <a:endParaRPr sz="1597" dirty="0"/>
          </a:p>
        </p:txBody>
      </p:sp>
      <p:sp>
        <p:nvSpPr>
          <p:cNvPr id="93" name="object 93"/>
          <p:cNvSpPr/>
          <p:nvPr/>
        </p:nvSpPr>
        <p:spPr>
          <a:xfrm>
            <a:off x="5529402" y="2019158"/>
            <a:ext cx="136935" cy="0"/>
          </a:xfrm>
          <a:custGeom>
            <a:avLst/>
            <a:gdLst/>
            <a:ahLst/>
            <a:cxnLst/>
            <a:rect l="l" t="t" r="r" b="b"/>
            <a:pathLst>
              <a:path w="154304">
                <a:moveTo>
                  <a:pt x="0" y="0"/>
                </a:moveTo>
                <a:lnTo>
                  <a:pt x="153924" y="0"/>
                </a:lnTo>
              </a:path>
            </a:pathLst>
          </a:custGeom>
          <a:ln w="75120">
            <a:solidFill>
              <a:srgbClr val="000000"/>
            </a:solidFill>
          </a:ln>
        </p:spPr>
        <p:txBody>
          <a:bodyPr wrap="square" lIns="0" tIns="0" rIns="0" bIns="0" rtlCol="0"/>
          <a:lstStyle/>
          <a:p>
            <a:endParaRPr sz="1597" dirty="0"/>
          </a:p>
        </p:txBody>
      </p:sp>
      <p:sp>
        <p:nvSpPr>
          <p:cNvPr id="94" name="object 94"/>
          <p:cNvSpPr/>
          <p:nvPr/>
        </p:nvSpPr>
        <p:spPr>
          <a:xfrm>
            <a:off x="5393031" y="2108306"/>
            <a:ext cx="272742" cy="0"/>
          </a:xfrm>
          <a:custGeom>
            <a:avLst/>
            <a:gdLst/>
            <a:ahLst/>
            <a:cxnLst/>
            <a:rect l="l" t="t" r="r" b="b"/>
            <a:pathLst>
              <a:path w="307339">
                <a:moveTo>
                  <a:pt x="0" y="0"/>
                </a:moveTo>
                <a:lnTo>
                  <a:pt x="307111" y="0"/>
                </a:lnTo>
              </a:path>
            </a:pathLst>
          </a:custGeom>
          <a:ln w="75120">
            <a:solidFill>
              <a:srgbClr val="000000"/>
            </a:solidFill>
          </a:ln>
        </p:spPr>
        <p:txBody>
          <a:bodyPr wrap="square" lIns="0" tIns="0" rIns="0" bIns="0" rtlCol="0"/>
          <a:lstStyle/>
          <a:p>
            <a:endParaRPr sz="1597" dirty="0"/>
          </a:p>
        </p:txBody>
      </p:sp>
      <p:sp>
        <p:nvSpPr>
          <p:cNvPr id="95" name="object 95"/>
          <p:cNvSpPr/>
          <p:nvPr/>
        </p:nvSpPr>
        <p:spPr>
          <a:xfrm>
            <a:off x="5300952" y="2194975"/>
            <a:ext cx="365159" cy="0"/>
          </a:xfrm>
          <a:custGeom>
            <a:avLst/>
            <a:gdLst/>
            <a:ahLst/>
            <a:cxnLst/>
            <a:rect l="l" t="t" r="r" b="b"/>
            <a:pathLst>
              <a:path w="411479">
                <a:moveTo>
                  <a:pt x="0" y="0"/>
                </a:moveTo>
                <a:lnTo>
                  <a:pt x="410997" y="0"/>
                </a:lnTo>
              </a:path>
            </a:pathLst>
          </a:custGeom>
          <a:ln w="75120">
            <a:solidFill>
              <a:srgbClr val="000000"/>
            </a:solidFill>
          </a:ln>
        </p:spPr>
        <p:txBody>
          <a:bodyPr wrap="square" lIns="0" tIns="0" rIns="0" bIns="0" rtlCol="0"/>
          <a:lstStyle/>
          <a:p>
            <a:endParaRPr sz="1597" dirty="0"/>
          </a:p>
        </p:txBody>
      </p:sp>
      <p:sp>
        <p:nvSpPr>
          <p:cNvPr id="96" name="object 96"/>
          <p:cNvSpPr/>
          <p:nvPr/>
        </p:nvSpPr>
        <p:spPr>
          <a:xfrm>
            <a:off x="5301628" y="2281532"/>
            <a:ext cx="365159" cy="0"/>
          </a:xfrm>
          <a:custGeom>
            <a:avLst/>
            <a:gdLst/>
            <a:ahLst/>
            <a:cxnLst/>
            <a:rect l="l" t="t" r="r" b="b"/>
            <a:pathLst>
              <a:path w="411479">
                <a:moveTo>
                  <a:pt x="0" y="0"/>
                </a:moveTo>
                <a:lnTo>
                  <a:pt x="411251" y="0"/>
                </a:lnTo>
              </a:path>
            </a:pathLst>
          </a:custGeom>
          <a:ln w="75120">
            <a:solidFill>
              <a:srgbClr val="000000"/>
            </a:solidFill>
          </a:ln>
        </p:spPr>
        <p:txBody>
          <a:bodyPr wrap="square" lIns="0" tIns="0" rIns="0" bIns="0" rtlCol="0"/>
          <a:lstStyle/>
          <a:p>
            <a:endParaRPr sz="1597" dirty="0"/>
          </a:p>
        </p:txBody>
      </p:sp>
      <p:sp>
        <p:nvSpPr>
          <p:cNvPr id="97" name="object 97"/>
          <p:cNvSpPr/>
          <p:nvPr/>
        </p:nvSpPr>
        <p:spPr>
          <a:xfrm>
            <a:off x="5303657" y="2368088"/>
            <a:ext cx="361778" cy="0"/>
          </a:xfrm>
          <a:custGeom>
            <a:avLst/>
            <a:gdLst/>
            <a:ahLst/>
            <a:cxnLst/>
            <a:rect l="l" t="t" r="r" b="b"/>
            <a:pathLst>
              <a:path w="407670">
                <a:moveTo>
                  <a:pt x="0" y="0"/>
                </a:moveTo>
                <a:lnTo>
                  <a:pt x="407301" y="0"/>
                </a:lnTo>
              </a:path>
            </a:pathLst>
          </a:custGeom>
          <a:ln w="75120">
            <a:solidFill>
              <a:srgbClr val="000000"/>
            </a:solidFill>
          </a:ln>
        </p:spPr>
        <p:txBody>
          <a:bodyPr wrap="square" lIns="0" tIns="0" rIns="0" bIns="0" rtlCol="0"/>
          <a:lstStyle/>
          <a:p>
            <a:endParaRPr sz="1597" dirty="0"/>
          </a:p>
        </p:txBody>
      </p:sp>
      <p:sp>
        <p:nvSpPr>
          <p:cNvPr id="98" name="object 98"/>
          <p:cNvSpPr/>
          <p:nvPr/>
        </p:nvSpPr>
        <p:spPr>
          <a:xfrm>
            <a:off x="5441042" y="2456109"/>
            <a:ext cx="225407" cy="0"/>
          </a:xfrm>
          <a:custGeom>
            <a:avLst/>
            <a:gdLst/>
            <a:ahLst/>
            <a:cxnLst/>
            <a:rect l="l" t="t" r="r" b="b"/>
            <a:pathLst>
              <a:path w="254000">
                <a:moveTo>
                  <a:pt x="0" y="0"/>
                </a:moveTo>
                <a:lnTo>
                  <a:pt x="253796" y="0"/>
                </a:lnTo>
              </a:path>
            </a:pathLst>
          </a:custGeom>
          <a:ln w="75120">
            <a:solidFill>
              <a:srgbClr val="000000"/>
            </a:solidFill>
          </a:ln>
        </p:spPr>
        <p:txBody>
          <a:bodyPr wrap="square" lIns="0" tIns="0" rIns="0" bIns="0" rtlCol="0"/>
          <a:lstStyle/>
          <a:p>
            <a:endParaRPr sz="1597" dirty="0"/>
          </a:p>
        </p:txBody>
      </p:sp>
      <p:sp>
        <p:nvSpPr>
          <p:cNvPr id="99" name="object 99"/>
          <p:cNvSpPr/>
          <p:nvPr/>
        </p:nvSpPr>
        <p:spPr>
          <a:xfrm>
            <a:off x="6253859" y="1932602"/>
            <a:ext cx="136371" cy="0"/>
          </a:xfrm>
          <a:custGeom>
            <a:avLst/>
            <a:gdLst/>
            <a:ahLst/>
            <a:cxnLst/>
            <a:rect l="l" t="t" r="r" b="b"/>
            <a:pathLst>
              <a:path w="153670">
                <a:moveTo>
                  <a:pt x="0" y="0"/>
                </a:moveTo>
                <a:lnTo>
                  <a:pt x="153416" y="0"/>
                </a:lnTo>
              </a:path>
            </a:pathLst>
          </a:custGeom>
          <a:ln w="75120">
            <a:solidFill>
              <a:srgbClr val="000000"/>
            </a:solidFill>
          </a:ln>
        </p:spPr>
        <p:txBody>
          <a:bodyPr wrap="square" lIns="0" tIns="0" rIns="0" bIns="0" rtlCol="0"/>
          <a:lstStyle/>
          <a:p>
            <a:endParaRPr sz="1597" dirty="0"/>
          </a:p>
        </p:txBody>
      </p:sp>
      <p:sp>
        <p:nvSpPr>
          <p:cNvPr id="100" name="object 100"/>
          <p:cNvSpPr/>
          <p:nvPr/>
        </p:nvSpPr>
        <p:spPr>
          <a:xfrm>
            <a:off x="6256565" y="2019833"/>
            <a:ext cx="133553" cy="0"/>
          </a:xfrm>
          <a:custGeom>
            <a:avLst/>
            <a:gdLst/>
            <a:ahLst/>
            <a:cxnLst/>
            <a:rect l="l" t="t" r="r" b="b"/>
            <a:pathLst>
              <a:path w="150495">
                <a:moveTo>
                  <a:pt x="0" y="0"/>
                </a:moveTo>
                <a:lnTo>
                  <a:pt x="150368" y="0"/>
                </a:lnTo>
              </a:path>
            </a:pathLst>
          </a:custGeom>
          <a:ln w="75120">
            <a:solidFill>
              <a:srgbClr val="000000"/>
            </a:solidFill>
          </a:ln>
        </p:spPr>
        <p:txBody>
          <a:bodyPr wrap="square" lIns="0" tIns="0" rIns="0" bIns="0" rtlCol="0"/>
          <a:lstStyle/>
          <a:p>
            <a:endParaRPr sz="1597" dirty="0"/>
          </a:p>
        </p:txBody>
      </p:sp>
      <p:sp>
        <p:nvSpPr>
          <p:cNvPr id="101" name="object 101"/>
          <p:cNvSpPr/>
          <p:nvPr/>
        </p:nvSpPr>
        <p:spPr>
          <a:xfrm>
            <a:off x="6256565" y="2108306"/>
            <a:ext cx="133553" cy="0"/>
          </a:xfrm>
          <a:custGeom>
            <a:avLst/>
            <a:gdLst/>
            <a:ahLst/>
            <a:cxnLst/>
            <a:rect l="l" t="t" r="r" b="b"/>
            <a:pathLst>
              <a:path w="150495">
                <a:moveTo>
                  <a:pt x="0" y="0"/>
                </a:moveTo>
                <a:lnTo>
                  <a:pt x="150368" y="0"/>
                </a:lnTo>
              </a:path>
            </a:pathLst>
          </a:custGeom>
          <a:ln w="75120">
            <a:solidFill>
              <a:srgbClr val="000000"/>
            </a:solidFill>
          </a:ln>
        </p:spPr>
        <p:txBody>
          <a:bodyPr wrap="square" lIns="0" tIns="0" rIns="0" bIns="0" rtlCol="0"/>
          <a:lstStyle/>
          <a:p>
            <a:endParaRPr sz="1597" dirty="0"/>
          </a:p>
        </p:txBody>
      </p:sp>
      <p:sp>
        <p:nvSpPr>
          <p:cNvPr id="102" name="object 102"/>
          <p:cNvSpPr/>
          <p:nvPr/>
        </p:nvSpPr>
        <p:spPr>
          <a:xfrm>
            <a:off x="6253069" y="2194975"/>
            <a:ext cx="136935" cy="0"/>
          </a:xfrm>
          <a:custGeom>
            <a:avLst/>
            <a:gdLst/>
            <a:ahLst/>
            <a:cxnLst/>
            <a:rect l="l" t="t" r="r" b="b"/>
            <a:pathLst>
              <a:path w="154304">
                <a:moveTo>
                  <a:pt x="0" y="0"/>
                </a:moveTo>
                <a:lnTo>
                  <a:pt x="154228" y="0"/>
                </a:lnTo>
              </a:path>
            </a:pathLst>
          </a:custGeom>
          <a:ln w="75120">
            <a:solidFill>
              <a:srgbClr val="000000"/>
            </a:solidFill>
          </a:ln>
        </p:spPr>
        <p:txBody>
          <a:bodyPr wrap="square" lIns="0" tIns="0" rIns="0" bIns="0" rtlCol="0"/>
          <a:lstStyle/>
          <a:p>
            <a:endParaRPr sz="1597" dirty="0"/>
          </a:p>
        </p:txBody>
      </p:sp>
      <p:sp>
        <p:nvSpPr>
          <p:cNvPr id="103" name="object 103"/>
          <p:cNvSpPr/>
          <p:nvPr/>
        </p:nvSpPr>
        <p:spPr>
          <a:xfrm>
            <a:off x="6254310" y="2283559"/>
            <a:ext cx="135808" cy="0"/>
          </a:xfrm>
          <a:custGeom>
            <a:avLst/>
            <a:gdLst/>
            <a:ahLst/>
            <a:cxnLst/>
            <a:rect l="l" t="t" r="r" b="b"/>
            <a:pathLst>
              <a:path w="153034">
                <a:moveTo>
                  <a:pt x="0" y="0"/>
                </a:moveTo>
                <a:lnTo>
                  <a:pt x="152844" y="0"/>
                </a:lnTo>
              </a:path>
            </a:pathLst>
          </a:custGeom>
          <a:ln w="75120">
            <a:solidFill>
              <a:srgbClr val="000000"/>
            </a:solidFill>
          </a:ln>
        </p:spPr>
        <p:txBody>
          <a:bodyPr wrap="square" lIns="0" tIns="0" rIns="0" bIns="0" rtlCol="0"/>
          <a:lstStyle/>
          <a:p>
            <a:endParaRPr sz="1597" dirty="0"/>
          </a:p>
        </p:txBody>
      </p:sp>
      <p:sp>
        <p:nvSpPr>
          <p:cNvPr id="104" name="object 104"/>
          <p:cNvSpPr/>
          <p:nvPr/>
        </p:nvSpPr>
        <p:spPr>
          <a:xfrm>
            <a:off x="6254310" y="2368087"/>
            <a:ext cx="135808" cy="0"/>
          </a:xfrm>
          <a:custGeom>
            <a:avLst/>
            <a:gdLst/>
            <a:ahLst/>
            <a:cxnLst/>
            <a:rect l="l" t="t" r="r" b="b"/>
            <a:pathLst>
              <a:path w="153034">
                <a:moveTo>
                  <a:pt x="0" y="0"/>
                </a:moveTo>
                <a:lnTo>
                  <a:pt x="152844" y="0"/>
                </a:lnTo>
              </a:path>
            </a:pathLst>
          </a:custGeom>
          <a:ln w="75120">
            <a:solidFill>
              <a:srgbClr val="000000"/>
            </a:solidFill>
          </a:ln>
        </p:spPr>
        <p:txBody>
          <a:bodyPr wrap="square" lIns="0" tIns="0" rIns="0" bIns="0" rtlCol="0"/>
          <a:lstStyle/>
          <a:p>
            <a:endParaRPr sz="1597" dirty="0"/>
          </a:p>
        </p:txBody>
      </p:sp>
      <p:sp>
        <p:nvSpPr>
          <p:cNvPr id="105" name="object 105"/>
          <p:cNvSpPr/>
          <p:nvPr/>
        </p:nvSpPr>
        <p:spPr>
          <a:xfrm>
            <a:off x="6254310" y="2455207"/>
            <a:ext cx="135808" cy="0"/>
          </a:xfrm>
          <a:custGeom>
            <a:avLst/>
            <a:gdLst/>
            <a:ahLst/>
            <a:cxnLst/>
            <a:rect l="l" t="t" r="r" b="b"/>
            <a:pathLst>
              <a:path w="153034">
                <a:moveTo>
                  <a:pt x="0" y="0"/>
                </a:moveTo>
                <a:lnTo>
                  <a:pt x="152844" y="0"/>
                </a:lnTo>
              </a:path>
            </a:pathLst>
          </a:custGeom>
          <a:ln w="75120">
            <a:solidFill>
              <a:srgbClr val="000000"/>
            </a:solidFill>
          </a:ln>
        </p:spPr>
        <p:txBody>
          <a:bodyPr wrap="square" lIns="0" tIns="0" rIns="0" bIns="0" rtlCol="0"/>
          <a:lstStyle/>
          <a:p>
            <a:endParaRPr sz="1597" dirty="0"/>
          </a:p>
        </p:txBody>
      </p:sp>
      <p:sp>
        <p:nvSpPr>
          <p:cNvPr id="106" name="object 106"/>
          <p:cNvSpPr/>
          <p:nvPr/>
        </p:nvSpPr>
        <p:spPr>
          <a:xfrm>
            <a:off x="6755163" y="1932826"/>
            <a:ext cx="405732" cy="0"/>
          </a:xfrm>
          <a:custGeom>
            <a:avLst/>
            <a:gdLst/>
            <a:ahLst/>
            <a:cxnLst/>
            <a:rect l="l" t="t" r="r" b="b"/>
            <a:pathLst>
              <a:path w="457200">
                <a:moveTo>
                  <a:pt x="0" y="0"/>
                </a:moveTo>
                <a:lnTo>
                  <a:pt x="456590" y="0"/>
                </a:lnTo>
              </a:path>
            </a:pathLst>
          </a:custGeom>
          <a:ln w="75120">
            <a:solidFill>
              <a:srgbClr val="000000"/>
            </a:solidFill>
          </a:ln>
        </p:spPr>
        <p:txBody>
          <a:bodyPr wrap="square" lIns="0" tIns="0" rIns="0" bIns="0" rtlCol="0"/>
          <a:lstStyle/>
          <a:p>
            <a:endParaRPr sz="1597" dirty="0"/>
          </a:p>
        </p:txBody>
      </p:sp>
      <p:sp>
        <p:nvSpPr>
          <p:cNvPr id="107" name="object 107"/>
          <p:cNvSpPr/>
          <p:nvPr/>
        </p:nvSpPr>
        <p:spPr>
          <a:xfrm>
            <a:off x="7038387" y="2018029"/>
            <a:ext cx="123410" cy="0"/>
          </a:xfrm>
          <a:custGeom>
            <a:avLst/>
            <a:gdLst/>
            <a:ahLst/>
            <a:cxnLst/>
            <a:rect l="l" t="t" r="r" b="b"/>
            <a:pathLst>
              <a:path w="139065">
                <a:moveTo>
                  <a:pt x="0" y="0"/>
                </a:moveTo>
                <a:lnTo>
                  <a:pt x="138683" y="0"/>
                </a:lnTo>
              </a:path>
            </a:pathLst>
          </a:custGeom>
          <a:ln w="75120">
            <a:solidFill>
              <a:srgbClr val="000000"/>
            </a:solidFill>
          </a:ln>
        </p:spPr>
        <p:txBody>
          <a:bodyPr wrap="square" lIns="0" tIns="0" rIns="0" bIns="0" rtlCol="0"/>
          <a:lstStyle/>
          <a:p>
            <a:endParaRPr sz="1597" dirty="0"/>
          </a:p>
        </p:txBody>
      </p:sp>
      <p:sp>
        <p:nvSpPr>
          <p:cNvPr id="108" name="object 108"/>
          <p:cNvSpPr/>
          <p:nvPr/>
        </p:nvSpPr>
        <p:spPr>
          <a:xfrm>
            <a:off x="6891534" y="2111010"/>
            <a:ext cx="274433" cy="0"/>
          </a:xfrm>
          <a:custGeom>
            <a:avLst/>
            <a:gdLst/>
            <a:ahLst/>
            <a:cxnLst/>
            <a:rect l="l" t="t" r="r" b="b"/>
            <a:pathLst>
              <a:path w="309245">
                <a:moveTo>
                  <a:pt x="0" y="0"/>
                </a:moveTo>
                <a:lnTo>
                  <a:pt x="308940" y="0"/>
                </a:lnTo>
              </a:path>
            </a:pathLst>
          </a:custGeom>
          <a:ln w="75120">
            <a:solidFill>
              <a:srgbClr val="000000"/>
            </a:solidFill>
          </a:ln>
        </p:spPr>
        <p:txBody>
          <a:bodyPr wrap="square" lIns="0" tIns="0" rIns="0" bIns="0" rtlCol="0"/>
          <a:lstStyle/>
          <a:p>
            <a:endParaRPr sz="1597" dirty="0"/>
          </a:p>
        </p:txBody>
      </p:sp>
      <p:sp>
        <p:nvSpPr>
          <p:cNvPr id="109" name="object 109"/>
          <p:cNvSpPr/>
          <p:nvPr/>
        </p:nvSpPr>
        <p:spPr>
          <a:xfrm>
            <a:off x="6796750" y="2197228"/>
            <a:ext cx="365159" cy="0"/>
          </a:xfrm>
          <a:custGeom>
            <a:avLst/>
            <a:gdLst/>
            <a:ahLst/>
            <a:cxnLst/>
            <a:rect l="l" t="t" r="r" b="b"/>
            <a:pathLst>
              <a:path w="411479">
                <a:moveTo>
                  <a:pt x="0" y="0"/>
                </a:moveTo>
                <a:lnTo>
                  <a:pt x="411060" y="0"/>
                </a:lnTo>
              </a:path>
            </a:pathLst>
          </a:custGeom>
          <a:ln w="75120">
            <a:solidFill>
              <a:srgbClr val="000000"/>
            </a:solidFill>
          </a:ln>
        </p:spPr>
        <p:txBody>
          <a:bodyPr wrap="square" lIns="0" tIns="0" rIns="0" bIns="0" rtlCol="0"/>
          <a:lstStyle/>
          <a:p>
            <a:endParaRPr sz="1597" dirty="0"/>
          </a:p>
        </p:txBody>
      </p:sp>
      <p:sp>
        <p:nvSpPr>
          <p:cNvPr id="110" name="object 110"/>
          <p:cNvSpPr/>
          <p:nvPr/>
        </p:nvSpPr>
        <p:spPr>
          <a:xfrm>
            <a:off x="6796751" y="2283446"/>
            <a:ext cx="365722" cy="0"/>
          </a:xfrm>
          <a:custGeom>
            <a:avLst/>
            <a:gdLst/>
            <a:ahLst/>
            <a:cxnLst/>
            <a:rect l="l" t="t" r="r" b="b"/>
            <a:pathLst>
              <a:path w="412115">
                <a:moveTo>
                  <a:pt x="0" y="0"/>
                </a:moveTo>
                <a:lnTo>
                  <a:pt x="411594" y="0"/>
                </a:lnTo>
              </a:path>
            </a:pathLst>
          </a:custGeom>
          <a:ln w="75120">
            <a:solidFill>
              <a:srgbClr val="000000"/>
            </a:solidFill>
          </a:ln>
        </p:spPr>
        <p:txBody>
          <a:bodyPr wrap="square" lIns="0" tIns="0" rIns="0" bIns="0" rtlCol="0"/>
          <a:lstStyle/>
          <a:p>
            <a:endParaRPr sz="1597" dirty="0"/>
          </a:p>
        </p:txBody>
      </p:sp>
      <p:sp>
        <p:nvSpPr>
          <p:cNvPr id="111" name="object 111"/>
          <p:cNvSpPr/>
          <p:nvPr/>
        </p:nvSpPr>
        <p:spPr>
          <a:xfrm>
            <a:off x="6796751" y="2370227"/>
            <a:ext cx="364595" cy="0"/>
          </a:xfrm>
          <a:custGeom>
            <a:avLst/>
            <a:gdLst/>
            <a:ahLst/>
            <a:cxnLst/>
            <a:rect l="l" t="t" r="r" b="b"/>
            <a:pathLst>
              <a:path w="410845">
                <a:moveTo>
                  <a:pt x="0" y="0"/>
                </a:moveTo>
                <a:lnTo>
                  <a:pt x="410375" y="0"/>
                </a:lnTo>
              </a:path>
            </a:pathLst>
          </a:custGeom>
          <a:ln w="75120">
            <a:solidFill>
              <a:srgbClr val="000000"/>
            </a:solidFill>
          </a:ln>
        </p:spPr>
        <p:txBody>
          <a:bodyPr wrap="square" lIns="0" tIns="0" rIns="0" bIns="0" rtlCol="0"/>
          <a:lstStyle/>
          <a:p>
            <a:endParaRPr sz="1597" dirty="0"/>
          </a:p>
        </p:txBody>
      </p:sp>
      <p:sp>
        <p:nvSpPr>
          <p:cNvPr id="112" name="object 112"/>
          <p:cNvSpPr/>
          <p:nvPr/>
        </p:nvSpPr>
        <p:spPr>
          <a:xfrm>
            <a:off x="6935601" y="2457234"/>
            <a:ext cx="226534" cy="0"/>
          </a:xfrm>
          <a:custGeom>
            <a:avLst/>
            <a:gdLst/>
            <a:ahLst/>
            <a:cxnLst/>
            <a:rect l="l" t="t" r="r" b="b"/>
            <a:pathLst>
              <a:path w="255270">
                <a:moveTo>
                  <a:pt x="0" y="0"/>
                </a:moveTo>
                <a:lnTo>
                  <a:pt x="255054" y="0"/>
                </a:lnTo>
              </a:path>
            </a:pathLst>
          </a:custGeom>
          <a:ln w="75120">
            <a:solidFill>
              <a:srgbClr val="000000"/>
            </a:solidFill>
          </a:ln>
        </p:spPr>
        <p:txBody>
          <a:bodyPr wrap="square" lIns="0" tIns="0" rIns="0" bIns="0" rtlCol="0"/>
          <a:lstStyle/>
          <a:p>
            <a:endParaRPr sz="1597" dirty="0"/>
          </a:p>
        </p:txBody>
      </p:sp>
      <p:sp>
        <p:nvSpPr>
          <p:cNvPr id="113" name="object 113"/>
          <p:cNvSpPr/>
          <p:nvPr/>
        </p:nvSpPr>
        <p:spPr>
          <a:xfrm>
            <a:off x="7384950" y="1932715"/>
            <a:ext cx="133553" cy="0"/>
          </a:xfrm>
          <a:custGeom>
            <a:avLst/>
            <a:gdLst/>
            <a:ahLst/>
            <a:cxnLst/>
            <a:rect l="l" t="t" r="r" b="b"/>
            <a:pathLst>
              <a:path w="150495">
                <a:moveTo>
                  <a:pt x="0" y="0"/>
                </a:moveTo>
                <a:lnTo>
                  <a:pt x="150482" y="0"/>
                </a:lnTo>
              </a:path>
            </a:pathLst>
          </a:custGeom>
          <a:ln w="75120">
            <a:solidFill>
              <a:srgbClr val="000000"/>
            </a:solidFill>
          </a:ln>
        </p:spPr>
        <p:txBody>
          <a:bodyPr wrap="square" lIns="0" tIns="0" rIns="0" bIns="0" rtlCol="0"/>
          <a:lstStyle/>
          <a:p>
            <a:endParaRPr sz="1597" dirty="0"/>
          </a:p>
        </p:txBody>
      </p:sp>
      <p:sp>
        <p:nvSpPr>
          <p:cNvPr id="114" name="object 114"/>
          <p:cNvSpPr/>
          <p:nvPr/>
        </p:nvSpPr>
        <p:spPr>
          <a:xfrm>
            <a:off x="7338290" y="2021863"/>
            <a:ext cx="182015" cy="0"/>
          </a:xfrm>
          <a:custGeom>
            <a:avLst/>
            <a:gdLst/>
            <a:ahLst/>
            <a:cxnLst/>
            <a:rect l="l" t="t" r="r" b="b"/>
            <a:pathLst>
              <a:path w="205104">
                <a:moveTo>
                  <a:pt x="0" y="0"/>
                </a:moveTo>
                <a:lnTo>
                  <a:pt x="205104" y="0"/>
                </a:lnTo>
              </a:path>
            </a:pathLst>
          </a:custGeom>
          <a:ln w="75120">
            <a:solidFill>
              <a:srgbClr val="000000"/>
            </a:solidFill>
          </a:ln>
        </p:spPr>
        <p:txBody>
          <a:bodyPr wrap="square" lIns="0" tIns="0" rIns="0" bIns="0" rtlCol="0"/>
          <a:lstStyle/>
          <a:p>
            <a:endParaRPr sz="1597" dirty="0"/>
          </a:p>
        </p:txBody>
      </p:sp>
      <p:sp>
        <p:nvSpPr>
          <p:cNvPr id="115" name="object 115"/>
          <p:cNvSpPr/>
          <p:nvPr/>
        </p:nvSpPr>
        <p:spPr>
          <a:xfrm>
            <a:off x="7384949" y="2108532"/>
            <a:ext cx="130736" cy="0"/>
          </a:xfrm>
          <a:custGeom>
            <a:avLst/>
            <a:gdLst/>
            <a:ahLst/>
            <a:cxnLst/>
            <a:rect l="l" t="t" r="r" b="b"/>
            <a:pathLst>
              <a:path w="147320">
                <a:moveTo>
                  <a:pt x="0" y="0"/>
                </a:moveTo>
                <a:lnTo>
                  <a:pt x="146723" y="0"/>
                </a:lnTo>
              </a:path>
            </a:pathLst>
          </a:custGeom>
          <a:ln w="75120">
            <a:solidFill>
              <a:srgbClr val="000000"/>
            </a:solidFill>
          </a:ln>
        </p:spPr>
        <p:txBody>
          <a:bodyPr wrap="square" lIns="0" tIns="0" rIns="0" bIns="0" rtlCol="0"/>
          <a:lstStyle/>
          <a:p>
            <a:endParaRPr sz="1597" dirty="0"/>
          </a:p>
        </p:txBody>
      </p:sp>
      <p:sp>
        <p:nvSpPr>
          <p:cNvPr id="116" name="object 116"/>
          <p:cNvSpPr/>
          <p:nvPr/>
        </p:nvSpPr>
        <p:spPr>
          <a:xfrm>
            <a:off x="7397121" y="2197680"/>
            <a:ext cx="121720" cy="0"/>
          </a:xfrm>
          <a:custGeom>
            <a:avLst/>
            <a:gdLst/>
            <a:ahLst/>
            <a:cxnLst/>
            <a:rect l="l" t="t" r="r" b="b"/>
            <a:pathLst>
              <a:path w="137159">
                <a:moveTo>
                  <a:pt x="0" y="0"/>
                </a:moveTo>
                <a:lnTo>
                  <a:pt x="136702" y="0"/>
                </a:lnTo>
              </a:path>
            </a:pathLst>
          </a:custGeom>
          <a:ln w="75120">
            <a:solidFill>
              <a:srgbClr val="000000"/>
            </a:solidFill>
          </a:ln>
        </p:spPr>
        <p:txBody>
          <a:bodyPr wrap="square" lIns="0" tIns="0" rIns="0" bIns="0" rtlCol="0"/>
          <a:lstStyle/>
          <a:p>
            <a:endParaRPr sz="1597" dirty="0"/>
          </a:p>
        </p:txBody>
      </p:sp>
      <p:sp>
        <p:nvSpPr>
          <p:cNvPr id="117" name="object 117"/>
          <p:cNvSpPr/>
          <p:nvPr/>
        </p:nvSpPr>
        <p:spPr>
          <a:xfrm>
            <a:off x="7383710" y="2283560"/>
            <a:ext cx="135808" cy="0"/>
          </a:xfrm>
          <a:custGeom>
            <a:avLst/>
            <a:gdLst/>
            <a:ahLst/>
            <a:cxnLst/>
            <a:rect l="l" t="t" r="r" b="b"/>
            <a:pathLst>
              <a:path w="153034">
                <a:moveTo>
                  <a:pt x="0" y="0"/>
                </a:moveTo>
                <a:lnTo>
                  <a:pt x="152463" y="0"/>
                </a:lnTo>
              </a:path>
            </a:pathLst>
          </a:custGeom>
          <a:ln w="75120">
            <a:solidFill>
              <a:srgbClr val="000000"/>
            </a:solidFill>
          </a:ln>
        </p:spPr>
        <p:txBody>
          <a:bodyPr wrap="square" lIns="0" tIns="0" rIns="0" bIns="0" rtlCol="0"/>
          <a:lstStyle/>
          <a:p>
            <a:endParaRPr sz="1597" dirty="0"/>
          </a:p>
        </p:txBody>
      </p:sp>
      <p:sp>
        <p:nvSpPr>
          <p:cNvPr id="118" name="object 118"/>
          <p:cNvSpPr/>
          <p:nvPr/>
        </p:nvSpPr>
        <p:spPr>
          <a:xfrm>
            <a:off x="7384499" y="2370680"/>
            <a:ext cx="133553" cy="0"/>
          </a:xfrm>
          <a:custGeom>
            <a:avLst/>
            <a:gdLst/>
            <a:ahLst/>
            <a:cxnLst/>
            <a:rect l="l" t="t" r="r" b="b"/>
            <a:pathLst>
              <a:path w="150495">
                <a:moveTo>
                  <a:pt x="0" y="0"/>
                </a:moveTo>
                <a:lnTo>
                  <a:pt x="150368" y="0"/>
                </a:lnTo>
              </a:path>
            </a:pathLst>
          </a:custGeom>
          <a:ln w="75120">
            <a:solidFill>
              <a:srgbClr val="000000"/>
            </a:solidFill>
          </a:ln>
        </p:spPr>
        <p:txBody>
          <a:bodyPr wrap="square" lIns="0" tIns="0" rIns="0" bIns="0" rtlCol="0"/>
          <a:lstStyle/>
          <a:p>
            <a:endParaRPr sz="1597" dirty="0"/>
          </a:p>
        </p:txBody>
      </p:sp>
      <p:sp>
        <p:nvSpPr>
          <p:cNvPr id="119" name="object 119"/>
          <p:cNvSpPr/>
          <p:nvPr/>
        </p:nvSpPr>
        <p:spPr>
          <a:xfrm>
            <a:off x="7383710" y="2457349"/>
            <a:ext cx="134681" cy="0"/>
          </a:xfrm>
          <a:custGeom>
            <a:avLst/>
            <a:gdLst/>
            <a:ahLst/>
            <a:cxnLst/>
            <a:rect l="l" t="t" r="r" b="b"/>
            <a:pathLst>
              <a:path w="151765">
                <a:moveTo>
                  <a:pt x="0" y="0"/>
                </a:moveTo>
                <a:lnTo>
                  <a:pt x="151612" y="0"/>
                </a:lnTo>
              </a:path>
            </a:pathLst>
          </a:custGeom>
          <a:ln w="75120">
            <a:solidFill>
              <a:srgbClr val="000000"/>
            </a:solidFill>
          </a:ln>
        </p:spPr>
        <p:txBody>
          <a:bodyPr wrap="square" lIns="0" tIns="0" rIns="0" bIns="0" rtlCol="0"/>
          <a:lstStyle/>
          <a:p>
            <a:endParaRPr sz="1597" dirty="0"/>
          </a:p>
        </p:txBody>
      </p:sp>
      <p:sp>
        <p:nvSpPr>
          <p:cNvPr id="120" name="object 120"/>
          <p:cNvSpPr/>
          <p:nvPr/>
        </p:nvSpPr>
        <p:spPr>
          <a:xfrm>
            <a:off x="2309017" y="2630466"/>
            <a:ext cx="456449" cy="0"/>
          </a:xfrm>
          <a:custGeom>
            <a:avLst/>
            <a:gdLst/>
            <a:ahLst/>
            <a:cxnLst/>
            <a:rect l="l" t="t" r="r" b="b"/>
            <a:pathLst>
              <a:path w="514350">
                <a:moveTo>
                  <a:pt x="0" y="0"/>
                </a:moveTo>
                <a:lnTo>
                  <a:pt x="514311" y="0"/>
                </a:lnTo>
              </a:path>
            </a:pathLst>
          </a:custGeom>
          <a:ln w="75120">
            <a:solidFill>
              <a:srgbClr val="000000"/>
            </a:solidFill>
          </a:ln>
        </p:spPr>
        <p:txBody>
          <a:bodyPr wrap="square" lIns="0" tIns="0" rIns="0" bIns="0" rtlCol="0"/>
          <a:lstStyle/>
          <a:p>
            <a:endParaRPr sz="1597" dirty="0"/>
          </a:p>
        </p:txBody>
      </p:sp>
      <p:sp>
        <p:nvSpPr>
          <p:cNvPr id="121" name="object 121"/>
          <p:cNvSpPr/>
          <p:nvPr/>
        </p:nvSpPr>
        <p:spPr>
          <a:xfrm>
            <a:off x="2401773" y="2681381"/>
            <a:ext cx="367976" cy="89599"/>
          </a:xfrm>
          <a:custGeom>
            <a:avLst/>
            <a:gdLst/>
            <a:ahLst/>
            <a:cxnLst/>
            <a:rect l="l" t="t" r="r" b="b"/>
            <a:pathLst>
              <a:path w="414655" h="100964">
                <a:moveTo>
                  <a:pt x="0" y="100646"/>
                </a:moveTo>
                <a:lnTo>
                  <a:pt x="414553" y="100646"/>
                </a:lnTo>
                <a:lnTo>
                  <a:pt x="414553" y="0"/>
                </a:lnTo>
                <a:lnTo>
                  <a:pt x="0" y="0"/>
                </a:lnTo>
                <a:lnTo>
                  <a:pt x="0" y="100646"/>
                </a:lnTo>
                <a:close/>
              </a:path>
            </a:pathLst>
          </a:custGeom>
          <a:solidFill>
            <a:srgbClr val="000000"/>
          </a:solidFill>
        </p:spPr>
        <p:txBody>
          <a:bodyPr wrap="square" lIns="0" tIns="0" rIns="0" bIns="0" rtlCol="0"/>
          <a:lstStyle/>
          <a:p>
            <a:endParaRPr sz="1597" dirty="0"/>
          </a:p>
        </p:txBody>
      </p:sp>
      <p:sp>
        <p:nvSpPr>
          <p:cNvPr id="122" name="object 122"/>
          <p:cNvSpPr/>
          <p:nvPr/>
        </p:nvSpPr>
        <p:spPr>
          <a:xfrm>
            <a:off x="2403688" y="2770698"/>
            <a:ext cx="367413" cy="67059"/>
          </a:xfrm>
          <a:custGeom>
            <a:avLst/>
            <a:gdLst/>
            <a:ahLst/>
            <a:cxnLst/>
            <a:rect l="l" t="t" r="r" b="b"/>
            <a:pathLst>
              <a:path w="414019" h="75564">
                <a:moveTo>
                  <a:pt x="0" y="75120"/>
                </a:moveTo>
                <a:lnTo>
                  <a:pt x="413816" y="75120"/>
                </a:lnTo>
                <a:lnTo>
                  <a:pt x="413816" y="0"/>
                </a:lnTo>
                <a:lnTo>
                  <a:pt x="0" y="0"/>
                </a:lnTo>
                <a:lnTo>
                  <a:pt x="0" y="75120"/>
                </a:lnTo>
                <a:close/>
              </a:path>
            </a:pathLst>
          </a:custGeom>
          <a:solidFill>
            <a:srgbClr val="000000"/>
          </a:solidFill>
        </p:spPr>
        <p:txBody>
          <a:bodyPr wrap="square" lIns="0" tIns="0" rIns="0" bIns="0" rtlCol="0"/>
          <a:lstStyle/>
          <a:p>
            <a:endParaRPr sz="1597" dirty="0"/>
          </a:p>
        </p:txBody>
      </p:sp>
      <p:sp>
        <p:nvSpPr>
          <p:cNvPr id="123" name="object 123"/>
          <p:cNvSpPr/>
          <p:nvPr/>
        </p:nvSpPr>
        <p:spPr>
          <a:xfrm>
            <a:off x="2493626" y="2890924"/>
            <a:ext cx="274996" cy="0"/>
          </a:xfrm>
          <a:custGeom>
            <a:avLst/>
            <a:gdLst/>
            <a:ahLst/>
            <a:cxnLst/>
            <a:rect l="l" t="t" r="r" b="b"/>
            <a:pathLst>
              <a:path w="309880">
                <a:moveTo>
                  <a:pt x="0" y="0"/>
                </a:moveTo>
                <a:lnTo>
                  <a:pt x="309384" y="0"/>
                </a:lnTo>
              </a:path>
            </a:pathLst>
          </a:custGeom>
          <a:ln w="75120">
            <a:solidFill>
              <a:srgbClr val="000000"/>
            </a:solidFill>
          </a:ln>
        </p:spPr>
        <p:txBody>
          <a:bodyPr wrap="square" lIns="0" tIns="0" rIns="0" bIns="0" rtlCol="0"/>
          <a:lstStyle/>
          <a:p>
            <a:endParaRPr sz="1597" dirty="0"/>
          </a:p>
        </p:txBody>
      </p:sp>
      <p:sp>
        <p:nvSpPr>
          <p:cNvPr id="124" name="object 124"/>
          <p:cNvSpPr/>
          <p:nvPr/>
        </p:nvSpPr>
        <p:spPr>
          <a:xfrm>
            <a:off x="2402562" y="2974524"/>
            <a:ext cx="365722" cy="0"/>
          </a:xfrm>
          <a:custGeom>
            <a:avLst/>
            <a:gdLst/>
            <a:ahLst/>
            <a:cxnLst/>
            <a:rect l="l" t="t" r="r" b="b"/>
            <a:pathLst>
              <a:path w="412114">
                <a:moveTo>
                  <a:pt x="0" y="0"/>
                </a:moveTo>
                <a:lnTo>
                  <a:pt x="411518" y="0"/>
                </a:lnTo>
              </a:path>
            </a:pathLst>
          </a:custGeom>
          <a:ln w="12319">
            <a:solidFill>
              <a:srgbClr val="000000"/>
            </a:solidFill>
          </a:ln>
        </p:spPr>
        <p:txBody>
          <a:bodyPr wrap="square" lIns="0" tIns="0" rIns="0" bIns="0" rtlCol="0"/>
          <a:lstStyle/>
          <a:p>
            <a:endParaRPr sz="1597" dirty="0"/>
          </a:p>
        </p:txBody>
      </p:sp>
      <p:sp>
        <p:nvSpPr>
          <p:cNvPr id="125" name="object 125"/>
          <p:cNvSpPr/>
          <p:nvPr/>
        </p:nvSpPr>
        <p:spPr>
          <a:xfrm>
            <a:off x="2406394" y="3064487"/>
            <a:ext cx="364595" cy="0"/>
          </a:xfrm>
          <a:custGeom>
            <a:avLst/>
            <a:gdLst/>
            <a:ahLst/>
            <a:cxnLst/>
            <a:rect l="l" t="t" r="r" b="b"/>
            <a:pathLst>
              <a:path w="410844">
                <a:moveTo>
                  <a:pt x="0" y="0"/>
                </a:moveTo>
                <a:lnTo>
                  <a:pt x="410679" y="0"/>
                </a:lnTo>
              </a:path>
            </a:pathLst>
          </a:custGeom>
          <a:ln w="75120">
            <a:solidFill>
              <a:srgbClr val="000000"/>
            </a:solidFill>
          </a:ln>
        </p:spPr>
        <p:txBody>
          <a:bodyPr wrap="square" lIns="0" tIns="0" rIns="0" bIns="0" rtlCol="0"/>
          <a:lstStyle/>
          <a:p>
            <a:endParaRPr sz="1597" dirty="0"/>
          </a:p>
        </p:txBody>
      </p:sp>
      <p:sp>
        <p:nvSpPr>
          <p:cNvPr id="126" name="object 126"/>
          <p:cNvSpPr/>
          <p:nvPr/>
        </p:nvSpPr>
        <p:spPr>
          <a:xfrm>
            <a:off x="2495429" y="3236360"/>
            <a:ext cx="275560" cy="0"/>
          </a:xfrm>
          <a:custGeom>
            <a:avLst/>
            <a:gdLst/>
            <a:ahLst/>
            <a:cxnLst/>
            <a:rect l="l" t="t" r="r" b="b"/>
            <a:pathLst>
              <a:path w="310514">
                <a:moveTo>
                  <a:pt x="0" y="0"/>
                </a:moveTo>
                <a:lnTo>
                  <a:pt x="310451" y="0"/>
                </a:lnTo>
              </a:path>
            </a:pathLst>
          </a:custGeom>
          <a:ln w="75120">
            <a:solidFill>
              <a:srgbClr val="000000"/>
            </a:solidFill>
          </a:ln>
        </p:spPr>
        <p:txBody>
          <a:bodyPr wrap="square" lIns="0" tIns="0" rIns="0" bIns="0" rtlCol="0"/>
          <a:lstStyle/>
          <a:p>
            <a:endParaRPr sz="1597" dirty="0"/>
          </a:p>
        </p:txBody>
      </p:sp>
      <p:sp>
        <p:nvSpPr>
          <p:cNvPr id="127" name="object 127"/>
          <p:cNvSpPr/>
          <p:nvPr/>
        </p:nvSpPr>
        <p:spPr>
          <a:xfrm>
            <a:off x="2496669" y="3409359"/>
            <a:ext cx="274433" cy="0"/>
          </a:xfrm>
          <a:custGeom>
            <a:avLst/>
            <a:gdLst/>
            <a:ahLst/>
            <a:cxnLst/>
            <a:rect l="l" t="t" r="r" b="b"/>
            <a:pathLst>
              <a:path w="309244">
                <a:moveTo>
                  <a:pt x="0" y="0"/>
                </a:moveTo>
                <a:lnTo>
                  <a:pt x="308927" y="0"/>
                </a:lnTo>
              </a:path>
            </a:pathLst>
          </a:custGeom>
          <a:ln w="75120">
            <a:solidFill>
              <a:srgbClr val="000000"/>
            </a:solidFill>
          </a:ln>
        </p:spPr>
        <p:txBody>
          <a:bodyPr wrap="square" lIns="0" tIns="0" rIns="0" bIns="0" rtlCol="0"/>
          <a:lstStyle/>
          <a:p>
            <a:endParaRPr sz="1597" dirty="0"/>
          </a:p>
        </p:txBody>
      </p:sp>
      <p:sp>
        <p:nvSpPr>
          <p:cNvPr id="128" name="object 128"/>
          <p:cNvSpPr/>
          <p:nvPr/>
        </p:nvSpPr>
        <p:spPr>
          <a:xfrm>
            <a:off x="2498134" y="3582585"/>
            <a:ext cx="272742" cy="0"/>
          </a:xfrm>
          <a:custGeom>
            <a:avLst/>
            <a:gdLst/>
            <a:ahLst/>
            <a:cxnLst/>
            <a:rect l="l" t="t" r="r" b="b"/>
            <a:pathLst>
              <a:path w="307339">
                <a:moveTo>
                  <a:pt x="0" y="0"/>
                </a:moveTo>
                <a:lnTo>
                  <a:pt x="307327" y="0"/>
                </a:lnTo>
              </a:path>
            </a:pathLst>
          </a:custGeom>
          <a:ln w="75120">
            <a:solidFill>
              <a:srgbClr val="000000"/>
            </a:solidFill>
          </a:ln>
        </p:spPr>
        <p:txBody>
          <a:bodyPr wrap="square" lIns="0" tIns="0" rIns="0" bIns="0" rtlCol="0"/>
          <a:lstStyle/>
          <a:p>
            <a:endParaRPr sz="1597" dirty="0"/>
          </a:p>
        </p:txBody>
      </p:sp>
      <p:sp>
        <p:nvSpPr>
          <p:cNvPr id="129" name="object 129"/>
          <p:cNvSpPr/>
          <p:nvPr/>
        </p:nvSpPr>
        <p:spPr>
          <a:xfrm>
            <a:off x="3129273" y="2627757"/>
            <a:ext cx="364595" cy="0"/>
          </a:xfrm>
          <a:custGeom>
            <a:avLst/>
            <a:gdLst/>
            <a:ahLst/>
            <a:cxnLst/>
            <a:rect l="l" t="t" r="r" b="b"/>
            <a:pathLst>
              <a:path w="410845">
                <a:moveTo>
                  <a:pt x="0" y="0"/>
                </a:moveTo>
                <a:lnTo>
                  <a:pt x="410654" y="0"/>
                </a:lnTo>
              </a:path>
            </a:pathLst>
          </a:custGeom>
          <a:ln w="75120">
            <a:solidFill>
              <a:srgbClr val="000000"/>
            </a:solidFill>
          </a:ln>
        </p:spPr>
        <p:txBody>
          <a:bodyPr wrap="square" lIns="0" tIns="0" rIns="0" bIns="0" rtlCol="0"/>
          <a:lstStyle/>
          <a:p>
            <a:endParaRPr sz="1597" dirty="0"/>
          </a:p>
        </p:txBody>
      </p:sp>
      <p:sp>
        <p:nvSpPr>
          <p:cNvPr id="130" name="object 130"/>
          <p:cNvSpPr/>
          <p:nvPr/>
        </p:nvSpPr>
        <p:spPr>
          <a:xfrm>
            <a:off x="3358850" y="2800756"/>
            <a:ext cx="136935" cy="0"/>
          </a:xfrm>
          <a:custGeom>
            <a:avLst/>
            <a:gdLst/>
            <a:ahLst/>
            <a:cxnLst/>
            <a:rect l="l" t="t" r="r" b="b"/>
            <a:pathLst>
              <a:path w="154304">
                <a:moveTo>
                  <a:pt x="0" y="0"/>
                </a:moveTo>
                <a:lnTo>
                  <a:pt x="154228" y="0"/>
                </a:lnTo>
              </a:path>
            </a:pathLst>
          </a:custGeom>
          <a:ln w="75120">
            <a:solidFill>
              <a:srgbClr val="000000"/>
            </a:solidFill>
          </a:ln>
        </p:spPr>
        <p:txBody>
          <a:bodyPr wrap="square" lIns="0" tIns="0" rIns="0" bIns="0" rtlCol="0"/>
          <a:lstStyle/>
          <a:p>
            <a:endParaRPr sz="1597" dirty="0"/>
          </a:p>
        </p:txBody>
      </p:sp>
      <p:sp>
        <p:nvSpPr>
          <p:cNvPr id="131" name="object 131"/>
          <p:cNvSpPr/>
          <p:nvPr/>
        </p:nvSpPr>
        <p:spPr>
          <a:xfrm>
            <a:off x="3360089" y="2889453"/>
            <a:ext cx="135808" cy="0"/>
          </a:xfrm>
          <a:custGeom>
            <a:avLst/>
            <a:gdLst/>
            <a:ahLst/>
            <a:cxnLst/>
            <a:rect l="l" t="t" r="r" b="b"/>
            <a:pathLst>
              <a:path w="153035">
                <a:moveTo>
                  <a:pt x="0" y="0"/>
                </a:moveTo>
                <a:lnTo>
                  <a:pt x="152844" y="0"/>
                </a:lnTo>
              </a:path>
            </a:pathLst>
          </a:custGeom>
          <a:ln w="75120">
            <a:solidFill>
              <a:srgbClr val="000000"/>
            </a:solidFill>
          </a:ln>
        </p:spPr>
        <p:txBody>
          <a:bodyPr wrap="square" lIns="0" tIns="0" rIns="0" bIns="0" rtlCol="0"/>
          <a:lstStyle/>
          <a:p>
            <a:endParaRPr sz="1597" dirty="0"/>
          </a:p>
        </p:txBody>
      </p:sp>
      <p:sp>
        <p:nvSpPr>
          <p:cNvPr id="132" name="object 132"/>
          <p:cNvSpPr/>
          <p:nvPr/>
        </p:nvSpPr>
        <p:spPr>
          <a:xfrm>
            <a:off x="3361554" y="3062453"/>
            <a:ext cx="134681" cy="0"/>
          </a:xfrm>
          <a:custGeom>
            <a:avLst/>
            <a:gdLst/>
            <a:ahLst/>
            <a:cxnLst/>
            <a:rect l="l" t="t" r="r" b="b"/>
            <a:pathLst>
              <a:path w="151764">
                <a:moveTo>
                  <a:pt x="0" y="0"/>
                </a:moveTo>
                <a:lnTo>
                  <a:pt x="151307" y="0"/>
                </a:lnTo>
              </a:path>
            </a:pathLst>
          </a:custGeom>
          <a:ln w="75120">
            <a:solidFill>
              <a:srgbClr val="000000"/>
            </a:solidFill>
          </a:ln>
        </p:spPr>
        <p:txBody>
          <a:bodyPr wrap="square" lIns="0" tIns="0" rIns="0" bIns="0" rtlCol="0"/>
          <a:lstStyle/>
          <a:p>
            <a:endParaRPr sz="1597" dirty="0"/>
          </a:p>
        </p:txBody>
      </p:sp>
      <p:sp>
        <p:nvSpPr>
          <p:cNvPr id="133" name="object 133"/>
          <p:cNvSpPr/>
          <p:nvPr/>
        </p:nvSpPr>
        <p:spPr>
          <a:xfrm>
            <a:off x="3372149" y="3230016"/>
            <a:ext cx="124537" cy="0"/>
          </a:xfrm>
          <a:custGeom>
            <a:avLst/>
            <a:gdLst/>
            <a:ahLst/>
            <a:cxnLst/>
            <a:rect l="l" t="t" r="r" b="b"/>
            <a:pathLst>
              <a:path w="140335">
                <a:moveTo>
                  <a:pt x="0" y="0"/>
                </a:moveTo>
                <a:lnTo>
                  <a:pt x="140080" y="0"/>
                </a:lnTo>
              </a:path>
            </a:pathLst>
          </a:custGeom>
          <a:ln w="58038">
            <a:solidFill>
              <a:srgbClr val="000000"/>
            </a:solidFill>
          </a:ln>
        </p:spPr>
        <p:txBody>
          <a:bodyPr wrap="square" lIns="0" tIns="0" rIns="0" bIns="0" rtlCol="0"/>
          <a:lstStyle/>
          <a:p>
            <a:endParaRPr sz="1597" dirty="0"/>
          </a:p>
        </p:txBody>
      </p:sp>
      <p:sp>
        <p:nvSpPr>
          <p:cNvPr id="134" name="object 134"/>
          <p:cNvSpPr/>
          <p:nvPr/>
        </p:nvSpPr>
        <p:spPr>
          <a:xfrm>
            <a:off x="3360766" y="3406762"/>
            <a:ext cx="136935" cy="0"/>
          </a:xfrm>
          <a:custGeom>
            <a:avLst/>
            <a:gdLst/>
            <a:ahLst/>
            <a:cxnLst/>
            <a:rect l="l" t="t" r="r" b="b"/>
            <a:pathLst>
              <a:path w="154304">
                <a:moveTo>
                  <a:pt x="0" y="0"/>
                </a:moveTo>
                <a:lnTo>
                  <a:pt x="153797" y="0"/>
                </a:lnTo>
              </a:path>
            </a:pathLst>
          </a:custGeom>
          <a:ln w="75120">
            <a:solidFill>
              <a:srgbClr val="000000"/>
            </a:solidFill>
          </a:ln>
        </p:spPr>
        <p:txBody>
          <a:bodyPr wrap="square" lIns="0" tIns="0" rIns="0" bIns="0" rtlCol="0"/>
          <a:lstStyle/>
          <a:p>
            <a:endParaRPr sz="1597" dirty="0"/>
          </a:p>
        </p:txBody>
      </p:sp>
      <p:sp>
        <p:nvSpPr>
          <p:cNvPr id="135" name="object 135"/>
          <p:cNvSpPr/>
          <p:nvPr/>
        </p:nvSpPr>
        <p:spPr>
          <a:xfrm>
            <a:off x="3362343" y="3579762"/>
            <a:ext cx="136371" cy="0"/>
          </a:xfrm>
          <a:custGeom>
            <a:avLst/>
            <a:gdLst/>
            <a:ahLst/>
            <a:cxnLst/>
            <a:rect l="l" t="t" r="r" b="b"/>
            <a:pathLst>
              <a:path w="153670">
                <a:moveTo>
                  <a:pt x="0" y="0"/>
                </a:moveTo>
                <a:lnTo>
                  <a:pt x="153415" y="0"/>
                </a:lnTo>
              </a:path>
            </a:pathLst>
          </a:custGeom>
          <a:ln w="75120">
            <a:solidFill>
              <a:srgbClr val="000000"/>
            </a:solidFill>
          </a:ln>
        </p:spPr>
        <p:txBody>
          <a:bodyPr wrap="square" lIns="0" tIns="0" rIns="0" bIns="0" rtlCol="0"/>
          <a:lstStyle/>
          <a:p>
            <a:endParaRPr sz="1597" dirty="0"/>
          </a:p>
        </p:txBody>
      </p:sp>
      <p:sp>
        <p:nvSpPr>
          <p:cNvPr id="136" name="object 136"/>
          <p:cNvSpPr/>
          <p:nvPr/>
        </p:nvSpPr>
        <p:spPr>
          <a:xfrm>
            <a:off x="3810902" y="2627305"/>
            <a:ext cx="411930" cy="0"/>
          </a:xfrm>
          <a:custGeom>
            <a:avLst/>
            <a:gdLst/>
            <a:ahLst/>
            <a:cxnLst/>
            <a:rect l="l" t="t" r="r" b="b"/>
            <a:pathLst>
              <a:path w="464185">
                <a:moveTo>
                  <a:pt x="0" y="0"/>
                </a:moveTo>
                <a:lnTo>
                  <a:pt x="463918" y="0"/>
                </a:lnTo>
              </a:path>
            </a:pathLst>
          </a:custGeom>
          <a:ln w="75120">
            <a:solidFill>
              <a:srgbClr val="000000"/>
            </a:solidFill>
          </a:ln>
        </p:spPr>
        <p:txBody>
          <a:bodyPr wrap="square" lIns="0" tIns="0" rIns="0" bIns="0" rtlCol="0"/>
          <a:lstStyle/>
          <a:p>
            <a:endParaRPr sz="1597" dirty="0"/>
          </a:p>
        </p:txBody>
      </p:sp>
      <p:sp>
        <p:nvSpPr>
          <p:cNvPr id="137" name="object 137"/>
          <p:cNvSpPr/>
          <p:nvPr/>
        </p:nvSpPr>
        <p:spPr>
          <a:xfrm>
            <a:off x="4084546" y="2803348"/>
            <a:ext cx="139189" cy="0"/>
          </a:xfrm>
          <a:custGeom>
            <a:avLst/>
            <a:gdLst/>
            <a:ahLst/>
            <a:cxnLst/>
            <a:rect l="l" t="t" r="r" b="b"/>
            <a:pathLst>
              <a:path w="156845">
                <a:moveTo>
                  <a:pt x="0" y="0"/>
                </a:moveTo>
                <a:lnTo>
                  <a:pt x="156463" y="0"/>
                </a:lnTo>
              </a:path>
            </a:pathLst>
          </a:custGeom>
          <a:ln w="75120">
            <a:solidFill>
              <a:srgbClr val="000000"/>
            </a:solidFill>
          </a:ln>
        </p:spPr>
        <p:txBody>
          <a:bodyPr wrap="square" lIns="0" tIns="0" rIns="0" bIns="0" rtlCol="0"/>
          <a:lstStyle/>
          <a:p>
            <a:endParaRPr sz="1597" dirty="0"/>
          </a:p>
        </p:txBody>
      </p:sp>
      <p:sp>
        <p:nvSpPr>
          <p:cNvPr id="138" name="object 138"/>
          <p:cNvSpPr/>
          <p:nvPr/>
        </p:nvSpPr>
        <p:spPr>
          <a:xfrm>
            <a:off x="3948063" y="2890017"/>
            <a:ext cx="277814" cy="0"/>
          </a:xfrm>
          <a:custGeom>
            <a:avLst/>
            <a:gdLst/>
            <a:ahLst/>
            <a:cxnLst/>
            <a:rect l="l" t="t" r="r" b="b"/>
            <a:pathLst>
              <a:path w="313054">
                <a:moveTo>
                  <a:pt x="0" y="0"/>
                </a:moveTo>
                <a:lnTo>
                  <a:pt x="312661" y="0"/>
                </a:lnTo>
              </a:path>
            </a:pathLst>
          </a:custGeom>
          <a:ln w="75120">
            <a:solidFill>
              <a:srgbClr val="000000"/>
            </a:solidFill>
          </a:ln>
        </p:spPr>
        <p:txBody>
          <a:bodyPr wrap="square" lIns="0" tIns="0" rIns="0" bIns="0" rtlCol="0"/>
          <a:lstStyle/>
          <a:p>
            <a:endParaRPr sz="1597" dirty="0"/>
          </a:p>
        </p:txBody>
      </p:sp>
      <p:sp>
        <p:nvSpPr>
          <p:cNvPr id="139" name="object 139"/>
          <p:cNvSpPr/>
          <p:nvPr/>
        </p:nvSpPr>
        <p:spPr>
          <a:xfrm>
            <a:off x="3950767" y="3063242"/>
            <a:ext cx="272742" cy="0"/>
          </a:xfrm>
          <a:custGeom>
            <a:avLst/>
            <a:gdLst/>
            <a:ahLst/>
            <a:cxnLst/>
            <a:rect l="l" t="t" r="r" b="b"/>
            <a:pathLst>
              <a:path w="307339">
                <a:moveTo>
                  <a:pt x="0" y="0"/>
                </a:moveTo>
                <a:lnTo>
                  <a:pt x="307136" y="0"/>
                </a:lnTo>
              </a:path>
            </a:pathLst>
          </a:custGeom>
          <a:ln w="75120">
            <a:solidFill>
              <a:srgbClr val="000000"/>
            </a:solidFill>
          </a:ln>
        </p:spPr>
        <p:txBody>
          <a:bodyPr wrap="square" lIns="0" tIns="0" rIns="0" bIns="0" rtlCol="0"/>
          <a:lstStyle/>
          <a:p>
            <a:endParaRPr sz="1597" dirty="0"/>
          </a:p>
        </p:txBody>
      </p:sp>
      <p:sp>
        <p:nvSpPr>
          <p:cNvPr id="140" name="object 140"/>
          <p:cNvSpPr/>
          <p:nvPr/>
        </p:nvSpPr>
        <p:spPr>
          <a:xfrm>
            <a:off x="4087251" y="3236242"/>
            <a:ext cx="136371" cy="0"/>
          </a:xfrm>
          <a:custGeom>
            <a:avLst/>
            <a:gdLst/>
            <a:ahLst/>
            <a:cxnLst/>
            <a:rect l="l" t="t" r="r" b="b"/>
            <a:pathLst>
              <a:path w="153670">
                <a:moveTo>
                  <a:pt x="0" y="0"/>
                </a:moveTo>
                <a:lnTo>
                  <a:pt x="153415" y="0"/>
                </a:lnTo>
              </a:path>
            </a:pathLst>
          </a:custGeom>
          <a:ln w="75120">
            <a:solidFill>
              <a:srgbClr val="000000"/>
            </a:solidFill>
          </a:ln>
        </p:spPr>
        <p:txBody>
          <a:bodyPr wrap="square" lIns="0" tIns="0" rIns="0" bIns="0" rtlCol="0"/>
          <a:lstStyle/>
          <a:p>
            <a:endParaRPr sz="1597" dirty="0"/>
          </a:p>
        </p:txBody>
      </p:sp>
      <p:sp>
        <p:nvSpPr>
          <p:cNvPr id="141" name="object 141"/>
          <p:cNvSpPr/>
          <p:nvPr/>
        </p:nvSpPr>
        <p:spPr>
          <a:xfrm>
            <a:off x="4086462" y="3408002"/>
            <a:ext cx="136935" cy="0"/>
          </a:xfrm>
          <a:custGeom>
            <a:avLst/>
            <a:gdLst/>
            <a:ahLst/>
            <a:cxnLst/>
            <a:rect l="l" t="t" r="r" b="b"/>
            <a:pathLst>
              <a:path w="154304">
                <a:moveTo>
                  <a:pt x="0" y="0"/>
                </a:moveTo>
                <a:lnTo>
                  <a:pt x="154228" y="0"/>
                </a:lnTo>
              </a:path>
            </a:pathLst>
          </a:custGeom>
          <a:ln w="75120">
            <a:solidFill>
              <a:srgbClr val="000000"/>
            </a:solidFill>
          </a:ln>
        </p:spPr>
        <p:txBody>
          <a:bodyPr wrap="square" lIns="0" tIns="0" rIns="0" bIns="0" rtlCol="0"/>
          <a:lstStyle/>
          <a:p>
            <a:endParaRPr sz="1597" dirty="0"/>
          </a:p>
        </p:txBody>
      </p:sp>
      <p:sp>
        <p:nvSpPr>
          <p:cNvPr id="142" name="object 142"/>
          <p:cNvSpPr/>
          <p:nvPr/>
        </p:nvSpPr>
        <p:spPr>
          <a:xfrm>
            <a:off x="3951556" y="3579762"/>
            <a:ext cx="272179" cy="0"/>
          </a:xfrm>
          <a:custGeom>
            <a:avLst/>
            <a:gdLst/>
            <a:ahLst/>
            <a:cxnLst/>
            <a:rect l="l" t="t" r="r" b="b"/>
            <a:pathLst>
              <a:path w="306704">
                <a:moveTo>
                  <a:pt x="0" y="0"/>
                </a:moveTo>
                <a:lnTo>
                  <a:pt x="306324" y="0"/>
                </a:lnTo>
              </a:path>
            </a:pathLst>
          </a:custGeom>
          <a:ln w="75120">
            <a:solidFill>
              <a:srgbClr val="000000"/>
            </a:solidFill>
          </a:ln>
        </p:spPr>
        <p:txBody>
          <a:bodyPr wrap="square" lIns="0" tIns="0" rIns="0" bIns="0" rtlCol="0"/>
          <a:lstStyle/>
          <a:p>
            <a:endParaRPr sz="1597" dirty="0"/>
          </a:p>
        </p:txBody>
      </p:sp>
      <p:sp>
        <p:nvSpPr>
          <p:cNvPr id="143" name="object 143"/>
          <p:cNvSpPr/>
          <p:nvPr/>
        </p:nvSpPr>
        <p:spPr>
          <a:xfrm>
            <a:off x="4532090" y="2627756"/>
            <a:ext cx="410804" cy="0"/>
          </a:xfrm>
          <a:custGeom>
            <a:avLst/>
            <a:gdLst/>
            <a:ahLst/>
            <a:cxnLst/>
            <a:rect l="l" t="t" r="r" b="b"/>
            <a:pathLst>
              <a:path w="462914">
                <a:moveTo>
                  <a:pt x="0" y="0"/>
                </a:moveTo>
                <a:lnTo>
                  <a:pt x="462914" y="0"/>
                </a:lnTo>
              </a:path>
            </a:pathLst>
          </a:custGeom>
          <a:ln w="75120">
            <a:solidFill>
              <a:srgbClr val="000000"/>
            </a:solidFill>
          </a:ln>
        </p:spPr>
        <p:txBody>
          <a:bodyPr wrap="square" lIns="0" tIns="0" rIns="0" bIns="0" rtlCol="0"/>
          <a:lstStyle/>
          <a:p>
            <a:endParaRPr sz="1597" dirty="0"/>
          </a:p>
        </p:txBody>
      </p:sp>
      <p:sp>
        <p:nvSpPr>
          <p:cNvPr id="144" name="object 144"/>
          <p:cNvSpPr/>
          <p:nvPr/>
        </p:nvSpPr>
        <p:spPr>
          <a:xfrm>
            <a:off x="4806748" y="2802559"/>
            <a:ext cx="139189" cy="0"/>
          </a:xfrm>
          <a:custGeom>
            <a:avLst/>
            <a:gdLst/>
            <a:ahLst/>
            <a:cxnLst/>
            <a:rect l="l" t="t" r="r" b="b"/>
            <a:pathLst>
              <a:path w="156845">
                <a:moveTo>
                  <a:pt x="0" y="0"/>
                </a:moveTo>
                <a:lnTo>
                  <a:pt x="156463" y="0"/>
                </a:lnTo>
              </a:path>
            </a:pathLst>
          </a:custGeom>
          <a:ln w="75120">
            <a:solidFill>
              <a:srgbClr val="000000"/>
            </a:solidFill>
          </a:ln>
        </p:spPr>
        <p:txBody>
          <a:bodyPr wrap="square" lIns="0" tIns="0" rIns="0" bIns="0" rtlCol="0"/>
          <a:lstStyle/>
          <a:p>
            <a:endParaRPr sz="1597" dirty="0"/>
          </a:p>
        </p:txBody>
      </p:sp>
      <p:sp>
        <p:nvSpPr>
          <p:cNvPr id="145" name="object 145"/>
          <p:cNvSpPr/>
          <p:nvPr/>
        </p:nvSpPr>
        <p:spPr>
          <a:xfrm>
            <a:off x="4667221" y="2889003"/>
            <a:ext cx="278941" cy="0"/>
          </a:xfrm>
          <a:custGeom>
            <a:avLst/>
            <a:gdLst/>
            <a:ahLst/>
            <a:cxnLst/>
            <a:rect l="l" t="t" r="r" b="b"/>
            <a:pathLst>
              <a:path w="314325">
                <a:moveTo>
                  <a:pt x="0" y="0"/>
                </a:moveTo>
                <a:lnTo>
                  <a:pt x="313728" y="0"/>
                </a:lnTo>
              </a:path>
            </a:pathLst>
          </a:custGeom>
          <a:ln w="75120">
            <a:solidFill>
              <a:srgbClr val="000000"/>
            </a:solidFill>
          </a:ln>
        </p:spPr>
        <p:txBody>
          <a:bodyPr wrap="square" lIns="0" tIns="0" rIns="0" bIns="0" rtlCol="0"/>
          <a:lstStyle/>
          <a:p>
            <a:endParaRPr sz="1597" dirty="0"/>
          </a:p>
        </p:txBody>
      </p:sp>
      <p:sp>
        <p:nvSpPr>
          <p:cNvPr id="146" name="object 146"/>
          <p:cNvSpPr/>
          <p:nvPr/>
        </p:nvSpPr>
        <p:spPr>
          <a:xfrm>
            <a:off x="4671053" y="3062566"/>
            <a:ext cx="272179" cy="0"/>
          </a:xfrm>
          <a:custGeom>
            <a:avLst/>
            <a:gdLst/>
            <a:ahLst/>
            <a:cxnLst/>
            <a:rect l="l" t="t" r="r" b="b"/>
            <a:pathLst>
              <a:path w="306704">
                <a:moveTo>
                  <a:pt x="0" y="0"/>
                </a:moveTo>
                <a:lnTo>
                  <a:pt x="306298" y="0"/>
                </a:lnTo>
              </a:path>
            </a:pathLst>
          </a:custGeom>
          <a:ln w="75120">
            <a:solidFill>
              <a:srgbClr val="000000"/>
            </a:solidFill>
          </a:ln>
        </p:spPr>
        <p:txBody>
          <a:bodyPr wrap="square" lIns="0" tIns="0" rIns="0" bIns="0" rtlCol="0"/>
          <a:lstStyle/>
          <a:p>
            <a:endParaRPr sz="1597" dirty="0"/>
          </a:p>
        </p:txBody>
      </p:sp>
      <p:sp>
        <p:nvSpPr>
          <p:cNvPr id="147" name="object 147"/>
          <p:cNvSpPr/>
          <p:nvPr/>
        </p:nvSpPr>
        <p:spPr>
          <a:xfrm>
            <a:off x="4819371" y="3232044"/>
            <a:ext cx="124537" cy="0"/>
          </a:xfrm>
          <a:custGeom>
            <a:avLst/>
            <a:gdLst/>
            <a:ahLst/>
            <a:cxnLst/>
            <a:rect l="l" t="t" r="r" b="b"/>
            <a:pathLst>
              <a:path w="140335">
                <a:moveTo>
                  <a:pt x="0" y="0"/>
                </a:moveTo>
                <a:lnTo>
                  <a:pt x="139953" y="0"/>
                </a:lnTo>
              </a:path>
            </a:pathLst>
          </a:custGeom>
          <a:ln w="58038">
            <a:solidFill>
              <a:srgbClr val="000000"/>
            </a:solidFill>
          </a:ln>
        </p:spPr>
        <p:txBody>
          <a:bodyPr wrap="square" lIns="0" tIns="0" rIns="0" bIns="0" rtlCol="0"/>
          <a:lstStyle/>
          <a:p>
            <a:endParaRPr sz="1597" dirty="0"/>
          </a:p>
        </p:txBody>
      </p:sp>
      <p:sp>
        <p:nvSpPr>
          <p:cNvPr id="148" name="object 148"/>
          <p:cNvSpPr/>
          <p:nvPr/>
        </p:nvSpPr>
        <p:spPr>
          <a:xfrm>
            <a:off x="4806748" y="3405973"/>
            <a:ext cx="136371" cy="0"/>
          </a:xfrm>
          <a:custGeom>
            <a:avLst/>
            <a:gdLst/>
            <a:ahLst/>
            <a:cxnLst/>
            <a:rect l="l" t="t" r="r" b="b"/>
            <a:pathLst>
              <a:path w="153670">
                <a:moveTo>
                  <a:pt x="0" y="0"/>
                </a:moveTo>
                <a:lnTo>
                  <a:pt x="153415" y="0"/>
                </a:lnTo>
              </a:path>
            </a:pathLst>
          </a:custGeom>
          <a:ln w="75120">
            <a:solidFill>
              <a:srgbClr val="000000"/>
            </a:solidFill>
          </a:ln>
        </p:spPr>
        <p:txBody>
          <a:bodyPr wrap="square" lIns="0" tIns="0" rIns="0" bIns="0" rtlCol="0"/>
          <a:lstStyle/>
          <a:p>
            <a:endParaRPr sz="1597" dirty="0"/>
          </a:p>
        </p:txBody>
      </p:sp>
      <p:sp>
        <p:nvSpPr>
          <p:cNvPr id="149" name="object 149"/>
          <p:cNvSpPr/>
          <p:nvPr/>
        </p:nvSpPr>
        <p:spPr>
          <a:xfrm>
            <a:off x="4671391" y="3579874"/>
            <a:ext cx="271615" cy="0"/>
          </a:xfrm>
          <a:custGeom>
            <a:avLst/>
            <a:gdLst/>
            <a:ahLst/>
            <a:cxnLst/>
            <a:rect l="l" t="t" r="r" b="b"/>
            <a:pathLst>
              <a:path w="306070">
                <a:moveTo>
                  <a:pt x="0" y="0"/>
                </a:moveTo>
                <a:lnTo>
                  <a:pt x="305930" y="0"/>
                </a:lnTo>
              </a:path>
            </a:pathLst>
          </a:custGeom>
          <a:ln w="75120">
            <a:solidFill>
              <a:srgbClr val="000000"/>
            </a:solidFill>
          </a:ln>
        </p:spPr>
        <p:txBody>
          <a:bodyPr wrap="square" lIns="0" tIns="0" rIns="0" bIns="0" rtlCol="0"/>
          <a:lstStyle/>
          <a:p>
            <a:endParaRPr sz="1597" dirty="0"/>
          </a:p>
        </p:txBody>
      </p:sp>
      <p:sp>
        <p:nvSpPr>
          <p:cNvPr id="150" name="object 150"/>
          <p:cNvSpPr/>
          <p:nvPr/>
        </p:nvSpPr>
        <p:spPr>
          <a:xfrm>
            <a:off x="5257673" y="2629560"/>
            <a:ext cx="407986" cy="0"/>
          </a:xfrm>
          <a:custGeom>
            <a:avLst/>
            <a:gdLst/>
            <a:ahLst/>
            <a:cxnLst/>
            <a:rect l="l" t="t" r="r" b="b"/>
            <a:pathLst>
              <a:path w="459739">
                <a:moveTo>
                  <a:pt x="0" y="0"/>
                </a:moveTo>
                <a:lnTo>
                  <a:pt x="459130" y="0"/>
                </a:lnTo>
              </a:path>
            </a:pathLst>
          </a:custGeom>
          <a:ln w="75120">
            <a:solidFill>
              <a:srgbClr val="000000"/>
            </a:solidFill>
          </a:ln>
        </p:spPr>
        <p:txBody>
          <a:bodyPr wrap="square" lIns="0" tIns="0" rIns="0" bIns="0" rtlCol="0"/>
          <a:lstStyle/>
          <a:p>
            <a:endParaRPr sz="1597" dirty="0"/>
          </a:p>
        </p:txBody>
      </p:sp>
      <p:sp>
        <p:nvSpPr>
          <p:cNvPr id="151" name="object 151"/>
          <p:cNvSpPr/>
          <p:nvPr/>
        </p:nvSpPr>
        <p:spPr>
          <a:xfrm>
            <a:off x="5302304" y="2714849"/>
            <a:ext cx="365159" cy="0"/>
          </a:xfrm>
          <a:custGeom>
            <a:avLst/>
            <a:gdLst/>
            <a:ahLst/>
            <a:cxnLst/>
            <a:rect l="l" t="t" r="r" b="b"/>
            <a:pathLst>
              <a:path w="411479">
                <a:moveTo>
                  <a:pt x="0" y="0"/>
                </a:moveTo>
                <a:lnTo>
                  <a:pt x="411479" y="0"/>
                </a:lnTo>
              </a:path>
            </a:pathLst>
          </a:custGeom>
          <a:ln w="12319">
            <a:solidFill>
              <a:srgbClr val="000000"/>
            </a:solidFill>
          </a:ln>
        </p:spPr>
        <p:txBody>
          <a:bodyPr wrap="square" lIns="0" tIns="0" rIns="0" bIns="0" rtlCol="0"/>
          <a:lstStyle/>
          <a:p>
            <a:endParaRPr sz="1597" dirty="0"/>
          </a:p>
        </p:txBody>
      </p:sp>
      <p:sp>
        <p:nvSpPr>
          <p:cNvPr id="152" name="object 152"/>
          <p:cNvSpPr/>
          <p:nvPr/>
        </p:nvSpPr>
        <p:spPr>
          <a:xfrm>
            <a:off x="5305685" y="2803461"/>
            <a:ext cx="362341" cy="0"/>
          </a:xfrm>
          <a:custGeom>
            <a:avLst/>
            <a:gdLst/>
            <a:ahLst/>
            <a:cxnLst/>
            <a:rect l="l" t="t" r="r" b="b"/>
            <a:pathLst>
              <a:path w="408304">
                <a:moveTo>
                  <a:pt x="0" y="0"/>
                </a:moveTo>
                <a:lnTo>
                  <a:pt x="408114" y="0"/>
                </a:lnTo>
              </a:path>
            </a:pathLst>
          </a:custGeom>
          <a:ln w="75120">
            <a:solidFill>
              <a:srgbClr val="000000"/>
            </a:solidFill>
          </a:ln>
        </p:spPr>
        <p:txBody>
          <a:bodyPr wrap="square" lIns="0" tIns="0" rIns="0" bIns="0" rtlCol="0"/>
          <a:lstStyle/>
          <a:p>
            <a:endParaRPr sz="1597" dirty="0"/>
          </a:p>
        </p:txBody>
      </p:sp>
      <p:sp>
        <p:nvSpPr>
          <p:cNvPr id="153" name="object 153"/>
          <p:cNvSpPr/>
          <p:nvPr/>
        </p:nvSpPr>
        <p:spPr>
          <a:xfrm>
            <a:off x="5530867" y="2889115"/>
            <a:ext cx="136935" cy="0"/>
          </a:xfrm>
          <a:custGeom>
            <a:avLst/>
            <a:gdLst/>
            <a:ahLst/>
            <a:cxnLst/>
            <a:rect l="l" t="t" r="r" b="b"/>
            <a:pathLst>
              <a:path w="154304">
                <a:moveTo>
                  <a:pt x="0" y="0"/>
                </a:moveTo>
                <a:lnTo>
                  <a:pt x="154228" y="0"/>
                </a:lnTo>
              </a:path>
            </a:pathLst>
          </a:custGeom>
          <a:ln w="75120">
            <a:solidFill>
              <a:srgbClr val="000000"/>
            </a:solidFill>
          </a:ln>
        </p:spPr>
        <p:txBody>
          <a:bodyPr wrap="square" lIns="0" tIns="0" rIns="0" bIns="0" rtlCol="0"/>
          <a:lstStyle/>
          <a:p>
            <a:endParaRPr sz="1597" dirty="0"/>
          </a:p>
        </p:txBody>
      </p:sp>
      <p:sp>
        <p:nvSpPr>
          <p:cNvPr id="154" name="object 154"/>
          <p:cNvSpPr/>
          <p:nvPr/>
        </p:nvSpPr>
        <p:spPr>
          <a:xfrm>
            <a:off x="5306023" y="2940593"/>
            <a:ext cx="360651" cy="89599"/>
          </a:xfrm>
          <a:custGeom>
            <a:avLst/>
            <a:gdLst/>
            <a:ahLst/>
            <a:cxnLst/>
            <a:rect l="l" t="t" r="r" b="b"/>
            <a:pathLst>
              <a:path w="406400" h="100964">
                <a:moveTo>
                  <a:pt x="0" y="100647"/>
                </a:moveTo>
                <a:lnTo>
                  <a:pt x="406133" y="100647"/>
                </a:lnTo>
                <a:lnTo>
                  <a:pt x="406133" y="0"/>
                </a:lnTo>
                <a:lnTo>
                  <a:pt x="0" y="0"/>
                </a:lnTo>
                <a:lnTo>
                  <a:pt x="0" y="100647"/>
                </a:lnTo>
                <a:close/>
              </a:path>
            </a:pathLst>
          </a:custGeom>
          <a:solidFill>
            <a:srgbClr val="000000"/>
          </a:solidFill>
        </p:spPr>
        <p:txBody>
          <a:bodyPr wrap="square" lIns="0" tIns="0" rIns="0" bIns="0" rtlCol="0"/>
          <a:lstStyle/>
          <a:p>
            <a:endParaRPr sz="1597" dirty="0"/>
          </a:p>
        </p:txBody>
      </p:sp>
      <p:sp>
        <p:nvSpPr>
          <p:cNvPr id="155" name="object 155"/>
          <p:cNvSpPr/>
          <p:nvPr/>
        </p:nvSpPr>
        <p:spPr>
          <a:xfrm>
            <a:off x="5307489" y="3029910"/>
            <a:ext cx="358960" cy="67059"/>
          </a:xfrm>
          <a:custGeom>
            <a:avLst/>
            <a:gdLst/>
            <a:ahLst/>
            <a:cxnLst/>
            <a:rect l="l" t="t" r="r" b="b"/>
            <a:pathLst>
              <a:path w="404495" h="75564">
                <a:moveTo>
                  <a:pt x="0" y="75120"/>
                </a:moveTo>
                <a:lnTo>
                  <a:pt x="404355" y="75120"/>
                </a:lnTo>
                <a:lnTo>
                  <a:pt x="404355" y="0"/>
                </a:lnTo>
                <a:lnTo>
                  <a:pt x="0" y="0"/>
                </a:lnTo>
                <a:lnTo>
                  <a:pt x="0" y="75120"/>
                </a:lnTo>
                <a:close/>
              </a:path>
            </a:pathLst>
          </a:custGeom>
          <a:solidFill>
            <a:srgbClr val="000000"/>
          </a:solidFill>
        </p:spPr>
        <p:txBody>
          <a:bodyPr wrap="square" lIns="0" tIns="0" rIns="0" bIns="0" rtlCol="0"/>
          <a:lstStyle/>
          <a:p>
            <a:endParaRPr sz="1597" dirty="0"/>
          </a:p>
        </p:txBody>
      </p:sp>
      <p:sp>
        <p:nvSpPr>
          <p:cNvPr id="156" name="object 156"/>
          <p:cNvSpPr/>
          <p:nvPr/>
        </p:nvSpPr>
        <p:spPr>
          <a:xfrm>
            <a:off x="5396299" y="3236354"/>
            <a:ext cx="271615" cy="0"/>
          </a:xfrm>
          <a:custGeom>
            <a:avLst/>
            <a:gdLst/>
            <a:ahLst/>
            <a:cxnLst/>
            <a:rect l="l" t="t" r="r" b="b"/>
            <a:pathLst>
              <a:path w="306070">
                <a:moveTo>
                  <a:pt x="0" y="0"/>
                </a:moveTo>
                <a:lnTo>
                  <a:pt x="305854" y="0"/>
                </a:lnTo>
              </a:path>
            </a:pathLst>
          </a:custGeom>
          <a:ln w="75120">
            <a:solidFill>
              <a:srgbClr val="000000"/>
            </a:solidFill>
          </a:ln>
        </p:spPr>
        <p:txBody>
          <a:bodyPr wrap="square" lIns="0" tIns="0" rIns="0" bIns="0" rtlCol="0"/>
          <a:lstStyle/>
          <a:p>
            <a:endParaRPr sz="1597" dirty="0"/>
          </a:p>
        </p:txBody>
      </p:sp>
      <p:sp>
        <p:nvSpPr>
          <p:cNvPr id="157" name="object 157"/>
          <p:cNvSpPr/>
          <p:nvPr/>
        </p:nvSpPr>
        <p:spPr>
          <a:xfrm>
            <a:off x="5396299" y="3409354"/>
            <a:ext cx="271615" cy="0"/>
          </a:xfrm>
          <a:custGeom>
            <a:avLst/>
            <a:gdLst/>
            <a:ahLst/>
            <a:cxnLst/>
            <a:rect l="l" t="t" r="r" b="b"/>
            <a:pathLst>
              <a:path w="306070">
                <a:moveTo>
                  <a:pt x="0" y="0"/>
                </a:moveTo>
                <a:lnTo>
                  <a:pt x="305841" y="0"/>
                </a:lnTo>
              </a:path>
            </a:pathLst>
          </a:custGeom>
          <a:ln w="75120">
            <a:solidFill>
              <a:srgbClr val="000000"/>
            </a:solidFill>
          </a:ln>
        </p:spPr>
        <p:txBody>
          <a:bodyPr wrap="square" lIns="0" tIns="0" rIns="0" bIns="0" rtlCol="0"/>
          <a:lstStyle/>
          <a:p>
            <a:endParaRPr sz="1597" dirty="0"/>
          </a:p>
        </p:txBody>
      </p:sp>
      <p:sp>
        <p:nvSpPr>
          <p:cNvPr id="158" name="object 158"/>
          <p:cNvSpPr/>
          <p:nvPr/>
        </p:nvSpPr>
        <p:spPr>
          <a:xfrm>
            <a:off x="5531655" y="3582579"/>
            <a:ext cx="136371" cy="0"/>
          </a:xfrm>
          <a:custGeom>
            <a:avLst/>
            <a:gdLst/>
            <a:ahLst/>
            <a:cxnLst/>
            <a:rect l="l" t="t" r="r" b="b"/>
            <a:pathLst>
              <a:path w="153670">
                <a:moveTo>
                  <a:pt x="0" y="0"/>
                </a:moveTo>
                <a:lnTo>
                  <a:pt x="153441" y="0"/>
                </a:lnTo>
              </a:path>
            </a:pathLst>
          </a:custGeom>
          <a:ln w="75120">
            <a:solidFill>
              <a:srgbClr val="000000"/>
            </a:solidFill>
          </a:ln>
        </p:spPr>
        <p:txBody>
          <a:bodyPr wrap="square" lIns="0" tIns="0" rIns="0" bIns="0" rtlCol="0"/>
          <a:lstStyle/>
          <a:p>
            <a:endParaRPr sz="1597" dirty="0"/>
          </a:p>
        </p:txBody>
      </p:sp>
      <p:sp>
        <p:nvSpPr>
          <p:cNvPr id="159" name="object 159"/>
          <p:cNvSpPr/>
          <p:nvPr/>
        </p:nvSpPr>
        <p:spPr>
          <a:xfrm>
            <a:off x="6253859" y="2630459"/>
            <a:ext cx="136371" cy="0"/>
          </a:xfrm>
          <a:custGeom>
            <a:avLst/>
            <a:gdLst/>
            <a:ahLst/>
            <a:cxnLst/>
            <a:rect l="l" t="t" r="r" b="b"/>
            <a:pathLst>
              <a:path w="153670">
                <a:moveTo>
                  <a:pt x="0" y="0"/>
                </a:moveTo>
                <a:lnTo>
                  <a:pt x="153416" y="0"/>
                </a:lnTo>
              </a:path>
            </a:pathLst>
          </a:custGeom>
          <a:ln w="75120">
            <a:solidFill>
              <a:srgbClr val="000000"/>
            </a:solidFill>
          </a:ln>
        </p:spPr>
        <p:txBody>
          <a:bodyPr wrap="square" lIns="0" tIns="0" rIns="0" bIns="0" rtlCol="0"/>
          <a:lstStyle/>
          <a:p>
            <a:endParaRPr sz="1597" dirty="0"/>
          </a:p>
        </p:txBody>
      </p:sp>
      <p:sp>
        <p:nvSpPr>
          <p:cNvPr id="160" name="object 160"/>
          <p:cNvSpPr/>
          <p:nvPr/>
        </p:nvSpPr>
        <p:spPr>
          <a:xfrm>
            <a:off x="6255775" y="2804135"/>
            <a:ext cx="136935" cy="0"/>
          </a:xfrm>
          <a:custGeom>
            <a:avLst/>
            <a:gdLst/>
            <a:ahLst/>
            <a:cxnLst/>
            <a:rect l="l" t="t" r="r" b="b"/>
            <a:pathLst>
              <a:path w="154304">
                <a:moveTo>
                  <a:pt x="0" y="0"/>
                </a:moveTo>
                <a:lnTo>
                  <a:pt x="154228" y="0"/>
                </a:lnTo>
              </a:path>
            </a:pathLst>
          </a:custGeom>
          <a:ln w="75120">
            <a:solidFill>
              <a:srgbClr val="000000"/>
            </a:solidFill>
          </a:ln>
        </p:spPr>
        <p:txBody>
          <a:bodyPr wrap="square" lIns="0" tIns="0" rIns="0" bIns="0" rtlCol="0"/>
          <a:lstStyle/>
          <a:p>
            <a:endParaRPr sz="1597" dirty="0"/>
          </a:p>
        </p:txBody>
      </p:sp>
      <p:sp>
        <p:nvSpPr>
          <p:cNvPr id="161" name="object 161"/>
          <p:cNvSpPr/>
          <p:nvPr/>
        </p:nvSpPr>
        <p:spPr>
          <a:xfrm>
            <a:off x="6255775" y="2892720"/>
            <a:ext cx="136935" cy="0"/>
          </a:xfrm>
          <a:custGeom>
            <a:avLst/>
            <a:gdLst/>
            <a:ahLst/>
            <a:cxnLst/>
            <a:rect l="l" t="t" r="r" b="b"/>
            <a:pathLst>
              <a:path w="154304">
                <a:moveTo>
                  <a:pt x="0" y="0"/>
                </a:moveTo>
                <a:lnTo>
                  <a:pt x="154279" y="0"/>
                </a:lnTo>
              </a:path>
            </a:pathLst>
          </a:custGeom>
          <a:ln w="75120">
            <a:solidFill>
              <a:srgbClr val="000000"/>
            </a:solidFill>
          </a:ln>
        </p:spPr>
        <p:txBody>
          <a:bodyPr wrap="square" lIns="0" tIns="0" rIns="0" bIns="0" rtlCol="0"/>
          <a:lstStyle/>
          <a:p>
            <a:endParaRPr sz="1597" dirty="0"/>
          </a:p>
        </p:txBody>
      </p:sp>
      <p:sp>
        <p:nvSpPr>
          <p:cNvPr id="162" name="object 162"/>
          <p:cNvSpPr/>
          <p:nvPr/>
        </p:nvSpPr>
        <p:spPr>
          <a:xfrm>
            <a:off x="6269187" y="3061637"/>
            <a:ext cx="121720" cy="0"/>
          </a:xfrm>
          <a:custGeom>
            <a:avLst/>
            <a:gdLst/>
            <a:ahLst/>
            <a:cxnLst/>
            <a:rect l="l" t="t" r="r" b="b"/>
            <a:pathLst>
              <a:path w="137159">
                <a:moveTo>
                  <a:pt x="0" y="0"/>
                </a:moveTo>
                <a:lnTo>
                  <a:pt x="136956" y="0"/>
                </a:lnTo>
              </a:path>
            </a:pathLst>
          </a:custGeom>
          <a:ln w="58038">
            <a:solidFill>
              <a:srgbClr val="000000"/>
            </a:solidFill>
          </a:ln>
        </p:spPr>
        <p:txBody>
          <a:bodyPr wrap="square" lIns="0" tIns="0" rIns="0" bIns="0" rtlCol="0"/>
          <a:lstStyle/>
          <a:p>
            <a:endParaRPr sz="1597" dirty="0"/>
          </a:p>
        </p:txBody>
      </p:sp>
      <p:sp>
        <p:nvSpPr>
          <p:cNvPr id="163" name="object 163"/>
          <p:cNvSpPr/>
          <p:nvPr/>
        </p:nvSpPr>
        <p:spPr>
          <a:xfrm>
            <a:off x="6257015" y="3235676"/>
            <a:ext cx="135808" cy="0"/>
          </a:xfrm>
          <a:custGeom>
            <a:avLst/>
            <a:gdLst/>
            <a:ahLst/>
            <a:cxnLst/>
            <a:rect l="l" t="t" r="r" b="b"/>
            <a:pathLst>
              <a:path w="153034">
                <a:moveTo>
                  <a:pt x="0" y="0"/>
                </a:moveTo>
                <a:lnTo>
                  <a:pt x="152844" y="0"/>
                </a:lnTo>
              </a:path>
            </a:pathLst>
          </a:custGeom>
          <a:ln w="75120">
            <a:solidFill>
              <a:srgbClr val="000000"/>
            </a:solidFill>
          </a:ln>
        </p:spPr>
        <p:txBody>
          <a:bodyPr wrap="square" lIns="0" tIns="0" rIns="0" bIns="0" rtlCol="0"/>
          <a:lstStyle/>
          <a:p>
            <a:endParaRPr sz="1597" dirty="0"/>
          </a:p>
        </p:txBody>
      </p:sp>
      <p:sp>
        <p:nvSpPr>
          <p:cNvPr id="164" name="object 164"/>
          <p:cNvSpPr/>
          <p:nvPr/>
        </p:nvSpPr>
        <p:spPr>
          <a:xfrm>
            <a:off x="6256564" y="3409352"/>
            <a:ext cx="136371" cy="0"/>
          </a:xfrm>
          <a:custGeom>
            <a:avLst/>
            <a:gdLst/>
            <a:ahLst/>
            <a:cxnLst/>
            <a:rect l="l" t="t" r="r" b="b"/>
            <a:pathLst>
              <a:path w="153670">
                <a:moveTo>
                  <a:pt x="0" y="0"/>
                </a:moveTo>
                <a:lnTo>
                  <a:pt x="153416" y="0"/>
                </a:lnTo>
              </a:path>
            </a:pathLst>
          </a:custGeom>
          <a:ln w="75120">
            <a:solidFill>
              <a:srgbClr val="000000"/>
            </a:solidFill>
          </a:ln>
        </p:spPr>
        <p:txBody>
          <a:bodyPr wrap="square" lIns="0" tIns="0" rIns="0" bIns="0" rtlCol="0"/>
          <a:lstStyle/>
          <a:p>
            <a:endParaRPr sz="1597" dirty="0"/>
          </a:p>
        </p:txBody>
      </p:sp>
      <p:sp>
        <p:nvSpPr>
          <p:cNvPr id="165" name="object 165"/>
          <p:cNvSpPr/>
          <p:nvPr/>
        </p:nvSpPr>
        <p:spPr>
          <a:xfrm>
            <a:off x="6256564" y="3582577"/>
            <a:ext cx="136371" cy="0"/>
          </a:xfrm>
          <a:custGeom>
            <a:avLst/>
            <a:gdLst/>
            <a:ahLst/>
            <a:cxnLst/>
            <a:rect l="l" t="t" r="r" b="b"/>
            <a:pathLst>
              <a:path w="153670">
                <a:moveTo>
                  <a:pt x="0" y="0"/>
                </a:moveTo>
                <a:lnTo>
                  <a:pt x="153416" y="0"/>
                </a:lnTo>
              </a:path>
            </a:pathLst>
          </a:custGeom>
          <a:ln w="75120">
            <a:solidFill>
              <a:srgbClr val="000000"/>
            </a:solidFill>
          </a:ln>
        </p:spPr>
        <p:txBody>
          <a:bodyPr wrap="square" lIns="0" tIns="0" rIns="0" bIns="0" rtlCol="0"/>
          <a:lstStyle/>
          <a:p>
            <a:endParaRPr sz="1597" dirty="0"/>
          </a:p>
        </p:txBody>
      </p:sp>
      <p:sp>
        <p:nvSpPr>
          <p:cNvPr id="166" name="object 166"/>
          <p:cNvSpPr/>
          <p:nvPr/>
        </p:nvSpPr>
        <p:spPr>
          <a:xfrm>
            <a:off x="6750767" y="2631474"/>
            <a:ext cx="410240" cy="0"/>
          </a:xfrm>
          <a:custGeom>
            <a:avLst/>
            <a:gdLst/>
            <a:ahLst/>
            <a:cxnLst/>
            <a:rect l="l" t="t" r="r" b="b"/>
            <a:pathLst>
              <a:path w="462279">
                <a:moveTo>
                  <a:pt x="0" y="0"/>
                </a:moveTo>
                <a:lnTo>
                  <a:pt x="462114" y="0"/>
                </a:lnTo>
              </a:path>
            </a:pathLst>
          </a:custGeom>
          <a:ln w="75120">
            <a:solidFill>
              <a:srgbClr val="000000"/>
            </a:solidFill>
          </a:ln>
        </p:spPr>
        <p:txBody>
          <a:bodyPr wrap="square" lIns="0" tIns="0" rIns="0" bIns="0" rtlCol="0"/>
          <a:lstStyle/>
          <a:p>
            <a:endParaRPr sz="1597" dirty="0"/>
          </a:p>
        </p:txBody>
      </p:sp>
      <p:sp>
        <p:nvSpPr>
          <p:cNvPr id="167" name="object 167"/>
          <p:cNvSpPr/>
          <p:nvPr/>
        </p:nvSpPr>
        <p:spPr>
          <a:xfrm>
            <a:off x="6796413" y="2683066"/>
            <a:ext cx="364595" cy="89599"/>
          </a:xfrm>
          <a:custGeom>
            <a:avLst/>
            <a:gdLst/>
            <a:ahLst/>
            <a:cxnLst/>
            <a:rect l="l" t="t" r="r" b="b"/>
            <a:pathLst>
              <a:path w="410845" h="100964">
                <a:moveTo>
                  <a:pt x="0" y="100392"/>
                </a:moveTo>
                <a:lnTo>
                  <a:pt x="410336" y="100392"/>
                </a:lnTo>
                <a:lnTo>
                  <a:pt x="410336" y="0"/>
                </a:lnTo>
                <a:lnTo>
                  <a:pt x="0" y="0"/>
                </a:lnTo>
                <a:lnTo>
                  <a:pt x="0" y="100392"/>
                </a:lnTo>
                <a:close/>
              </a:path>
            </a:pathLst>
          </a:custGeom>
          <a:solidFill>
            <a:srgbClr val="000000"/>
          </a:solidFill>
        </p:spPr>
        <p:txBody>
          <a:bodyPr wrap="square" lIns="0" tIns="0" rIns="0" bIns="0" rtlCol="0"/>
          <a:lstStyle/>
          <a:p>
            <a:endParaRPr sz="1597" dirty="0"/>
          </a:p>
        </p:txBody>
      </p:sp>
      <p:sp>
        <p:nvSpPr>
          <p:cNvPr id="168" name="object 168"/>
          <p:cNvSpPr/>
          <p:nvPr/>
        </p:nvSpPr>
        <p:spPr>
          <a:xfrm>
            <a:off x="6798780" y="2772156"/>
            <a:ext cx="362341" cy="67059"/>
          </a:xfrm>
          <a:custGeom>
            <a:avLst/>
            <a:gdLst/>
            <a:ahLst/>
            <a:cxnLst/>
            <a:rect l="l" t="t" r="r" b="b"/>
            <a:pathLst>
              <a:path w="408304" h="75564">
                <a:moveTo>
                  <a:pt x="0" y="75120"/>
                </a:moveTo>
                <a:lnTo>
                  <a:pt x="408114" y="75120"/>
                </a:lnTo>
                <a:lnTo>
                  <a:pt x="408114" y="0"/>
                </a:lnTo>
                <a:lnTo>
                  <a:pt x="0" y="0"/>
                </a:lnTo>
                <a:lnTo>
                  <a:pt x="0" y="75120"/>
                </a:lnTo>
                <a:close/>
              </a:path>
            </a:pathLst>
          </a:custGeom>
          <a:solidFill>
            <a:srgbClr val="000000"/>
          </a:solidFill>
        </p:spPr>
        <p:txBody>
          <a:bodyPr wrap="square" lIns="0" tIns="0" rIns="0" bIns="0" rtlCol="0"/>
          <a:lstStyle/>
          <a:p>
            <a:endParaRPr sz="1597" dirty="0"/>
          </a:p>
        </p:txBody>
      </p:sp>
      <p:sp>
        <p:nvSpPr>
          <p:cNvPr id="169" name="object 169"/>
          <p:cNvSpPr/>
          <p:nvPr/>
        </p:nvSpPr>
        <p:spPr>
          <a:xfrm>
            <a:off x="7025200" y="2894523"/>
            <a:ext cx="137498" cy="0"/>
          </a:xfrm>
          <a:custGeom>
            <a:avLst/>
            <a:gdLst/>
            <a:ahLst/>
            <a:cxnLst/>
            <a:rect l="l" t="t" r="r" b="b"/>
            <a:pathLst>
              <a:path w="154940">
                <a:moveTo>
                  <a:pt x="0" y="0"/>
                </a:moveTo>
                <a:lnTo>
                  <a:pt x="154444" y="0"/>
                </a:lnTo>
              </a:path>
            </a:pathLst>
          </a:custGeom>
          <a:ln w="75120">
            <a:solidFill>
              <a:srgbClr val="000000"/>
            </a:solidFill>
          </a:ln>
        </p:spPr>
        <p:txBody>
          <a:bodyPr wrap="square" lIns="0" tIns="0" rIns="0" bIns="0" rtlCol="0"/>
          <a:lstStyle/>
          <a:p>
            <a:endParaRPr sz="1597" dirty="0"/>
          </a:p>
        </p:txBody>
      </p:sp>
      <p:sp>
        <p:nvSpPr>
          <p:cNvPr id="170" name="object 170"/>
          <p:cNvSpPr/>
          <p:nvPr/>
        </p:nvSpPr>
        <p:spPr>
          <a:xfrm>
            <a:off x="6802048" y="2976546"/>
            <a:ext cx="358960" cy="0"/>
          </a:xfrm>
          <a:custGeom>
            <a:avLst/>
            <a:gdLst/>
            <a:ahLst/>
            <a:cxnLst/>
            <a:rect l="l" t="t" r="r" b="b"/>
            <a:pathLst>
              <a:path w="404495">
                <a:moveTo>
                  <a:pt x="0" y="0"/>
                </a:moveTo>
                <a:lnTo>
                  <a:pt x="404152" y="0"/>
                </a:lnTo>
              </a:path>
            </a:pathLst>
          </a:custGeom>
          <a:ln w="12319">
            <a:solidFill>
              <a:srgbClr val="000000"/>
            </a:solidFill>
          </a:ln>
        </p:spPr>
        <p:txBody>
          <a:bodyPr wrap="square" lIns="0" tIns="0" rIns="0" bIns="0" rtlCol="0"/>
          <a:lstStyle/>
          <a:p>
            <a:endParaRPr sz="1597" dirty="0"/>
          </a:p>
        </p:txBody>
      </p:sp>
      <p:sp>
        <p:nvSpPr>
          <p:cNvPr id="171" name="object 171"/>
          <p:cNvSpPr/>
          <p:nvPr/>
        </p:nvSpPr>
        <p:spPr>
          <a:xfrm>
            <a:off x="6799118" y="3065044"/>
            <a:ext cx="364595" cy="0"/>
          </a:xfrm>
          <a:custGeom>
            <a:avLst/>
            <a:gdLst/>
            <a:ahLst/>
            <a:cxnLst/>
            <a:rect l="l" t="t" r="r" b="b"/>
            <a:pathLst>
              <a:path w="410845">
                <a:moveTo>
                  <a:pt x="0" y="0"/>
                </a:moveTo>
                <a:lnTo>
                  <a:pt x="410730" y="0"/>
                </a:lnTo>
              </a:path>
            </a:pathLst>
          </a:custGeom>
          <a:ln w="75120">
            <a:solidFill>
              <a:srgbClr val="000000"/>
            </a:solidFill>
          </a:ln>
        </p:spPr>
        <p:txBody>
          <a:bodyPr wrap="square" lIns="0" tIns="0" rIns="0" bIns="0" rtlCol="0"/>
          <a:lstStyle/>
          <a:p>
            <a:endParaRPr sz="1597" dirty="0"/>
          </a:p>
        </p:txBody>
      </p:sp>
      <p:sp>
        <p:nvSpPr>
          <p:cNvPr id="172" name="object 172"/>
          <p:cNvSpPr/>
          <p:nvPr/>
        </p:nvSpPr>
        <p:spPr>
          <a:xfrm>
            <a:off x="6889393" y="3238269"/>
            <a:ext cx="274433" cy="0"/>
          </a:xfrm>
          <a:custGeom>
            <a:avLst/>
            <a:gdLst/>
            <a:ahLst/>
            <a:cxnLst/>
            <a:rect l="l" t="t" r="r" b="b"/>
            <a:pathLst>
              <a:path w="309245">
                <a:moveTo>
                  <a:pt x="0" y="0"/>
                </a:moveTo>
                <a:lnTo>
                  <a:pt x="308876" y="0"/>
                </a:lnTo>
              </a:path>
            </a:pathLst>
          </a:custGeom>
          <a:ln w="75120">
            <a:solidFill>
              <a:srgbClr val="000000"/>
            </a:solidFill>
          </a:ln>
        </p:spPr>
        <p:txBody>
          <a:bodyPr wrap="square" lIns="0" tIns="0" rIns="0" bIns="0" rtlCol="0"/>
          <a:lstStyle/>
          <a:p>
            <a:endParaRPr sz="1597" dirty="0"/>
          </a:p>
        </p:txBody>
      </p:sp>
      <p:sp>
        <p:nvSpPr>
          <p:cNvPr id="173" name="object 173"/>
          <p:cNvSpPr/>
          <p:nvPr/>
        </p:nvSpPr>
        <p:spPr>
          <a:xfrm>
            <a:off x="6889392" y="3410705"/>
            <a:ext cx="267107" cy="0"/>
          </a:xfrm>
          <a:custGeom>
            <a:avLst/>
            <a:gdLst/>
            <a:ahLst/>
            <a:cxnLst/>
            <a:rect l="l" t="t" r="r" b="b"/>
            <a:pathLst>
              <a:path w="300990">
                <a:moveTo>
                  <a:pt x="0" y="0"/>
                </a:moveTo>
                <a:lnTo>
                  <a:pt x="300761" y="0"/>
                </a:lnTo>
              </a:path>
            </a:pathLst>
          </a:custGeom>
          <a:ln w="75120">
            <a:solidFill>
              <a:srgbClr val="000000"/>
            </a:solidFill>
          </a:ln>
        </p:spPr>
        <p:txBody>
          <a:bodyPr wrap="square" lIns="0" tIns="0" rIns="0" bIns="0" rtlCol="0"/>
          <a:lstStyle/>
          <a:p>
            <a:endParaRPr sz="1597" dirty="0"/>
          </a:p>
        </p:txBody>
      </p:sp>
      <p:sp>
        <p:nvSpPr>
          <p:cNvPr id="174" name="object 174"/>
          <p:cNvSpPr/>
          <p:nvPr/>
        </p:nvSpPr>
        <p:spPr>
          <a:xfrm>
            <a:off x="7027905" y="3584155"/>
            <a:ext cx="135808" cy="0"/>
          </a:xfrm>
          <a:custGeom>
            <a:avLst/>
            <a:gdLst/>
            <a:ahLst/>
            <a:cxnLst/>
            <a:rect l="l" t="t" r="r" b="b"/>
            <a:pathLst>
              <a:path w="153034">
                <a:moveTo>
                  <a:pt x="0" y="0"/>
                </a:moveTo>
                <a:lnTo>
                  <a:pt x="152882" y="0"/>
                </a:lnTo>
              </a:path>
            </a:pathLst>
          </a:custGeom>
          <a:ln w="75120">
            <a:solidFill>
              <a:srgbClr val="000000"/>
            </a:solidFill>
          </a:ln>
        </p:spPr>
        <p:txBody>
          <a:bodyPr wrap="square" lIns="0" tIns="0" rIns="0" bIns="0" rtlCol="0"/>
          <a:lstStyle/>
          <a:p>
            <a:endParaRPr sz="1597" dirty="0"/>
          </a:p>
        </p:txBody>
      </p:sp>
      <p:sp>
        <p:nvSpPr>
          <p:cNvPr id="175" name="object 175"/>
          <p:cNvSpPr/>
          <p:nvPr/>
        </p:nvSpPr>
        <p:spPr>
          <a:xfrm>
            <a:off x="7383708" y="2629673"/>
            <a:ext cx="134681" cy="0"/>
          </a:xfrm>
          <a:custGeom>
            <a:avLst/>
            <a:gdLst/>
            <a:ahLst/>
            <a:cxnLst/>
            <a:rect l="l" t="t" r="r" b="b"/>
            <a:pathLst>
              <a:path w="151765">
                <a:moveTo>
                  <a:pt x="0" y="0"/>
                </a:moveTo>
                <a:lnTo>
                  <a:pt x="151561" y="0"/>
                </a:lnTo>
              </a:path>
            </a:pathLst>
          </a:custGeom>
          <a:ln w="75120">
            <a:solidFill>
              <a:srgbClr val="000000"/>
            </a:solidFill>
          </a:ln>
        </p:spPr>
        <p:txBody>
          <a:bodyPr wrap="square" lIns="0" tIns="0" rIns="0" bIns="0" rtlCol="0"/>
          <a:lstStyle/>
          <a:p>
            <a:endParaRPr sz="1597" dirty="0"/>
          </a:p>
        </p:txBody>
      </p:sp>
      <p:sp>
        <p:nvSpPr>
          <p:cNvPr id="176" name="object 176"/>
          <p:cNvSpPr/>
          <p:nvPr/>
        </p:nvSpPr>
        <p:spPr>
          <a:xfrm>
            <a:off x="7386299" y="2806279"/>
            <a:ext cx="134681" cy="0"/>
          </a:xfrm>
          <a:custGeom>
            <a:avLst/>
            <a:gdLst/>
            <a:ahLst/>
            <a:cxnLst/>
            <a:rect l="l" t="t" r="r" b="b"/>
            <a:pathLst>
              <a:path w="151765">
                <a:moveTo>
                  <a:pt x="0" y="0"/>
                </a:moveTo>
                <a:lnTo>
                  <a:pt x="151333" y="0"/>
                </a:lnTo>
              </a:path>
            </a:pathLst>
          </a:custGeom>
          <a:ln w="75120">
            <a:solidFill>
              <a:srgbClr val="000000"/>
            </a:solidFill>
          </a:ln>
        </p:spPr>
        <p:txBody>
          <a:bodyPr wrap="square" lIns="0" tIns="0" rIns="0" bIns="0" rtlCol="0"/>
          <a:lstStyle/>
          <a:p>
            <a:endParaRPr sz="1597" dirty="0"/>
          </a:p>
        </p:txBody>
      </p:sp>
      <p:sp>
        <p:nvSpPr>
          <p:cNvPr id="177" name="object 177"/>
          <p:cNvSpPr/>
          <p:nvPr/>
        </p:nvSpPr>
        <p:spPr>
          <a:xfrm>
            <a:off x="7343134" y="2892835"/>
            <a:ext cx="175817" cy="0"/>
          </a:xfrm>
          <a:custGeom>
            <a:avLst/>
            <a:gdLst/>
            <a:ahLst/>
            <a:cxnLst/>
            <a:rect l="l" t="t" r="r" b="b"/>
            <a:pathLst>
              <a:path w="198120">
                <a:moveTo>
                  <a:pt x="0" y="0"/>
                </a:moveTo>
                <a:lnTo>
                  <a:pt x="197637" y="0"/>
                </a:lnTo>
              </a:path>
            </a:pathLst>
          </a:custGeom>
          <a:ln w="75120">
            <a:solidFill>
              <a:srgbClr val="000000"/>
            </a:solidFill>
          </a:ln>
        </p:spPr>
        <p:txBody>
          <a:bodyPr wrap="square" lIns="0" tIns="0" rIns="0" bIns="0" rtlCol="0"/>
          <a:lstStyle/>
          <a:p>
            <a:endParaRPr sz="1597" dirty="0"/>
          </a:p>
        </p:txBody>
      </p:sp>
      <p:sp>
        <p:nvSpPr>
          <p:cNvPr id="178" name="object 178"/>
          <p:cNvSpPr/>
          <p:nvPr/>
        </p:nvSpPr>
        <p:spPr>
          <a:xfrm>
            <a:off x="7387201" y="3065722"/>
            <a:ext cx="133553" cy="0"/>
          </a:xfrm>
          <a:custGeom>
            <a:avLst/>
            <a:gdLst/>
            <a:ahLst/>
            <a:cxnLst/>
            <a:rect l="l" t="t" r="r" b="b"/>
            <a:pathLst>
              <a:path w="150495">
                <a:moveTo>
                  <a:pt x="0" y="0"/>
                </a:moveTo>
                <a:lnTo>
                  <a:pt x="150368" y="0"/>
                </a:lnTo>
              </a:path>
            </a:pathLst>
          </a:custGeom>
          <a:ln w="75120">
            <a:solidFill>
              <a:srgbClr val="000000"/>
            </a:solidFill>
          </a:ln>
        </p:spPr>
        <p:txBody>
          <a:bodyPr wrap="square" lIns="0" tIns="0" rIns="0" bIns="0" rtlCol="0"/>
          <a:lstStyle/>
          <a:p>
            <a:endParaRPr sz="1597" dirty="0"/>
          </a:p>
        </p:txBody>
      </p:sp>
      <p:sp>
        <p:nvSpPr>
          <p:cNvPr id="179" name="object 179"/>
          <p:cNvSpPr/>
          <p:nvPr/>
        </p:nvSpPr>
        <p:spPr>
          <a:xfrm>
            <a:off x="7387201" y="3239060"/>
            <a:ext cx="133553" cy="0"/>
          </a:xfrm>
          <a:custGeom>
            <a:avLst/>
            <a:gdLst/>
            <a:ahLst/>
            <a:cxnLst/>
            <a:rect l="l" t="t" r="r" b="b"/>
            <a:pathLst>
              <a:path w="150495">
                <a:moveTo>
                  <a:pt x="0" y="0"/>
                </a:moveTo>
                <a:lnTo>
                  <a:pt x="150368" y="0"/>
                </a:lnTo>
              </a:path>
            </a:pathLst>
          </a:custGeom>
          <a:ln w="75120">
            <a:solidFill>
              <a:srgbClr val="000000"/>
            </a:solidFill>
          </a:ln>
        </p:spPr>
        <p:txBody>
          <a:bodyPr wrap="square" lIns="0" tIns="0" rIns="0" bIns="0" rtlCol="0"/>
          <a:lstStyle/>
          <a:p>
            <a:endParaRPr sz="1597" dirty="0"/>
          </a:p>
        </p:txBody>
      </p:sp>
      <p:sp>
        <p:nvSpPr>
          <p:cNvPr id="180" name="object 180"/>
          <p:cNvSpPr/>
          <p:nvPr/>
        </p:nvSpPr>
        <p:spPr>
          <a:xfrm>
            <a:off x="7386412" y="3411383"/>
            <a:ext cx="131863" cy="0"/>
          </a:xfrm>
          <a:custGeom>
            <a:avLst/>
            <a:gdLst/>
            <a:ahLst/>
            <a:cxnLst/>
            <a:rect l="l" t="t" r="r" b="b"/>
            <a:pathLst>
              <a:path w="148590">
                <a:moveTo>
                  <a:pt x="0" y="0"/>
                </a:moveTo>
                <a:lnTo>
                  <a:pt x="148259" y="0"/>
                </a:lnTo>
              </a:path>
            </a:pathLst>
          </a:custGeom>
          <a:ln w="75120">
            <a:solidFill>
              <a:srgbClr val="000000"/>
            </a:solidFill>
          </a:ln>
        </p:spPr>
        <p:txBody>
          <a:bodyPr wrap="square" lIns="0" tIns="0" rIns="0" bIns="0" rtlCol="0"/>
          <a:lstStyle/>
          <a:p>
            <a:endParaRPr sz="1597" dirty="0"/>
          </a:p>
        </p:txBody>
      </p:sp>
      <p:sp>
        <p:nvSpPr>
          <p:cNvPr id="181" name="object 181"/>
          <p:cNvSpPr/>
          <p:nvPr/>
        </p:nvSpPr>
        <p:spPr>
          <a:xfrm>
            <a:off x="7343134" y="3582579"/>
            <a:ext cx="175817" cy="0"/>
          </a:xfrm>
          <a:custGeom>
            <a:avLst/>
            <a:gdLst/>
            <a:ahLst/>
            <a:cxnLst/>
            <a:rect l="l" t="t" r="r" b="b"/>
            <a:pathLst>
              <a:path w="198120">
                <a:moveTo>
                  <a:pt x="0" y="0"/>
                </a:moveTo>
                <a:lnTo>
                  <a:pt x="197675" y="0"/>
                </a:lnTo>
              </a:path>
            </a:pathLst>
          </a:custGeom>
          <a:ln w="75120">
            <a:solidFill>
              <a:srgbClr val="000000"/>
            </a:solidFill>
          </a:ln>
        </p:spPr>
        <p:txBody>
          <a:bodyPr wrap="square" lIns="0" tIns="0" rIns="0" bIns="0" rtlCol="0"/>
          <a:lstStyle/>
          <a:p>
            <a:endParaRPr sz="1597" dirty="0"/>
          </a:p>
        </p:txBody>
      </p:sp>
      <p:sp>
        <p:nvSpPr>
          <p:cNvPr id="182" name="object 182"/>
          <p:cNvSpPr/>
          <p:nvPr/>
        </p:nvSpPr>
        <p:spPr>
          <a:xfrm>
            <a:off x="2498129" y="3754677"/>
            <a:ext cx="275560" cy="0"/>
          </a:xfrm>
          <a:custGeom>
            <a:avLst/>
            <a:gdLst/>
            <a:ahLst/>
            <a:cxnLst/>
            <a:rect l="l" t="t" r="r" b="b"/>
            <a:pathLst>
              <a:path w="310514">
                <a:moveTo>
                  <a:pt x="0" y="0"/>
                </a:moveTo>
                <a:lnTo>
                  <a:pt x="310400" y="0"/>
                </a:lnTo>
              </a:path>
            </a:pathLst>
          </a:custGeom>
          <a:ln w="75120">
            <a:solidFill>
              <a:srgbClr val="000000"/>
            </a:solidFill>
          </a:ln>
        </p:spPr>
        <p:txBody>
          <a:bodyPr wrap="square" lIns="0" tIns="0" rIns="0" bIns="0" rtlCol="0"/>
          <a:lstStyle/>
          <a:p>
            <a:endParaRPr sz="1597" dirty="0"/>
          </a:p>
        </p:txBody>
      </p:sp>
      <p:sp>
        <p:nvSpPr>
          <p:cNvPr id="183" name="object 183"/>
          <p:cNvSpPr/>
          <p:nvPr/>
        </p:nvSpPr>
        <p:spPr>
          <a:xfrm>
            <a:off x="2317463" y="3928240"/>
            <a:ext cx="456449" cy="0"/>
          </a:xfrm>
          <a:custGeom>
            <a:avLst/>
            <a:gdLst/>
            <a:ahLst/>
            <a:cxnLst/>
            <a:rect l="l" t="t" r="r" b="b"/>
            <a:pathLst>
              <a:path w="514350">
                <a:moveTo>
                  <a:pt x="0" y="0"/>
                </a:moveTo>
                <a:lnTo>
                  <a:pt x="514019" y="0"/>
                </a:lnTo>
              </a:path>
            </a:pathLst>
          </a:custGeom>
          <a:ln w="75120">
            <a:solidFill>
              <a:srgbClr val="000000"/>
            </a:solidFill>
          </a:ln>
        </p:spPr>
        <p:txBody>
          <a:bodyPr wrap="square" lIns="0" tIns="0" rIns="0" bIns="0" rtlCol="0"/>
          <a:lstStyle/>
          <a:p>
            <a:endParaRPr sz="1597" dirty="0"/>
          </a:p>
        </p:txBody>
      </p:sp>
      <p:sp>
        <p:nvSpPr>
          <p:cNvPr id="184" name="object 184"/>
          <p:cNvSpPr/>
          <p:nvPr/>
        </p:nvSpPr>
        <p:spPr>
          <a:xfrm>
            <a:off x="3362337" y="3754677"/>
            <a:ext cx="136371" cy="0"/>
          </a:xfrm>
          <a:custGeom>
            <a:avLst/>
            <a:gdLst/>
            <a:ahLst/>
            <a:cxnLst/>
            <a:rect l="l" t="t" r="r" b="b"/>
            <a:pathLst>
              <a:path w="153670">
                <a:moveTo>
                  <a:pt x="0" y="0"/>
                </a:moveTo>
                <a:lnTo>
                  <a:pt x="153415" y="0"/>
                </a:lnTo>
              </a:path>
            </a:pathLst>
          </a:custGeom>
          <a:ln w="75120">
            <a:solidFill>
              <a:srgbClr val="000000"/>
            </a:solidFill>
          </a:ln>
        </p:spPr>
        <p:txBody>
          <a:bodyPr wrap="square" lIns="0" tIns="0" rIns="0" bIns="0" rtlCol="0"/>
          <a:lstStyle/>
          <a:p>
            <a:endParaRPr sz="1597" dirty="0"/>
          </a:p>
        </p:txBody>
      </p:sp>
      <p:sp>
        <p:nvSpPr>
          <p:cNvPr id="185" name="object 185"/>
          <p:cNvSpPr/>
          <p:nvPr/>
        </p:nvSpPr>
        <p:spPr>
          <a:xfrm>
            <a:off x="3141213" y="3928240"/>
            <a:ext cx="354452" cy="0"/>
          </a:xfrm>
          <a:custGeom>
            <a:avLst/>
            <a:gdLst/>
            <a:ahLst/>
            <a:cxnLst/>
            <a:rect l="l" t="t" r="r" b="b"/>
            <a:pathLst>
              <a:path w="399414">
                <a:moveTo>
                  <a:pt x="0" y="0"/>
                </a:moveTo>
                <a:lnTo>
                  <a:pt x="398856" y="0"/>
                </a:lnTo>
              </a:path>
            </a:pathLst>
          </a:custGeom>
          <a:ln w="75120">
            <a:solidFill>
              <a:srgbClr val="000000"/>
            </a:solidFill>
          </a:ln>
        </p:spPr>
        <p:txBody>
          <a:bodyPr wrap="square" lIns="0" tIns="0" rIns="0" bIns="0" rtlCol="0"/>
          <a:lstStyle/>
          <a:p>
            <a:endParaRPr sz="1597" dirty="0"/>
          </a:p>
        </p:txBody>
      </p:sp>
      <p:sp>
        <p:nvSpPr>
          <p:cNvPr id="186" name="object 186"/>
          <p:cNvSpPr/>
          <p:nvPr/>
        </p:nvSpPr>
        <p:spPr>
          <a:xfrm>
            <a:off x="3495173" y="3890907"/>
            <a:ext cx="31557" cy="97488"/>
          </a:xfrm>
          <a:custGeom>
            <a:avLst/>
            <a:gdLst/>
            <a:ahLst/>
            <a:cxnLst/>
            <a:rect l="l" t="t" r="r" b="b"/>
            <a:pathLst>
              <a:path w="35560" h="109854">
                <a:moveTo>
                  <a:pt x="35229" y="0"/>
                </a:moveTo>
                <a:lnTo>
                  <a:pt x="0" y="4508"/>
                </a:lnTo>
                <a:lnTo>
                  <a:pt x="0" y="79628"/>
                </a:lnTo>
                <a:lnTo>
                  <a:pt x="35229" y="109626"/>
                </a:lnTo>
                <a:lnTo>
                  <a:pt x="35229" y="0"/>
                </a:lnTo>
                <a:close/>
              </a:path>
            </a:pathLst>
          </a:custGeom>
          <a:solidFill>
            <a:srgbClr val="000000"/>
          </a:solidFill>
        </p:spPr>
        <p:txBody>
          <a:bodyPr wrap="square" lIns="0" tIns="0" rIns="0" bIns="0" rtlCol="0"/>
          <a:lstStyle/>
          <a:p>
            <a:endParaRPr sz="1597" dirty="0"/>
          </a:p>
        </p:txBody>
      </p:sp>
      <p:sp>
        <p:nvSpPr>
          <p:cNvPr id="187" name="object 187"/>
          <p:cNvSpPr/>
          <p:nvPr/>
        </p:nvSpPr>
        <p:spPr>
          <a:xfrm>
            <a:off x="3948957" y="3754677"/>
            <a:ext cx="274996" cy="0"/>
          </a:xfrm>
          <a:custGeom>
            <a:avLst/>
            <a:gdLst/>
            <a:ahLst/>
            <a:cxnLst/>
            <a:rect l="l" t="t" r="r" b="b"/>
            <a:pathLst>
              <a:path w="309879">
                <a:moveTo>
                  <a:pt x="0" y="0"/>
                </a:moveTo>
                <a:lnTo>
                  <a:pt x="309435" y="0"/>
                </a:lnTo>
              </a:path>
            </a:pathLst>
          </a:custGeom>
          <a:ln w="75120">
            <a:solidFill>
              <a:srgbClr val="000000"/>
            </a:solidFill>
          </a:ln>
        </p:spPr>
        <p:txBody>
          <a:bodyPr wrap="square" lIns="0" tIns="0" rIns="0" bIns="0" rtlCol="0"/>
          <a:lstStyle/>
          <a:p>
            <a:endParaRPr sz="1597" dirty="0"/>
          </a:p>
        </p:txBody>
      </p:sp>
      <p:sp>
        <p:nvSpPr>
          <p:cNvPr id="188" name="object 188"/>
          <p:cNvSpPr/>
          <p:nvPr/>
        </p:nvSpPr>
        <p:spPr>
          <a:xfrm>
            <a:off x="3821940" y="3928240"/>
            <a:ext cx="401224" cy="0"/>
          </a:xfrm>
          <a:custGeom>
            <a:avLst/>
            <a:gdLst/>
            <a:ahLst/>
            <a:cxnLst/>
            <a:rect l="l" t="t" r="r" b="b"/>
            <a:pathLst>
              <a:path w="452120">
                <a:moveTo>
                  <a:pt x="0" y="0"/>
                </a:moveTo>
                <a:lnTo>
                  <a:pt x="451624" y="0"/>
                </a:lnTo>
              </a:path>
            </a:pathLst>
          </a:custGeom>
          <a:ln w="75120">
            <a:solidFill>
              <a:srgbClr val="000000"/>
            </a:solidFill>
          </a:ln>
        </p:spPr>
        <p:txBody>
          <a:bodyPr wrap="square" lIns="0" tIns="0" rIns="0" bIns="0" rtlCol="0"/>
          <a:lstStyle/>
          <a:p>
            <a:endParaRPr sz="1597" dirty="0"/>
          </a:p>
        </p:txBody>
      </p:sp>
      <p:sp>
        <p:nvSpPr>
          <p:cNvPr id="189" name="object 189"/>
          <p:cNvSpPr/>
          <p:nvPr/>
        </p:nvSpPr>
        <p:spPr>
          <a:xfrm>
            <a:off x="943955" y="2892502"/>
            <a:ext cx="914023" cy="0"/>
          </a:xfrm>
          <a:custGeom>
            <a:avLst/>
            <a:gdLst/>
            <a:ahLst/>
            <a:cxnLst/>
            <a:rect l="l" t="t" r="r" b="b"/>
            <a:pathLst>
              <a:path w="1029969">
                <a:moveTo>
                  <a:pt x="0" y="0"/>
                </a:moveTo>
                <a:lnTo>
                  <a:pt x="1029461" y="0"/>
                </a:lnTo>
              </a:path>
            </a:pathLst>
          </a:custGeom>
          <a:ln w="75120">
            <a:solidFill>
              <a:srgbClr val="000000"/>
            </a:solidFill>
          </a:ln>
        </p:spPr>
        <p:txBody>
          <a:bodyPr wrap="square" lIns="0" tIns="0" rIns="0" bIns="0" rtlCol="0"/>
          <a:lstStyle/>
          <a:p>
            <a:endParaRPr sz="1597" dirty="0"/>
          </a:p>
        </p:txBody>
      </p:sp>
      <p:sp>
        <p:nvSpPr>
          <p:cNvPr id="190" name="object 190"/>
          <p:cNvSpPr/>
          <p:nvPr/>
        </p:nvSpPr>
        <p:spPr>
          <a:xfrm>
            <a:off x="4671612" y="3754677"/>
            <a:ext cx="274433" cy="0"/>
          </a:xfrm>
          <a:custGeom>
            <a:avLst/>
            <a:gdLst/>
            <a:ahLst/>
            <a:cxnLst/>
            <a:rect l="l" t="t" r="r" b="b"/>
            <a:pathLst>
              <a:path w="309245">
                <a:moveTo>
                  <a:pt x="0" y="0"/>
                </a:moveTo>
                <a:lnTo>
                  <a:pt x="308876" y="0"/>
                </a:lnTo>
              </a:path>
            </a:pathLst>
          </a:custGeom>
          <a:ln w="75120">
            <a:solidFill>
              <a:srgbClr val="000000"/>
            </a:solidFill>
          </a:ln>
        </p:spPr>
        <p:txBody>
          <a:bodyPr wrap="square" lIns="0" tIns="0" rIns="0" bIns="0" rtlCol="0"/>
          <a:lstStyle/>
          <a:p>
            <a:endParaRPr sz="1597" dirty="0"/>
          </a:p>
        </p:txBody>
      </p:sp>
      <p:sp>
        <p:nvSpPr>
          <p:cNvPr id="191" name="object 191"/>
          <p:cNvSpPr/>
          <p:nvPr/>
        </p:nvSpPr>
        <p:spPr>
          <a:xfrm>
            <a:off x="4541771" y="3928240"/>
            <a:ext cx="400097" cy="0"/>
          </a:xfrm>
          <a:custGeom>
            <a:avLst/>
            <a:gdLst/>
            <a:ahLst/>
            <a:cxnLst/>
            <a:rect l="l" t="t" r="r" b="b"/>
            <a:pathLst>
              <a:path w="450850">
                <a:moveTo>
                  <a:pt x="0" y="0"/>
                </a:moveTo>
                <a:lnTo>
                  <a:pt x="450735" y="0"/>
                </a:lnTo>
              </a:path>
            </a:pathLst>
          </a:custGeom>
          <a:ln w="75120">
            <a:solidFill>
              <a:srgbClr val="000000"/>
            </a:solidFill>
          </a:ln>
        </p:spPr>
        <p:txBody>
          <a:bodyPr wrap="square" lIns="0" tIns="0" rIns="0" bIns="0" rtlCol="0"/>
          <a:lstStyle/>
          <a:p>
            <a:endParaRPr sz="1597" dirty="0"/>
          </a:p>
        </p:txBody>
      </p:sp>
      <p:sp>
        <p:nvSpPr>
          <p:cNvPr id="192" name="object 192"/>
          <p:cNvSpPr/>
          <p:nvPr/>
        </p:nvSpPr>
        <p:spPr>
          <a:xfrm>
            <a:off x="5531201" y="3754677"/>
            <a:ext cx="136935" cy="0"/>
          </a:xfrm>
          <a:custGeom>
            <a:avLst/>
            <a:gdLst/>
            <a:ahLst/>
            <a:cxnLst/>
            <a:rect l="l" t="t" r="r" b="b"/>
            <a:pathLst>
              <a:path w="154304">
                <a:moveTo>
                  <a:pt x="0" y="0"/>
                </a:moveTo>
                <a:lnTo>
                  <a:pt x="154241" y="0"/>
                </a:lnTo>
              </a:path>
            </a:pathLst>
          </a:custGeom>
          <a:ln w="75120">
            <a:solidFill>
              <a:srgbClr val="000000"/>
            </a:solidFill>
          </a:ln>
        </p:spPr>
        <p:txBody>
          <a:bodyPr wrap="square" lIns="0" tIns="0" rIns="0" bIns="0" rtlCol="0"/>
          <a:lstStyle/>
          <a:p>
            <a:endParaRPr sz="1597" dirty="0"/>
          </a:p>
        </p:txBody>
      </p:sp>
      <p:sp>
        <p:nvSpPr>
          <p:cNvPr id="193" name="object 193"/>
          <p:cNvSpPr/>
          <p:nvPr/>
        </p:nvSpPr>
        <p:spPr>
          <a:xfrm>
            <a:off x="5266324" y="3928240"/>
            <a:ext cx="401224" cy="0"/>
          </a:xfrm>
          <a:custGeom>
            <a:avLst/>
            <a:gdLst/>
            <a:ahLst/>
            <a:cxnLst/>
            <a:rect l="l" t="t" r="r" b="b"/>
            <a:pathLst>
              <a:path w="452120">
                <a:moveTo>
                  <a:pt x="0" y="0"/>
                </a:moveTo>
                <a:lnTo>
                  <a:pt x="451802" y="0"/>
                </a:lnTo>
              </a:path>
            </a:pathLst>
          </a:custGeom>
          <a:ln w="75120">
            <a:solidFill>
              <a:srgbClr val="000000"/>
            </a:solidFill>
          </a:ln>
        </p:spPr>
        <p:txBody>
          <a:bodyPr wrap="square" lIns="0" tIns="0" rIns="0" bIns="0" rtlCol="0"/>
          <a:lstStyle/>
          <a:p>
            <a:endParaRPr sz="1597" dirty="0"/>
          </a:p>
        </p:txBody>
      </p:sp>
      <p:sp>
        <p:nvSpPr>
          <p:cNvPr id="194" name="object 194"/>
          <p:cNvSpPr/>
          <p:nvPr/>
        </p:nvSpPr>
        <p:spPr>
          <a:xfrm>
            <a:off x="6256108" y="3754677"/>
            <a:ext cx="136935" cy="0"/>
          </a:xfrm>
          <a:custGeom>
            <a:avLst/>
            <a:gdLst/>
            <a:ahLst/>
            <a:cxnLst/>
            <a:rect l="l" t="t" r="r" b="b"/>
            <a:pathLst>
              <a:path w="154304">
                <a:moveTo>
                  <a:pt x="0" y="0"/>
                </a:moveTo>
                <a:lnTo>
                  <a:pt x="154279" y="0"/>
                </a:lnTo>
              </a:path>
            </a:pathLst>
          </a:custGeom>
          <a:ln w="75120">
            <a:solidFill>
              <a:srgbClr val="000000"/>
            </a:solidFill>
          </a:ln>
        </p:spPr>
        <p:txBody>
          <a:bodyPr wrap="square" lIns="0" tIns="0" rIns="0" bIns="0" rtlCol="0"/>
          <a:lstStyle/>
          <a:p>
            <a:endParaRPr sz="1597" dirty="0"/>
          </a:p>
        </p:txBody>
      </p:sp>
      <p:sp>
        <p:nvSpPr>
          <p:cNvPr id="195" name="object 195"/>
          <p:cNvSpPr/>
          <p:nvPr/>
        </p:nvSpPr>
        <p:spPr>
          <a:xfrm>
            <a:off x="6269407" y="3924721"/>
            <a:ext cx="121720" cy="0"/>
          </a:xfrm>
          <a:custGeom>
            <a:avLst/>
            <a:gdLst/>
            <a:ahLst/>
            <a:cxnLst/>
            <a:rect l="l" t="t" r="r" b="b"/>
            <a:pathLst>
              <a:path w="137159">
                <a:moveTo>
                  <a:pt x="0" y="0"/>
                </a:moveTo>
                <a:lnTo>
                  <a:pt x="136956" y="0"/>
                </a:lnTo>
              </a:path>
            </a:pathLst>
          </a:custGeom>
          <a:ln w="58038">
            <a:solidFill>
              <a:srgbClr val="000000"/>
            </a:solidFill>
          </a:ln>
        </p:spPr>
        <p:txBody>
          <a:bodyPr wrap="square" lIns="0" tIns="0" rIns="0" bIns="0" rtlCol="0"/>
          <a:lstStyle/>
          <a:p>
            <a:endParaRPr sz="1597" dirty="0"/>
          </a:p>
        </p:txBody>
      </p:sp>
      <p:sp>
        <p:nvSpPr>
          <p:cNvPr id="196" name="object 196"/>
          <p:cNvSpPr/>
          <p:nvPr/>
        </p:nvSpPr>
        <p:spPr>
          <a:xfrm>
            <a:off x="7027787" y="3754677"/>
            <a:ext cx="136371" cy="0"/>
          </a:xfrm>
          <a:custGeom>
            <a:avLst/>
            <a:gdLst/>
            <a:ahLst/>
            <a:cxnLst/>
            <a:rect l="l" t="t" r="r" b="b"/>
            <a:pathLst>
              <a:path w="153670">
                <a:moveTo>
                  <a:pt x="0" y="0"/>
                </a:moveTo>
                <a:lnTo>
                  <a:pt x="153441" y="0"/>
                </a:lnTo>
              </a:path>
            </a:pathLst>
          </a:custGeom>
          <a:ln w="75120">
            <a:solidFill>
              <a:srgbClr val="000000"/>
            </a:solidFill>
          </a:ln>
        </p:spPr>
        <p:txBody>
          <a:bodyPr wrap="square" lIns="0" tIns="0" rIns="0" bIns="0" rtlCol="0"/>
          <a:lstStyle/>
          <a:p>
            <a:endParaRPr sz="1597" dirty="0"/>
          </a:p>
        </p:txBody>
      </p:sp>
      <p:sp>
        <p:nvSpPr>
          <p:cNvPr id="197" name="object 197"/>
          <p:cNvSpPr/>
          <p:nvPr/>
        </p:nvSpPr>
        <p:spPr>
          <a:xfrm>
            <a:off x="6758765" y="3928240"/>
            <a:ext cx="392771" cy="0"/>
          </a:xfrm>
          <a:custGeom>
            <a:avLst/>
            <a:gdLst/>
            <a:ahLst/>
            <a:cxnLst/>
            <a:rect l="l" t="t" r="r" b="b"/>
            <a:pathLst>
              <a:path w="442595">
                <a:moveTo>
                  <a:pt x="0" y="0"/>
                </a:moveTo>
                <a:lnTo>
                  <a:pt x="442290" y="0"/>
                </a:lnTo>
              </a:path>
            </a:pathLst>
          </a:custGeom>
          <a:ln w="75120">
            <a:solidFill>
              <a:srgbClr val="000000"/>
            </a:solidFill>
          </a:ln>
        </p:spPr>
        <p:txBody>
          <a:bodyPr wrap="square" lIns="0" tIns="0" rIns="0" bIns="0" rtlCol="0"/>
          <a:lstStyle/>
          <a:p>
            <a:endParaRPr sz="1597" dirty="0"/>
          </a:p>
        </p:txBody>
      </p:sp>
      <p:sp>
        <p:nvSpPr>
          <p:cNvPr id="198" name="object 198"/>
          <p:cNvSpPr/>
          <p:nvPr/>
        </p:nvSpPr>
        <p:spPr>
          <a:xfrm>
            <a:off x="7343583" y="3754677"/>
            <a:ext cx="175817" cy="0"/>
          </a:xfrm>
          <a:custGeom>
            <a:avLst/>
            <a:gdLst/>
            <a:ahLst/>
            <a:cxnLst/>
            <a:rect l="l" t="t" r="r" b="b"/>
            <a:pathLst>
              <a:path w="198120">
                <a:moveTo>
                  <a:pt x="0" y="0"/>
                </a:moveTo>
                <a:lnTo>
                  <a:pt x="197650" y="0"/>
                </a:lnTo>
              </a:path>
            </a:pathLst>
          </a:custGeom>
          <a:ln w="75120">
            <a:solidFill>
              <a:srgbClr val="000000"/>
            </a:solidFill>
          </a:ln>
        </p:spPr>
        <p:txBody>
          <a:bodyPr wrap="square" lIns="0" tIns="0" rIns="0" bIns="0" rtlCol="0"/>
          <a:lstStyle/>
          <a:p>
            <a:endParaRPr sz="1597" dirty="0"/>
          </a:p>
        </p:txBody>
      </p:sp>
      <p:sp>
        <p:nvSpPr>
          <p:cNvPr id="199" name="object 199"/>
          <p:cNvSpPr/>
          <p:nvPr/>
        </p:nvSpPr>
        <p:spPr>
          <a:xfrm>
            <a:off x="7386635" y="3928240"/>
            <a:ext cx="132990" cy="0"/>
          </a:xfrm>
          <a:custGeom>
            <a:avLst/>
            <a:gdLst/>
            <a:ahLst/>
            <a:cxnLst/>
            <a:rect l="l" t="t" r="r" b="b"/>
            <a:pathLst>
              <a:path w="149859">
                <a:moveTo>
                  <a:pt x="0" y="0"/>
                </a:moveTo>
                <a:lnTo>
                  <a:pt x="149555" y="0"/>
                </a:lnTo>
              </a:path>
            </a:pathLst>
          </a:custGeom>
          <a:ln w="75120">
            <a:solidFill>
              <a:srgbClr val="000000"/>
            </a:solidFill>
          </a:ln>
        </p:spPr>
        <p:txBody>
          <a:bodyPr wrap="square" lIns="0" tIns="0" rIns="0" bIns="0" rtlCol="0"/>
          <a:lstStyle/>
          <a:p>
            <a:endParaRPr sz="1597" dirty="0"/>
          </a:p>
        </p:txBody>
      </p:sp>
      <p:sp>
        <p:nvSpPr>
          <p:cNvPr id="200" name="object 200"/>
          <p:cNvSpPr/>
          <p:nvPr/>
        </p:nvSpPr>
        <p:spPr>
          <a:xfrm>
            <a:off x="406468" y="4102480"/>
            <a:ext cx="1323138" cy="0"/>
          </a:xfrm>
          <a:custGeom>
            <a:avLst/>
            <a:gdLst/>
            <a:ahLst/>
            <a:cxnLst/>
            <a:rect l="l" t="t" r="r" b="b"/>
            <a:pathLst>
              <a:path w="1490980">
                <a:moveTo>
                  <a:pt x="0" y="0"/>
                </a:moveTo>
                <a:lnTo>
                  <a:pt x="1490700" y="0"/>
                </a:lnTo>
              </a:path>
            </a:pathLst>
          </a:custGeom>
          <a:ln w="75120">
            <a:solidFill>
              <a:srgbClr val="000000"/>
            </a:solidFill>
          </a:ln>
        </p:spPr>
        <p:txBody>
          <a:bodyPr wrap="square" lIns="0" tIns="0" rIns="0" bIns="0" rtlCol="0"/>
          <a:lstStyle/>
          <a:p>
            <a:endParaRPr sz="1597" dirty="0"/>
          </a:p>
        </p:txBody>
      </p:sp>
      <p:sp>
        <p:nvSpPr>
          <p:cNvPr id="201" name="object 201"/>
          <p:cNvSpPr/>
          <p:nvPr/>
        </p:nvSpPr>
        <p:spPr>
          <a:xfrm>
            <a:off x="959166" y="4275367"/>
            <a:ext cx="727500" cy="0"/>
          </a:xfrm>
          <a:custGeom>
            <a:avLst/>
            <a:gdLst/>
            <a:ahLst/>
            <a:cxnLst/>
            <a:rect l="l" t="t" r="r" b="b"/>
            <a:pathLst>
              <a:path w="819785">
                <a:moveTo>
                  <a:pt x="0" y="0"/>
                </a:moveTo>
                <a:lnTo>
                  <a:pt x="819378" y="0"/>
                </a:lnTo>
              </a:path>
            </a:pathLst>
          </a:custGeom>
          <a:ln w="75120">
            <a:solidFill>
              <a:srgbClr val="000000"/>
            </a:solidFill>
          </a:ln>
        </p:spPr>
        <p:txBody>
          <a:bodyPr wrap="square" lIns="0" tIns="0" rIns="0" bIns="0" rtlCol="0"/>
          <a:lstStyle/>
          <a:p>
            <a:endParaRPr sz="1597" dirty="0"/>
          </a:p>
        </p:txBody>
      </p:sp>
      <p:sp>
        <p:nvSpPr>
          <p:cNvPr id="202" name="object 202"/>
          <p:cNvSpPr/>
          <p:nvPr/>
        </p:nvSpPr>
        <p:spPr>
          <a:xfrm>
            <a:off x="410864" y="4280438"/>
            <a:ext cx="409112" cy="0"/>
          </a:xfrm>
          <a:custGeom>
            <a:avLst/>
            <a:gdLst/>
            <a:ahLst/>
            <a:cxnLst/>
            <a:rect l="l" t="t" r="r" b="b"/>
            <a:pathLst>
              <a:path w="461009">
                <a:moveTo>
                  <a:pt x="0" y="0"/>
                </a:moveTo>
                <a:lnTo>
                  <a:pt x="460489" y="0"/>
                </a:lnTo>
              </a:path>
            </a:pathLst>
          </a:custGeom>
          <a:ln w="75120">
            <a:solidFill>
              <a:srgbClr val="000000"/>
            </a:solidFill>
          </a:ln>
        </p:spPr>
        <p:txBody>
          <a:bodyPr wrap="square" lIns="0" tIns="0" rIns="0" bIns="0" rtlCol="0"/>
          <a:lstStyle/>
          <a:p>
            <a:endParaRPr sz="1597" dirty="0"/>
          </a:p>
        </p:txBody>
      </p:sp>
      <p:sp>
        <p:nvSpPr>
          <p:cNvPr id="203" name="object 203"/>
          <p:cNvSpPr/>
          <p:nvPr/>
        </p:nvSpPr>
        <p:spPr>
          <a:xfrm>
            <a:off x="2319830" y="4274916"/>
            <a:ext cx="457011" cy="0"/>
          </a:xfrm>
          <a:custGeom>
            <a:avLst/>
            <a:gdLst/>
            <a:ahLst/>
            <a:cxnLst/>
            <a:rect l="l" t="t" r="r" b="b"/>
            <a:pathLst>
              <a:path w="514985">
                <a:moveTo>
                  <a:pt x="0" y="0"/>
                </a:moveTo>
                <a:lnTo>
                  <a:pt x="514362" y="0"/>
                </a:lnTo>
              </a:path>
            </a:pathLst>
          </a:custGeom>
          <a:ln w="75120">
            <a:solidFill>
              <a:srgbClr val="000000"/>
            </a:solidFill>
          </a:ln>
        </p:spPr>
        <p:txBody>
          <a:bodyPr wrap="square" lIns="0" tIns="0" rIns="0" bIns="0" rtlCol="0"/>
          <a:lstStyle/>
          <a:p>
            <a:endParaRPr sz="1597" dirty="0"/>
          </a:p>
        </p:txBody>
      </p:sp>
      <p:sp>
        <p:nvSpPr>
          <p:cNvPr id="204" name="object 204"/>
          <p:cNvSpPr/>
          <p:nvPr/>
        </p:nvSpPr>
        <p:spPr>
          <a:xfrm>
            <a:off x="2322535" y="4448141"/>
            <a:ext cx="453631" cy="0"/>
          </a:xfrm>
          <a:custGeom>
            <a:avLst/>
            <a:gdLst/>
            <a:ahLst/>
            <a:cxnLst/>
            <a:rect l="l" t="t" r="r" b="b"/>
            <a:pathLst>
              <a:path w="511175">
                <a:moveTo>
                  <a:pt x="0" y="0"/>
                </a:moveTo>
                <a:lnTo>
                  <a:pt x="511162" y="0"/>
                </a:lnTo>
              </a:path>
            </a:pathLst>
          </a:custGeom>
          <a:ln w="75120">
            <a:solidFill>
              <a:srgbClr val="000000"/>
            </a:solidFill>
          </a:ln>
        </p:spPr>
        <p:txBody>
          <a:bodyPr wrap="square" lIns="0" tIns="0" rIns="0" bIns="0" rtlCol="0"/>
          <a:lstStyle/>
          <a:p>
            <a:endParaRPr sz="1597" dirty="0"/>
          </a:p>
        </p:txBody>
      </p:sp>
      <p:sp>
        <p:nvSpPr>
          <p:cNvPr id="205" name="object 205"/>
          <p:cNvSpPr/>
          <p:nvPr/>
        </p:nvSpPr>
        <p:spPr>
          <a:xfrm>
            <a:off x="3093426" y="4272211"/>
            <a:ext cx="409677" cy="0"/>
          </a:xfrm>
          <a:custGeom>
            <a:avLst/>
            <a:gdLst/>
            <a:ahLst/>
            <a:cxnLst/>
            <a:rect l="l" t="t" r="r" b="b"/>
            <a:pathLst>
              <a:path w="461645">
                <a:moveTo>
                  <a:pt x="0" y="0"/>
                </a:moveTo>
                <a:lnTo>
                  <a:pt x="461492" y="0"/>
                </a:lnTo>
              </a:path>
            </a:pathLst>
          </a:custGeom>
          <a:ln w="75120">
            <a:solidFill>
              <a:srgbClr val="000000"/>
            </a:solidFill>
          </a:ln>
        </p:spPr>
        <p:txBody>
          <a:bodyPr wrap="square" lIns="0" tIns="0" rIns="0" bIns="0" rtlCol="0"/>
          <a:lstStyle/>
          <a:p>
            <a:endParaRPr sz="1597" dirty="0"/>
          </a:p>
        </p:txBody>
      </p:sp>
      <p:sp>
        <p:nvSpPr>
          <p:cNvPr id="206" name="object 206"/>
          <p:cNvSpPr/>
          <p:nvPr/>
        </p:nvSpPr>
        <p:spPr>
          <a:xfrm>
            <a:off x="3096131" y="4445323"/>
            <a:ext cx="406859" cy="0"/>
          </a:xfrm>
          <a:custGeom>
            <a:avLst/>
            <a:gdLst/>
            <a:ahLst/>
            <a:cxnLst/>
            <a:rect l="l" t="t" r="r" b="b"/>
            <a:pathLst>
              <a:path w="458470">
                <a:moveTo>
                  <a:pt x="0" y="0"/>
                </a:moveTo>
                <a:lnTo>
                  <a:pt x="458470" y="0"/>
                </a:lnTo>
              </a:path>
            </a:pathLst>
          </a:custGeom>
          <a:ln w="75120">
            <a:solidFill>
              <a:srgbClr val="000000"/>
            </a:solidFill>
          </a:ln>
        </p:spPr>
        <p:txBody>
          <a:bodyPr wrap="square" lIns="0" tIns="0" rIns="0" bIns="0" rtlCol="0"/>
          <a:lstStyle/>
          <a:p>
            <a:endParaRPr sz="1597" dirty="0"/>
          </a:p>
        </p:txBody>
      </p:sp>
      <p:sp>
        <p:nvSpPr>
          <p:cNvPr id="207" name="object 207"/>
          <p:cNvSpPr/>
          <p:nvPr/>
        </p:nvSpPr>
        <p:spPr>
          <a:xfrm>
            <a:off x="3818672" y="4272211"/>
            <a:ext cx="411367" cy="0"/>
          </a:xfrm>
          <a:custGeom>
            <a:avLst/>
            <a:gdLst/>
            <a:ahLst/>
            <a:cxnLst/>
            <a:rect l="l" t="t" r="r" b="b"/>
            <a:pathLst>
              <a:path w="463550">
                <a:moveTo>
                  <a:pt x="0" y="0"/>
                </a:moveTo>
                <a:lnTo>
                  <a:pt x="463423" y="0"/>
                </a:lnTo>
              </a:path>
            </a:pathLst>
          </a:custGeom>
          <a:ln w="75120">
            <a:solidFill>
              <a:srgbClr val="000000"/>
            </a:solidFill>
          </a:ln>
        </p:spPr>
        <p:txBody>
          <a:bodyPr wrap="square" lIns="0" tIns="0" rIns="0" bIns="0" rtlCol="0"/>
          <a:lstStyle/>
          <a:p>
            <a:endParaRPr sz="1597" dirty="0"/>
          </a:p>
        </p:txBody>
      </p:sp>
      <p:sp>
        <p:nvSpPr>
          <p:cNvPr id="208" name="object 208"/>
          <p:cNvSpPr/>
          <p:nvPr/>
        </p:nvSpPr>
        <p:spPr>
          <a:xfrm>
            <a:off x="3820250" y="4445323"/>
            <a:ext cx="407423" cy="0"/>
          </a:xfrm>
          <a:custGeom>
            <a:avLst/>
            <a:gdLst/>
            <a:ahLst/>
            <a:cxnLst/>
            <a:rect l="l" t="t" r="r" b="b"/>
            <a:pathLst>
              <a:path w="459104">
                <a:moveTo>
                  <a:pt x="0" y="0"/>
                </a:moveTo>
                <a:lnTo>
                  <a:pt x="458685" y="0"/>
                </a:lnTo>
              </a:path>
            </a:pathLst>
          </a:custGeom>
          <a:ln w="75120">
            <a:solidFill>
              <a:srgbClr val="000000"/>
            </a:solidFill>
          </a:ln>
        </p:spPr>
        <p:txBody>
          <a:bodyPr wrap="square" lIns="0" tIns="0" rIns="0" bIns="0" rtlCol="0"/>
          <a:lstStyle/>
          <a:p>
            <a:endParaRPr sz="1597" dirty="0"/>
          </a:p>
        </p:txBody>
      </p:sp>
      <p:sp>
        <p:nvSpPr>
          <p:cNvPr id="209" name="object 209"/>
          <p:cNvSpPr/>
          <p:nvPr/>
        </p:nvSpPr>
        <p:spPr>
          <a:xfrm>
            <a:off x="4540199" y="4271197"/>
            <a:ext cx="407423" cy="0"/>
          </a:xfrm>
          <a:custGeom>
            <a:avLst/>
            <a:gdLst/>
            <a:ahLst/>
            <a:cxnLst/>
            <a:rect l="l" t="t" r="r" b="b"/>
            <a:pathLst>
              <a:path w="459104">
                <a:moveTo>
                  <a:pt x="0" y="0"/>
                </a:moveTo>
                <a:lnTo>
                  <a:pt x="458774" y="0"/>
                </a:lnTo>
              </a:path>
            </a:pathLst>
          </a:custGeom>
          <a:ln w="75120">
            <a:solidFill>
              <a:srgbClr val="000000"/>
            </a:solidFill>
          </a:ln>
        </p:spPr>
        <p:txBody>
          <a:bodyPr wrap="square" lIns="0" tIns="0" rIns="0" bIns="0" rtlCol="0"/>
          <a:lstStyle/>
          <a:p>
            <a:endParaRPr sz="1597" dirty="0"/>
          </a:p>
        </p:txBody>
      </p:sp>
      <p:sp>
        <p:nvSpPr>
          <p:cNvPr id="210" name="object 210"/>
          <p:cNvSpPr/>
          <p:nvPr/>
        </p:nvSpPr>
        <p:spPr>
          <a:xfrm>
            <a:off x="4540199" y="4445887"/>
            <a:ext cx="407423" cy="0"/>
          </a:xfrm>
          <a:custGeom>
            <a:avLst/>
            <a:gdLst/>
            <a:ahLst/>
            <a:cxnLst/>
            <a:rect l="l" t="t" r="r" b="b"/>
            <a:pathLst>
              <a:path w="459104">
                <a:moveTo>
                  <a:pt x="0" y="0"/>
                </a:moveTo>
                <a:lnTo>
                  <a:pt x="459104" y="0"/>
                </a:lnTo>
              </a:path>
            </a:pathLst>
          </a:custGeom>
          <a:ln w="75120">
            <a:solidFill>
              <a:srgbClr val="000000"/>
            </a:solidFill>
          </a:ln>
        </p:spPr>
        <p:txBody>
          <a:bodyPr wrap="square" lIns="0" tIns="0" rIns="0" bIns="0" rtlCol="0"/>
          <a:lstStyle/>
          <a:p>
            <a:endParaRPr sz="1597" dirty="0"/>
          </a:p>
        </p:txBody>
      </p:sp>
      <p:sp>
        <p:nvSpPr>
          <p:cNvPr id="211" name="object 211"/>
          <p:cNvSpPr/>
          <p:nvPr/>
        </p:nvSpPr>
        <p:spPr>
          <a:xfrm>
            <a:off x="5261501" y="4273676"/>
            <a:ext cx="412494" cy="0"/>
          </a:xfrm>
          <a:custGeom>
            <a:avLst/>
            <a:gdLst/>
            <a:ahLst/>
            <a:cxnLst/>
            <a:rect l="l" t="t" r="r" b="b"/>
            <a:pathLst>
              <a:path w="464820">
                <a:moveTo>
                  <a:pt x="0" y="0"/>
                </a:moveTo>
                <a:lnTo>
                  <a:pt x="464680" y="0"/>
                </a:lnTo>
              </a:path>
            </a:pathLst>
          </a:custGeom>
          <a:ln w="75120">
            <a:solidFill>
              <a:srgbClr val="000000"/>
            </a:solidFill>
          </a:ln>
        </p:spPr>
        <p:txBody>
          <a:bodyPr wrap="square" lIns="0" tIns="0" rIns="0" bIns="0" rtlCol="0"/>
          <a:lstStyle/>
          <a:p>
            <a:endParaRPr sz="1597" dirty="0"/>
          </a:p>
        </p:txBody>
      </p:sp>
      <p:sp>
        <p:nvSpPr>
          <p:cNvPr id="212" name="object 212"/>
          <p:cNvSpPr/>
          <p:nvPr/>
        </p:nvSpPr>
        <p:spPr>
          <a:xfrm>
            <a:off x="5264656" y="4447014"/>
            <a:ext cx="407986" cy="0"/>
          </a:xfrm>
          <a:custGeom>
            <a:avLst/>
            <a:gdLst/>
            <a:ahLst/>
            <a:cxnLst/>
            <a:rect l="l" t="t" r="r" b="b"/>
            <a:pathLst>
              <a:path w="459739">
                <a:moveTo>
                  <a:pt x="0" y="0"/>
                </a:moveTo>
                <a:lnTo>
                  <a:pt x="459346" y="0"/>
                </a:lnTo>
              </a:path>
            </a:pathLst>
          </a:custGeom>
          <a:ln w="75120">
            <a:solidFill>
              <a:srgbClr val="000000"/>
            </a:solidFill>
          </a:ln>
        </p:spPr>
        <p:txBody>
          <a:bodyPr wrap="square" lIns="0" tIns="0" rIns="0" bIns="0" rtlCol="0"/>
          <a:lstStyle/>
          <a:p>
            <a:endParaRPr sz="1597" dirty="0"/>
          </a:p>
        </p:txBody>
      </p:sp>
      <p:sp>
        <p:nvSpPr>
          <p:cNvPr id="213" name="object 213"/>
          <p:cNvSpPr/>
          <p:nvPr/>
        </p:nvSpPr>
        <p:spPr>
          <a:xfrm>
            <a:off x="6259263" y="4274916"/>
            <a:ext cx="136371" cy="0"/>
          </a:xfrm>
          <a:custGeom>
            <a:avLst/>
            <a:gdLst/>
            <a:ahLst/>
            <a:cxnLst/>
            <a:rect l="l" t="t" r="r" b="b"/>
            <a:pathLst>
              <a:path w="153670">
                <a:moveTo>
                  <a:pt x="0" y="0"/>
                </a:moveTo>
                <a:lnTo>
                  <a:pt x="153568" y="0"/>
                </a:lnTo>
              </a:path>
            </a:pathLst>
          </a:custGeom>
          <a:ln w="75120">
            <a:solidFill>
              <a:srgbClr val="000000"/>
            </a:solidFill>
          </a:ln>
        </p:spPr>
        <p:txBody>
          <a:bodyPr wrap="square" lIns="0" tIns="0" rIns="0" bIns="0" rtlCol="0"/>
          <a:lstStyle/>
          <a:p>
            <a:endParaRPr sz="1597" dirty="0"/>
          </a:p>
        </p:txBody>
      </p:sp>
      <p:sp>
        <p:nvSpPr>
          <p:cNvPr id="214" name="object 214"/>
          <p:cNvSpPr/>
          <p:nvPr/>
        </p:nvSpPr>
        <p:spPr>
          <a:xfrm>
            <a:off x="6259263" y="4448141"/>
            <a:ext cx="136371" cy="0"/>
          </a:xfrm>
          <a:custGeom>
            <a:avLst/>
            <a:gdLst/>
            <a:ahLst/>
            <a:cxnLst/>
            <a:rect l="l" t="t" r="r" b="b"/>
            <a:pathLst>
              <a:path w="153670">
                <a:moveTo>
                  <a:pt x="0" y="0"/>
                </a:moveTo>
                <a:lnTo>
                  <a:pt x="153416" y="0"/>
                </a:lnTo>
              </a:path>
            </a:pathLst>
          </a:custGeom>
          <a:ln w="75120">
            <a:solidFill>
              <a:srgbClr val="000000"/>
            </a:solidFill>
          </a:ln>
        </p:spPr>
        <p:txBody>
          <a:bodyPr wrap="square" lIns="0" tIns="0" rIns="0" bIns="0" rtlCol="0"/>
          <a:lstStyle/>
          <a:p>
            <a:endParaRPr sz="1597" dirty="0"/>
          </a:p>
        </p:txBody>
      </p:sp>
      <p:sp>
        <p:nvSpPr>
          <p:cNvPr id="215" name="object 215"/>
          <p:cNvSpPr/>
          <p:nvPr/>
        </p:nvSpPr>
        <p:spPr>
          <a:xfrm>
            <a:off x="7386429" y="4275454"/>
            <a:ext cx="136371" cy="0"/>
          </a:xfrm>
          <a:custGeom>
            <a:avLst/>
            <a:gdLst/>
            <a:ahLst/>
            <a:cxnLst/>
            <a:rect l="l" t="t" r="r" b="b"/>
            <a:pathLst>
              <a:path w="153670">
                <a:moveTo>
                  <a:pt x="0" y="0"/>
                </a:moveTo>
                <a:lnTo>
                  <a:pt x="153200" y="0"/>
                </a:lnTo>
              </a:path>
            </a:pathLst>
          </a:custGeom>
          <a:ln w="81140">
            <a:solidFill>
              <a:srgbClr val="000000"/>
            </a:solidFill>
          </a:ln>
        </p:spPr>
        <p:txBody>
          <a:bodyPr wrap="square" lIns="0" tIns="0" rIns="0" bIns="0" rtlCol="0"/>
          <a:lstStyle/>
          <a:p>
            <a:endParaRPr sz="1597" dirty="0"/>
          </a:p>
        </p:txBody>
      </p:sp>
      <p:sp>
        <p:nvSpPr>
          <p:cNvPr id="216" name="object 216"/>
          <p:cNvSpPr/>
          <p:nvPr/>
        </p:nvSpPr>
        <p:spPr>
          <a:xfrm>
            <a:off x="7387217" y="4449331"/>
            <a:ext cx="134681" cy="0"/>
          </a:xfrm>
          <a:custGeom>
            <a:avLst/>
            <a:gdLst/>
            <a:ahLst/>
            <a:cxnLst/>
            <a:rect l="l" t="t" r="r" b="b"/>
            <a:pathLst>
              <a:path w="151765">
                <a:moveTo>
                  <a:pt x="0" y="0"/>
                </a:moveTo>
                <a:lnTo>
                  <a:pt x="151726" y="0"/>
                </a:lnTo>
              </a:path>
            </a:pathLst>
          </a:custGeom>
          <a:ln w="77533">
            <a:solidFill>
              <a:srgbClr val="000000"/>
            </a:solidFill>
          </a:ln>
        </p:spPr>
        <p:txBody>
          <a:bodyPr wrap="square" lIns="0" tIns="0" rIns="0" bIns="0" rtlCol="0"/>
          <a:lstStyle/>
          <a:p>
            <a:endParaRPr sz="1597" dirty="0"/>
          </a:p>
        </p:txBody>
      </p:sp>
      <p:sp>
        <p:nvSpPr>
          <p:cNvPr id="217" name="object 217"/>
          <p:cNvSpPr/>
          <p:nvPr/>
        </p:nvSpPr>
        <p:spPr>
          <a:xfrm>
            <a:off x="2639344" y="4794929"/>
            <a:ext cx="139752" cy="0"/>
          </a:xfrm>
          <a:custGeom>
            <a:avLst/>
            <a:gdLst/>
            <a:ahLst/>
            <a:cxnLst/>
            <a:rect l="l" t="t" r="r" b="b"/>
            <a:pathLst>
              <a:path w="157480">
                <a:moveTo>
                  <a:pt x="0" y="0"/>
                </a:moveTo>
                <a:lnTo>
                  <a:pt x="157276" y="0"/>
                </a:lnTo>
              </a:path>
            </a:pathLst>
          </a:custGeom>
          <a:ln w="75120">
            <a:solidFill>
              <a:srgbClr val="000000"/>
            </a:solidFill>
          </a:ln>
        </p:spPr>
        <p:txBody>
          <a:bodyPr wrap="square" lIns="0" tIns="0" rIns="0" bIns="0" rtlCol="0"/>
          <a:lstStyle/>
          <a:p>
            <a:endParaRPr sz="1597" dirty="0"/>
          </a:p>
        </p:txBody>
      </p:sp>
      <p:sp>
        <p:nvSpPr>
          <p:cNvPr id="218" name="object 218"/>
          <p:cNvSpPr/>
          <p:nvPr/>
        </p:nvSpPr>
        <p:spPr>
          <a:xfrm>
            <a:off x="3142452" y="4794366"/>
            <a:ext cx="362905" cy="0"/>
          </a:xfrm>
          <a:custGeom>
            <a:avLst/>
            <a:gdLst/>
            <a:ahLst/>
            <a:cxnLst/>
            <a:rect l="l" t="t" r="r" b="b"/>
            <a:pathLst>
              <a:path w="408939">
                <a:moveTo>
                  <a:pt x="0" y="0"/>
                </a:moveTo>
                <a:lnTo>
                  <a:pt x="408355" y="0"/>
                </a:lnTo>
              </a:path>
            </a:pathLst>
          </a:custGeom>
          <a:ln w="75120">
            <a:solidFill>
              <a:srgbClr val="000000"/>
            </a:solidFill>
          </a:ln>
        </p:spPr>
        <p:txBody>
          <a:bodyPr wrap="square" lIns="0" tIns="0" rIns="0" bIns="0" rtlCol="0"/>
          <a:lstStyle/>
          <a:p>
            <a:endParaRPr sz="1597" dirty="0"/>
          </a:p>
        </p:txBody>
      </p:sp>
      <p:sp>
        <p:nvSpPr>
          <p:cNvPr id="219" name="object 219"/>
          <p:cNvSpPr/>
          <p:nvPr/>
        </p:nvSpPr>
        <p:spPr>
          <a:xfrm>
            <a:off x="3869727" y="4794028"/>
            <a:ext cx="357833" cy="0"/>
          </a:xfrm>
          <a:custGeom>
            <a:avLst/>
            <a:gdLst/>
            <a:ahLst/>
            <a:cxnLst/>
            <a:rect l="l" t="t" r="r" b="b"/>
            <a:pathLst>
              <a:path w="403225">
                <a:moveTo>
                  <a:pt x="0" y="0"/>
                </a:moveTo>
                <a:lnTo>
                  <a:pt x="403123" y="0"/>
                </a:lnTo>
              </a:path>
            </a:pathLst>
          </a:custGeom>
          <a:ln w="75120">
            <a:solidFill>
              <a:srgbClr val="000000"/>
            </a:solidFill>
          </a:ln>
        </p:spPr>
        <p:txBody>
          <a:bodyPr wrap="square" lIns="0" tIns="0" rIns="0" bIns="0" rtlCol="0"/>
          <a:lstStyle/>
          <a:p>
            <a:endParaRPr sz="1597" dirty="0"/>
          </a:p>
        </p:txBody>
      </p:sp>
      <p:sp>
        <p:nvSpPr>
          <p:cNvPr id="220" name="object 220"/>
          <p:cNvSpPr/>
          <p:nvPr/>
        </p:nvSpPr>
        <p:spPr>
          <a:xfrm>
            <a:off x="4587196" y="4791886"/>
            <a:ext cx="406859" cy="0"/>
          </a:xfrm>
          <a:custGeom>
            <a:avLst/>
            <a:gdLst/>
            <a:ahLst/>
            <a:cxnLst/>
            <a:rect l="l" t="t" r="r" b="b"/>
            <a:pathLst>
              <a:path w="458470">
                <a:moveTo>
                  <a:pt x="0" y="0"/>
                </a:moveTo>
                <a:lnTo>
                  <a:pt x="457962" y="0"/>
                </a:lnTo>
              </a:path>
            </a:pathLst>
          </a:custGeom>
          <a:ln w="80708">
            <a:solidFill>
              <a:srgbClr val="000000"/>
            </a:solidFill>
          </a:ln>
        </p:spPr>
        <p:txBody>
          <a:bodyPr wrap="square" lIns="0" tIns="0" rIns="0" bIns="0" rtlCol="0"/>
          <a:lstStyle/>
          <a:p>
            <a:endParaRPr sz="1597" dirty="0"/>
          </a:p>
        </p:txBody>
      </p:sp>
      <p:sp>
        <p:nvSpPr>
          <p:cNvPr id="221" name="object 221"/>
          <p:cNvSpPr/>
          <p:nvPr/>
        </p:nvSpPr>
        <p:spPr>
          <a:xfrm>
            <a:off x="5313457" y="4794591"/>
            <a:ext cx="360087" cy="0"/>
          </a:xfrm>
          <a:custGeom>
            <a:avLst/>
            <a:gdLst/>
            <a:ahLst/>
            <a:cxnLst/>
            <a:rect l="l" t="t" r="r" b="b"/>
            <a:pathLst>
              <a:path w="405764">
                <a:moveTo>
                  <a:pt x="0" y="0"/>
                </a:moveTo>
                <a:lnTo>
                  <a:pt x="405676" y="0"/>
                </a:lnTo>
              </a:path>
            </a:pathLst>
          </a:custGeom>
          <a:ln w="75120">
            <a:solidFill>
              <a:srgbClr val="000000"/>
            </a:solidFill>
          </a:ln>
        </p:spPr>
        <p:txBody>
          <a:bodyPr wrap="square" lIns="0" tIns="0" rIns="0" bIns="0" rtlCol="0"/>
          <a:lstStyle/>
          <a:p>
            <a:endParaRPr sz="1597" dirty="0"/>
          </a:p>
        </p:txBody>
      </p:sp>
      <p:sp>
        <p:nvSpPr>
          <p:cNvPr id="222" name="object 222"/>
          <p:cNvSpPr/>
          <p:nvPr/>
        </p:nvSpPr>
        <p:spPr>
          <a:xfrm>
            <a:off x="6258475" y="4797071"/>
            <a:ext cx="136935" cy="0"/>
          </a:xfrm>
          <a:custGeom>
            <a:avLst/>
            <a:gdLst/>
            <a:ahLst/>
            <a:cxnLst/>
            <a:rect l="l" t="t" r="r" b="b"/>
            <a:pathLst>
              <a:path w="154304">
                <a:moveTo>
                  <a:pt x="0" y="0"/>
                </a:moveTo>
                <a:lnTo>
                  <a:pt x="154279" y="0"/>
                </a:lnTo>
              </a:path>
            </a:pathLst>
          </a:custGeom>
          <a:ln w="75120">
            <a:solidFill>
              <a:srgbClr val="000000"/>
            </a:solidFill>
          </a:ln>
        </p:spPr>
        <p:txBody>
          <a:bodyPr wrap="square" lIns="0" tIns="0" rIns="0" bIns="0" rtlCol="0"/>
          <a:lstStyle/>
          <a:p>
            <a:endParaRPr sz="1597" dirty="0"/>
          </a:p>
        </p:txBody>
      </p:sp>
      <p:sp>
        <p:nvSpPr>
          <p:cNvPr id="223" name="object 223"/>
          <p:cNvSpPr/>
          <p:nvPr/>
        </p:nvSpPr>
        <p:spPr>
          <a:xfrm>
            <a:off x="480932" y="1937904"/>
            <a:ext cx="184270" cy="0"/>
          </a:xfrm>
          <a:custGeom>
            <a:avLst/>
            <a:gdLst/>
            <a:ahLst/>
            <a:cxnLst/>
            <a:rect l="l" t="t" r="r" b="b"/>
            <a:pathLst>
              <a:path w="207645">
                <a:moveTo>
                  <a:pt x="0" y="0"/>
                </a:moveTo>
                <a:lnTo>
                  <a:pt x="207276" y="0"/>
                </a:lnTo>
              </a:path>
            </a:pathLst>
          </a:custGeom>
          <a:ln w="75120">
            <a:solidFill>
              <a:srgbClr val="000000"/>
            </a:solidFill>
          </a:ln>
        </p:spPr>
        <p:txBody>
          <a:bodyPr wrap="square" lIns="0" tIns="0" rIns="0" bIns="0" rtlCol="0"/>
          <a:lstStyle/>
          <a:p>
            <a:endParaRPr sz="1597" dirty="0"/>
          </a:p>
        </p:txBody>
      </p:sp>
      <p:sp>
        <p:nvSpPr>
          <p:cNvPr id="224" name="object 224"/>
          <p:cNvSpPr/>
          <p:nvPr/>
        </p:nvSpPr>
        <p:spPr>
          <a:xfrm>
            <a:off x="481480" y="2027278"/>
            <a:ext cx="180889" cy="0"/>
          </a:xfrm>
          <a:custGeom>
            <a:avLst/>
            <a:gdLst/>
            <a:ahLst/>
            <a:cxnLst/>
            <a:rect l="l" t="t" r="r" b="b"/>
            <a:pathLst>
              <a:path w="203834">
                <a:moveTo>
                  <a:pt x="0" y="0"/>
                </a:moveTo>
                <a:lnTo>
                  <a:pt x="203403" y="0"/>
                </a:lnTo>
              </a:path>
            </a:pathLst>
          </a:custGeom>
          <a:ln w="75120">
            <a:solidFill>
              <a:srgbClr val="000000"/>
            </a:solidFill>
          </a:ln>
        </p:spPr>
        <p:txBody>
          <a:bodyPr wrap="square" lIns="0" tIns="0" rIns="0" bIns="0" rtlCol="0"/>
          <a:lstStyle/>
          <a:p>
            <a:endParaRPr sz="1597" dirty="0"/>
          </a:p>
        </p:txBody>
      </p:sp>
      <p:sp>
        <p:nvSpPr>
          <p:cNvPr id="225" name="object 225"/>
          <p:cNvSpPr/>
          <p:nvPr/>
        </p:nvSpPr>
        <p:spPr>
          <a:xfrm>
            <a:off x="482405" y="2113833"/>
            <a:ext cx="184270" cy="0"/>
          </a:xfrm>
          <a:custGeom>
            <a:avLst/>
            <a:gdLst/>
            <a:ahLst/>
            <a:cxnLst/>
            <a:rect l="l" t="t" r="r" b="b"/>
            <a:pathLst>
              <a:path w="207645">
                <a:moveTo>
                  <a:pt x="0" y="0"/>
                </a:moveTo>
                <a:lnTo>
                  <a:pt x="207048" y="0"/>
                </a:lnTo>
              </a:path>
            </a:pathLst>
          </a:custGeom>
          <a:ln w="75120">
            <a:solidFill>
              <a:srgbClr val="000000"/>
            </a:solidFill>
          </a:ln>
        </p:spPr>
        <p:txBody>
          <a:bodyPr wrap="square" lIns="0" tIns="0" rIns="0" bIns="0" rtlCol="0"/>
          <a:lstStyle/>
          <a:p>
            <a:endParaRPr sz="1597" dirty="0"/>
          </a:p>
        </p:txBody>
      </p:sp>
      <p:sp>
        <p:nvSpPr>
          <p:cNvPr id="226" name="object 226"/>
          <p:cNvSpPr/>
          <p:nvPr/>
        </p:nvSpPr>
        <p:spPr>
          <a:xfrm>
            <a:off x="481700" y="2201066"/>
            <a:ext cx="185961" cy="0"/>
          </a:xfrm>
          <a:custGeom>
            <a:avLst/>
            <a:gdLst/>
            <a:ahLst/>
            <a:cxnLst/>
            <a:rect l="l" t="t" r="r" b="b"/>
            <a:pathLst>
              <a:path w="209550">
                <a:moveTo>
                  <a:pt x="0" y="0"/>
                </a:moveTo>
                <a:lnTo>
                  <a:pt x="209486" y="0"/>
                </a:lnTo>
              </a:path>
            </a:pathLst>
          </a:custGeom>
          <a:ln w="75120">
            <a:solidFill>
              <a:srgbClr val="000000"/>
            </a:solidFill>
          </a:ln>
        </p:spPr>
        <p:txBody>
          <a:bodyPr wrap="square" lIns="0" tIns="0" rIns="0" bIns="0" rtlCol="0"/>
          <a:lstStyle/>
          <a:p>
            <a:endParaRPr sz="1597" dirty="0"/>
          </a:p>
        </p:txBody>
      </p:sp>
      <p:sp>
        <p:nvSpPr>
          <p:cNvPr id="227" name="object 227"/>
          <p:cNvSpPr/>
          <p:nvPr/>
        </p:nvSpPr>
        <p:spPr>
          <a:xfrm>
            <a:off x="481544" y="2287622"/>
            <a:ext cx="186524" cy="0"/>
          </a:xfrm>
          <a:custGeom>
            <a:avLst/>
            <a:gdLst/>
            <a:ahLst/>
            <a:cxnLst/>
            <a:rect l="l" t="t" r="r" b="b"/>
            <a:pathLst>
              <a:path w="210184">
                <a:moveTo>
                  <a:pt x="0" y="0"/>
                </a:moveTo>
                <a:lnTo>
                  <a:pt x="209677" y="0"/>
                </a:lnTo>
              </a:path>
            </a:pathLst>
          </a:custGeom>
          <a:ln w="75120">
            <a:solidFill>
              <a:srgbClr val="000000"/>
            </a:solidFill>
          </a:ln>
        </p:spPr>
        <p:txBody>
          <a:bodyPr wrap="square" lIns="0" tIns="0" rIns="0" bIns="0" rtlCol="0"/>
          <a:lstStyle/>
          <a:p>
            <a:endParaRPr sz="1597" dirty="0"/>
          </a:p>
        </p:txBody>
      </p:sp>
      <p:sp>
        <p:nvSpPr>
          <p:cNvPr id="228" name="object 228"/>
          <p:cNvSpPr/>
          <p:nvPr/>
        </p:nvSpPr>
        <p:spPr>
          <a:xfrm>
            <a:off x="484340" y="2375531"/>
            <a:ext cx="180325" cy="0"/>
          </a:xfrm>
          <a:custGeom>
            <a:avLst/>
            <a:gdLst/>
            <a:ahLst/>
            <a:cxnLst/>
            <a:rect l="l" t="t" r="r" b="b"/>
            <a:pathLst>
              <a:path w="203200">
                <a:moveTo>
                  <a:pt x="0" y="0"/>
                </a:moveTo>
                <a:lnTo>
                  <a:pt x="203136" y="0"/>
                </a:lnTo>
              </a:path>
            </a:pathLst>
          </a:custGeom>
          <a:ln w="75120">
            <a:solidFill>
              <a:srgbClr val="000000"/>
            </a:solidFill>
          </a:ln>
        </p:spPr>
        <p:txBody>
          <a:bodyPr wrap="square" lIns="0" tIns="0" rIns="0" bIns="0" rtlCol="0"/>
          <a:lstStyle/>
          <a:p>
            <a:endParaRPr sz="1597" dirty="0"/>
          </a:p>
        </p:txBody>
      </p:sp>
      <p:sp>
        <p:nvSpPr>
          <p:cNvPr id="229" name="object 229"/>
          <p:cNvSpPr/>
          <p:nvPr/>
        </p:nvSpPr>
        <p:spPr>
          <a:xfrm>
            <a:off x="485602" y="2462763"/>
            <a:ext cx="180889" cy="0"/>
          </a:xfrm>
          <a:custGeom>
            <a:avLst/>
            <a:gdLst/>
            <a:ahLst/>
            <a:cxnLst/>
            <a:rect l="l" t="t" r="r" b="b"/>
            <a:pathLst>
              <a:path w="203834">
                <a:moveTo>
                  <a:pt x="0" y="0"/>
                </a:moveTo>
                <a:lnTo>
                  <a:pt x="203669" y="0"/>
                </a:lnTo>
              </a:path>
            </a:pathLst>
          </a:custGeom>
          <a:ln w="75120">
            <a:solidFill>
              <a:srgbClr val="000000"/>
            </a:solidFill>
          </a:ln>
        </p:spPr>
        <p:txBody>
          <a:bodyPr wrap="square" lIns="0" tIns="0" rIns="0" bIns="0" rtlCol="0"/>
          <a:lstStyle/>
          <a:p>
            <a:endParaRPr sz="1597" dirty="0"/>
          </a:p>
        </p:txBody>
      </p:sp>
      <p:sp>
        <p:nvSpPr>
          <p:cNvPr id="230" name="object 230"/>
          <p:cNvSpPr/>
          <p:nvPr/>
        </p:nvSpPr>
        <p:spPr>
          <a:xfrm>
            <a:off x="489753" y="2810904"/>
            <a:ext cx="183143" cy="0"/>
          </a:xfrm>
          <a:custGeom>
            <a:avLst/>
            <a:gdLst/>
            <a:ahLst/>
            <a:cxnLst/>
            <a:rect l="l" t="t" r="r" b="b"/>
            <a:pathLst>
              <a:path w="206375">
                <a:moveTo>
                  <a:pt x="0" y="0"/>
                </a:moveTo>
                <a:lnTo>
                  <a:pt x="206171" y="0"/>
                </a:lnTo>
              </a:path>
            </a:pathLst>
          </a:custGeom>
          <a:ln w="75120">
            <a:solidFill>
              <a:srgbClr val="000000"/>
            </a:solidFill>
          </a:ln>
        </p:spPr>
        <p:txBody>
          <a:bodyPr wrap="square" lIns="0" tIns="0" rIns="0" bIns="0" rtlCol="0"/>
          <a:lstStyle/>
          <a:p>
            <a:endParaRPr sz="1597" dirty="0"/>
          </a:p>
        </p:txBody>
      </p:sp>
      <p:sp>
        <p:nvSpPr>
          <p:cNvPr id="231" name="object 231"/>
          <p:cNvSpPr/>
          <p:nvPr/>
        </p:nvSpPr>
        <p:spPr>
          <a:xfrm>
            <a:off x="490361" y="2897460"/>
            <a:ext cx="177508" cy="0"/>
          </a:xfrm>
          <a:custGeom>
            <a:avLst/>
            <a:gdLst/>
            <a:ahLst/>
            <a:cxnLst/>
            <a:rect l="l" t="t" r="r" b="b"/>
            <a:pathLst>
              <a:path w="200025">
                <a:moveTo>
                  <a:pt x="0" y="0"/>
                </a:moveTo>
                <a:lnTo>
                  <a:pt x="199453" y="0"/>
                </a:lnTo>
              </a:path>
            </a:pathLst>
          </a:custGeom>
          <a:ln w="75120">
            <a:solidFill>
              <a:srgbClr val="000000"/>
            </a:solidFill>
          </a:ln>
        </p:spPr>
        <p:txBody>
          <a:bodyPr wrap="square" lIns="0" tIns="0" rIns="0" bIns="0" rtlCol="0"/>
          <a:lstStyle/>
          <a:p>
            <a:endParaRPr sz="1597" dirty="0"/>
          </a:p>
        </p:txBody>
      </p:sp>
      <p:sp>
        <p:nvSpPr>
          <p:cNvPr id="232" name="object 232"/>
          <p:cNvSpPr/>
          <p:nvPr/>
        </p:nvSpPr>
        <p:spPr>
          <a:xfrm>
            <a:off x="491057" y="3242328"/>
            <a:ext cx="183706" cy="0"/>
          </a:xfrm>
          <a:custGeom>
            <a:avLst/>
            <a:gdLst/>
            <a:ahLst/>
            <a:cxnLst/>
            <a:rect l="l" t="t" r="r" b="b"/>
            <a:pathLst>
              <a:path w="207009">
                <a:moveTo>
                  <a:pt x="0" y="0"/>
                </a:moveTo>
                <a:lnTo>
                  <a:pt x="206806" y="0"/>
                </a:lnTo>
              </a:path>
            </a:pathLst>
          </a:custGeom>
          <a:ln w="75120">
            <a:solidFill>
              <a:srgbClr val="000000"/>
            </a:solidFill>
          </a:ln>
        </p:spPr>
        <p:txBody>
          <a:bodyPr wrap="square" lIns="0" tIns="0" rIns="0" bIns="0" rtlCol="0"/>
          <a:lstStyle/>
          <a:p>
            <a:endParaRPr sz="1597" dirty="0"/>
          </a:p>
        </p:txBody>
      </p:sp>
      <p:sp>
        <p:nvSpPr>
          <p:cNvPr id="233" name="object 233"/>
          <p:cNvSpPr/>
          <p:nvPr/>
        </p:nvSpPr>
        <p:spPr>
          <a:xfrm>
            <a:off x="495454" y="3587651"/>
            <a:ext cx="183706" cy="0"/>
          </a:xfrm>
          <a:custGeom>
            <a:avLst/>
            <a:gdLst/>
            <a:ahLst/>
            <a:cxnLst/>
            <a:rect l="l" t="t" r="r" b="b"/>
            <a:pathLst>
              <a:path w="207009">
                <a:moveTo>
                  <a:pt x="0" y="0"/>
                </a:moveTo>
                <a:lnTo>
                  <a:pt x="206883" y="0"/>
                </a:lnTo>
              </a:path>
            </a:pathLst>
          </a:custGeom>
          <a:ln w="75120">
            <a:solidFill>
              <a:srgbClr val="000000"/>
            </a:solidFill>
          </a:ln>
        </p:spPr>
        <p:txBody>
          <a:bodyPr wrap="square" lIns="0" tIns="0" rIns="0" bIns="0" rtlCol="0"/>
          <a:lstStyle/>
          <a:p>
            <a:endParaRPr sz="1597" dirty="0"/>
          </a:p>
        </p:txBody>
      </p:sp>
      <p:sp>
        <p:nvSpPr>
          <p:cNvPr id="237" name="Rectangle 236">
            <a:extLst>
              <a:ext uri="{FF2B5EF4-FFF2-40B4-BE49-F238E27FC236}">
                <a16:creationId xmlns:a16="http://schemas.microsoft.com/office/drawing/2014/main" id="{0BD6C2AA-AFBB-413D-8DA7-8482B510BDB2}"/>
              </a:ext>
            </a:extLst>
          </p:cNvPr>
          <p:cNvSpPr/>
          <p:nvPr/>
        </p:nvSpPr>
        <p:spPr>
          <a:xfrm>
            <a:off x="8610600" y="6409212"/>
            <a:ext cx="418704" cy="369332"/>
          </a:xfrm>
          <a:prstGeom prst="rect">
            <a:avLst/>
          </a:prstGeom>
        </p:spPr>
        <p:txBody>
          <a:bodyPr wrap="none">
            <a:spAutoFit/>
          </a:bodyPr>
          <a:lstStyle/>
          <a:p>
            <a:r>
              <a:rPr lang="en-US" dirty="0">
                <a:solidFill>
                  <a:schemeClr val="bg1"/>
                </a:solidFill>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08103" y="450453"/>
            <a:ext cx="855982" cy="74384"/>
          </a:xfrm>
          <a:custGeom>
            <a:avLst/>
            <a:gdLst/>
            <a:ahLst/>
            <a:cxnLst/>
            <a:rect l="l" t="t" r="r" b="b"/>
            <a:pathLst>
              <a:path w="964565" h="83820">
                <a:moveTo>
                  <a:pt x="949606" y="0"/>
                </a:moveTo>
                <a:lnTo>
                  <a:pt x="14798" y="0"/>
                </a:lnTo>
                <a:lnTo>
                  <a:pt x="3699" y="18630"/>
                </a:lnTo>
                <a:lnTo>
                  <a:pt x="0" y="41857"/>
                </a:lnTo>
                <a:lnTo>
                  <a:pt x="3699" y="65085"/>
                </a:lnTo>
                <a:lnTo>
                  <a:pt x="14798" y="83715"/>
                </a:lnTo>
                <a:lnTo>
                  <a:pt x="949606" y="83715"/>
                </a:lnTo>
                <a:lnTo>
                  <a:pt x="960705" y="65085"/>
                </a:lnTo>
                <a:lnTo>
                  <a:pt x="964405" y="41857"/>
                </a:lnTo>
                <a:lnTo>
                  <a:pt x="960705" y="18630"/>
                </a:lnTo>
                <a:lnTo>
                  <a:pt x="949606" y="0"/>
                </a:lnTo>
                <a:close/>
              </a:path>
            </a:pathLst>
          </a:custGeom>
          <a:solidFill>
            <a:srgbClr val="FFD100"/>
          </a:solidFill>
        </p:spPr>
        <p:txBody>
          <a:bodyPr wrap="square" lIns="0" tIns="0" rIns="0" bIns="0" rtlCol="0"/>
          <a:lstStyle/>
          <a:p>
            <a:endParaRPr sz="1597" dirty="0"/>
          </a:p>
        </p:txBody>
      </p:sp>
      <p:sp>
        <p:nvSpPr>
          <p:cNvPr id="3" name="object 3"/>
          <p:cNvSpPr/>
          <p:nvPr/>
        </p:nvSpPr>
        <p:spPr>
          <a:xfrm>
            <a:off x="475682" y="1065610"/>
            <a:ext cx="6683761" cy="614007"/>
          </a:xfrm>
          <a:prstGeom prst="rect">
            <a:avLst/>
          </a:prstGeom>
          <a:blipFill>
            <a:blip r:embed="rId3" cstate="print"/>
            <a:stretch>
              <a:fillRect/>
            </a:stretch>
          </a:blipFill>
        </p:spPr>
        <p:txBody>
          <a:bodyPr wrap="square" lIns="0" tIns="0" rIns="0" bIns="0" rtlCol="0"/>
          <a:lstStyle/>
          <a:p>
            <a:endParaRPr sz="1597" dirty="0"/>
          </a:p>
        </p:txBody>
      </p:sp>
      <p:sp>
        <p:nvSpPr>
          <p:cNvPr id="9" name="object 9"/>
          <p:cNvSpPr/>
          <p:nvPr/>
        </p:nvSpPr>
        <p:spPr>
          <a:xfrm>
            <a:off x="4078585" y="3694866"/>
            <a:ext cx="2980779" cy="1098182"/>
          </a:xfrm>
          <a:prstGeom prst="rect">
            <a:avLst/>
          </a:prstGeom>
          <a:blipFill>
            <a:blip r:embed="rId4" cstate="print"/>
            <a:stretch>
              <a:fillRect/>
            </a:stretch>
          </a:blipFill>
        </p:spPr>
        <p:txBody>
          <a:bodyPr wrap="square" lIns="0" tIns="0" rIns="0" bIns="0" rtlCol="0"/>
          <a:lstStyle/>
          <a:p>
            <a:endParaRPr sz="1597" dirty="0"/>
          </a:p>
        </p:txBody>
      </p:sp>
      <p:sp>
        <p:nvSpPr>
          <p:cNvPr id="12" name="object 12"/>
          <p:cNvSpPr/>
          <p:nvPr/>
        </p:nvSpPr>
        <p:spPr>
          <a:xfrm>
            <a:off x="4075880" y="2136742"/>
            <a:ext cx="2983484" cy="321881"/>
          </a:xfrm>
          <a:prstGeom prst="rect">
            <a:avLst/>
          </a:prstGeom>
          <a:blipFill>
            <a:blip r:embed="rId5" cstate="print"/>
            <a:stretch>
              <a:fillRect/>
            </a:stretch>
          </a:blipFill>
        </p:spPr>
        <p:txBody>
          <a:bodyPr wrap="square" lIns="0" tIns="0" rIns="0" bIns="0" rtlCol="0"/>
          <a:lstStyle/>
          <a:p>
            <a:endParaRPr sz="1597" dirty="0"/>
          </a:p>
        </p:txBody>
      </p:sp>
      <p:sp>
        <p:nvSpPr>
          <p:cNvPr id="15" name="object 15"/>
          <p:cNvSpPr txBox="1"/>
          <p:nvPr/>
        </p:nvSpPr>
        <p:spPr>
          <a:xfrm>
            <a:off x="5709290" y="316358"/>
            <a:ext cx="537032" cy="120641"/>
          </a:xfrm>
          <a:prstGeom prst="rect">
            <a:avLst/>
          </a:prstGeom>
        </p:spPr>
        <p:txBody>
          <a:bodyPr vert="horz" wrap="square" lIns="0" tIns="11270" rIns="0" bIns="0" rtlCol="0">
            <a:spAutoFit/>
          </a:bodyPr>
          <a:lstStyle/>
          <a:p>
            <a:pPr marL="11270">
              <a:spcBef>
                <a:spcPts val="89"/>
              </a:spcBef>
              <a:tabLst>
                <a:tab pos="472776" algn="l"/>
              </a:tabLst>
            </a:pPr>
            <a:r>
              <a:rPr sz="710" b="1" spc="-106" dirty="0">
                <a:latin typeface="Arial"/>
                <a:cs typeface="Arial"/>
              </a:rPr>
              <a:t>PAGE	</a:t>
            </a:r>
            <a:r>
              <a:rPr sz="710" b="1" spc="18" dirty="0">
                <a:latin typeface="Arial"/>
                <a:cs typeface="Arial"/>
              </a:rPr>
              <a:t>2</a:t>
            </a:r>
            <a:endParaRPr sz="710" dirty="0">
              <a:latin typeface="Arial"/>
              <a:cs typeface="Arial"/>
            </a:endParaRPr>
          </a:p>
        </p:txBody>
      </p:sp>
      <p:sp>
        <p:nvSpPr>
          <p:cNvPr id="16" name="object 16"/>
          <p:cNvSpPr txBox="1"/>
          <p:nvPr/>
        </p:nvSpPr>
        <p:spPr>
          <a:xfrm>
            <a:off x="297274" y="322556"/>
            <a:ext cx="428835" cy="120641"/>
          </a:xfrm>
          <a:prstGeom prst="rect">
            <a:avLst/>
          </a:prstGeom>
        </p:spPr>
        <p:txBody>
          <a:bodyPr vert="horz" wrap="square" lIns="0" tIns="11270" rIns="0" bIns="0" rtlCol="0">
            <a:spAutoFit/>
          </a:bodyPr>
          <a:lstStyle/>
          <a:p>
            <a:pPr marL="11270">
              <a:spcBef>
                <a:spcPts val="89"/>
              </a:spcBef>
            </a:pPr>
            <a:r>
              <a:rPr sz="710" b="1" spc="-80" dirty="0">
                <a:latin typeface="Arial"/>
                <a:cs typeface="Arial"/>
              </a:rPr>
              <a:t>XXXXXXXX</a:t>
            </a:r>
            <a:endParaRPr sz="710" dirty="0">
              <a:latin typeface="Arial"/>
              <a:cs typeface="Arial"/>
            </a:endParaRPr>
          </a:p>
        </p:txBody>
      </p:sp>
      <p:sp>
        <p:nvSpPr>
          <p:cNvPr id="17" name="object 17"/>
          <p:cNvSpPr txBox="1"/>
          <p:nvPr/>
        </p:nvSpPr>
        <p:spPr>
          <a:xfrm>
            <a:off x="299076" y="417397"/>
            <a:ext cx="274996" cy="120641"/>
          </a:xfrm>
          <a:prstGeom prst="rect">
            <a:avLst/>
          </a:prstGeom>
        </p:spPr>
        <p:txBody>
          <a:bodyPr vert="horz" wrap="square" lIns="0" tIns="11270" rIns="0" bIns="0" rtlCol="0">
            <a:spAutoFit/>
          </a:bodyPr>
          <a:lstStyle/>
          <a:p>
            <a:pPr marL="11270">
              <a:spcBef>
                <a:spcPts val="89"/>
              </a:spcBef>
            </a:pPr>
            <a:r>
              <a:rPr sz="710" b="1" spc="-27" dirty="0">
                <a:latin typeface="Arial"/>
                <a:cs typeface="Arial"/>
              </a:rPr>
              <a:t>GLIST</a:t>
            </a:r>
            <a:endParaRPr sz="710" dirty="0">
              <a:latin typeface="Arial"/>
              <a:cs typeface="Arial"/>
            </a:endParaRPr>
          </a:p>
        </p:txBody>
      </p:sp>
      <p:sp>
        <p:nvSpPr>
          <p:cNvPr id="18" name="object 18"/>
          <p:cNvSpPr txBox="1"/>
          <p:nvPr/>
        </p:nvSpPr>
        <p:spPr>
          <a:xfrm>
            <a:off x="2484621" y="312977"/>
            <a:ext cx="2367334" cy="120641"/>
          </a:xfrm>
          <a:prstGeom prst="rect">
            <a:avLst/>
          </a:prstGeom>
        </p:spPr>
        <p:txBody>
          <a:bodyPr vert="horz" wrap="square" lIns="0" tIns="11270" rIns="0" bIns="0" rtlCol="0">
            <a:spAutoFit/>
          </a:bodyPr>
          <a:lstStyle/>
          <a:p>
            <a:pPr marL="11270">
              <a:spcBef>
                <a:spcPts val="89"/>
              </a:spcBef>
            </a:pPr>
            <a:r>
              <a:rPr sz="710" b="1" spc="-67" dirty="0">
                <a:latin typeface="Arial"/>
                <a:cs typeface="Arial"/>
              </a:rPr>
              <a:t>STATE </a:t>
            </a:r>
            <a:r>
              <a:rPr sz="710" b="1" spc="-111" dirty="0">
                <a:latin typeface="Arial"/>
                <a:cs typeface="Arial"/>
              </a:rPr>
              <a:t>OF </a:t>
            </a:r>
            <a:r>
              <a:rPr sz="710" b="1" spc="-93" dirty="0">
                <a:latin typeface="Arial"/>
                <a:cs typeface="Arial"/>
              </a:rPr>
              <a:t>NORTH </a:t>
            </a:r>
            <a:r>
              <a:rPr sz="710" b="1" spc="-62" dirty="0">
                <a:latin typeface="Arial"/>
                <a:cs typeface="Arial"/>
              </a:rPr>
              <a:t>CAROLINA </a:t>
            </a:r>
            <a:r>
              <a:rPr sz="710" b="1" spc="-93" dirty="0">
                <a:latin typeface="Arial"/>
                <a:cs typeface="Arial"/>
              </a:rPr>
              <a:t>GENERAL </a:t>
            </a:r>
            <a:r>
              <a:rPr sz="710" b="1" spc="-53" dirty="0">
                <a:latin typeface="Arial"/>
                <a:cs typeface="Arial"/>
              </a:rPr>
              <a:t>LEDGER</a:t>
            </a:r>
            <a:r>
              <a:rPr sz="710" b="1" spc="-40" dirty="0">
                <a:latin typeface="Arial"/>
                <a:cs typeface="Arial"/>
              </a:rPr>
              <a:t> </a:t>
            </a:r>
            <a:r>
              <a:rPr sz="710" b="1" spc="-84" dirty="0">
                <a:latin typeface="Arial"/>
                <a:cs typeface="Arial"/>
              </a:rPr>
              <a:t>SYSTEM</a:t>
            </a:r>
            <a:endParaRPr sz="710" dirty="0">
              <a:latin typeface="Arial"/>
              <a:cs typeface="Arial"/>
            </a:endParaRPr>
          </a:p>
        </p:txBody>
      </p:sp>
      <p:sp>
        <p:nvSpPr>
          <p:cNvPr id="19" name="object 19"/>
          <p:cNvSpPr txBox="1"/>
          <p:nvPr/>
        </p:nvSpPr>
        <p:spPr>
          <a:xfrm>
            <a:off x="3005029" y="410015"/>
            <a:ext cx="1327082" cy="120641"/>
          </a:xfrm>
          <a:prstGeom prst="rect">
            <a:avLst/>
          </a:prstGeom>
        </p:spPr>
        <p:txBody>
          <a:bodyPr vert="horz" wrap="square" lIns="0" tIns="11270" rIns="0" bIns="0" rtlCol="0">
            <a:spAutoFit/>
          </a:bodyPr>
          <a:lstStyle/>
          <a:p>
            <a:pPr marL="11270">
              <a:spcBef>
                <a:spcPts val="89"/>
              </a:spcBef>
            </a:pPr>
            <a:r>
              <a:rPr sz="710" b="1" spc="-27" dirty="0">
                <a:latin typeface="Arial"/>
                <a:cs typeface="Arial"/>
              </a:rPr>
              <a:t>DETAIL </a:t>
            </a:r>
            <a:r>
              <a:rPr sz="710" b="1" spc="-67" dirty="0">
                <a:latin typeface="Arial"/>
                <a:cs typeface="Arial"/>
              </a:rPr>
              <a:t>TRANSACTION</a:t>
            </a:r>
            <a:r>
              <a:rPr sz="710" b="1" spc="-4" dirty="0">
                <a:latin typeface="Arial"/>
                <a:cs typeface="Arial"/>
              </a:rPr>
              <a:t> </a:t>
            </a:r>
            <a:r>
              <a:rPr sz="710" b="1" spc="-84" dirty="0">
                <a:latin typeface="Arial"/>
                <a:cs typeface="Arial"/>
              </a:rPr>
              <a:t>LEDGER</a:t>
            </a:r>
            <a:endParaRPr sz="710" dirty="0">
              <a:latin typeface="Arial"/>
              <a:cs typeface="Arial"/>
            </a:endParaRPr>
          </a:p>
        </p:txBody>
      </p:sp>
      <p:sp>
        <p:nvSpPr>
          <p:cNvPr id="20" name="object 20"/>
          <p:cNvSpPr txBox="1"/>
          <p:nvPr/>
        </p:nvSpPr>
        <p:spPr>
          <a:xfrm>
            <a:off x="2668947" y="509937"/>
            <a:ext cx="1998231" cy="120641"/>
          </a:xfrm>
          <a:prstGeom prst="rect">
            <a:avLst/>
          </a:prstGeom>
        </p:spPr>
        <p:txBody>
          <a:bodyPr vert="horz" wrap="square" lIns="0" tIns="11270" rIns="0" bIns="0" rtlCol="0">
            <a:spAutoFit/>
          </a:bodyPr>
          <a:lstStyle/>
          <a:p>
            <a:pPr marL="11270">
              <a:spcBef>
                <a:spcPts val="89"/>
              </a:spcBef>
            </a:pPr>
            <a:r>
              <a:rPr sz="710" b="1" spc="-84" dirty="0">
                <a:latin typeface="Arial"/>
                <a:cs typeface="Arial"/>
              </a:rPr>
              <a:t>FOR </a:t>
            </a:r>
            <a:r>
              <a:rPr sz="710" b="1" spc="-75" dirty="0">
                <a:latin typeface="Arial"/>
                <a:cs typeface="Arial"/>
              </a:rPr>
              <a:t>THE </a:t>
            </a:r>
            <a:r>
              <a:rPr sz="710" b="1" spc="-49" dirty="0">
                <a:latin typeface="Arial"/>
                <a:cs typeface="Arial"/>
              </a:rPr>
              <a:t>PERIOD </a:t>
            </a:r>
            <a:r>
              <a:rPr sz="710" b="1" spc="44" dirty="0">
                <a:latin typeface="Arial"/>
                <a:cs typeface="Arial"/>
              </a:rPr>
              <a:t>05/01/20</a:t>
            </a:r>
            <a:r>
              <a:rPr sz="710" b="1" spc="44" dirty="0">
                <a:latin typeface="Courier New"/>
                <a:cs typeface="Courier New"/>
              </a:rPr>
              <a:t>xx </a:t>
            </a:r>
            <a:r>
              <a:rPr sz="710" b="1" spc="124" dirty="0">
                <a:latin typeface="Arial"/>
                <a:cs typeface="Arial"/>
              </a:rPr>
              <a:t>-</a:t>
            </a:r>
            <a:r>
              <a:rPr sz="710" b="1" spc="40" dirty="0">
                <a:latin typeface="Arial"/>
                <a:cs typeface="Arial"/>
              </a:rPr>
              <a:t> 05/31/20</a:t>
            </a:r>
            <a:r>
              <a:rPr sz="710" b="1" spc="40" dirty="0">
                <a:latin typeface="Courier New"/>
                <a:cs typeface="Courier New"/>
              </a:rPr>
              <a:t>xx</a:t>
            </a:r>
            <a:endParaRPr sz="710" dirty="0">
              <a:latin typeface="Courier New"/>
              <a:cs typeface="Courier New"/>
            </a:endParaRPr>
          </a:p>
        </p:txBody>
      </p:sp>
      <p:sp>
        <p:nvSpPr>
          <p:cNvPr id="21" name="object 21"/>
          <p:cNvSpPr txBox="1"/>
          <p:nvPr/>
        </p:nvSpPr>
        <p:spPr>
          <a:xfrm>
            <a:off x="5709966" y="413395"/>
            <a:ext cx="1164226" cy="120641"/>
          </a:xfrm>
          <a:prstGeom prst="rect">
            <a:avLst/>
          </a:prstGeom>
        </p:spPr>
        <p:txBody>
          <a:bodyPr vert="horz" wrap="square" lIns="0" tIns="11270" rIns="0" bIns="0" rtlCol="0">
            <a:spAutoFit/>
          </a:bodyPr>
          <a:lstStyle/>
          <a:p>
            <a:pPr marL="11270">
              <a:spcBef>
                <a:spcPts val="89"/>
              </a:spcBef>
            </a:pPr>
            <a:r>
              <a:rPr sz="710" b="1" spc="-31" dirty="0">
                <a:latin typeface="Arial"/>
                <a:cs typeface="Arial"/>
              </a:rPr>
              <a:t>GL-DETAIL-LEDGER-XXXXX</a:t>
            </a:r>
            <a:endParaRPr sz="710" dirty="0">
              <a:latin typeface="Arial"/>
              <a:cs typeface="Arial"/>
            </a:endParaRPr>
          </a:p>
        </p:txBody>
      </p:sp>
      <p:sp>
        <p:nvSpPr>
          <p:cNvPr id="22" name="object 22"/>
          <p:cNvSpPr txBox="1"/>
          <p:nvPr/>
        </p:nvSpPr>
        <p:spPr>
          <a:xfrm>
            <a:off x="5711994" y="513205"/>
            <a:ext cx="537595" cy="120641"/>
          </a:xfrm>
          <a:prstGeom prst="rect">
            <a:avLst/>
          </a:prstGeom>
        </p:spPr>
        <p:txBody>
          <a:bodyPr vert="horz" wrap="square" lIns="0" tIns="11270" rIns="0" bIns="0" rtlCol="0">
            <a:spAutoFit/>
          </a:bodyPr>
          <a:lstStyle/>
          <a:p>
            <a:pPr marL="11270">
              <a:spcBef>
                <a:spcPts val="89"/>
              </a:spcBef>
            </a:pPr>
            <a:r>
              <a:rPr sz="710" b="1" spc="40" dirty="0">
                <a:latin typeface="Arial"/>
                <a:cs typeface="Arial"/>
              </a:rPr>
              <a:t>06/03/20</a:t>
            </a:r>
            <a:r>
              <a:rPr sz="710" b="1" spc="40" dirty="0">
                <a:latin typeface="Courier New"/>
                <a:cs typeface="Courier New"/>
              </a:rPr>
              <a:t>xx</a:t>
            </a:r>
            <a:endParaRPr sz="710" dirty="0">
              <a:latin typeface="Courier New"/>
              <a:cs typeface="Courier New"/>
            </a:endParaRPr>
          </a:p>
        </p:txBody>
      </p:sp>
      <p:sp>
        <p:nvSpPr>
          <p:cNvPr id="23" name="object 23"/>
          <p:cNvSpPr txBox="1"/>
          <p:nvPr/>
        </p:nvSpPr>
        <p:spPr>
          <a:xfrm>
            <a:off x="298175" y="515122"/>
            <a:ext cx="1063920" cy="319670"/>
          </a:xfrm>
          <a:prstGeom prst="rect">
            <a:avLst/>
          </a:prstGeom>
        </p:spPr>
        <p:txBody>
          <a:bodyPr vert="horz" wrap="square" lIns="0" tIns="11270" rIns="0" bIns="0" rtlCol="0">
            <a:spAutoFit/>
          </a:bodyPr>
          <a:lstStyle/>
          <a:p>
            <a:pPr marL="11833">
              <a:spcBef>
                <a:spcPts val="89"/>
              </a:spcBef>
            </a:pPr>
            <a:r>
              <a:rPr sz="710" b="1" spc="-18" dirty="0">
                <a:latin typeface="Arial"/>
                <a:cs typeface="Arial"/>
              </a:rPr>
              <a:t>02</a:t>
            </a:r>
            <a:r>
              <a:rPr sz="710" b="1" spc="-18" dirty="0">
                <a:latin typeface="Courier New"/>
                <a:cs typeface="Courier New"/>
              </a:rPr>
              <a:t>xx</a:t>
            </a:r>
            <a:endParaRPr sz="710" dirty="0">
              <a:latin typeface="Courier New"/>
              <a:cs typeface="Courier New"/>
            </a:endParaRPr>
          </a:p>
          <a:p>
            <a:pPr marL="11270">
              <a:spcBef>
                <a:spcPts val="657"/>
              </a:spcBef>
            </a:pPr>
            <a:r>
              <a:rPr sz="710" b="1" spc="-62" dirty="0">
                <a:latin typeface="Arial"/>
                <a:cs typeface="Arial"/>
              </a:rPr>
              <a:t>CENTER:</a:t>
            </a:r>
            <a:r>
              <a:rPr sz="710" b="1" spc="22" dirty="0">
                <a:latin typeface="Arial"/>
                <a:cs typeface="Arial"/>
              </a:rPr>
              <a:t> </a:t>
            </a:r>
            <a:r>
              <a:rPr sz="710" b="1" spc="-67" dirty="0">
                <a:latin typeface="Arial"/>
                <a:cs typeface="Arial"/>
              </a:rPr>
              <a:t>XXXXXXXXXXXX</a:t>
            </a:r>
            <a:endParaRPr sz="710" dirty="0">
              <a:latin typeface="Arial"/>
              <a:cs typeface="Arial"/>
            </a:endParaRPr>
          </a:p>
        </p:txBody>
      </p:sp>
      <p:sp>
        <p:nvSpPr>
          <p:cNvPr id="24" name="object 24"/>
          <p:cNvSpPr txBox="1"/>
          <p:nvPr/>
        </p:nvSpPr>
        <p:spPr>
          <a:xfrm>
            <a:off x="458777" y="905346"/>
            <a:ext cx="3355743" cy="120641"/>
          </a:xfrm>
          <a:prstGeom prst="rect">
            <a:avLst/>
          </a:prstGeom>
        </p:spPr>
        <p:txBody>
          <a:bodyPr vert="horz" wrap="square" lIns="0" tIns="11270" rIns="0" bIns="0" rtlCol="0">
            <a:spAutoFit/>
          </a:bodyPr>
          <a:lstStyle/>
          <a:p>
            <a:pPr marL="11270">
              <a:spcBef>
                <a:spcPts val="89"/>
              </a:spcBef>
              <a:tabLst>
                <a:tab pos="576459" algn="l"/>
                <a:tab pos="1567091" algn="l"/>
                <a:tab pos="1928857" algn="l"/>
              </a:tabLst>
            </a:pPr>
            <a:r>
              <a:rPr sz="710" b="1" spc="-67" dirty="0">
                <a:latin typeface="Arial"/>
                <a:cs typeface="Arial"/>
              </a:rPr>
              <a:t>EFF  </a:t>
            </a:r>
            <a:r>
              <a:rPr sz="710" b="1" spc="-22" dirty="0">
                <a:latin typeface="Arial"/>
                <a:cs typeface="Arial"/>
              </a:rPr>
              <a:t> </a:t>
            </a:r>
            <a:r>
              <a:rPr sz="710" b="1" spc="-75" dirty="0">
                <a:latin typeface="Arial"/>
                <a:cs typeface="Arial"/>
              </a:rPr>
              <a:t>DATE	</a:t>
            </a:r>
            <a:r>
              <a:rPr sz="1065" b="1" spc="-153" baseline="3472" dirty="0">
                <a:latin typeface="Arial"/>
                <a:cs typeface="Arial"/>
              </a:rPr>
              <a:t>DOCUMENT	</a:t>
            </a:r>
            <a:r>
              <a:rPr sz="1065" b="1" spc="-99" baseline="3472" dirty="0">
                <a:latin typeface="Arial"/>
                <a:cs typeface="Arial"/>
              </a:rPr>
              <a:t>ENTY	</a:t>
            </a:r>
            <a:r>
              <a:rPr sz="1065" b="1" spc="-33" baseline="6944" dirty="0">
                <a:latin typeface="Arial"/>
                <a:cs typeface="Arial"/>
              </a:rPr>
              <a:t>ADDITIONAL DESCRIPTIVE</a:t>
            </a:r>
            <a:r>
              <a:rPr sz="1065" b="1" spc="33" baseline="6944" dirty="0">
                <a:latin typeface="Arial"/>
                <a:cs typeface="Arial"/>
              </a:rPr>
              <a:t> </a:t>
            </a:r>
            <a:r>
              <a:rPr sz="1065" b="1" spc="-27" baseline="6944" dirty="0">
                <a:latin typeface="Arial"/>
                <a:cs typeface="Arial"/>
              </a:rPr>
              <a:t>INFO</a:t>
            </a:r>
            <a:endParaRPr sz="1065" baseline="6944" dirty="0">
              <a:latin typeface="Arial"/>
              <a:cs typeface="Arial"/>
            </a:endParaRPr>
          </a:p>
        </p:txBody>
      </p:sp>
      <p:sp>
        <p:nvSpPr>
          <p:cNvPr id="25" name="object 25"/>
          <p:cNvSpPr txBox="1"/>
          <p:nvPr/>
        </p:nvSpPr>
        <p:spPr>
          <a:xfrm>
            <a:off x="301894" y="1097573"/>
            <a:ext cx="2468767" cy="415593"/>
          </a:xfrm>
          <a:prstGeom prst="rect">
            <a:avLst/>
          </a:prstGeom>
        </p:spPr>
        <p:txBody>
          <a:bodyPr vert="horz" wrap="square" lIns="0" tIns="11270" rIns="0" bIns="0" rtlCol="0">
            <a:spAutoFit/>
          </a:bodyPr>
          <a:lstStyle/>
          <a:p>
            <a:pPr marL="11270">
              <a:lnSpc>
                <a:spcPts val="799"/>
              </a:lnSpc>
              <a:spcBef>
                <a:spcPts val="89"/>
              </a:spcBef>
              <a:tabLst>
                <a:tab pos="999084" algn="l"/>
              </a:tabLst>
            </a:pPr>
            <a:r>
              <a:rPr sz="710" b="1" spc="-93" dirty="0">
                <a:latin typeface="Arial"/>
                <a:cs typeface="Arial"/>
              </a:rPr>
              <a:t>ACCT  </a:t>
            </a:r>
            <a:r>
              <a:rPr sz="710" b="1" spc="-9" dirty="0">
                <a:latin typeface="Arial"/>
                <a:cs typeface="Arial"/>
              </a:rPr>
              <a:t> </a:t>
            </a:r>
            <a:r>
              <a:rPr sz="710" b="1" spc="-4" dirty="0">
                <a:latin typeface="Arial"/>
                <a:cs typeface="Arial"/>
              </a:rPr>
              <a:t>53</a:t>
            </a:r>
            <a:r>
              <a:rPr sz="710" b="1" spc="-4" dirty="0">
                <a:latin typeface="Courier New"/>
                <a:cs typeface="Courier New"/>
              </a:rPr>
              <a:t>xxxx	</a:t>
            </a:r>
            <a:r>
              <a:rPr sz="1065" b="1" spc="-33" baseline="3472" dirty="0">
                <a:latin typeface="Arial"/>
                <a:cs typeface="Arial"/>
              </a:rPr>
              <a:t>EPA-TIME </a:t>
            </a:r>
            <a:r>
              <a:rPr sz="1065" b="1" spc="6" baseline="3472" dirty="0">
                <a:latin typeface="Arial"/>
                <a:cs typeface="Arial"/>
              </a:rPr>
              <a:t>LIMITED</a:t>
            </a:r>
            <a:r>
              <a:rPr sz="1065" b="1" spc="266" baseline="3472" dirty="0">
                <a:latin typeface="Arial"/>
                <a:cs typeface="Arial"/>
              </a:rPr>
              <a:t> </a:t>
            </a:r>
            <a:r>
              <a:rPr sz="1065" b="1" spc="-53" baseline="3472" dirty="0">
                <a:latin typeface="Arial"/>
                <a:cs typeface="Arial"/>
              </a:rPr>
              <a:t>SAL-RECP</a:t>
            </a:r>
            <a:endParaRPr sz="1065" baseline="3472" dirty="0">
              <a:latin typeface="Arial"/>
              <a:cs typeface="Arial"/>
            </a:endParaRPr>
          </a:p>
          <a:p>
            <a:pPr marL="166232">
              <a:lnSpc>
                <a:spcPts val="799"/>
              </a:lnSpc>
              <a:tabLst>
                <a:tab pos="975417" algn="l"/>
                <a:tab pos="2087200" algn="l"/>
              </a:tabLst>
            </a:pPr>
            <a:r>
              <a:rPr sz="710" b="1" spc="40" dirty="0">
                <a:latin typeface="Arial"/>
                <a:cs typeface="Arial"/>
              </a:rPr>
              <a:t>05/25/20</a:t>
            </a:r>
            <a:r>
              <a:rPr sz="710" b="1" spc="40" dirty="0">
                <a:latin typeface="Courier New"/>
                <a:cs typeface="Courier New"/>
              </a:rPr>
              <a:t>xx	</a:t>
            </a:r>
            <a:r>
              <a:rPr sz="710" b="1" spc="-13" dirty="0">
                <a:latin typeface="Courier New"/>
                <a:cs typeface="Courier New"/>
              </a:rPr>
              <a:t>xxxxxxx	</a:t>
            </a:r>
            <a:r>
              <a:rPr sz="710" b="1" spc="-40" dirty="0">
                <a:latin typeface="Arial"/>
                <a:cs typeface="Arial"/>
              </a:rPr>
              <a:t>NC</a:t>
            </a:r>
            <a:r>
              <a:rPr sz="710" b="1" spc="-40" dirty="0">
                <a:latin typeface="Courier New"/>
                <a:cs typeface="Courier New"/>
              </a:rPr>
              <a:t>xxxxx</a:t>
            </a:r>
            <a:endParaRPr sz="710" dirty="0">
              <a:latin typeface="Courier New"/>
              <a:cs typeface="Courier New"/>
            </a:endParaRPr>
          </a:p>
          <a:p>
            <a:pPr marL="374727">
              <a:spcBef>
                <a:spcPts val="692"/>
              </a:spcBef>
            </a:pPr>
            <a:r>
              <a:rPr sz="710" b="1" spc="18" dirty="0">
                <a:latin typeface="Arial"/>
                <a:cs typeface="Arial"/>
              </a:rPr>
              <a:t>05</a:t>
            </a:r>
            <a:endParaRPr sz="710" dirty="0">
              <a:latin typeface="Arial"/>
              <a:cs typeface="Arial"/>
            </a:endParaRPr>
          </a:p>
        </p:txBody>
      </p:sp>
      <p:sp>
        <p:nvSpPr>
          <p:cNvPr id="26" name="object 26"/>
          <p:cNvSpPr txBox="1"/>
          <p:nvPr/>
        </p:nvSpPr>
        <p:spPr>
          <a:xfrm>
            <a:off x="307305" y="1681263"/>
            <a:ext cx="590002" cy="120641"/>
          </a:xfrm>
          <a:prstGeom prst="rect">
            <a:avLst/>
          </a:prstGeom>
        </p:spPr>
        <p:txBody>
          <a:bodyPr vert="horz" wrap="square" lIns="0" tIns="11270" rIns="0" bIns="0" rtlCol="0">
            <a:spAutoFit/>
          </a:bodyPr>
          <a:lstStyle/>
          <a:p>
            <a:pPr marL="11270">
              <a:spcBef>
                <a:spcPts val="89"/>
              </a:spcBef>
            </a:pPr>
            <a:r>
              <a:rPr sz="710" b="1" spc="-93" dirty="0">
                <a:latin typeface="Arial"/>
                <a:cs typeface="Arial"/>
              </a:rPr>
              <a:t>ACCT</a:t>
            </a:r>
            <a:r>
              <a:rPr sz="710" b="1" spc="-58" dirty="0">
                <a:latin typeface="Arial"/>
                <a:cs typeface="Arial"/>
              </a:rPr>
              <a:t> </a:t>
            </a:r>
            <a:r>
              <a:rPr sz="710" b="1" spc="-13" dirty="0">
                <a:latin typeface="Arial"/>
                <a:cs typeface="Arial"/>
              </a:rPr>
              <a:t>53</a:t>
            </a:r>
            <a:r>
              <a:rPr sz="710" b="1" spc="-13" dirty="0">
                <a:latin typeface="Courier New"/>
                <a:cs typeface="Courier New"/>
              </a:rPr>
              <a:t>xxxx</a:t>
            </a:r>
            <a:endParaRPr sz="710" dirty="0">
              <a:latin typeface="Courier New"/>
              <a:cs typeface="Courier New"/>
            </a:endParaRPr>
          </a:p>
        </p:txBody>
      </p:sp>
      <p:sp>
        <p:nvSpPr>
          <p:cNvPr id="27" name="object 27"/>
          <p:cNvSpPr txBox="1"/>
          <p:nvPr/>
        </p:nvSpPr>
        <p:spPr>
          <a:xfrm>
            <a:off x="1295487" y="1671165"/>
            <a:ext cx="1323138" cy="120641"/>
          </a:xfrm>
          <a:prstGeom prst="rect">
            <a:avLst/>
          </a:prstGeom>
        </p:spPr>
        <p:txBody>
          <a:bodyPr vert="horz" wrap="square" lIns="0" tIns="11270" rIns="0" bIns="0" rtlCol="0">
            <a:spAutoFit/>
          </a:bodyPr>
          <a:lstStyle/>
          <a:p>
            <a:pPr marL="11270">
              <a:spcBef>
                <a:spcPts val="89"/>
              </a:spcBef>
            </a:pPr>
            <a:r>
              <a:rPr sz="710" b="1" spc="-22" dirty="0">
                <a:latin typeface="Arial"/>
                <a:cs typeface="Arial"/>
              </a:rPr>
              <a:t>EPA-TIME </a:t>
            </a:r>
            <a:r>
              <a:rPr sz="710" b="1" spc="4" dirty="0">
                <a:latin typeface="Arial"/>
                <a:cs typeface="Arial"/>
              </a:rPr>
              <a:t>LIMITED</a:t>
            </a:r>
            <a:r>
              <a:rPr sz="710" b="1" spc="181" dirty="0">
                <a:latin typeface="Arial"/>
                <a:cs typeface="Arial"/>
              </a:rPr>
              <a:t> </a:t>
            </a:r>
            <a:r>
              <a:rPr sz="710" b="1" spc="-40" dirty="0">
                <a:latin typeface="Arial"/>
                <a:cs typeface="Arial"/>
              </a:rPr>
              <a:t>SAL-RECP</a:t>
            </a:r>
            <a:endParaRPr sz="710" dirty="0">
              <a:latin typeface="Arial"/>
              <a:cs typeface="Arial"/>
            </a:endParaRPr>
          </a:p>
        </p:txBody>
      </p:sp>
      <p:sp>
        <p:nvSpPr>
          <p:cNvPr id="28" name="object 28"/>
          <p:cNvSpPr txBox="1"/>
          <p:nvPr/>
        </p:nvSpPr>
        <p:spPr>
          <a:xfrm>
            <a:off x="310010" y="1872747"/>
            <a:ext cx="583803" cy="120641"/>
          </a:xfrm>
          <a:prstGeom prst="rect">
            <a:avLst/>
          </a:prstGeom>
        </p:spPr>
        <p:txBody>
          <a:bodyPr vert="horz" wrap="square" lIns="0" tIns="11270" rIns="0" bIns="0" rtlCol="0">
            <a:spAutoFit/>
          </a:bodyPr>
          <a:lstStyle/>
          <a:p>
            <a:pPr marL="11270">
              <a:spcBef>
                <a:spcPts val="89"/>
              </a:spcBef>
            </a:pPr>
            <a:r>
              <a:rPr sz="710" b="1" spc="-98" dirty="0">
                <a:latin typeface="Arial"/>
                <a:cs typeface="Arial"/>
              </a:rPr>
              <a:t>ACCT</a:t>
            </a:r>
            <a:r>
              <a:rPr sz="710" b="1" spc="-44" dirty="0">
                <a:latin typeface="Arial"/>
                <a:cs typeface="Arial"/>
              </a:rPr>
              <a:t> </a:t>
            </a:r>
            <a:r>
              <a:rPr sz="710" b="1" spc="-18" dirty="0">
                <a:latin typeface="Arial"/>
                <a:cs typeface="Arial"/>
              </a:rPr>
              <a:t>53</a:t>
            </a:r>
            <a:r>
              <a:rPr sz="710" b="1" spc="-18" dirty="0">
                <a:latin typeface="Courier New"/>
                <a:cs typeface="Courier New"/>
              </a:rPr>
              <a:t>xxxx</a:t>
            </a:r>
            <a:endParaRPr sz="710" dirty="0">
              <a:latin typeface="Courier New"/>
              <a:cs typeface="Courier New"/>
            </a:endParaRPr>
          </a:p>
        </p:txBody>
      </p:sp>
      <p:sp>
        <p:nvSpPr>
          <p:cNvPr id="29" name="object 29"/>
          <p:cNvSpPr txBox="1"/>
          <p:nvPr/>
        </p:nvSpPr>
        <p:spPr>
          <a:xfrm>
            <a:off x="3065832" y="1379489"/>
            <a:ext cx="958542" cy="120641"/>
          </a:xfrm>
          <a:prstGeom prst="rect">
            <a:avLst/>
          </a:prstGeom>
        </p:spPr>
        <p:txBody>
          <a:bodyPr vert="horz" wrap="square" lIns="0" tIns="11270" rIns="0" bIns="0" rtlCol="0">
            <a:spAutoFit/>
          </a:bodyPr>
          <a:lstStyle/>
          <a:p>
            <a:pPr marL="11270">
              <a:spcBef>
                <a:spcPts val="89"/>
              </a:spcBef>
            </a:pPr>
            <a:r>
              <a:rPr sz="710" b="1" spc="124" dirty="0">
                <a:latin typeface="Arial"/>
                <a:cs typeface="Arial"/>
              </a:rPr>
              <a:t>* </a:t>
            </a:r>
            <a:r>
              <a:rPr sz="710" b="1" spc="-49" dirty="0">
                <a:latin typeface="Arial"/>
                <a:cs typeface="Arial"/>
              </a:rPr>
              <a:t>PERIOD </a:t>
            </a:r>
            <a:r>
              <a:rPr sz="710" b="1" spc="-93" dirty="0">
                <a:latin typeface="Arial"/>
                <a:cs typeface="Arial"/>
              </a:rPr>
              <a:t>BALANCE</a:t>
            </a:r>
            <a:r>
              <a:rPr sz="710" b="1" spc="-84" dirty="0">
                <a:latin typeface="Arial"/>
                <a:cs typeface="Arial"/>
              </a:rPr>
              <a:t> </a:t>
            </a:r>
            <a:r>
              <a:rPr sz="710" b="1" spc="124" dirty="0">
                <a:latin typeface="Arial"/>
                <a:cs typeface="Arial"/>
              </a:rPr>
              <a:t>*</a:t>
            </a:r>
            <a:endParaRPr sz="710" dirty="0">
              <a:latin typeface="Arial"/>
              <a:cs typeface="Arial"/>
            </a:endParaRPr>
          </a:p>
        </p:txBody>
      </p:sp>
      <p:sp>
        <p:nvSpPr>
          <p:cNvPr id="30" name="object 30"/>
          <p:cNvSpPr txBox="1"/>
          <p:nvPr/>
        </p:nvSpPr>
        <p:spPr>
          <a:xfrm>
            <a:off x="1283208" y="1869974"/>
            <a:ext cx="1492755" cy="217783"/>
          </a:xfrm>
          <a:prstGeom prst="rect">
            <a:avLst/>
          </a:prstGeom>
        </p:spPr>
        <p:txBody>
          <a:bodyPr vert="horz" wrap="square" lIns="0" tIns="11270" rIns="0" bIns="0" rtlCol="0">
            <a:spAutoFit/>
          </a:bodyPr>
          <a:lstStyle/>
          <a:p>
            <a:pPr marL="22540">
              <a:lnSpc>
                <a:spcPts val="821"/>
              </a:lnSpc>
              <a:spcBef>
                <a:spcPts val="89"/>
              </a:spcBef>
            </a:pPr>
            <a:r>
              <a:rPr sz="710" b="1" spc="-49" dirty="0">
                <a:latin typeface="Arial"/>
                <a:cs typeface="Arial"/>
              </a:rPr>
              <a:t>SOCIAL </a:t>
            </a:r>
            <a:r>
              <a:rPr sz="710" b="1" spc="-75" dirty="0">
                <a:latin typeface="Arial"/>
                <a:cs typeface="Arial"/>
              </a:rPr>
              <a:t>SEC</a:t>
            </a:r>
            <a:r>
              <a:rPr sz="710" b="1" spc="31" dirty="0">
                <a:latin typeface="Arial"/>
                <a:cs typeface="Arial"/>
              </a:rPr>
              <a:t> </a:t>
            </a:r>
            <a:r>
              <a:rPr sz="710" b="1" spc="-49" dirty="0">
                <a:latin typeface="Arial"/>
                <a:cs typeface="Arial"/>
              </a:rPr>
              <a:t>CONTRIB-RECPTS</a:t>
            </a:r>
            <a:endParaRPr sz="710" dirty="0">
              <a:latin typeface="Arial"/>
              <a:cs typeface="Arial"/>
            </a:endParaRPr>
          </a:p>
          <a:p>
            <a:pPr marL="11270">
              <a:lnSpc>
                <a:spcPts val="821"/>
              </a:lnSpc>
              <a:tabLst>
                <a:tab pos="1111220" algn="l"/>
              </a:tabLst>
            </a:pPr>
            <a:r>
              <a:rPr sz="710" b="1" spc="-18" dirty="0">
                <a:latin typeface="Courier New"/>
                <a:cs typeface="Courier New"/>
              </a:rPr>
              <a:t>xxxxxxx	</a:t>
            </a:r>
            <a:r>
              <a:rPr sz="710" b="1" spc="-40" dirty="0">
                <a:latin typeface="Arial"/>
                <a:cs typeface="Arial"/>
              </a:rPr>
              <a:t>NC</a:t>
            </a:r>
            <a:r>
              <a:rPr sz="710" b="1" spc="-40" dirty="0">
                <a:latin typeface="Courier New"/>
                <a:cs typeface="Courier New"/>
              </a:rPr>
              <a:t>xxxxx</a:t>
            </a:r>
            <a:endParaRPr sz="710" dirty="0">
              <a:latin typeface="Courier New"/>
              <a:cs typeface="Courier New"/>
            </a:endParaRPr>
          </a:p>
        </p:txBody>
      </p:sp>
      <p:sp>
        <p:nvSpPr>
          <p:cNvPr id="31" name="object 31"/>
          <p:cNvSpPr txBox="1"/>
          <p:nvPr/>
        </p:nvSpPr>
        <p:spPr>
          <a:xfrm>
            <a:off x="460693" y="1970348"/>
            <a:ext cx="547175" cy="319670"/>
          </a:xfrm>
          <a:prstGeom prst="rect">
            <a:avLst/>
          </a:prstGeom>
        </p:spPr>
        <p:txBody>
          <a:bodyPr vert="horz" wrap="square" lIns="0" tIns="11270" rIns="0" bIns="0" rtlCol="0">
            <a:spAutoFit/>
          </a:bodyPr>
          <a:lstStyle/>
          <a:p>
            <a:pPr algn="ctr">
              <a:spcBef>
                <a:spcPts val="89"/>
              </a:spcBef>
            </a:pPr>
            <a:r>
              <a:rPr sz="710" b="1" spc="67" dirty="0">
                <a:latin typeface="Arial"/>
                <a:cs typeface="Arial"/>
              </a:rPr>
              <a:t>05/25/20</a:t>
            </a:r>
            <a:r>
              <a:rPr sz="710" b="1" spc="-18" dirty="0">
                <a:latin typeface="Courier New"/>
                <a:cs typeface="Courier New"/>
              </a:rPr>
              <a:t>xx</a:t>
            </a:r>
            <a:endParaRPr sz="710" dirty="0">
              <a:latin typeface="Courier New"/>
              <a:cs typeface="Courier New"/>
            </a:endParaRPr>
          </a:p>
          <a:p>
            <a:pPr marL="1690" algn="ctr">
              <a:spcBef>
                <a:spcPts val="705"/>
              </a:spcBef>
            </a:pPr>
            <a:r>
              <a:rPr sz="710" b="1" spc="18" dirty="0">
                <a:latin typeface="Arial"/>
                <a:cs typeface="Arial"/>
              </a:rPr>
              <a:t>05</a:t>
            </a:r>
            <a:endParaRPr sz="710" dirty="0">
              <a:latin typeface="Arial"/>
              <a:cs typeface="Arial"/>
            </a:endParaRPr>
          </a:p>
        </p:txBody>
      </p:sp>
      <p:sp>
        <p:nvSpPr>
          <p:cNvPr id="32" name="object 32"/>
          <p:cNvSpPr txBox="1"/>
          <p:nvPr/>
        </p:nvSpPr>
        <p:spPr>
          <a:xfrm>
            <a:off x="312714" y="2464326"/>
            <a:ext cx="584367" cy="120641"/>
          </a:xfrm>
          <a:prstGeom prst="rect">
            <a:avLst/>
          </a:prstGeom>
        </p:spPr>
        <p:txBody>
          <a:bodyPr vert="horz" wrap="square" lIns="0" tIns="11270" rIns="0" bIns="0" rtlCol="0">
            <a:spAutoFit/>
          </a:bodyPr>
          <a:lstStyle/>
          <a:p>
            <a:pPr marL="11270">
              <a:spcBef>
                <a:spcPts val="89"/>
              </a:spcBef>
            </a:pPr>
            <a:r>
              <a:rPr sz="710" b="1" spc="-93" dirty="0">
                <a:latin typeface="Arial"/>
                <a:cs typeface="Arial"/>
              </a:rPr>
              <a:t>ACCT</a:t>
            </a:r>
            <a:r>
              <a:rPr sz="710" b="1" spc="-71" dirty="0">
                <a:latin typeface="Arial"/>
                <a:cs typeface="Arial"/>
              </a:rPr>
              <a:t> </a:t>
            </a:r>
            <a:r>
              <a:rPr sz="710" b="1" spc="-18" dirty="0">
                <a:latin typeface="Arial"/>
                <a:cs typeface="Arial"/>
              </a:rPr>
              <a:t>53</a:t>
            </a:r>
            <a:r>
              <a:rPr sz="710" b="1" spc="-18" dirty="0">
                <a:latin typeface="Courier New"/>
                <a:cs typeface="Courier New"/>
              </a:rPr>
              <a:t>xxxx</a:t>
            </a:r>
            <a:endParaRPr sz="710" dirty="0">
              <a:latin typeface="Courier New"/>
              <a:cs typeface="Courier New"/>
            </a:endParaRPr>
          </a:p>
        </p:txBody>
      </p:sp>
      <p:sp>
        <p:nvSpPr>
          <p:cNvPr id="33" name="object 33"/>
          <p:cNvSpPr txBox="1"/>
          <p:nvPr/>
        </p:nvSpPr>
        <p:spPr>
          <a:xfrm>
            <a:off x="1300785" y="2454679"/>
            <a:ext cx="1318629" cy="120641"/>
          </a:xfrm>
          <a:prstGeom prst="rect">
            <a:avLst/>
          </a:prstGeom>
        </p:spPr>
        <p:txBody>
          <a:bodyPr vert="horz" wrap="square" lIns="0" tIns="11270" rIns="0" bIns="0" rtlCol="0">
            <a:spAutoFit/>
          </a:bodyPr>
          <a:lstStyle/>
          <a:p>
            <a:pPr marL="11270">
              <a:spcBef>
                <a:spcPts val="89"/>
              </a:spcBef>
            </a:pPr>
            <a:r>
              <a:rPr sz="710" b="1" spc="-53" dirty="0">
                <a:latin typeface="Arial"/>
                <a:cs typeface="Arial"/>
              </a:rPr>
              <a:t>SOCIAL</a:t>
            </a:r>
            <a:r>
              <a:rPr sz="710" b="1" spc="89" dirty="0">
                <a:latin typeface="Arial"/>
                <a:cs typeface="Arial"/>
              </a:rPr>
              <a:t> </a:t>
            </a:r>
            <a:r>
              <a:rPr sz="710" b="1" spc="-75" dirty="0">
                <a:latin typeface="Arial"/>
                <a:cs typeface="Arial"/>
              </a:rPr>
              <a:t>SEC</a:t>
            </a:r>
            <a:r>
              <a:rPr sz="710" b="1" spc="-71" dirty="0">
                <a:latin typeface="Arial"/>
                <a:cs typeface="Arial"/>
              </a:rPr>
              <a:t> </a:t>
            </a:r>
            <a:r>
              <a:rPr sz="710" b="1" spc="-49" dirty="0">
                <a:latin typeface="Arial"/>
                <a:cs typeface="Arial"/>
              </a:rPr>
              <a:t>CONTRIB-RECPTS</a:t>
            </a:r>
            <a:endParaRPr sz="710" dirty="0">
              <a:latin typeface="Arial"/>
              <a:cs typeface="Arial"/>
            </a:endParaRPr>
          </a:p>
        </p:txBody>
      </p:sp>
      <p:sp>
        <p:nvSpPr>
          <p:cNvPr id="34" name="object 34"/>
          <p:cNvSpPr txBox="1"/>
          <p:nvPr/>
        </p:nvSpPr>
        <p:spPr>
          <a:xfrm>
            <a:off x="318124" y="2660430"/>
            <a:ext cx="586058" cy="120641"/>
          </a:xfrm>
          <a:prstGeom prst="rect">
            <a:avLst/>
          </a:prstGeom>
        </p:spPr>
        <p:txBody>
          <a:bodyPr vert="horz" wrap="square" lIns="0" tIns="11270" rIns="0" bIns="0" rtlCol="0">
            <a:spAutoFit/>
          </a:bodyPr>
          <a:lstStyle/>
          <a:p>
            <a:pPr marL="11270">
              <a:spcBef>
                <a:spcPts val="89"/>
              </a:spcBef>
            </a:pPr>
            <a:r>
              <a:rPr sz="710" b="1" spc="-98" dirty="0">
                <a:latin typeface="Arial"/>
                <a:cs typeface="Arial"/>
              </a:rPr>
              <a:t>ACCT</a:t>
            </a:r>
            <a:r>
              <a:rPr sz="710" b="1" spc="-58" dirty="0">
                <a:latin typeface="Arial"/>
                <a:cs typeface="Arial"/>
              </a:rPr>
              <a:t> </a:t>
            </a:r>
            <a:r>
              <a:rPr sz="710" b="1" spc="-13" dirty="0">
                <a:latin typeface="Arial"/>
                <a:cs typeface="Arial"/>
              </a:rPr>
              <a:t>53</a:t>
            </a:r>
            <a:r>
              <a:rPr sz="710" b="1" spc="-13" dirty="0">
                <a:latin typeface="Courier New"/>
                <a:cs typeface="Courier New"/>
              </a:rPr>
              <a:t>xxxx</a:t>
            </a:r>
            <a:endParaRPr sz="710" dirty="0">
              <a:latin typeface="Courier New"/>
              <a:cs typeface="Courier New"/>
            </a:endParaRPr>
          </a:p>
        </p:txBody>
      </p:sp>
      <p:sp>
        <p:nvSpPr>
          <p:cNvPr id="35" name="object 35"/>
          <p:cNvSpPr txBox="1"/>
          <p:nvPr/>
        </p:nvSpPr>
        <p:spPr>
          <a:xfrm>
            <a:off x="3068538" y="2158269"/>
            <a:ext cx="956288" cy="120641"/>
          </a:xfrm>
          <a:prstGeom prst="rect">
            <a:avLst/>
          </a:prstGeom>
        </p:spPr>
        <p:txBody>
          <a:bodyPr vert="horz" wrap="square" lIns="0" tIns="11270" rIns="0" bIns="0" rtlCol="0">
            <a:spAutoFit/>
          </a:bodyPr>
          <a:lstStyle/>
          <a:p>
            <a:pPr marL="11270">
              <a:spcBef>
                <a:spcPts val="89"/>
              </a:spcBef>
            </a:pPr>
            <a:r>
              <a:rPr sz="710" b="1" spc="124" dirty="0">
                <a:latin typeface="Arial"/>
                <a:cs typeface="Arial"/>
              </a:rPr>
              <a:t>* </a:t>
            </a:r>
            <a:r>
              <a:rPr sz="710" b="1" spc="-49" dirty="0">
                <a:latin typeface="Arial"/>
                <a:cs typeface="Arial"/>
              </a:rPr>
              <a:t>PERIOD </a:t>
            </a:r>
            <a:r>
              <a:rPr sz="710" b="1" spc="-89" dirty="0">
                <a:latin typeface="Arial"/>
                <a:cs typeface="Arial"/>
              </a:rPr>
              <a:t>BALANCE</a:t>
            </a:r>
            <a:r>
              <a:rPr sz="710" b="1" spc="-22" dirty="0">
                <a:latin typeface="Arial"/>
                <a:cs typeface="Arial"/>
              </a:rPr>
              <a:t> </a:t>
            </a:r>
            <a:r>
              <a:rPr sz="710" b="1" spc="124" dirty="0">
                <a:latin typeface="Arial"/>
                <a:cs typeface="Arial"/>
              </a:rPr>
              <a:t>*</a:t>
            </a:r>
            <a:endParaRPr sz="710" dirty="0">
              <a:latin typeface="Arial"/>
              <a:cs typeface="Arial"/>
            </a:endParaRPr>
          </a:p>
        </p:txBody>
      </p:sp>
      <p:sp>
        <p:nvSpPr>
          <p:cNvPr id="36" name="object 36"/>
          <p:cNvSpPr txBox="1"/>
          <p:nvPr/>
        </p:nvSpPr>
        <p:spPr>
          <a:xfrm>
            <a:off x="1284591" y="2653262"/>
            <a:ext cx="1493883" cy="217783"/>
          </a:xfrm>
          <a:prstGeom prst="rect">
            <a:avLst/>
          </a:prstGeom>
        </p:spPr>
        <p:txBody>
          <a:bodyPr vert="horz" wrap="square" lIns="0" tIns="11270" rIns="0" bIns="0" rtlCol="0">
            <a:spAutoFit/>
          </a:bodyPr>
          <a:lstStyle/>
          <a:p>
            <a:pPr marL="25357">
              <a:lnSpc>
                <a:spcPts val="821"/>
              </a:lnSpc>
              <a:spcBef>
                <a:spcPts val="89"/>
              </a:spcBef>
            </a:pPr>
            <a:r>
              <a:rPr sz="710" b="1" spc="-98" dirty="0">
                <a:latin typeface="Arial"/>
                <a:cs typeface="Arial"/>
              </a:rPr>
              <a:t>REG </a:t>
            </a:r>
            <a:r>
              <a:rPr sz="710" b="1" spc="-31" dirty="0">
                <a:latin typeface="Arial"/>
                <a:cs typeface="Arial"/>
              </a:rPr>
              <a:t>RETIRE</a:t>
            </a:r>
            <a:r>
              <a:rPr sz="710" b="1" spc="35" dirty="0">
                <a:latin typeface="Arial"/>
                <a:cs typeface="Arial"/>
              </a:rPr>
              <a:t> </a:t>
            </a:r>
            <a:r>
              <a:rPr sz="710" b="1" spc="-49" dirty="0">
                <a:latin typeface="Arial"/>
                <a:cs typeface="Arial"/>
              </a:rPr>
              <a:t>CONTRIB-RECPTS</a:t>
            </a:r>
            <a:endParaRPr sz="710" dirty="0">
              <a:latin typeface="Arial"/>
              <a:cs typeface="Arial"/>
            </a:endParaRPr>
          </a:p>
          <a:p>
            <a:pPr marL="11270">
              <a:lnSpc>
                <a:spcPts val="821"/>
              </a:lnSpc>
              <a:tabLst>
                <a:tab pos="1115165" algn="l"/>
              </a:tabLst>
            </a:pPr>
            <a:r>
              <a:rPr sz="710" b="1" spc="-18" dirty="0">
                <a:latin typeface="Courier New"/>
                <a:cs typeface="Courier New"/>
              </a:rPr>
              <a:t>xxxxxxx	</a:t>
            </a:r>
            <a:r>
              <a:rPr sz="710" b="1" spc="-93" dirty="0">
                <a:latin typeface="Arial"/>
                <a:cs typeface="Arial"/>
              </a:rPr>
              <a:t>NC</a:t>
            </a:r>
            <a:r>
              <a:rPr sz="710" b="1" spc="-18" dirty="0">
                <a:latin typeface="Courier New"/>
                <a:cs typeface="Courier New"/>
              </a:rPr>
              <a:t>xxxxx</a:t>
            </a:r>
            <a:endParaRPr sz="710" dirty="0">
              <a:latin typeface="Courier New"/>
              <a:cs typeface="Courier New"/>
            </a:endParaRPr>
          </a:p>
        </p:txBody>
      </p:sp>
      <p:sp>
        <p:nvSpPr>
          <p:cNvPr id="37" name="object 37"/>
          <p:cNvSpPr txBox="1"/>
          <p:nvPr/>
        </p:nvSpPr>
        <p:spPr>
          <a:xfrm>
            <a:off x="467006" y="2753184"/>
            <a:ext cx="544921" cy="319670"/>
          </a:xfrm>
          <a:prstGeom prst="rect">
            <a:avLst/>
          </a:prstGeom>
        </p:spPr>
        <p:txBody>
          <a:bodyPr vert="horz" wrap="square" lIns="0" tIns="11270" rIns="0" bIns="0" rtlCol="0">
            <a:spAutoFit/>
          </a:bodyPr>
          <a:lstStyle/>
          <a:p>
            <a:pPr algn="ctr">
              <a:spcBef>
                <a:spcPts val="89"/>
              </a:spcBef>
            </a:pPr>
            <a:r>
              <a:rPr sz="710" b="1" spc="62" dirty="0">
                <a:latin typeface="Arial"/>
                <a:cs typeface="Arial"/>
              </a:rPr>
              <a:t>05/25/20</a:t>
            </a:r>
            <a:r>
              <a:rPr sz="710" b="1" spc="-18" dirty="0">
                <a:latin typeface="Courier New"/>
                <a:cs typeface="Courier New"/>
              </a:rPr>
              <a:t>xx</a:t>
            </a:r>
            <a:endParaRPr sz="710" dirty="0">
              <a:latin typeface="Courier New"/>
              <a:cs typeface="Courier New"/>
            </a:endParaRPr>
          </a:p>
          <a:p>
            <a:pPr marL="2254" algn="ctr">
              <a:spcBef>
                <a:spcPts val="692"/>
              </a:spcBef>
            </a:pPr>
            <a:r>
              <a:rPr sz="710" b="1" spc="18" dirty="0">
                <a:latin typeface="Arial"/>
                <a:cs typeface="Arial"/>
              </a:rPr>
              <a:t>05</a:t>
            </a:r>
            <a:endParaRPr sz="710" dirty="0">
              <a:latin typeface="Arial"/>
              <a:cs typeface="Arial"/>
            </a:endParaRPr>
          </a:p>
        </p:txBody>
      </p:sp>
      <p:sp>
        <p:nvSpPr>
          <p:cNvPr id="38" name="object 38"/>
          <p:cNvSpPr txBox="1"/>
          <p:nvPr/>
        </p:nvSpPr>
        <p:spPr>
          <a:xfrm>
            <a:off x="320829" y="3244572"/>
            <a:ext cx="583803" cy="120641"/>
          </a:xfrm>
          <a:prstGeom prst="rect">
            <a:avLst/>
          </a:prstGeom>
        </p:spPr>
        <p:txBody>
          <a:bodyPr vert="horz" wrap="square" lIns="0" tIns="11270" rIns="0" bIns="0" rtlCol="0">
            <a:spAutoFit/>
          </a:bodyPr>
          <a:lstStyle/>
          <a:p>
            <a:pPr marL="11270">
              <a:spcBef>
                <a:spcPts val="89"/>
              </a:spcBef>
            </a:pPr>
            <a:r>
              <a:rPr sz="710" b="1" spc="-98" dirty="0">
                <a:latin typeface="Arial"/>
                <a:cs typeface="Arial"/>
              </a:rPr>
              <a:t>ACCT</a:t>
            </a:r>
            <a:r>
              <a:rPr sz="710" b="1" spc="-44" dirty="0">
                <a:latin typeface="Arial"/>
                <a:cs typeface="Arial"/>
              </a:rPr>
              <a:t> </a:t>
            </a:r>
            <a:r>
              <a:rPr sz="710" b="1" spc="-18" dirty="0">
                <a:latin typeface="Arial"/>
                <a:cs typeface="Arial"/>
              </a:rPr>
              <a:t>53</a:t>
            </a:r>
            <a:r>
              <a:rPr sz="710" b="1" spc="-18" dirty="0">
                <a:latin typeface="Courier New"/>
                <a:cs typeface="Courier New"/>
              </a:rPr>
              <a:t>xxxx</a:t>
            </a:r>
            <a:endParaRPr sz="710" dirty="0">
              <a:latin typeface="Courier New"/>
              <a:cs typeface="Courier New"/>
            </a:endParaRPr>
          </a:p>
        </p:txBody>
      </p:sp>
      <p:sp>
        <p:nvSpPr>
          <p:cNvPr id="39" name="object 39"/>
          <p:cNvSpPr txBox="1"/>
          <p:nvPr/>
        </p:nvSpPr>
        <p:spPr>
          <a:xfrm>
            <a:off x="1298981" y="3232670"/>
            <a:ext cx="1320883" cy="120641"/>
          </a:xfrm>
          <a:prstGeom prst="rect">
            <a:avLst/>
          </a:prstGeom>
        </p:spPr>
        <p:txBody>
          <a:bodyPr vert="horz" wrap="square" lIns="0" tIns="11270" rIns="0" bIns="0" rtlCol="0">
            <a:spAutoFit/>
          </a:bodyPr>
          <a:lstStyle/>
          <a:p>
            <a:pPr marL="11270">
              <a:spcBef>
                <a:spcPts val="89"/>
              </a:spcBef>
            </a:pPr>
            <a:r>
              <a:rPr sz="710" b="1" spc="-98" dirty="0">
                <a:latin typeface="Arial"/>
                <a:cs typeface="Arial"/>
              </a:rPr>
              <a:t>REG </a:t>
            </a:r>
            <a:r>
              <a:rPr sz="710" b="1" spc="-31" dirty="0">
                <a:latin typeface="Arial"/>
                <a:cs typeface="Arial"/>
              </a:rPr>
              <a:t>RETIRE</a:t>
            </a:r>
            <a:r>
              <a:rPr sz="710" b="1" spc="18" dirty="0">
                <a:latin typeface="Arial"/>
                <a:cs typeface="Arial"/>
              </a:rPr>
              <a:t> </a:t>
            </a:r>
            <a:r>
              <a:rPr sz="710" b="1" spc="-53" dirty="0">
                <a:latin typeface="Arial"/>
                <a:cs typeface="Arial"/>
              </a:rPr>
              <a:t>CONTRIB-RECPTS</a:t>
            </a:r>
            <a:endParaRPr sz="710" dirty="0">
              <a:latin typeface="Arial"/>
              <a:cs typeface="Arial"/>
            </a:endParaRPr>
          </a:p>
        </p:txBody>
      </p:sp>
      <p:sp>
        <p:nvSpPr>
          <p:cNvPr id="40" name="object 40"/>
          <p:cNvSpPr txBox="1"/>
          <p:nvPr/>
        </p:nvSpPr>
        <p:spPr>
          <a:xfrm>
            <a:off x="323533" y="3431321"/>
            <a:ext cx="588312" cy="120641"/>
          </a:xfrm>
          <a:prstGeom prst="rect">
            <a:avLst/>
          </a:prstGeom>
        </p:spPr>
        <p:txBody>
          <a:bodyPr vert="horz" wrap="square" lIns="0" tIns="11270" rIns="0" bIns="0" rtlCol="0">
            <a:spAutoFit/>
          </a:bodyPr>
          <a:lstStyle/>
          <a:p>
            <a:pPr marL="11270">
              <a:spcBef>
                <a:spcPts val="89"/>
              </a:spcBef>
            </a:pPr>
            <a:r>
              <a:rPr sz="710" b="1" spc="-93" dirty="0">
                <a:latin typeface="Arial"/>
                <a:cs typeface="Arial"/>
              </a:rPr>
              <a:t>ACCT</a:t>
            </a:r>
            <a:r>
              <a:rPr sz="710" b="1" spc="-58" dirty="0">
                <a:latin typeface="Arial"/>
                <a:cs typeface="Arial"/>
              </a:rPr>
              <a:t> </a:t>
            </a:r>
            <a:r>
              <a:rPr sz="710" b="1" spc="-13" dirty="0">
                <a:latin typeface="Arial"/>
                <a:cs typeface="Arial"/>
              </a:rPr>
              <a:t>53</a:t>
            </a:r>
            <a:r>
              <a:rPr sz="710" b="1" spc="-13" dirty="0">
                <a:latin typeface="Courier New"/>
                <a:cs typeface="Courier New"/>
              </a:rPr>
              <a:t>xxxx</a:t>
            </a:r>
            <a:endParaRPr sz="710" dirty="0">
              <a:latin typeface="Courier New"/>
              <a:cs typeface="Courier New"/>
            </a:endParaRPr>
          </a:p>
        </p:txBody>
      </p:sp>
      <p:sp>
        <p:nvSpPr>
          <p:cNvPr id="41" name="object 41"/>
          <p:cNvSpPr txBox="1"/>
          <p:nvPr/>
        </p:nvSpPr>
        <p:spPr>
          <a:xfrm>
            <a:off x="3068537" y="2938176"/>
            <a:ext cx="959106" cy="120641"/>
          </a:xfrm>
          <a:prstGeom prst="rect">
            <a:avLst/>
          </a:prstGeom>
        </p:spPr>
        <p:txBody>
          <a:bodyPr vert="horz" wrap="square" lIns="0" tIns="11270" rIns="0" bIns="0" rtlCol="0">
            <a:spAutoFit/>
          </a:bodyPr>
          <a:lstStyle/>
          <a:p>
            <a:pPr marL="11270">
              <a:spcBef>
                <a:spcPts val="89"/>
              </a:spcBef>
            </a:pPr>
            <a:r>
              <a:rPr sz="710" b="1" spc="124" dirty="0">
                <a:latin typeface="Arial"/>
                <a:cs typeface="Arial"/>
              </a:rPr>
              <a:t>* </a:t>
            </a:r>
            <a:r>
              <a:rPr sz="710" b="1" spc="-49" dirty="0">
                <a:latin typeface="Arial"/>
                <a:cs typeface="Arial"/>
              </a:rPr>
              <a:t>PERIOD </a:t>
            </a:r>
            <a:r>
              <a:rPr sz="710" b="1" spc="-89" dirty="0">
                <a:latin typeface="Arial"/>
                <a:cs typeface="Arial"/>
              </a:rPr>
              <a:t>BALANCE</a:t>
            </a:r>
            <a:r>
              <a:rPr sz="710" b="1" spc="-9" dirty="0">
                <a:latin typeface="Arial"/>
                <a:cs typeface="Arial"/>
              </a:rPr>
              <a:t> </a:t>
            </a:r>
            <a:r>
              <a:rPr sz="710" b="1" spc="124" dirty="0">
                <a:latin typeface="Arial"/>
                <a:cs typeface="Arial"/>
              </a:rPr>
              <a:t>*</a:t>
            </a:r>
            <a:endParaRPr sz="710" dirty="0">
              <a:latin typeface="Arial"/>
              <a:cs typeface="Arial"/>
            </a:endParaRPr>
          </a:p>
        </p:txBody>
      </p:sp>
      <p:sp>
        <p:nvSpPr>
          <p:cNvPr id="42" name="object 42"/>
          <p:cNvSpPr txBox="1"/>
          <p:nvPr/>
        </p:nvSpPr>
        <p:spPr>
          <a:xfrm>
            <a:off x="1283811" y="3428436"/>
            <a:ext cx="1496137" cy="217783"/>
          </a:xfrm>
          <a:prstGeom prst="rect">
            <a:avLst/>
          </a:prstGeom>
        </p:spPr>
        <p:txBody>
          <a:bodyPr vert="horz" wrap="square" lIns="0" tIns="11270" rIns="0" bIns="0" rtlCol="0">
            <a:spAutoFit/>
          </a:bodyPr>
          <a:lstStyle/>
          <a:p>
            <a:pPr marL="33246">
              <a:lnSpc>
                <a:spcPts val="821"/>
              </a:lnSpc>
              <a:spcBef>
                <a:spcPts val="89"/>
              </a:spcBef>
            </a:pPr>
            <a:r>
              <a:rPr sz="710" b="1" spc="-120" dirty="0">
                <a:latin typeface="Arial"/>
                <a:cs typeface="Arial"/>
              </a:rPr>
              <a:t>MED </a:t>
            </a:r>
            <a:r>
              <a:rPr sz="710" b="1" spc="13" dirty="0">
                <a:latin typeface="Arial"/>
                <a:cs typeface="Arial"/>
              </a:rPr>
              <a:t>INS</a:t>
            </a:r>
            <a:r>
              <a:rPr sz="710" b="1" spc="181" dirty="0">
                <a:latin typeface="Arial"/>
                <a:cs typeface="Arial"/>
              </a:rPr>
              <a:t> </a:t>
            </a:r>
            <a:r>
              <a:rPr sz="710" b="1" spc="-49" dirty="0">
                <a:latin typeface="Arial"/>
                <a:cs typeface="Arial"/>
              </a:rPr>
              <a:t>CONTRIB-RECPTS</a:t>
            </a:r>
            <a:endParaRPr sz="710" dirty="0">
              <a:latin typeface="Arial"/>
              <a:cs typeface="Arial"/>
            </a:endParaRPr>
          </a:p>
          <a:p>
            <a:pPr marL="11270">
              <a:lnSpc>
                <a:spcPts val="821"/>
              </a:lnSpc>
              <a:tabLst>
                <a:tab pos="1116292" algn="l"/>
              </a:tabLst>
            </a:pPr>
            <a:r>
              <a:rPr sz="710" b="1" spc="-22" dirty="0">
                <a:latin typeface="Courier New"/>
                <a:cs typeface="Courier New"/>
              </a:rPr>
              <a:t>xxxxxx</a:t>
            </a:r>
            <a:r>
              <a:rPr sz="710" b="1" spc="-18" dirty="0">
                <a:latin typeface="Courier New"/>
                <a:cs typeface="Courier New"/>
              </a:rPr>
              <a:t>x</a:t>
            </a:r>
            <a:r>
              <a:rPr sz="710" b="1" dirty="0">
                <a:latin typeface="Courier New"/>
                <a:cs typeface="Courier New"/>
              </a:rPr>
              <a:t>	</a:t>
            </a:r>
            <a:r>
              <a:rPr sz="710" b="1" spc="-93" dirty="0">
                <a:latin typeface="Arial"/>
                <a:cs typeface="Arial"/>
              </a:rPr>
              <a:t>NC</a:t>
            </a:r>
            <a:r>
              <a:rPr sz="710" b="1" spc="-18" dirty="0">
                <a:latin typeface="Courier New"/>
                <a:cs typeface="Courier New"/>
              </a:rPr>
              <a:t>xxxxx</a:t>
            </a:r>
            <a:endParaRPr sz="710" dirty="0">
              <a:latin typeface="Courier New"/>
              <a:cs typeface="Courier New"/>
            </a:endParaRPr>
          </a:p>
        </p:txBody>
      </p:sp>
      <p:sp>
        <p:nvSpPr>
          <p:cNvPr id="43" name="object 43"/>
          <p:cNvSpPr txBox="1"/>
          <p:nvPr/>
        </p:nvSpPr>
        <p:spPr>
          <a:xfrm>
            <a:off x="478726" y="3528696"/>
            <a:ext cx="534777" cy="319670"/>
          </a:xfrm>
          <a:prstGeom prst="rect">
            <a:avLst/>
          </a:prstGeom>
        </p:spPr>
        <p:txBody>
          <a:bodyPr vert="horz" wrap="square" lIns="0" tIns="11270" rIns="0" bIns="0" rtlCol="0">
            <a:spAutoFit/>
          </a:bodyPr>
          <a:lstStyle/>
          <a:p>
            <a:pPr algn="ctr">
              <a:spcBef>
                <a:spcPts val="89"/>
              </a:spcBef>
            </a:pPr>
            <a:r>
              <a:rPr sz="710" b="1" spc="4" dirty="0">
                <a:latin typeface="Arial"/>
                <a:cs typeface="Arial"/>
              </a:rPr>
              <a:t>0</a:t>
            </a:r>
            <a:r>
              <a:rPr sz="710" b="1" spc="62" dirty="0">
                <a:latin typeface="Arial"/>
                <a:cs typeface="Arial"/>
              </a:rPr>
              <a:t>5/03/20</a:t>
            </a:r>
            <a:r>
              <a:rPr sz="710" b="1" spc="-22" dirty="0">
                <a:latin typeface="Courier New"/>
                <a:cs typeface="Courier New"/>
              </a:rPr>
              <a:t>xx</a:t>
            </a:r>
            <a:endParaRPr sz="710" dirty="0">
              <a:latin typeface="Courier New"/>
              <a:cs typeface="Courier New"/>
            </a:endParaRPr>
          </a:p>
          <a:p>
            <a:pPr marL="3944" algn="ctr">
              <a:spcBef>
                <a:spcPts val="679"/>
              </a:spcBef>
            </a:pPr>
            <a:r>
              <a:rPr sz="710" b="1" spc="35" dirty="0">
                <a:latin typeface="Arial"/>
                <a:cs typeface="Arial"/>
              </a:rPr>
              <a:t>05</a:t>
            </a:r>
            <a:endParaRPr sz="710" dirty="0">
              <a:latin typeface="Arial"/>
              <a:cs typeface="Arial"/>
            </a:endParaRPr>
          </a:p>
        </p:txBody>
      </p:sp>
      <p:sp>
        <p:nvSpPr>
          <p:cNvPr id="44" name="object 44"/>
          <p:cNvSpPr txBox="1"/>
          <p:nvPr/>
        </p:nvSpPr>
        <p:spPr>
          <a:xfrm>
            <a:off x="323759" y="4016815"/>
            <a:ext cx="590566" cy="120641"/>
          </a:xfrm>
          <a:prstGeom prst="rect">
            <a:avLst/>
          </a:prstGeom>
        </p:spPr>
        <p:txBody>
          <a:bodyPr vert="horz" wrap="square" lIns="0" tIns="11270" rIns="0" bIns="0" rtlCol="0">
            <a:spAutoFit/>
          </a:bodyPr>
          <a:lstStyle/>
          <a:p>
            <a:pPr marL="11270">
              <a:spcBef>
                <a:spcPts val="89"/>
              </a:spcBef>
            </a:pPr>
            <a:r>
              <a:rPr sz="710" b="1" spc="-80" dirty="0">
                <a:latin typeface="Arial"/>
                <a:cs typeface="Arial"/>
              </a:rPr>
              <a:t>ACCT</a:t>
            </a:r>
            <a:r>
              <a:rPr sz="710" b="1" spc="-9" dirty="0">
                <a:latin typeface="Arial"/>
                <a:cs typeface="Arial"/>
              </a:rPr>
              <a:t> </a:t>
            </a:r>
            <a:r>
              <a:rPr sz="710" b="1" spc="-13" dirty="0">
                <a:latin typeface="Arial"/>
                <a:cs typeface="Arial"/>
              </a:rPr>
              <a:t>53</a:t>
            </a:r>
            <a:r>
              <a:rPr sz="710" b="1" spc="-13" dirty="0">
                <a:latin typeface="Courier New"/>
                <a:cs typeface="Courier New"/>
              </a:rPr>
              <a:t>xxxx</a:t>
            </a:r>
            <a:endParaRPr sz="710" dirty="0">
              <a:latin typeface="Courier New"/>
              <a:cs typeface="Courier New"/>
            </a:endParaRPr>
          </a:p>
        </p:txBody>
      </p:sp>
      <p:sp>
        <p:nvSpPr>
          <p:cNvPr id="45" name="object 45"/>
          <p:cNvSpPr txBox="1"/>
          <p:nvPr/>
        </p:nvSpPr>
        <p:spPr>
          <a:xfrm>
            <a:off x="1308562" y="4007618"/>
            <a:ext cx="1161408" cy="120641"/>
          </a:xfrm>
          <a:prstGeom prst="rect">
            <a:avLst/>
          </a:prstGeom>
        </p:spPr>
        <p:txBody>
          <a:bodyPr vert="horz" wrap="square" lIns="0" tIns="11270" rIns="0" bIns="0" rtlCol="0">
            <a:spAutoFit/>
          </a:bodyPr>
          <a:lstStyle/>
          <a:p>
            <a:pPr marL="11270">
              <a:spcBef>
                <a:spcPts val="89"/>
              </a:spcBef>
            </a:pPr>
            <a:r>
              <a:rPr sz="710" b="1" spc="-124" dirty="0">
                <a:latin typeface="Arial"/>
                <a:cs typeface="Arial"/>
              </a:rPr>
              <a:t>MED </a:t>
            </a:r>
            <a:r>
              <a:rPr sz="710" b="1" spc="18" dirty="0">
                <a:latin typeface="Arial"/>
                <a:cs typeface="Arial"/>
              </a:rPr>
              <a:t>INS</a:t>
            </a:r>
            <a:r>
              <a:rPr sz="710" b="1" spc="115" dirty="0">
                <a:latin typeface="Arial"/>
                <a:cs typeface="Arial"/>
              </a:rPr>
              <a:t> </a:t>
            </a:r>
            <a:r>
              <a:rPr sz="710" b="1" spc="-49" dirty="0">
                <a:latin typeface="Arial"/>
                <a:cs typeface="Arial"/>
              </a:rPr>
              <a:t>CONTRIB-RECPTS</a:t>
            </a:r>
            <a:endParaRPr sz="710" dirty="0">
              <a:latin typeface="Arial"/>
              <a:cs typeface="Arial"/>
            </a:endParaRPr>
          </a:p>
        </p:txBody>
      </p:sp>
      <p:sp>
        <p:nvSpPr>
          <p:cNvPr id="46" name="object 46"/>
          <p:cNvSpPr txBox="1"/>
          <p:nvPr/>
        </p:nvSpPr>
        <p:spPr>
          <a:xfrm>
            <a:off x="331649" y="4216074"/>
            <a:ext cx="584930" cy="120641"/>
          </a:xfrm>
          <a:prstGeom prst="rect">
            <a:avLst/>
          </a:prstGeom>
        </p:spPr>
        <p:txBody>
          <a:bodyPr vert="horz" wrap="square" lIns="0" tIns="11270" rIns="0" bIns="0" rtlCol="0">
            <a:spAutoFit/>
          </a:bodyPr>
          <a:lstStyle/>
          <a:p>
            <a:pPr marL="11270">
              <a:spcBef>
                <a:spcPts val="89"/>
              </a:spcBef>
            </a:pPr>
            <a:r>
              <a:rPr sz="710" b="1" spc="-98" dirty="0">
                <a:latin typeface="Arial"/>
                <a:cs typeface="Arial"/>
              </a:rPr>
              <a:t>ACCT</a:t>
            </a:r>
            <a:r>
              <a:rPr sz="710" b="1" spc="-62" dirty="0">
                <a:latin typeface="Arial"/>
                <a:cs typeface="Arial"/>
              </a:rPr>
              <a:t> </a:t>
            </a:r>
            <a:r>
              <a:rPr sz="1065" b="1" spc="-20" baseline="3472" dirty="0">
                <a:latin typeface="Arial"/>
                <a:cs typeface="Arial"/>
              </a:rPr>
              <a:t>53</a:t>
            </a:r>
            <a:r>
              <a:rPr sz="1065" b="1" spc="-20" baseline="3472" dirty="0">
                <a:latin typeface="Courier New"/>
                <a:cs typeface="Courier New"/>
              </a:rPr>
              <a:t>xxxx</a:t>
            </a:r>
            <a:endParaRPr sz="1065" baseline="3472" dirty="0">
              <a:latin typeface="Courier New"/>
              <a:cs typeface="Courier New"/>
            </a:endParaRPr>
          </a:p>
        </p:txBody>
      </p:sp>
      <p:sp>
        <p:nvSpPr>
          <p:cNvPr id="47" name="object 47"/>
          <p:cNvSpPr txBox="1"/>
          <p:nvPr/>
        </p:nvSpPr>
        <p:spPr>
          <a:xfrm>
            <a:off x="3071242" y="3715153"/>
            <a:ext cx="956288" cy="120641"/>
          </a:xfrm>
          <a:prstGeom prst="rect">
            <a:avLst/>
          </a:prstGeom>
        </p:spPr>
        <p:txBody>
          <a:bodyPr vert="horz" wrap="square" lIns="0" tIns="11270" rIns="0" bIns="0" rtlCol="0">
            <a:spAutoFit/>
          </a:bodyPr>
          <a:lstStyle/>
          <a:p>
            <a:pPr marL="11270">
              <a:spcBef>
                <a:spcPts val="89"/>
              </a:spcBef>
            </a:pPr>
            <a:r>
              <a:rPr sz="1065" b="1" spc="185" baseline="3472" dirty="0">
                <a:latin typeface="Arial"/>
                <a:cs typeface="Arial"/>
              </a:rPr>
              <a:t>* </a:t>
            </a:r>
            <a:r>
              <a:rPr sz="710" b="1" spc="-49" dirty="0">
                <a:latin typeface="Arial"/>
                <a:cs typeface="Arial"/>
              </a:rPr>
              <a:t>PERIOD </a:t>
            </a:r>
            <a:r>
              <a:rPr sz="710" b="1" spc="-89" dirty="0">
                <a:latin typeface="Arial"/>
                <a:cs typeface="Arial"/>
              </a:rPr>
              <a:t>BALANCE</a:t>
            </a:r>
            <a:r>
              <a:rPr sz="710" b="1" spc="-22" dirty="0">
                <a:latin typeface="Arial"/>
                <a:cs typeface="Arial"/>
              </a:rPr>
              <a:t> </a:t>
            </a:r>
            <a:r>
              <a:rPr sz="710" b="1" spc="124" dirty="0">
                <a:latin typeface="Arial"/>
                <a:cs typeface="Arial"/>
              </a:rPr>
              <a:t>*</a:t>
            </a:r>
            <a:endParaRPr sz="710" dirty="0">
              <a:latin typeface="Arial"/>
              <a:cs typeface="Arial"/>
            </a:endParaRPr>
          </a:p>
        </p:txBody>
      </p:sp>
      <p:sp>
        <p:nvSpPr>
          <p:cNvPr id="48" name="object 48"/>
          <p:cNvSpPr txBox="1"/>
          <p:nvPr/>
        </p:nvSpPr>
        <p:spPr>
          <a:xfrm>
            <a:off x="1288681" y="4205075"/>
            <a:ext cx="1495573" cy="217783"/>
          </a:xfrm>
          <a:prstGeom prst="rect">
            <a:avLst/>
          </a:prstGeom>
        </p:spPr>
        <p:txBody>
          <a:bodyPr vert="horz" wrap="square" lIns="0" tIns="11270" rIns="0" bIns="0" rtlCol="0">
            <a:spAutoFit/>
          </a:bodyPr>
          <a:lstStyle/>
          <a:p>
            <a:pPr marL="34937">
              <a:lnSpc>
                <a:spcPts val="821"/>
              </a:lnSpc>
              <a:spcBef>
                <a:spcPts val="89"/>
              </a:spcBef>
            </a:pPr>
            <a:r>
              <a:rPr sz="710" b="1" spc="-27" dirty="0">
                <a:latin typeface="Arial"/>
                <a:cs typeface="Arial"/>
              </a:rPr>
              <a:t>FLEXIBLE </a:t>
            </a:r>
            <a:r>
              <a:rPr sz="710" b="1" spc="-62" dirty="0">
                <a:latin typeface="Arial"/>
                <a:cs typeface="Arial"/>
              </a:rPr>
              <a:t>SPENDING</a:t>
            </a:r>
            <a:r>
              <a:rPr sz="710" b="1" spc="-22" dirty="0">
                <a:latin typeface="Arial"/>
                <a:cs typeface="Arial"/>
              </a:rPr>
              <a:t> </a:t>
            </a:r>
            <a:r>
              <a:rPr sz="710" b="1" spc="-49" dirty="0">
                <a:latin typeface="Arial"/>
                <a:cs typeface="Arial"/>
              </a:rPr>
              <a:t>SAVINGS</a:t>
            </a:r>
            <a:endParaRPr sz="710" dirty="0">
              <a:latin typeface="Arial"/>
              <a:cs typeface="Arial"/>
            </a:endParaRPr>
          </a:p>
          <a:p>
            <a:pPr marL="11270">
              <a:lnSpc>
                <a:spcPts val="821"/>
              </a:lnSpc>
              <a:tabLst>
                <a:tab pos="1116292" algn="l"/>
              </a:tabLst>
            </a:pPr>
            <a:r>
              <a:rPr sz="710" b="1" spc="-22" dirty="0">
                <a:latin typeface="Courier New"/>
                <a:cs typeface="Courier New"/>
              </a:rPr>
              <a:t>xxxxxx</a:t>
            </a:r>
            <a:r>
              <a:rPr sz="710" b="1" spc="-18" dirty="0">
                <a:latin typeface="Courier New"/>
                <a:cs typeface="Courier New"/>
              </a:rPr>
              <a:t>x</a:t>
            </a:r>
            <a:r>
              <a:rPr sz="710" b="1" dirty="0">
                <a:latin typeface="Courier New"/>
                <a:cs typeface="Courier New"/>
              </a:rPr>
              <a:t>	</a:t>
            </a:r>
            <a:r>
              <a:rPr sz="710" b="1" spc="-93" dirty="0">
                <a:latin typeface="Arial"/>
                <a:cs typeface="Arial"/>
              </a:rPr>
              <a:t>NC</a:t>
            </a:r>
            <a:r>
              <a:rPr sz="710" b="1" spc="-18" dirty="0">
                <a:latin typeface="Courier New"/>
                <a:cs typeface="Courier New"/>
              </a:rPr>
              <a:t>xxxxx</a:t>
            </a:r>
            <a:endParaRPr sz="710" dirty="0">
              <a:latin typeface="Courier New"/>
              <a:cs typeface="Courier New"/>
            </a:endParaRPr>
          </a:p>
        </p:txBody>
      </p:sp>
      <p:sp>
        <p:nvSpPr>
          <p:cNvPr id="49" name="object 49"/>
          <p:cNvSpPr txBox="1"/>
          <p:nvPr/>
        </p:nvSpPr>
        <p:spPr>
          <a:xfrm>
            <a:off x="486841" y="4305449"/>
            <a:ext cx="533087" cy="319670"/>
          </a:xfrm>
          <a:prstGeom prst="rect">
            <a:avLst/>
          </a:prstGeom>
        </p:spPr>
        <p:txBody>
          <a:bodyPr vert="horz" wrap="square" lIns="0" tIns="11270" rIns="0" bIns="0" rtlCol="0">
            <a:spAutoFit/>
          </a:bodyPr>
          <a:lstStyle/>
          <a:p>
            <a:pPr algn="ctr">
              <a:spcBef>
                <a:spcPts val="89"/>
              </a:spcBef>
            </a:pPr>
            <a:r>
              <a:rPr sz="710" b="1" spc="35" dirty="0">
                <a:latin typeface="Arial"/>
                <a:cs typeface="Arial"/>
              </a:rPr>
              <a:t>05/25/20</a:t>
            </a:r>
            <a:r>
              <a:rPr sz="710" b="1" spc="35" dirty="0">
                <a:latin typeface="Courier New"/>
                <a:cs typeface="Courier New"/>
              </a:rPr>
              <a:t>xx</a:t>
            </a:r>
            <a:endParaRPr sz="710" dirty="0">
              <a:latin typeface="Courier New"/>
              <a:cs typeface="Courier New"/>
            </a:endParaRPr>
          </a:p>
          <a:p>
            <a:pPr marL="1127" algn="ctr">
              <a:spcBef>
                <a:spcPts val="710"/>
              </a:spcBef>
            </a:pPr>
            <a:r>
              <a:rPr sz="710" b="1" spc="18" dirty="0">
                <a:latin typeface="Arial"/>
                <a:cs typeface="Arial"/>
              </a:rPr>
              <a:t>05</a:t>
            </a:r>
            <a:endParaRPr sz="710" dirty="0">
              <a:latin typeface="Arial"/>
              <a:cs typeface="Arial"/>
            </a:endParaRPr>
          </a:p>
        </p:txBody>
      </p:sp>
      <p:sp>
        <p:nvSpPr>
          <p:cNvPr id="50" name="object 50"/>
          <p:cNvSpPr txBox="1"/>
          <p:nvPr/>
        </p:nvSpPr>
        <p:spPr>
          <a:xfrm>
            <a:off x="336945" y="4800554"/>
            <a:ext cx="584930" cy="120641"/>
          </a:xfrm>
          <a:prstGeom prst="rect">
            <a:avLst/>
          </a:prstGeom>
        </p:spPr>
        <p:txBody>
          <a:bodyPr vert="horz" wrap="square" lIns="0" tIns="11270" rIns="0" bIns="0" rtlCol="0">
            <a:spAutoFit/>
          </a:bodyPr>
          <a:lstStyle/>
          <a:p>
            <a:pPr marL="11270">
              <a:spcBef>
                <a:spcPts val="89"/>
              </a:spcBef>
            </a:pPr>
            <a:r>
              <a:rPr sz="710" b="1" spc="-84" dirty="0">
                <a:latin typeface="Arial"/>
                <a:cs typeface="Arial"/>
              </a:rPr>
              <a:t>ACCT</a:t>
            </a:r>
            <a:r>
              <a:rPr sz="710" b="1" spc="-13" dirty="0">
                <a:latin typeface="Arial"/>
                <a:cs typeface="Arial"/>
              </a:rPr>
              <a:t> 53</a:t>
            </a:r>
            <a:r>
              <a:rPr sz="710" b="1" spc="-13" dirty="0">
                <a:latin typeface="Courier New"/>
                <a:cs typeface="Courier New"/>
              </a:rPr>
              <a:t>xxxx</a:t>
            </a:r>
            <a:endParaRPr sz="710" dirty="0">
              <a:latin typeface="Courier New"/>
              <a:cs typeface="Courier New"/>
            </a:endParaRPr>
          </a:p>
        </p:txBody>
      </p:sp>
      <p:sp>
        <p:nvSpPr>
          <p:cNvPr id="51" name="object 51"/>
          <p:cNvSpPr txBox="1"/>
          <p:nvPr/>
        </p:nvSpPr>
        <p:spPr>
          <a:xfrm>
            <a:off x="1317803" y="4789667"/>
            <a:ext cx="1312994" cy="120641"/>
          </a:xfrm>
          <a:prstGeom prst="rect">
            <a:avLst/>
          </a:prstGeom>
        </p:spPr>
        <p:txBody>
          <a:bodyPr vert="horz" wrap="square" lIns="0" tIns="11270" rIns="0" bIns="0" rtlCol="0">
            <a:spAutoFit/>
          </a:bodyPr>
          <a:lstStyle/>
          <a:p>
            <a:pPr marL="11270">
              <a:spcBef>
                <a:spcPts val="89"/>
              </a:spcBef>
            </a:pPr>
            <a:r>
              <a:rPr sz="710" b="1" spc="-31" dirty="0">
                <a:latin typeface="Arial"/>
                <a:cs typeface="Arial"/>
              </a:rPr>
              <a:t>FLEXIBLE</a:t>
            </a:r>
            <a:r>
              <a:rPr sz="710" b="1" spc="133" dirty="0">
                <a:latin typeface="Arial"/>
                <a:cs typeface="Arial"/>
              </a:rPr>
              <a:t> </a:t>
            </a:r>
            <a:r>
              <a:rPr sz="710" b="1" spc="-62" dirty="0">
                <a:latin typeface="Arial"/>
                <a:cs typeface="Arial"/>
              </a:rPr>
              <a:t>SPENDING</a:t>
            </a:r>
            <a:r>
              <a:rPr sz="710" b="1" spc="-44" dirty="0">
                <a:latin typeface="Arial"/>
                <a:cs typeface="Arial"/>
              </a:rPr>
              <a:t> </a:t>
            </a:r>
            <a:r>
              <a:rPr sz="710" b="1" spc="-49" dirty="0">
                <a:latin typeface="Arial"/>
                <a:cs typeface="Arial"/>
              </a:rPr>
              <a:t>SAVINGS</a:t>
            </a:r>
            <a:endParaRPr sz="710" dirty="0">
              <a:latin typeface="Arial"/>
              <a:cs typeface="Arial"/>
            </a:endParaRPr>
          </a:p>
        </p:txBody>
      </p:sp>
      <p:sp>
        <p:nvSpPr>
          <p:cNvPr id="52" name="object 52"/>
          <p:cNvSpPr txBox="1"/>
          <p:nvPr/>
        </p:nvSpPr>
        <p:spPr>
          <a:xfrm>
            <a:off x="3073946" y="4494384"/>
            <a:ext cx="956288" cy="120641"/>
          </a:xfrm>
          <a:prstGeom prst="rect">
            <a:avLst/>
          </a:prstGeom>
        </p:spPr>
        <p:txBody>
          <a:bodyPr vert="horz" wrap="square" lIns="0" tIns="11270" rIns="0" bIns="0" rtlCol="0">
            <a:spAutoFit/>
          </a:bodyPr>
          <a:lstStyle/>
          <a:p>
            <a:pPr marL="11270">
              <a:spcBef>
                <a:spcPts val="89"/>
              </a:spcBef>
            </a:pPr>
            <a:r>
              <a:rPr sz="710" b="1" spc="124" dirty="0">
                <a:latin typeface="Arial"/>
                <a:cs typeface="Arial"/>
              </a:rPr>
              <a:t>* </a:t>
            </a:r>
            <a:r>
              <a:rPr sz="710" b="1" spc="-49" dirty="0">
                <a:latin typeface="Arial"/>
                <a:cs typeface="Arial"/>
              </a:rPr>
              <a:t>PERIOD </a:t>
            </a:r>
            <a:r>
              <a:rPr sz="710" b="1" spc="-89" dirty="0">
                <a:latin typeface="Arial"/>
                <a:cs typeface="Arial"/>
              </a:rPr>
              <a:t>BALANCE</a:t>
            </a:r>
            <a:r>
              <a:rPr sz="710" b="1" spc="-22" dirty="0">
                <a:latin typeface="Arial"/>
                <a:cs typeface="Arial"/>
              </a:rPr>
              <a:t> </a:t>
            </a:r>
            <a:r>
              <a:rPr sz="710" b="1" spc="124" dirty="0">
                <a:latin typeface="Arial"/>
                <a:cs typeface="Arial"/>
              </a:rPr>
              <a:t>*</a:t>
            </a:r>
            <a:endParaRPr sz="710" dirty="0">
              <a:latin typeface="Arial"/>
              <a:cs typeface="Arial"/>
            </a:endParaRPr>
          </a:p>
        </p:txBody>
      </p:sp>
      <p:sp>
        <p:nvSpPr>
          <p:cNvPr id="55" name="object 55"/>
          <p:cNvSpPr txBox="1"/>
          <p:nvPr/>
        </p:nvSpPr>
        <p:spPr>
          <a:xfrm>
            <a:off x="4465721" y="896667"/>
            <a:ext cx="282885" cy="120641"/>
          </a:xfrm>
          <a:prstGeom prst="rect">
            <a:avLst/>
          </a:prstGeom>
        </p:spPr>
        <p:txBody>
          <a:bodyPr vert="horz" wrap="square" lIns="0" tIns="11270" rIns="0" bIns="0" rtlCol="0">
            <a:spAutoFit/>
          </a:bodyPr>
          <a:lstStyle/>
          <a:p>
            <a:pPr marL="11270">
              <a:spcBef>
                <a:spcPts val="89"/>
              </a:spcBef>
            </a:pPr>
            <a:r>
              <a:rPr sz="710" b="1" spc="-18" dirty="0">
                <a:latin typeface="Arial"/>
                <a:cs typeface="Arial"/>
              </a:rPr>
              <a:t>DEBIT</a:t>
            </a:r>
            <a:endParaRPr sz="710" dirty="0">
              <a:latin typeface="Arial"/>
              <a:cs typeface="Arial"/>
            </a:endParaRPr>
          </a:p>
        </p:txBody>
      </p:sp>
      <p:sp>
        <p:nvSpPr>
          <p:cNvPr id="56" name="object 56"/>
          <p:cNvSpPr txBox="1"/>
          <p:nvPr/>
        </p:nvSpPr>
        <p:spPr>
          <a:xfrm>
            <a:off x="5448269" y="897907"/>
            <a:ext cx="336983" cy="120641"/>
          </a:xfrm>
          <a:prstGeom prst="rect">
            <a:avLst/>
          </a:prstGeom>
        </p:spPr>
        <p:txBody>
          <a:bodyPr vert="horz" wrap="square" lIns="0" tIns="11270" rIns="0" bIns="0" rtlCol="0">
            <a:spAutoFit/>
          </a:bodyPr>
          <a:lstStyle/>
          <a:p>
            <a:pPr marL="11270">
              <a:spcBef>
                <a:spcPts val="89"/>
              </a:spcBef>
            </a:pPr>
            <a:r>
              <a:rPr sz="710" b="1" spc="-35" dirty="0">
                <a:latin typeface="Arial"/>
                <a:cs typeface="Arial"/>
              </a:rPr>
              <a:t>CREDIT</a:t>
            </a:r>
            <a:endParaRPr sz="710" dirty="0">
              <a:latin typeface="Arial"/>
              <a:cs typeface="Arial"/>
            </a:endParaRPr>
          </a:p>
        </p:txBody>
      </p:sp>
      <p:sp>
        <p:nvSpPr>
          <p:cNvPr id="57" name="object 57"/>
          <p:cNvSpPr txBox="1"/>
          <p:nvPr/>
        </p:nvSpPr>
        <p:spPr>
          <a:xfrm>
            <a:off x="4778021" y="1093560"/>
            <a:ext cx="1313558" cy="120641"/>
          </a:xfrm>
          <a:prstGeom prst="rect">
            <a:avLst/>
          </a:prstGeom>
        </p:spPr>
        <p:txBody>
          <a:bodyPr vert="horz" wrap="square" lIns="0" tIns="11270" rIns="0" bIns="0" rtlCol="0">
            <a:spAutoFit/>
          </a:bodyPr>
          <a:lstStyle/>
          <a:p>
            <a:pPr marL="11270">
              <a:spcBef>
                <a:spcPts val="89"/>
              </a:spcBef>
            </a:pPr>
            <a:r>
              <a:rPr sz="710" b="1" spc="120" dirty="0">
                <a:latin typeface="Arial"/>
                <a:cs typeface="Arial"/>
              </a:rPr>
              <a:t>*** </a:t>
            </a:r>
            <a:r>
              <a:rPr sz="710" b="1" spc="-44" dirty="0">
                <a:latin typeface="Arial"/>
                <a:cs typeface="Arial"/>
              </a:rPr>
              <a:t>BEGINNING </a:t>
            </a:r>
            <a:r>
              <a:rPr sz="710" b="1" spc="-89" dirty="0">
                <a:latin typeface="Arial"/>
                <a:cs typeface="Arial"/>
              </a:rPr>
              <a:t>BALANCE </a:t>
            </a:r>
            <a:r>
              <a:rPr sz="710" b="1" spc="115" dirty="0">
                <a:latin typeface="Arial"/>
                <a:cs typeface="Arial"/>
              </a:rPr>
              <a:t>***</a:t>
            </a:r>
            <a:endParaRPr sz="710" dirty="0">
              <a:latin typeface="Arial"/>
              <a:cs typeface="Arial"/>
            </a:endParaRPr>
          </a:p>
        </p:txBody>
      </p:sp>
      <p:sp>
        <p:nvSpPr>
          <p:cNvPr id="58" name="object 58"/>
          <p:cNvSpPr txBox="1"/>
          <p:nvPr/>
        </p:nvSpPr>
        <p:spPr>
          <a:xfrm>
            <a:off x="4523650" y="1191003"/>
            <a:ext cx="349944" cy="319670"/>
          </a:xfrm>
          <a:prstGeom prst="rect">
            <a:avLst/>
          </a:prstGeom>
        </p:spPr>
        <p:txBody>
          <a:bodyPr vert="horz" wrap="square" lIns="0" tIns="11270" rIns="0" bIns="0" rtlCol="0">
            <a:spAutoFit/>
          </a:bodyPr>
          <a:lstStyle/>
          <a:p>
            <a:pPr marL="30429">
              <a:spcBef>
                <a:spcPts val="89"/>
              </a:spcBef>
            </a:pPr>
            <a:r>
              <a:rPr sz="710" b="1" spc="-27" dirty="0">
                <a:latin typeface="Courier New"/>
                <a:cs typeface="Courier New"/>
              </a:rPr>
              <a:t>xxx.xx</a:t>
            </a:r>
            <a:endParaRPr sz="710" dirty="0">
              <a:latin typeface="Courier New"/>
              <a:cs typeface="Courier New"/>
            </a:endParaRPr>
          </a:p>
          <a:p>
            <a:pPr marL="11270">
              <a:spcBef>
                <a:spcPts val="674"/>
              </a:spcBef>
            </a:pPr>
            <a:r>
              <a:rPr sz="710" b="1" spc="-27" dirty="0">
                <a:latin typeface="Courier New"/>
                <a:cs typeface="Courier New"/>
              </a:rPr>
              <a:t>xxx.xx</a:t>
            </a:r>
            <a:endParaRPr sz="710" dirty="0">
              <a:latin typeface="Courier New"/>
              <a:cs typeface="Courier New"/>
            </a:endParaRPr>
          </a:p>
        </p:txBody>
      </p:sp>
      <p:sp>
        <p:nvSpPr>
          <p:cNvPr id="59" name="object 59"/>
          <p:cNvSpPr txBox="1"/>
          <p:nvPr/>
        </p:nvSpPr>
        <p:spPr>
          <a:xfrm>
            <a:off x="5811850" y="1188118"/>
            <a:ext cx="178071" cy="319670"/>
          </a:xfrm>
          <a:prstGeom prst="rect">
            <a:avLst/>
          </a:prstGeom>
        </p:spPr>
        <p:txBody>
          <a:bodyPr vert="horz" wrap="square" lIns="0" tIns="11270" rIns="0" bIns="0" rtlCol="0">
            <a:spAutoFit/>
          </a:bodyPr>
          <a:lstStyle/>
          <a:p>
            <a:pPr marL="11270">
              <a:spcBef>
                <a:spcPts val="89"/>
              </a:spcBef>
            </a:pPr>
            <a:r>
              <a:rPr sz="710" b="1" spc="75" dirty="0">
                <a:latin typeface="Arial"/>
                <a:cs typeface="Arial"/>
              </a:rPr>
              <a:t>.00</a:t>
            </a:r>
            <a:endParaRPr sz="710" dirty="0">
              <a:latin typeface="Arial"/>
              <a:cs typeface="Arial"/>
            </a:endParaRPr>
          </a:p>
          <a:p>
            <a:pPr marL="13524">
              <a:spcBef>
                <a:spcPts val="679"/>
              </a:spcBef>
            </a:pPr>
            <a:r>
              <a:rPr sz="710" b="1" spc="62" dirty="0">
                <a:latin typeface="Arial"/>
                <a:cs typeface="Arial"/>
              </a:rPr>
              <a:t>.00</a:t>
            </a:r>
            <a:endParaRPr sz="710" dirty="0">
              <a:latin typeface="Arial"/>
              <a:cs typeface="Arial"/>
            </a:endParaRPr>
          </a:p>
        </p:txBody>
      </p:sp>
      <p:sp>
        <p:nvSpPr>
          <p:cNvPr id="60" name="object 60"/>
          <p:cNvSpPr txBox="1"/>
          <p:nvPr/>
        </p:nvSpPr>
        <p:spPr>
          <a:xfrm>
            <a:off x="4780726" y="1674433"/>
            <a:ext cx="1311304" cy="120641"/>
          </a:xfrm>
          <a:prstGeom prst="rect">
            <a:avLst/>
          </a:prstGeom>
        </p:spPr>
        <p:txBody>
          <a:bodyPr vert="horz" wrap="square" lIns="0" tIns="11270" rIns="0" bIns="0" rtlCol="0">
            <a:spAutoFit/>
          </a:bodyPr>
          <a:lstStyle/>
          <a:p>
            <a:pPr marL="11270">
              <a:spcBef>
                <a:spcPts val="89"/>
              </a:spcBef>
            </a:pPr>
            <a:r>
              <a:rPr sz="710" b="1" spc="120" dirty="0">
                <a:latin typeface="Arial"/>
                <a:cs typeface="Arial"/>
              </a:rPr>
              <a:t>*** </a:t>
            </a:r>
            <a:r>
              <a:rPr sz="1065" b="1" spc="-139" baseline="3472" dirty="0">
                <a:latin typeface="Arial"/>
                <a:cs typeface="Arial"/>
              </a:rPr>
              <a:t>GL </a:t>
            </a:r>
            <a:r>
              <a:rPr sz="1065" b="1" spc="-86" baseline="3472" dirty="0">
                <a:latin typeface="Arial"/>
                <a:cs typeface="Arial"/>
              </a:rPr>
              <a:t>ENDING </a:t>
            </a:r>
            <a:r>
              <a:rPr sz="1065" b="1" spc="-133" baseline="3472" dirty="0">
                <a:latin typeface="Arial"/>
                <a:cs typeface="Arial"/>
              </a:rPr>
              <a:t>BALANCE</a:t>
            </a:r>
            <a:r>
              <a:rPr sz="1065" b="1" baseline="3472" dirty="0">
                <a:latin typeface="Arial"/>
                <a:cs typeface="Arial"/>
              </a:rPr>
              <a:t> </a:t>
            </a:r>
            <a:r>
              <a:rPr sz="1065" b="1" spc="173" baseline="3472" dirty="0">
                <a:latin typeface="Arial"/>
                <a:cs typeface="Arial"/>
              </a:rPr>
              <a:t>***</a:t>
            </a:r>
            <a:endParaRPr sz="1065" baseline="3472" dirty="0">
              <a:latin typeface="Arial"/>
              <a:cs typeface="Arial"/>
            </a:endParaRPr>
          </a:p>
        </p:txBody>
      </p:sp>
      <p:sp>
        <p:nvSpPr>
          <p:cNvPr id="61" name="object 61"/>
          <p:cNvSpPr txBox="1"/>
          <p:nvPr/>
        </p:nvSpPr>
        <p:spPr>
          <a:xfrm>
            <a:off x="4778021" y="1868396"/>
            <a:ext cx="1313558" cy="120641"/>
          </a:xfrm>
          <a:prstGeom prst="rect">
            <a:avLst/>
          </a:prstGeom>
        </p:spPr>
        <p:txBody>
          <a:bodyPr vert="horz" wrap="square" lIns="0" tIns="11270" rIns="0" bIns="0" rtlCol="0">
            <a:spAutoFit/>
          </a:bodyPr>
          <a:lstStyle/>
          <a:p>
            <a:pPr marL="11270">
              <a:spcBef>
                <a:spcPts val="89"/>
              </a:spcBef>
            </a:pPr>
            <a:r>
              <a:rPr sz="710" b="1" spc="120" dirty="0">
                <a:latin typeface="Arial"/>
                <a:cs typeface="Arial"/>
              </a:rPr>
              <a:t>*** </a:t>
            </a:r>
            <a:r>
              <a:rPr sz="710" b="1" spc="-44" dirty="0">
                <a:latin typeface="Arial"/>
                <a:cs typeface="Arial"/>
              </a:rPr>
              <a:t>BEGINNING </a:t>
            </a:r>
            <a:r>
              <a:rPr sz="710" b="1" spc="-89" dirty="0">
                <a:latin typeface="Arial"/>
                <a:cs typeface="Arial"/>
              </a:rPr>
              <a:t>BALANCE</a:t>
            </a:r>
            <a:r>
              <a:rPr sz="710" b="1" spc="9" dirty="0">
                <a:latin typeface="Arial"/>
                <a:cs typeface="Arial"/>
              </a:rPr>
              <a:t> </a:t>
            </a:r>
            <a:r>
              <a:rPr sz="710" b="1" spc="115" dirty="0">
                <a:latin typeface="Arial"/>
                <a:cs typeface="Arial"/>
              </a:rPr>
              <a:t>***</a:t>
            </a:r>
            <a:endParaRPr sz="710" dirty="0">
              <a:latin typeface="Arial"/>
              <a:cs typeface="Arial"/>
            </a:endParaRPr>
          </a:p>
        </p:txBody>
      </p:sp>
      <p:sp>
        <p:nvSpPr>
          <p:cNvPr id="62" name="object 62"/>
          <p:cNvSpPr txBox="1"/>
          <p:nvPr/>
        </p:nvSpPr>
        <p:spPr>
          <a:xfrm>
            <a:off x="4623730" y="1969220"/>
            <a:ext cx="335856" cy="319670"/>
          </a:xfrm>
          <a:prstGeom prst="rect">
            <a:avLst/>
          </a:prstGeom>
        </p:spPr>
        <p:txBody>
          <a:bodyPr vert="horz" wrap="square" lIns="0" tIns="11270" rIns="0" bIns="0" rtlCol="0">
            <a:spAutoFit/>
          </a:bodyPr>
          <a:lstStyle/>
          <a:p>
            <a:pPr marL="12397">
              <a:spcBef>
                <a:spcPts val="89"/>
              </a:spcBef>
            </a:pPr>
            <a:r>
              <a:rPr sz="710" b="1" spc="13" dirty="0">
                <a:latin typeface="Courier New"/>
                <a:cs typeface="Courier New"/>
              </a:rPr>
              <a:t>xxx</a:t>
            </a:r>
            <a:r>
              <a:rPr sz="710" b="1" spc="13" dirty="0">
                <a:latin typeface="Arial"/>
                <a:cs typeface="Arial"/>
              </a:rPr>
              <a:t>.</a:t>
            </a:r>
            <a:r>
              <a:rPr sz="710" b="1" spc="13" dirty="0">
                <a:latin typeface="Courier New"/>
                <a:cs typeface="Courier New"/>
              </a:rPr>
              <a:t>xx</a:t>
            </a:r>
            <a:endParaRPr sz="710" dirty="0">
              <a:latin typeface="Courier New"/>
              <a:cs typeface="Courier New"/>
            </a:endParaRPr>
          </a:p>
          <a:p>
            <a:pPr marL="11270">
              <a:spcBef>
                <a:spcPts val="683"/>
              </a:spcBef>
            </a:pPr>
            <a:r>
              <a:rPr sz="710" b="1" spc="9" dirty="0">
                <a:latin typeface="Courier New"/>
                <a:cs typeface="Courier New"/>
              </a:rPr>
              <a:t>xxx</a:t>
            </a:r>
            <a:r>
              <a:rPr sz="710" b="1" spc="9" dirty="0">
                <a:latin typeface="Arial"/>
                <a:cs typeface="Arial"/>
              </a:rPr>
              <a:t>.</a:t>
            </a:r>
            <a:r>
              <a:rPr sz="710" b="1" spc="9" dirty="0">
                <a:latin typeface="Courier New"/>
                <a:cs typeface="Courier New"/>
              </a:rPr>
              <a:t>xx</a:t>
            </a:r>
            <a:endParaRPr sz="710" dirty="0">
              <a:latin typeface="Courier New"/>
              <a:cs typeface="Courier New"/>
            </a:endParaRPr>
          </a:p>
        </p:txBody>
      </p:sp>
      <p:sp>
        <p:nvSpPr>
          <p:cNvPr id="63" name="object 63"/>
          <p:cNvSpPr txBox="1"/>
          <p:nvPr/>
        </p:nvSpPr>
        <p:spPr>
          <a:xfrm>
            <a:off x="5814555" y="1966335"/>
            <a:ext cx="178635" cy="319670"/>
          </a:xfrm>
          <a:prstGeom prst="rect">
            <a:avLst/>
          </a:prstGeom>
        </p:spPr>
        <p:txBody>
          <a:bodyPr vert="horz" wrap="square" lIns="0" tIns="11270" rIns="0" bIns="0" rtlCol="0">
            <a:spAutoFit/>
          </a:bodyPr>
          <a:lstStyle/>
          <a:p>
            <a:pPr marL="12960">
              <a:spcBef>
                <a:spcPts val="89"/>
              </a:spcBef>
            </a:pPr>
            <a:r>
              <a:rPr sz="710" b="1" spc="71" dirty="0">
                <a:latin typeface="Arial"/>
                <a:cs typeface="Arial"/>
              </a:rPr>
              <a:t>.00</a:t>
            </a:r>
            <a:endParaRPr sz="710" dirty="0">
              <a:latin typeface="Arial"/>
              <a:cs typeface="Arial"/>
            </a:endParaRPr>
          </a:p>
          <a:p>
            <a:pPr marL="11270">
              <a:spcBef>
                <a:spcPts val="683"/>
              </a:spcBef>
            </a:pPr>
            <a:r>
              <a:rPr sz="710" b="1" spc="62" dirty="0">
                <a:latin typeface="Arial"/>
                <a:cs typeface="Arial"/>
              </a:rPr>
              <a:t>.00</a:t>
            </a:r>
            <a:endParaRPr sz="710" dirty="0">
              <a:latin typeface="Arial"/>
              <a:cs typeface="Arial"/>
            </a:endParaRPr>
          </a:p>
        </p:txBody>
      </p:sp>
      <p:sp>
        <p:nvSpPr>
          <p:cNvPr id="64" name="object 64"/>
          <p:cNvSpPr txBox="1"/>
          <p:nvPr/>
        </p:nvSpPr>
        <p:spPr>
          <a:xfrm>
            <a:off x="4778021" y="2453777"/>
            <a:ext cx="1312431" cy="120641"/>
          </a:xfrm>
          <a:prstGeom prst="rect">
            <a:avLst/>
          </a:prstGeom>
        </p:spPr>
        <p:txBody>
          <a:bodyPr vert="horz" wrap="square" lIns="0" tIns="11270" rIns="0" bIns="0" rtlCol="0">
            <a:spAutoFit/>
          </a:bodyPr>
          <a:lstStyle/>
          <a:p>
            <a:pPr marL="11270">
              <a:spcBef>
                <a:spcPts val="89"/>
              </a:spcBef>
            </a:pPr>
            <a:r>
              <a:rPr sz="710" b="1" spc="129" dirty="0">
                <a:latin typeface="Arial"/>
                <a:cs typeface="Arial"/>
              </a:rPr>
              <a:t>*** </a:t>
            </a:r>
            <a:r>
              <a:rPr sz="710" b="1" spc="-93" dirty="0">
                <a:latin typeface="Arial"/>
                <a:cs typeface="Arial"/>
              </a:rPr>
              <a:t>GL </a:t>
            </a:r>
            <a:r>
              <a:rPr sz="710" b="1" spc="-58" dirty="0">
                <a:latin typeface="Arial"/>
                <a:cs typeface="Arial"/>
              </a:rPr>
              <a:t>ENDING </a:t>
            </a:r>
            <a:r>
              <a:rPr sz="710" b="1" spc="-89" dirty="0">
                <a:latin typeface="Arial"/>
                <a:cs typeface="Arial"/>
              </a:rPr>
              <a:t>BALANCE</a:t>
            </a:r>
            <a:r>
              <a:rPr sz="710" b="1" spc="9" dirty="0">
                <a:latin typeface="Arial"/>
                <a:cs typeface="Arial"/>
              </a:rPr>
              <a:t> </a:t>
            </a:r>
            <a:r>
              <a:rPr sz="710" b="1" spc="106" dirty="0">
                <a:latin typeface="Arial"/>
                <a:cs typeface="Arial"/>
              </a:rPr>
              <a:t>***</a:t>
            </a:r>
            <a:endParaRPr sz="710" dirty="0">
              <a:latin typeface="Arial"/>
              <a:cs typeface="Arial"/>
            </a:endParaRPr>
          </a:p>
        </p:txBody>
      </p:sp>
      <p:sp>
        <p:nvSpPr>
          <p:cNvPr id="65" name="object 65"/>
          <p:cNvSpPr txBox="1"/>
          <p:nvPr/>
        </p:nvSpPr>
        <p:spPr>
          <a:xfrm>
            <a:off x="4780726" y="2653600"/>
            <a:ext cx="1313558" cy="120641"/>
          </a:xfrm>
          <a:prstGeom prst="rect">
            <a:avLst/>
          </a:prstGeom>
        </p:spPr>
        <p:txBody>
          <a:bodyPr vert="horz" wrap="square" lIns="0" tIns="11270" rIns="0" bIns="0" rtlCol="0">
            <a:spAutoFit/>
          </a:bodyPr>
          <a:lstStyle/>
          <a:p>
            <a:pPr marL="11270">
              <a:spcBef>
                <a:spcPts val="89"/>
              </a:spcBef>
            </a:pPr>
            <a:r>
              <a:rPr sz="710" b="1" spc="129" dirty="0">
                <a:latin typeface="Arial"/>
                <a:cs typeface="Arial"/>
              </a:rPr>
              <a:t>*** </a:t>
            </a:r>
            <a:r>
              <a:rPr sz="710" b="1" spc="-44" dirty="0">
                <a:latin typeface="Arial"/>
                <a:cs typeface="Arial"/>
              </a:rPr>
              <a:t>BEGINNING </a:t>
            </a:r>
            <a:r>
              <a:rPr sz="710" b="1" spc="-89" dirty="0">
                <a:latin typeface="Arial"/>
                <a:cs typeface="Arial"/>
              </a:rPr>
              <a:t>BALANCE</a:t>
            </a:r>
            <a:r>
              <a:rPr sz="710" b="1" spc="-13" dirty="0">
                <a:latin typeface="Arial"/>
                <a:cs typeface="Arial"/>
              </a:rPr>
              <a:t> </a:t>
            </a:r>
            <a:r>
              <a:rPr sz="710" b="1" spc="115" dirty="0">
                <a:latin typeface="Arial"/>
                <a:cs typeface="Arial"/>
              </a:rPr>
              <a:t>***</a:t>
            </a:r>
            <a:endParaRPr sz="710" dirty="0">
              <a:latin typeface="Arial"/>
              <a:cs typeface="Arial"/>
            </a:endParaRPr>
          </a:p>
        </p:txBody>
      </p:sp>
      <p:sp>
        <p:nvSpPr>
          <p:cNvPr id="66" name="object 66"/>
          <p:cNvSpPr txBox="1"/>
          <p:nvPr/>
        </p:nvSpPr>
        <p:spPr>
          <a:xfrm>
            <a:off x="4624858" y="2752395"/>
            <a:ext cx="339237" cy="319670"/>
          </a:xfrm>
          <a:prstGeom prst="rect">
            <a:avLst/>
          </a:prstGeom>
        </p:spPr>
        <p:txBody>
          <a:bodyPr vert="horz" wrap="square" lIns="0" tIns="11270" rIns="0" bIns="0" rtlCol="0">
            <a:spAutoFit/>
          </a:bodyPr>
          <a:lstStyle/>
          <a:p>
            <a:pPr marL="13524">
              <a:spcBef>
                <a:spcPts val="89"/>
              </a:spcBef>
            </a:pPr>
            <a:r>
              <a:rPr sz="710" b="1" spc="18" dirty="0">
                <a:latin typeface="Courier New"/>
                <a:cs typeface="Courier New"/>
              </a:rPr>
              <a:t>xxx</a:t>
            </a:r>
            <a:r>
              <a:rPr sz="710" b="1" spc="18" dirty="0">
                <a:latin typeface="Arial"/>
                <a:cs typeface="Arial"/>
              </a:rPr>
              <a:t>.</a:t>
            </a:r>
            <a:r>
              <a:rPr sz="710" b="1" spc="18" dirty="0">
                <a:latin typeface="Courier New"/>
                <a:cs typeface="Courier New"/>
              </a:rPr>
              <a:t>xx</a:t>
            </a:r>
            <a:endParaRPr sz="710" dirty="0">
              <a:latin typeface="Courier New"/>
              <a:cs typeface="Courier New"/>
            </a:endParaRPr>
          </a:p>
          <a:p>
            <a:pPr marL="11270">
              <a:spcBef>
                <a:spcPts val="657"/>
              </a:spcBef>
            </a:pPr>
            <a:r>
              <a:rPr sz="710" b="1" spc="-13" dirty="0">
                <a:latin typeface="Courier New"/>
                <a:cs typeface="Courier New"/>
              </a:rPr>
              <a:t>xxx</a:t>
            </a:r>
            <a:r>
              <a:rPr sz="710" b="1" spc="213" dirty="0">
                <a:latin typeface="Arial"/>
                <a:cs typeface="Arial"/>
              </a:rPr>
              <a:t>.</a:t>
            </a:r>
            <a:r>
              <a:rPr sz="710" b="1" spc="-13" dirty="0">
                <a:latin typeface="Courier New"/>
                <a:cs typeface="Courier New"/>
              </a:rPr>
              <a:t>xx</a:t>
            </a:r>
            <a:endParaRPr sz="710" dirty="0">
              <a:latin typeface="Courier New"/>
              <a:cs typeface="Courier New"/>
            </a:endParaRPr>
          </a:p>
        </p:txBody>
      </p:sp>
      <p:sp>
        <p:nvSpPr>
          <p:cNvPr id="67" name="object 67"/>
          <p:cNvSpPr txBox="1"/>
          <p:nvPr/>
        </p:nvSpPr>
        <p:spPr>
          <a:xfrm>
            <a:off x="5814668" y="2749510"/>
            <a:ext cx="178071" cy="319670"/>
          </a:xfrm>
          <a:prstGeom prst="rect">
            <a:avLst/>
          </a:prstGeom>
        </p:spPr>
        <p:txBody>
          <a:bodyPr vert="horz" wrap="square" lIns="0" tIns="11270" rIns="0" bIns="0" rtlCol="0">
            <a:spAutoFit/>
          </a:bodyPr>
          <a:lstStyle/>
          <a:p>
            <a:pPr marL="11270">
              <a:spcBef>
                <a:spcPts val="89"/>
              </a:spcBef>
            </a:pPr>
            <a:r>
              <a:rPr sz="710" b="1" spc="75" dirty="0">
                <a:latin typeface="Arial"/>
                <a:cs typeface="Arial"/>
              </a:rPr>
              <a:t>.00</a:t>
            </a:r>
            <a:endParaRPr sz="710" dirty="0">
              <a:latin typeface="Arial"/>
              <a:cs typeface="Arial"/>
            </a:endParaRPr>
          </a:p>
          <a:p>
            <a:pPr marL="12960">
              <a:spcBef>
                <a:spcPts val="670"/>
              </a:spcBef>
            </a:pPr>
            <a:r>
              <a:rPr sz="710" b="1" spc="58" dirty="0">
                <a:latin typeface="Arial"/>
                <a:cs typeface="Arial"/>
              </a:rPr>
              <a:t>.00</a:t>
            </a:r>
            <a:endParaRPr sz="710" dirty="0">
              <a:latin typeface="Arial"/>
              <a:cs typeface="Arial"/>
            </a:endParaRPr>
          </a:p>
        </p:txBody>
      </p:sp>
      <p:sp>
        <p:nvSpPr>
          <p:cNvPr id="68" name="object 68"/>
          <p:cNvSpPr txBox="1"/>
          <p:nvPr/>
        </p:nvSpPr>
        <p:spPr>
          <a:xfrm>
            <a:off x="4778021" y="3232557"/>
            <a:ext cx="1314121" cy="120641"/>
          </a:xfrm>
          <a:prstGeom prst="rect">
            <a:avLst/>
          </a:prstGeom>
        </p:spPr>
        <p:txBody>
          <a:bodyPr vert="horz" wrap="square" lIns="0" tIns="11270" rIns="0" bIns="0" rtlCol="0">
            <a:spAutoFit/>
          </a:bodyPr>
          <a:lstStyle/>
          <a:p>
            <a:pPr marL="11270">
              <a:spcBef>
                <a:spcPts val="89"/>
              </a:spcBef>
            </a:pPr>
            <a:r>
              <a:rPr sz="710" b="1" spc="129" dirty="0">
                <a:latin typeface="Arial"/>
                <a:cs typeface="Arial"/>
              </a:rPr>
              <a:t>*** </a:t>
            </a:r>
            <a:r>
              <a:rPr sz="710" b="1" spc="-93" dirty="0">
                <a:latin typeface="Arial"/>
                <a:cs typeface="Arial"/>
              </a:rPr>
              <a:t>GL </a:t>
            </a:r>
            <a:r>
              <a:rPr sz="710" b="1" spc="-53" dirty="0">
                <a:latin typeface="Arial"/>
                <a:cs typeface="Arial"/>
              </a:rPr>
              <a:t>ENDING</a:t>
            </a:r>
            <a:r>
              <a:rPr sz="710" b="1" spc="89" dirty="0">
                <a:latin typeface="Arial"/>
                <a:cs typeface="Arial"/>
              </a:rPr>
              <a:t> </a:t>
            </a:r>
            <a:r>
              <a:rPr sz="710" b="1" spc="-89" dirty="0">
                <a:latin typeface="Arial"/>
                <a:cs typeface="Arial"/>
              </a:rPr>
              <a:t>BALANCE</a:t>
            </a:r>
            <a:r>
              <a:rPr sz="710" b="1" spc="-40" dirty="0">
                <a:latin typeface="Arial"/>
                <a:cs typeface="Arial"/>
              </a:rPr>
              <a:t> </a:t>
            </a:r>
            <a:r>
              <a:rPr sz="710" b="1" spc="115" dirty="0">
                <a:latin typeface="Arial"/>
                <a:cs typeface="Arial"/>
              </a:rPr>
              <a:t>***</a:t>
            </a:r>
            <a:endParaRPr sz="710" dirty="0">
              <a:latin typeface="Arial"/>
              <a:cs typeface="Arial"/>
            </a:endParaRPr>
          </a:p>
        </p:txBody>
      </p:sp>
      <p:sp>
        <p:nvSpPr>
          <p:cNvPr id="69" name="object 69"/>
          <p:cNvSpPr txBox="1"/>
          <p:nvPr/>
        </p:nvSpPr>
        <p:spPr>
          <a:xfrm>
            <a:off x="4780726" y="3428436"/>
            <a:ext cx="1312431" cy="120641"/>
          </a:xfrm>
          <a:prstGeom prst="rect">
            <a:avLst/>
          </a:prstGeom>
        </p:spPr>
        <p:txBody>
          <a:bodyPr vert="horz" wrap="square" lIns="0" tIns="11270" rIns="0" bIns="0" rtlCol="0">
            <a:spAutoFit/>
          </a:bodyPr>
          <a:lstStyle/>
          <a:p>
            <a:pPr marL="11270">
              <a:spcBef>
                <a:spcPts val="89"/>
              </a:spcBef>
            </a:pPr>
            <a:r>
              <a:rPr sz="710" b="1" spc="129" dirty="0">
                <a:latin typeface="Arial"/>
                <a:cs typeface="Arial"/>
              </a:rPr>
              <a:t>*** </a:t>
            </a:r>
            <a:r>
              <a:rPr sz="710" b="1" spc="-44" dirty="0">
                <a:latin typeface="Arial"/>
                <a:cs typeface="Arial"/>
              </a:rPr>
              <a:t>BEGINNING </a:t>
            </a:r>
            <a:r>
              <a:rPr sz="710" b="1" spc="-89" dirty="0">
                <a:latin typeface="Arial"/>
                <a:cs typeface="Arial"/>
              </a:rPr>
              <a:t>BALANCE</a:t>
            </a:r>
            <a:r>
              <a:rPr sz="710" b="1" spc="-9" dirty="0">
                <a:latin typeface="Arial"/>
                <a:cs typeface="Arial"/>
              </a:rPr>
              <a:t> </a:t>
            </a:r>
            <a:r>
              <a:rPr sz="710" b="1" spc="106" dirty="0">
                <a:latin typeface="Arial"/>
                <a:cs typeface="Arial"/>
              </a:rPr>
              <a:t>***</a:t>
            </a:r>
            <a:endParaRPr sz="710" dirty="0">
              <a:latin typeface="Arial"/>
              <a:cs typeface="Arial"/>
            </a:endParaRPr>
          </a:p>
        </p:txBody>
      </p:sp>
      <p:sp>
        <p:nvSpPr>
          <p:cNvPr id="70" name="object 70"/>
          <p:cNvSpPr txBox="1"/>
          <p:nvPr/>
        </p:nvSpPr>
        <p:spPr>
          <a:xfrm>
            <a:off x="4630944" y="3527231"/>
            <a:ext cx="324586" cy="120641"/>
          </a:xfrm>
          <a:prstGeom prst="rect">
            <a:avLst/>
          </a:prstGeom>
        </p:spPr>
        <p:txBody>
          <a:bodyPr vert="horz" wrap="square" lIns="0" tIns="11270" rIns="0" bIns="0" rtlCol="0">
            <a:spAutoFit/>
          </a:bodyPr>
          <a:lstStyle/>
          <a:p>
            <a:pPr marL="11270">
              <a:spcBef>
                <a:spcPts val="89"/>
              </a:spcBef>
            </a:pPr>
            <a:r>
              <a:rPr sz="710" b="1" spc="-35" dirty="0">
                <a:latin typeface="Courier New"/>
                <a:cs typeface="Courier New"/>
              </a:rPr>
              <a:t>xxx</a:t>
            </a:r>
            <a:r>
              <a:rPr sz="710" b="1" spc="191" dirty="0">
                <a:latin typeface="Arial"/>
                <a:cs typeface="Arial"/>
              </a:rPr>
              <a:t>.</a:t>
            </a:r>
            <a:r>
              <a:rPr sz="710" b="1" spc="-35" dirty="0">
                <a:latin typeface="Courier New"/>
                <a:cs typeface="Courier New"/>
              </a:rPr>
              <a:t>x</a:t>
            </a:r>
            <a:r>
              <a:rPr sz="710" b="1" spc="-18" dirty="0">
                <a:latin typeface="Courier New"/>
                <a:cs typeface="Courier New"/>
              </a:rPr>
              <a:t>x</a:t>
            </a:r>
            <a:endParaRPr sz="710" dirty="0">
              <a:latin typeface="Courier New"/>
              <a:cs typeface="Courier New"/>
            </a:endParaRPr>
          </a:p>
        </p:txBody>
      </p:sp>
      <p:sp>
        <p:nvSpPr>
          <p:cNvPr id="71" name="object 71"/>
          <p:cNvSpPr txBox="1"/>
          <p:nvPr/>
        </p:nvSpPr>
        <p:spPr>
          <a:xfrm>
            <a:off x="4625309" y="3719954"/>
            <a:ext cx="330784" cy="120641"/>
          </a:xfrm>
          <a:prstGeom prst="rect">
            <a:avLst/>
          </a:prstGeom>
        </p:spPr>
        <p:txBody>
          <a:bodyPr vert="horz" wrap="square" lIns="0" tIns="11270" rIns="0" bIns="0" rtlCol="0">
            <a:spAutoFit/>
          </a:bodyPr>
          <a:lstStyle/>
          <a:p>
            <a:pPr marL="11270">
              <a:spcBef>
                <a:spcPts val="89"/>
              </a:spcBef>
            </a:pPr>
            <a:r>
              <a:rPr sz="710" b="1" spc="9" dirty="0">
                <a:latin typeface="Courier New"/>
                <a:cs typeface="Courier New"/>
              </a:rPr>
              <a:t>xxx</a:t>
            </a:r>
            <a:r>
              <a:rPr sz="710" b="1" spc="9" dirty="0">
                <a:latin typeface="Arial"/>
                <a:cs typeface="Arial"/>
              </a:rPr>
              <a:t>.</a:t>
            </a:r>
            <a:r>
              <a:rPr sz="710" b="1" spc="9" dirty="0">
                <a:latin typeface="Courier New"/>
                <a:cs typeface="Courier New"/>
              </a:rPr>
              <a:t>xx</a:t>
            </a:r>
            <a:endParaRPr sz="710" dirty="0">
              <a:latin typeface="Courier New"/>
              <a:cs typeface="Courier New"/>
            </a:endParaRPr>
          </a:p>
        </p:txBody>
      </p:sp>
      <p:sp>
        <p:nvSpPr>
          <p:cNvPr id="72" name="object 72"/>
          <p:cNvSpPr txBox="1"/>
          <p:nvPr/>
        </p:nvSpPr>
        <p:spPr>
          <a:xfrm>
            <a:off x="5816809" y="3524346"/>
            <a:ext cx="176381" cy="319670"/>
          </a:xfrm>
          <a:prstGeom prst="rect">
            <a:avLst/>
          </a:prstGeom>
        </p:spPr>
        <p:txBody>
          <a:bodyPr vert="horz" wrap="square" lIns="0" tIns="11270" rIns="0" bIns="0" rtlCol="0">
            <a:spAutoFit/>
          </a:bodyPr>
          <a:lstStyle/>
          <a:p>
            <a:pPr marL="14087">
              <a:spcBef>
                <a:spcPts val="89"/>
              </a:spcBef>
            </a:pPr>
            <a:r>
              <a:rPr sz="710" b="1" spc="49" dirty="0">
                <a:latin typeface="Arial"/>
                <a:cs typeface="Arial"/>
              </a:rPr>
              <a:t>.00</a:t>
            </a:r>
            <a:endParaRPr sz="710" dirty="0">
              <a:latin typeface="Arial"/>
              <a:cs typeface="Arial"/>
            </a:endParaRPr>
          </a:p>
          <a:p>
            <a:pPr marL="11270">
              <a:spcBef>
                <a:spcPts val="661"/>
              </a:spcBef>
            </a:pPr>
            <a:r>
              <a:rPr sz="710" b="1" spc="71" dirty="0">
                <a:latin typeface="Arial"/>
                <a:cs typeface="Arial"/>
              </a:rPr>
              <a:t>.00</a:t>
            </a:r>
            <a:endParaRPr sz="710" dirty="0">
              <a:latin typeface="Arial"/>
              <a:cs typeface="Arial"/>
            </a:endParaRPr>
          </a:p>
        </p:txBody>
      </p:sp>
      <p:sp>
        <p:nvSpPr>
          <p:cNvPr id="73" name="object 73"/>
          <p:cNvSpPr txBox="1"/>
          <p:nvPr/>
        </p:nvSpPr>
        <p:spPr>
          <a:xfrm>
            <a:off x="4780726" y="4009309"/>
            <a:ext cx="1315248" cy="120641"/>
          </a:xfrm>
          <a:prstGeom prst="rect">
            <a:avLst/>
          </a:prstGeom>
        </p:spPr>
        <p:txBody>
          <a:bodyPr vert="horz" wrap="square" lIns="0" tIns="11270" rIns="0" bIns="0" rtlCol="0">
            <a:spAutoFit/>
          </a:bodyPr>
          <a:lstStyle/>
          <a:p>
            <a:pPr marL="11270">
              <a:spcBef>
                <a:spcPts val="89"/>
              </a:spcBef>
            </a:pPr>
            <a:r>
              <a:rPr sz="710" b="1" spc="129" dirty="0">
                <a:latin typeface="Arial"/>
                <a:cs typeface="Arial"/>
              </a:rPr>
              <a:t>*** </a:t>
            </a:r>
            <a:r>
              <a:rPr sz="710" b="1" spc="-93" dirty="0">
                <a:latin typeface="Arial"/>
                <a:cs typeface="Arial"/>
              </a:rPr>
              <a:t>GL </a:t>
            </a:r>
            <a:r>
              <a:rPr sz="710" b="1" spc="-49" dirty="0">
                <a:latin typeface="Arial"/>
                <a:cs typeface="Arial"/>
              </a:rPr>
              <a:t>ENDING </a:t>
            </a:r>
            <a:r>
              <a:rPr sz="710" b="1" spc="-89" dirty="0">
                <a:latin typeface="Arial"/>
                <a:cs typeface="Arial"/>
              </a:rPr>
              <a:t>BALANCE</a:t>
            </a:r>
            <a:r>
              <a:rPr sz="710" b="1" spc="-84" dirty="0">
                <a:latin typeface="Arial"/>
                <a:cs typeface="Arial"/>
              </a:rPr>
              <a:t> </a:t>
            </a:r>
            <a:r>
              <a:rPr sz="710" b="1" spc="129" dirty="0">
                <a:latin typeface="Arial"/>
                <a:cs typeface="Arial"/>
              </a:rPr>
              <a:t>***</a:t>
            </a:r>
            <a:endParaRPr sz="710" dirty="0">
              <a:latin typeface="Arial"/>
              <a:cs typeface="Arial"/>
            </a:endParaRPr>
          </a:p>
        </p:txBody>
      </p:sp>
      <p:sp>
        <p:nvSpPr>
          <p:cNvPr id="74" name="object 74"/>
          <p:cNvSpPr txBox="1"/>
          <p:nvPr/>
        </p:nvSpPr>
        <p:spPr>
          <a:xfrm>
            <a:off x="4783432" y="4204849"/>
            <a:ext cx="1313558" cy="120641"/>
          </a:xfrm>
          <a:prstGeom prst="rect">
            <a:avLst/>
          </a:prstGeom>
        </p:spPr>
        <p:txBody>
          <a:bodyPr vert="horz" wrap="square" lIns="0" tIns="11270" rIns="0" bIns="0" rtlCol="0">
            <a:spAutoFit/>
          </a:bodyPr>
          <a:lstStyle/>
          <a:p>
            <a:pPr marL="11270">
              <a:spcBef>
                <a:spcPts val="89"/>
              </a:spcBef>
            </a:pPr>
            <a:r>
              <a:rPr sz="710" b="1" spc="120" dirty="0">
                <a:latin typeface="Arial"/>
                <a:cs typeface="Arial"/>
              </a:rPr>
              <a:t>*** </a:t>
            </a:r>
            <a:r>
              <a:rPr sz="710" b="1" spc="-40" dirty="0">
                <a:latin typeface="Arial"/>
                <a:cs typeface="Arial"/>
              </a:rPr>
              <a:t>BEGINNING </a:t>
            </a:r>
            <a:r>
              <a:rPr sz="710" b="1" spc="-89" dirty="0">
                <a:latin typeface="Arial"/>
                <a:cs typeface="Arial"/>
              </a:rPr>
              <a:t>BALANCE</a:t>
            </a:r>
            <a:r>
              <a:rPr sz="710" b="1" spc="-40" dirty="0">
                <a:latin typeface="Arial"/>
                <a:cs typeface="Arial"/>
              </a:rPr>
              <a:t> </a:t>
            </a:r>
            <a:r>
              <a:rPr sz="710" b="1" spc="115" dirty="0">
                <a:latin typeface="Arial"/>
                <a:cs typeface="Arial"/>
              </a:rPr>
              <a:t>***</a:t>
            </a:r>
            <a:endParaRPr sz="710" dirty="0">
              <a:latin typeface="Arial"/>
              <a:cs typeface="Arial"/>
            </a:endParaRPr>
          </a:p>
        </p:txBody>
      </p:sp>
      <p:sp>
        <p:nvSpPr>
          <p:cNvPr id="75" name="object 75"/>
          <p:cNvSpPr txBox="1"/>
          <p:nvPr/>
        </p:nvSpPr>
        <p:spPr>
          <a:xfrm>
            <a:off x="4731475" y="4306125"/>
            <a:ext cx="333038" cy="120641"/>
          </a:xfrm>
          <a:prstGeom prst="rect">
            <a:avLst/>
          </a:prstGeom>
        </p:spPr>
        <p:txBody>
          <a:bodyPr vert="horz" wrap="square" lIns="0" tIns="11270" rIns="0" bIns="0" rtlCol="0">
            <a:spAutoFit/>
          </a:bodyPr>
          <a:lstStyle/>
          <a:p>
            <a:pPr marL="11270">
              <a:spcBef>
                <a:spcPts val="89"/>
              </a:spcBef>
            </a:pPr>
            <a:r>
              <a:rPr sz="710" b="1" spc="13" dirty="0">
                <a:latin typeface="Courier New"/>
                <a:cs typeface="Courier New"/>
              </a:rPr>
              <a:t>xxx</a:t>
            </a:r>
            <a:r>
              <a:rPr sz="710" b="1" spc="13" dirty="0">
                <a:latin typeface="Arial"/>
                <a:cs typeface="Arial"/>
              </a:rPr>
              <a:t>.</a:t>
            </a:r>
            <a:r>
              <a:rPr sz="710" b="1" spc="13" dirty="0">
                <a:latin typeface="Courier New"/>
                <a:cs typeface="Courier New"/>
              </a:rPr>
              <a:t>xx</a:t>
            </a:r>
            <a:endParaRPr sz="710" dirty="0">
              <a:latin typeface="Courier New"/>
              <a:cs typeface="Courier New"/>
            </a:endParaRPr>
          </a:p>
        </p:txBody>
      </p:sp>
      <p:sp>
        <p:nvSpPr>
          <p:cNvPr id="76" name="object 76"/>
          <p:cNvSpPr txBox="1"/>
          <p:nvPr/>
        </p:nvSpPr>
        <p:spPr>
          <a:xfrm>
            <a:off x="4728771" y="4500989"/>
            <a:ext cx="338674" cy="120641"/>
          </a:xfrm>
          <a:prstGeom prst="rect">
            <a:avLst/>
          </a:prstGeom>
        </p:spPr>
        <p:txBody>
          <a:bodyPr vert="horz" wrap="square" lIns="0" tIns="11270" rIns="0" bIns="0" rtlCol="0">
            <a:spAutoFit/>
          </a:bodyPr>
          <a:lstStyle/>
          <a:p>
            <a:pPr marL="11270">
              <a:spcBef>
                <a:spcPts val="89"/>
              </a:spcBef>
            </a:pPr>
            <a:r>
              <a:rPr sz="710" b="1" spc="-13" dirty="0">
                <a:latin typeface="Courier New"/>
                <a:cs typeface="Courier New"/>
              </a:rPr>
              <a:t>xxx</a:t>
            </a:r>
            <a:r>
              <a:rPr sz="710" b="1" spc="213" dirty="0">
                <a:latin typeface="Arial"/>
                <a:cs typeface="Arial"/>
              </a:rPr>
              <a:t>.</a:t>
            </a:r>
            <a:r>
              <a:rPr sz="710" b="1" spc="-13" dirty="0">
                <a:latin typeface="Courier New"/>
                <a:cs typeface="Courier New"/>
              </a:rPr>
              <a:t>xx</a:t>
            </a:r>
            <a:endParaRPr sz="710" dirty="0">
              <a:latin typeface="Courier New"/>
              <a:cs typeface="Courier New"/>
            </a:endParaRPr>
          </a:p>
        </p:txBody>
      </p:sp>
      <p:sp>
        <p:nvSpPr>
          <p:cNvPr id="77" name="object 77"/>
          <p:cNvSpPr txBox="1"/>
          <p:nvPr/>
        </p:nvSpPr>
        <p:spPr>
          <a:xfrm>
            <a:off x="5815344" y="4303239"/>
            <a:ext cx="179762" cy="319670"/>
          </a:xfrm>
          <a:prstGeom prst="rect">
            <a:avLst/>
          </a:prstGeom>
        </p:spPr>
        <p:txBody>
          <a:bodyPr vert="horz" wrap="square" lIns="0" tIns="11270" rIns="0" bIns="0" rtlCol="0">
            <a:spAutoFit/>
          </a:bodyPr>
          <a:lstStyle/>
          <a:p>
            <a:pPr marL="29302">
              <a:spcBef>
                <a:spcPts val="89"/>
              </a:spcBef>
            </a:pPr>
            <a:r>
              <a:rPr sz="710" b="1" spc="27" dirty="0">
                <a:latin typeface="Arial"/>
                <a:cs typeface="Arial"/>
              </a:rPr>
              <a:t>.00</a:t>
            </a:r>
            <a:endParaRPr sz="710" dirty="0">
              <a:latin typeface="Arial"/>
              <a:cs typeface="Arial"/>
            </a:endParaRPr>
          </a:p>
          <a:p>
            <a:pPr marL="11270">
              <a:spcBef>
                <a:spcPts val="692"/>
              </a:spcBef>
            </a:pPr>
            <a:r>
              <a:rPr sz="710" b="1" spc="80" dirty="0">
                <a:latin typeface="Arial"/>
                <a:cs typeface="Arial"/>
              </a:rPr>
              <a:t>.00</a:t>
            </a:r>
            <a:endParaRPr sz="710" dirty="0">
              <a:latin typeface="Arial"/>
              <a:cs typeface="Arial"/>
            </a:endParaRPr>
          </a:p>
        </p:txBody>
      </p:sp>
      <p:sp>
        <p:nvSpPr>
          <p:cNvPr id="78" name="object 78"/>
          <p:cNvSpPr txBox="1"/>
          <p:nvPr/>
        </p:nvSpPr>
        <p:spPr>
          <a:xfrm>
            <a:off x="4786137" y="4791358"/>
            <a:ext cx="1311304" cy="120641"/>
          </a:xfrm>
          <a:prstGeom prst="rect">
            <a:avLst/>
          </a:prstGeom>
        </p:spPr>
        <p:txBody>
          <a:bodyPr vert="horz" wrap="square" lIns="0" tIns="11270" rIns="0" bIns="0" rtlCol="0">
            <a:spAutoFit/>
          </a:bodyPr>
          <a:lstStyle/>
          <a:p>
            <a:pPr marL="11270">
              <a:spcBef>
                <a:spcPts val="89"/>
              </a:spcBef>
            </a:pPr>
            <a:r>
              <a:rPr sz="710" b="1" spc="120" dirty="0">
                <a:latin typeface="Arial"/>
                <a:cs typeface="Arial"/>
              </a:rPr>
              <a:t>*** </a:t>
            </a:r>
            <a:r>
              <a:rPr sz="710" b="1" spc="-93" dirty="0">
                <a:latin typeface="Arial"/>
                <a:cs typeface="Arial"/>
              </a:rPr>
              <a:t>GL </a:t>
            </a:r>
            <a:r>
              <a:rPr sz="710" b="1" spc="-53" dirty="0">
                <a:latin typeface="Arial"/>
                <a:cs typeface="Arial"/>
              </a:rPr>
              <a:t>ENDING</a:t>
            </a:r>
            <a:r>
              <a:rPr sz="710" b="1" spc="89" dirty="0">
                <a:latin typeface="Arial"/>
                <a:cs typeface="Arial"/>
              </a:rPr>
              <a:t> </a:t>
            </a:r>
            <a:r>
              <a:rPr sz="710" b="1" spc="-89" dirty="0">
                <a:latin typeface="Arial"/>
                <a:cs typeface="Arial"/>
              </a:rPr>
              <a:t>BALANCE</a:t>
            </a:r>
            <a:r>
              <a:rPr sz="710" b="1" spc="-9" dirty="0">
                <a:latin typeface="Arial"/>
                <a:cs typeface="Arial"/>
              </a:rPr>
              <a:t> </a:t>
            </a:r>
            <a:r>
              <a:rPr sz="710" b="1" spc="115" dirty="0">
                <a:latin typeface="Arial"/>
                <a:cs typeface="Arial"/>
              </a:rPr>
              <a:t>***</a:t>
            </a:r>
            <a:endParaRPr sz="710" dirty="0">
              <a:latin typeface="Arial"/>
              <a:cs typeface="Arial"/>
            </a:endParaRPr>
          </a:p>
        </p:txBody>
      </p:sp>
      <p:sp>
        <p:nvSpPr>
          <p:cNvPr id="79" name="object 79"/>
          <p:cNvSpPr txBox="1"/>
          <p:nvPr/>
        </p:nvSpPr>
        <p:spPr>
          <a:xfrm>
            <a:off x="6429689" y="899372"/>
            <a:ext cx="652553" cy="4070568"/>
          </a:xfrm>
          <a:prstGeom prst="rect">
            <a:avLst/>
          </a:prstGeom>
        </p:spPr>
        <p:txBody>
          <a:bodyPr vert="horz" wrap="square" lIns="0" tIns="11270" rIns="0" bIns="0" rtlCol="0">
            <a:spAutoFit/>
          </a:bodyPr>
          <a:lstStyle/>
          <a:p>
            <a:pPr marL="11270">
              <a:spcBef>
                <a:spcPts val="89"/>
              </a:spcBef>
            </a:pPr>
            <a:r>
              <a:rPr sz="710" b="1" spc="-93" dirty="0">
                <a:latin typeface="Arial"/>
                <a:cs typeface="Arial"/>
              </a:rPr>
              <a:t>BALANCE</a:t>
            </a:r>
            <a:endParaRPr sz="710" dirty="0">
              <a:latin typeface="Arial"/>
              <a:cs typeface="Arial"/>
            </a:endParaRPr>
          </a:p>
          <a:p>
            <a:pPr marL="117208">
              <a:spcBef>
                <a:spcPts val="701"/>
              </a:spcBef>
            </a:pPr>
            <a:r>
              <a:rPr sz="710" b="1" spc="13" dirty="0">
                <a:latin typeface="Courier New"/>
                <a:cs typeface="Courier New"/>
              </a:rPr>
              <a:t>xxx</a:t>
            </a:r>
            <a:r>
              <a:rPr sz="710" b="1" spc="13" dirty="0">
                <a:latin typeface="Arial"/>
                <a:cs typeface="Arial"/>
              </a:rPr>
              <a:t>.</a:t>
            </a:r>
            <a:r>
              <a:rPr sz="710" b="1" spc="13" dirty="0">
                <a:latin typeface="Courier New"/>
                <a:cs typeface="Courier New"/>
              </a:rPr>
              <a:t>xx</a:t>
            </a:r>
            <a:endParaRPr sz="710" dirty="0">
              <a:latin typeface="Courier New"/>
              <a:cs typeface="Courier New"/>
            </a:endParaRPr>
          </a:p>
          <a:p>
            <a:pPr>
              <a:spcBef>
                <a:spcPts val="31"/>
              </a:spcBef>
            </a:pPr>
            <a:endParaRPr sz="1242" dirty="0">
              <a:latin typeface="Courier New"/>
              <a:cs typeface="Courier New"/>
            </a:endParaRPr>
          </a:p>
          <a:p>
            <a:pPr marL="114953"/>
            <a:r>
              <a:rPr sz="710" b="1" spc="27" dirty="0">
                <a:latin typeface="Courier New"/>
                <a:cs typeface="Courier New"/>
              </a:rPr>
              <a:t>xxx</a:t>
            </a:r>
            <a:r>
              <a:rPr sz="710" b="1" spc="27" dirty="0">
                <a:latin typeface="Arial"/>
                <a:cs typeface="Arial"/>
              </a:rPr>
              <a:t>.</a:t>
            </a:r>
            <a:r>
              <a:rPr sz="710" b="1" spc="27" dirty="0">
                <a:latin typeface="Courier New"/>
                <a:cs typeface="Courier New"/>
              </a:rPr>
              <a:t>xx</a:t>
            </a:r>
            <a:endParaRPr sz="710" dirty="0">
              <a:latin typeface="Courier New"/>
              <a:cs typeface="Courier New"/>
            </a:endParaRPr>
          </a:p>
          <a:p>
            <a:pPr marL="163978" marR="163978" indent="-49588">
              <a:lnSpc>
                <a:spcPct val="181500"/>
              </a:lnSpc>
              <a:spcBef>
                <a:spcPts val="737"/>
              </a:spcBef>
            </a:pPr>
            <a:r>
              <a:rPr sz="710" b="1" spc="27" dirty="0">
                <a:latin typeface="Courier New"/>
                <a:cs typeface="Courier New"/>
              </a:rPr>
              <a:t>xxx</a:t>
            </a:r>
            <a:r>
              <a:rPr sz="710" b="1" spc="27" dirty="0">
                <a:latin typeface="Arial"/>
                <a:cs typeface="Arial"/>
              </a:rPr>
              <a:t>.</a:t>
            </a:r>
            <a:r>
              <a:rPr sz="710" b="1" spc="27" dirty="0">
                <a:latin typeface="Courier New"/>
                <a:cs typeface="Courier New"/>
              </a:rPr>
              <a:t>xx  </a:t>
            </a:r>
            <a:r>
              <a:rPr sz="710" b="1" spc="-13" dirty="0">
                <a:latin typeface="Courier New"/>
                <a:cs typeface="Courier New"/>
              </a:rPr>
              <a:t>xxx</a:t>
            </a:r>
            <a:r>
              <a:rPr sz="710" b="1" spc="213" dirty="0">
                <a:latin typeface="Arial"/>
                <a:cs typeface="Arial"/>
              </a:rPr>
              <a:t>.</a:t>
            </a:r>
            <a:r>
              <a:rPr sz="710" b="1" spc="-13" dirty="0">
                <a:latin typeface="Courier New"/>
                <a:cs typeface="Courier New"/>
              </a:rPr>
              <a:t>xx</a:t>
            </a:r>
            <a:endParaRPr sz="710" dirty="0">
              <a:latin typeface="Courier New"/>
              <a:cs typeface="Courier New"/>
            </a:endParaRPr>
          </a:p>
          <a:p>
            <a:pPr>
              <a:spcBef>
                <a:spcPts val="44"/>
              </a:spcBef>
            </a:pPr>
            <a:endParaRPr sz="1242" dirty="0">
              <a:latin typeface="Courier New"/>
              <a:cs typeface="Courier New"/>
            </a:endParaRPr>
          </a:p>
          <a:p>
            <a:pPr marL="166232">
              <a:spcBef>
                <a:spcPts val="4"/>
              </a:spcBef>
            </a:pPr>
            <a:r>
              <a:rPr sz="710" b="1" spc="18" dirty="0">
                <a:latin typeface="Courier New"/>
                <a:cs typeface="Courier New"/>
              </a:rPr>
              <a:t>xxx</a:t>
            </a:r>
            <a:r>
              <a:rPr sz="710" b="1" spc="18" dirty="0">
                <a:latin typeface="Arial"/>
                <a:cs typeface="Arial"/>
              </a:rPr>
              <a:t>.</a:t>
            </a:r>
            <a:r>
              <a:rPr sz="710" b="1" spc="18" dirty="0">
                <a:latin typeface="Courier New"/>
                <a:cs typeface="Courier New"/>
              </a:rPr>
              <a:t>xx</a:t>
            </a:r>
            <a:endParaRPr sz="710" dirty="0">
              <a:latin typeface="Courier New"/>
              <a:cs typeface="Courier New"/>
            </a:endParaRPr>
          </a:p>
          <a:p>
            <a:pPr marL="116644" marR="166796" indent="49024">
              <a:lnSpc>
                <a:spcPct val="181900"/>
              </a:lnSpc>
              <a:spcBef>
                <a:spcPts val="759"/>
              </a:spcBef>
            </a:pPr>
            <a:r>
              <a:rPr sz="710" b="1" spc="-18" dirty="0">
                <a:latin typeface="Courier New"/>
                <a:cs typeface="Courier New"/>
              </a:rPr>
              <a:t>xxx</a:t>
            </a:r>
            <a:r>
              <a:rPr sz="710" b="1" spc="209" dirty="0">
                <a:latin typeface="Arial"/>
                <a:cs typeface="Arial"/>
              </a:rPr>
              <a:t>.</a:t>
            </a:r>
            <a:r>
              <a:rPr sz="710" b="1" spc="-18" dirty="0">
                <a:latin typeface="Courier New"/>
                <a:cs typeface="Courier New"/>
              </a:rPr>
              <a:t>xx  </a:t>
            </a:r>
            <a:r>
              <a:rPr sz="710" b="1" spc="13" dirty="0">
                <a:latin typeface="Courier New"/>
                <a:cs typeface="Courier New"/>
              </a:rPr>
              <a:t>xxx</a:t>
            </a:r>
            <a:r>
              <a:rPr sz="710" b="1" spc="13" dirty="0">
                <a:latin typeface="Arial"/>
                <a:cs typeface="Arial"/>
              </a:rPr>
              <a:t>.</a:t>
            </a:r>
            <a:r>
              <a:rPr sz="710" b="1" spc="13" dirty="0">
                <a:latin typeface="Courier New"/>
                <a:cs typeface="Courier New"/>
              </a:rPr>
              <a:t>xx</a:t>
            </a:r>
            <a:endParaRPr sz="710" dirty="0">
              <a:latin typeface="Courier New"/>
              <a:cs typeface="Courier New"/>
            </a:endParaRPr>
          </a:p>
          <a:p>
            <a:pPr>
              <a:spcBef>
                <a:spcPts val="31"/>
              </a:spcBef>
            </a:pPr>
            <a:endParaRPr sz="1242" dirty="0">
              <a:latin typeface="Courier New"/>
              <a:cs typeface="Courier New"/>
            </a:endParaRPr>
          </a:p>
          <a:p>
            <a:pPr marL="116644" indent="1690"/>
            <a:r>
              <a:rPr sz="710" b="1" spc="13" dirty="0">
                <a:latin typeface="Courier New"/>
                <a:cs typeface="Courier New"/>
              </a:rPr>
              <a:t>xxx</a:t>
            </a:r>
            <a:r>
              <a:rPr sz="710" b="1" spc="13" dirty="0">
                <a:latin typeface="Arial"/>
                <a:cs typeface="Arial"/>
              </a:rPr>
              <a:t>.</a:t>
            </a:r>
            <a:r>
              <a:rPr sz="710" b="1" spc="13" dirty="0">
                <a:latin typeface="Courier New"/>
                <a:cs typeface="Courier New"/>
              </a:rPr>
              <a:t>xx</a:t>
            </a:r>
            <a:endParaRPr sz="710" dirty="0">
              <a:latin typeface="Courier New"/>
              <a:cs typeface="Courier New"/>
            </a:endParaRPr>
          </a:p>
          <a:p>
            <a:pPr marL="168486" marR="164542" indent="-51841">
              <a:lnSpc>
                <a:spcPct val="178100"/>
              </a:lnSpc>
              <a:spcBef>
                <a:spcPts val="781"/>
              </a:spcBef>
            </a:pPr>
            <a:r>
              <a:rPr sz="710" b="1" spc="13" dirty="0">
                <a:latin typeface="Courier New"/>
                <a:cs typeface="Courier New"/>
              </a:rPr>
              <a:t>xxx</a:t>
            </a:r>
            <a:r>
              <a:rPr sz="710" b="1" spc="13" dirty="0">
                <a:latin typeface="Arial"/>
                <a:cs typeface="Arial"/>
              </a:rPr>
              <a:t>.</a:t>
            </a:r>
            <a:r>
              <a:rPr sz="710" b="1" spc="13" dirty="0">
                <a:latin typeface="Courier New"/>
                <a:cs typeface="Courier New"/>
              </a:rPr>
              <a:t>xx  </a:t>
            </a:r>
            <a:r>
              <a:rPr sz="710" b="1" spc="-18" dirty="0">
                <a:latin typeface="Courier New"/>
                <a:cs typeface="Courier New"/>
              </a:rPr>
              <a:t>xxx</a:t>
            </a:r>
            <a:r>
              <a:rPr sz="710" b="1" spc="209" dirty="0">
                <a:latin typeface="Arial"/>
                <a:cs typeface="Arial"/>
              </a:rPr>
              <a:t>.</a:t>
            </a:r>
            <a:r>
              <a:rPr sz="710" b="1" spc="-18" dirty="0">
                <a:latin typeface="Courier New"/>
                <a:cs typeface="Courier New"/>
              </a:rPr>
              <a:t>xx</a:t>
            </a:r>
            <a:endParaRPr sz="710" dirty="0">
              <a:latin typeface="Courier New"/>
              <a:cs typeface="Courier New"/>
            </a:endParaRPr>
          </a:p>
          <a:p>
            <a:pPr marL="165669" marR="161724">
              <a:lnSpc>
                <a:spcPts val="2289"/>
              </a:lnSpc>
              <a:spcBef>
                <a:spcPts val="315"/>
              </a:spcBef>
            </a:pPr>
            <a:r>
              <a:rPr sz="710" b="1" spc="-13" dirty="0">
                <a:latin typeface="Courier New"/>
                <a:cs typeface="Courier New"/>
              </a:rPr>
              <a:t>xxx</a:t>
            </a:r>
            <a:r>
              <a:rPr sz="710" b="1" spc="213" dirty="0">
                <a:latin typeface="Arial"/>
                <a:cs typeface="Arial"/>
              </a:rPr>
              <a:t>.</a:t>
            </a:r>
            <a:r>
              <a:rPr sz="710" b="1" spc="-13" dirty="0">
                <a:latin typeface="Courier New"/>
                <a:cs typeface="Courier New"/>
              </a:rPr>
              <a:t>xx  </a:t>
            </a:r>
            <a:r>
              <a:rPr sz="710" b="1" spc="-18" dirty="0">
                <a:latin typeface="Courier New"/>
                <a:cs typeface="Courier New"/>
              </a:rPr>
              <a:t>xxx.xx</a:t>
            </a:r>
            <a:endParaRPr sz="710" dirty="0">
              <a:latin typeface="Courier New"/>
              <a:cs typeface="Courier New"/>
            </a:endParaRPr>
          </a:p>
          <a:p>
            <a:pPr marL="324012">
              <a:spcBef>
                <a:spcPts val="382"/>
              </a:spcBef>
            </a:pPr>
            <a:r>
              <a:rPr sz="710" b="1" spc="-13" dirty="0">
                <a:latin typeface="Courier New"/>
                <a:cs typeface="Courier New"/>
              </a:rPr>
              <a:t>xxx</a:t>
            </a:r>
            <a:r>
              <a:rPr sz="710" b="1" spc="-9" dirty="0">
                <a:latin typeface="Courier New"/>
                <a:cs typeface="Courier New"/>
              </a:rPr>
              <a:t>.</a:t>
            </a:r>
            <a:r>
              <a:rPr sz="710" b="1" spc="-13" dirty="0">
                <a:latin typeface="Courier New"/>
                <a:cs typeface="Courier New"/>
              </a:rPr>
              <a:t>xx</a:t>
            </a:r>
            <a:endParaRPr sz="710" dirty="0">
              <a:latin typeface="Courier New"/>
              <a:cs typeface="Courier New"/>
            </a:endParaRPr>
          </a:p>
          <a:p>
            <a:pPr marL="322885" marR="4508" indent="1127">
              <a:lnSpc>
                <a:spcPts val="2307"/>
              </a:lnSpc>
              <a:spcBef>
                <a:spcPts val="319"/>
              </a:spcBef>
            </a:pPr>
            <a:r>
              <a:rPr sz="710" b="1" spc="-13" dirty="0">
                <a:latin typeface="Courier New"/>
                <a:cs typeface="Courier New"/>
              </a:rPr>
              <a:t>xxx</a:t>
            </a:r>
            <a:r>
              <a:rPr sz="710" b="1" spc="213" dirty="0">
                <a:latin typeface="Arial"/>
                <a:cs typeface="Arial"/>
              </a:rPr>
              <a:t>.</a:t>
            </a:r>
            <a:r>
              <a:rPr sz="710" b="1" spc="-13" dirty="0">
                <a:latin typeface="Courier New"/>
                <a:cs typeface="Courier New"/>
              </a:rPr>
              <a:t>xx  </a:t>
            </a:r>
            <a:r>
              <a:rPr sz="710" b="1" spc="-18" dirty="0">
                <a:latin typeface="Courier New"/>
                <a:cs typeface="Courier New"/>
              </a:rPr>
              <a:t>xxx</a:t>
            </a:r>
            <a:r>
              <a:rPr sz="710" b="1" spc="213" dirty="0">
                <a:latin typeface="Arial"/>
                <a:cs typeface="Arial"/>
              </a:rPr>
              <a:t>.</a:t>
            </a:r>
            <a:r>
              <a:rPr sz="710" b="1" spc="-18" dirty="0">
                <a:latin typeface="Courier New"/>
                <a:cs typeface="Courier New"/>
              </a:rPr>
              <a:t>xx</a:t>
            </a:r>
            <a:endParaRPr sz="710" dirty="0">
              <a:latin typeface="Courier New"/>
              <a:cs typeface="Courier New"/>
            </a:endParaRPr>
          </a:p>
        </p:txBody>
      </p:sp>
      <p:sp>
        <p:nvSpPr>
          <p:cNvPr id="80" name="Rectangle 79">
            <a:extLst>
              <a:ext uri="{FF2B5EF4-FFF2-40B4-BE49-F238E27FC236}">
                <a16:creationId xmlns:a16="http://schemas.microsoft.com/office/drawing/2014/main" id="{F93DE535-A292-4D38-A3F7-13109EB37FB5}"/>
              </a:ext>
            </a:extLst>
          </p:cNvPr>
          <p:cNvSpPr/>
          <p:nvPr/>
        </p:nvSpPr>
        <p:spPr>
          <a:xfrm>
            <a:off x="4362648" y="3244334"/>
            <a:ext cx="418704" cy="369332"/>
          </a:xfrm>
          <a:prstGeom prst="rect">
            <a:avLst/>
          </a:prstGeom>
        </p:spPr>
        <p:txBody>
          <a:bodyPr wrap="none">
            <a:spAutoFit/>
          </a:bodyPr>
          <a:lstStyle/>
          <a:p>
            <a:r>
              <a:rPr lang="en-US" dirty="0">
                <a:solidFill>
                  <a:schemeClr val="bg1"/>
                </a:solidFill>
              </a:rPr>
              <a:t>31</a:t>
            </a:r>
          </a:p>
        </p:txBody>
      </p:sp>
      <p:sp>
        <p:nvSpPr>
          <p:cNvPr id="81" name="Rectangle 80">
            <a:extLst>
              <a:ext uri="{FF2B5EF4-FFF2-40B4-BE49-F238E27FC236}">
                <a16:creationId xmlns:a16="http://schemas.microsoft.com/office/drawing/2014/main" id="{35647AC1-EC63-492E-A48C-FABF17C8FC7A}"/>
              </a:ext>
            </a:extLst>
          </p:cNvPr>
          <p:cNvSpPr/>
          <p:nvPr/>
        </p:nvSpPr>
        <p:spPr>
          <a:xfrm>
            <a:off x="8610600" y="6400800"/>
            <a:ext cx="418704" cy="369332"/>
          </a:xfrm>
          <a:prstGeom prst="rect">
            <a:avLst/>
          </a:prstGeom>
        </p:spPr>
        <p:txBody>
          <a:bodyPr wrap="none">
            <a:spAutoFit/>
          </a:bodyPr>
          <a:lstStyle/>
          <a:p>
            <a:r>
              <a:rPr lang="en-US" dirty="0">
                <a:solidFill>
                  <a:schemeClr val="bg1"/>
                </a:solidFill>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F81C27-21BF-4CEB-98E4-3479BC9CC51E}"/>
              </a:ext>
            </a:extLst>
          </p:cNvPr>
          <p:cNvSpPr>
            <a:spLocks noGrp="1"/>
          </p:cNvSpPr>
          <p:nvPr>
            <p:ph type="body" sz="quarter" idx="13"/>
          </p:nvPr>
        </p:nvSpPr>
        <p:spPr>
          <a:xfrm>
            <a:off x="457200" y="1577403"/>
            <a:ext cx="8393463" cy="4289997"/>
          </a:xfrm>
        </p:spPr>
        <p:txBody>
          <a:bodyPr/>
          <a:lstStyle/>
          <a:p>
            <a:r>
              <a:rPr lang="en-US" dirty="0"/>
              <a:t>Scan coversheets and backup documents as </a:t>
            </a:r>
            <a:r>
              <a:rPr lang="en-US" b="1" dirty="0"/>
              <a:t>one</a:t>
            </a:r>
            <a:r>
              <a:rPr lang="en-US" dirty="0"/>
              <a:t> file</a:t>
            </a:r>
          </a:p>
          <a:p>
            <a:r>
              <a:rPr lang="en-US" dirty="0"/>
              <a:t>Questions or Concerns about Budgets and Accounts Payable should be directed to Budgets and Accounts Payable not the Controller</a:t>
            </a:r>
          </a:p>
          <a:p>
            <a:r>
              <a:rPr lang="en-US" dirty="0"/>
              <a:t>Issues with your BD-701 directed to Budgets and Accounts Payable</a:t>
            </a:r>
          </a:p>
          <a:p>
            <a:r>
              <a:rPr lang="en-US" dirty="0"/>
              <a:t>Respond to emails from the Controller team in a timely manner</a:t>
            </a:r>
          </a:p>
        </p:txBody>
      </p:sp>
      <p:sp>
        <p:nvSpPr>
          <p:cNvPr id="3" name="Title 2">
            <a:extLst>
              <a:ext uri="{FF2B5EF4-FFF2-40B4-BE49-F238E27FC236}">
                <a16:creationId xmlns:a16="http://schemas.microsoft.com/office/drawing/2014/main" id="{3F7844FB-1ACA-4D91-8EFC-A9C5F638EE09}"/>
              </a:ext>
            </a:extLst>
          </p:cNvPr>
          <p:cNvSpPr>
            <a:spLocks noGrp="1"/>
          </p:cNvSpPr>
          <p:nvPr>
            <p:ph type="title"/>
          </p:nvPr>
        </p:nvSpPr>
        <p:spPr/>
        <p:txBody>
          <a:bodyPr/>
          <a:lstStyle/>
          <a:p>
            <a:r>
              <a:rPr lang="en-US" dirty="0"/>
              <a:t>CONTROLLER REMINDERS</a:t>
            </a:r>
          </a:p>
        </p:txBody>
      </p:sp>
      <p:sp>
        <p:nvSpPr>
          <p:cNvPr id="4" name="Rectangle 3">
            <a:extLst>
              <a:ext uri="{FF2B5EF4-FFF2-40B4-BE49-F238E27FC236}">
                <a16:creationId xmlns:a16="http://schemas.microsoft.com/office/drawing/2014/main" id="{CAB291B7-C861-4509-B35D-B8875F13BAAA}"/>
              </a:ext>
            </a:extLst>
          </p:cNvPr>
          <p:cNvSpPr/>
          <p:nvPr/>
        </p:nvSpPr>
        <p:spPr>
          <a:xfrm>
            <a:off x="8534400" y="6400800"/>
            <a:ext cx="418704" cy="369332"/>
          </a:xfrm>
          <a:prstGeom prst="rect">
            <a:avLst/>
          </a:prstGeom>
        </p:spPr>
        <p:txBody>
          <a:bodyPr wrap="none">
            <a:spAutoFit/>
          </a:bodyPr>
          <a:lstStyle/>
          <a:p>
            <a:r>
              <a:rPr lang="en-US" dirty="0">
                <a:solidFill>
                  <a:schemeClr val="bg1"/>
                </a:solidFill>
              </a:rPr>
              <a:t>33</a:t>
            </a:r>
          </a:p>
        </p:txBody>
      </p:sp>
    </p:spTree>
    <p:extLst>
      <p:ext uri="{BB962C8B-B14F-4D97-AF65-F5344CB8AC3E}">
        <p14:creationId xmlns:p14="http://schemas.microsoft.com/office/powerpoint/2010/main" val="3818582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DDD07-255F-4CCF-8FD0-E8FA1C66141B}"/>
              </a:ext>
            </a:extLst>
          </p:cNvPr>
          <p:cNvSpPr>
            <a:spLocks noGrp="1"/>
          </p:cNvSpPr>
          <p:nvPr>
            <p:ph type="body" sz="quarter" idx="13"/>
          </p:nvPr>
        </p:nvSpPr>
        <p:spPr>
          <a:xfrm>
            <a:off x="457200" y="1583720"/>
            <a:ext cx="8393463" cy="4239547"/>
          </a:xfrm>
        </p:spPr>
        <p:txBody>
          <a:bodyPr>
            <a:normAutofit fontScale="77500" lnSpcReduction="20000"/>
          </a:bodyPr>
          <a:lstStyle/>
          <a:p>
            <a:r>
              <a:rPr lang="en-US" sz="3200" dirty="0"/>
              <a:t>Reimbursements are to be submitted monthly, by the last day of the month, for actual expenses made during the previous month</a:t>
            </a:r>
          </a:p>
          <a:p>
            <a:endParaRPr lang="en-US" sz="3200" dirty="0"/>
          </a:p>
          <a:p>
            <a:r>
              <a:rPr lang="en-US" sz="3200" dirty="0"/>
              <a:t>If submitted on time, it is the Grants Management Team’s goal to have the first touch of the reimbursement within 10 days of submitting.  This means the reimbursement will be approved, require modifications, or be denied</a:t>
            </a:r>
          </a:p>
          <a:p>
            <a:endParaRPr lang="en-US" sz="3200" dirty="0"/>
          </a:p>
          <a:p>
            <a:r>
              <a:rPr lang="en-US" sz="3200" dirty="0"/>
              <a:t>Final reimbursement is due 60 days after the end of the period of performance</a:t>
            </a:r>
          </a:p>
          <a:p>
            <a:endParaRPr lang="en-US" dirty="0"/>
          </a:p>
        </p:txBody>
      </p:sp>
      <p:sp>
        <p:nvSpPr>
          <p:cNvPr id="3" name="Title 2">
            <a:extLst>
              <a:ext uri="{FF2B5EF4-FFF2-40B4-BE49-F238E27FC236}">
                <a16:creationId xmlns:a16="http://schemas.microsoft.com/office/drawing/2014/main" id="{941CFB17-A405-488C-B60D-B37B85A0F6F6}"/>
              </a:ext>
            </a:extLst>
          </p:cNvPr>
          <p:cNvSpPr>
            <a:spLocks noGrp="1"/>
          </p:cNvSpPr>
          <p:nvPr>
            <p:ph type="title"/>
          </p:nvPr>
        </p:nvSpPr>
        <p:spPr/>
        <p:txBody>
          <a:bodyPr/>
          <a:lstStyle/>
          <a:p>
            <a:r>
              <a:rPr lang="en-US" dirty="0"/>
              <a:t>Reimbursement</a:t>
            </a:r>
          </a:p>
        </p:txBody>
      </p:sp>
      <p:sp>
        <p:nvSpPr>
          <p:cNvPr id="5" name="Slide Number Placeholder 2">
            <a:extLst>
              <a:ext uri="{FF2B5EF4-FFF2-40B4-BE49-F238E27FC236}">
                <a16:creationId xmlns:a16="http://schemas.microsoft.com/office/drawing/2014/main" id="{10B5D98F-636E-4939-A2EA-59FAEF81AD8E}"/>
              </a:ext>
            </a:extLst>
          </p:cNvPr>
          <p:cNvSpPr txBox="1">
            <a:spLocks/>
          </p:cNvSpPr>
          <p:nvPr/>
        </p:nvSpPr>
        <p:spPr>
          <a:xfrm>
            <a:off x="8611347" y="6400800"/>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7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F3740A-2448-4331-B37E-BD5AB639D010}"/>
              </a:ext>
            </a:extLst>
          </p:cNvPr>
          <p:cNvSpPr>
            <a:spLocks noGrp="1"/>
          </p:cNvSpPr>
          <p:nvPr>
            <p:ph type="sldNum" sz="quarter" idx="12"/>
          </p:nvPr>
        </p:nvSpPr>
        <p:spPr>
          <a:xfrm>
            <a:off x="8610600" y="6400800"/>
            <a:ext cx="478632" cy="365125"/>
          </a:xfrm>
        </p:spPr>
        <p:txBody>
          <a:bodyPr/>
          <a:lstStyle/>
          <a:p>
            <a:fld id="{5217D969-FAF6-4667-9EED-A6C98B22320E}" type="slidenum">
              <a:rPr lang="en-US" smtClean="0"/>
              <a:pPr/>
              <a:t>35</a:t>
            </a:fld>
            <a:endParaRPr lang="en-US" dirty="0"/>
          </a:p>
        </p:txBody>
      </p:sp>
      <p:sp>
        <p:nvSpPr>
          <p:cNvPr id="2" name="Title 1">
            <a:extLst>
              <a:ext uri="{FF2B5EF4-FFF2-40B4-BE49-F238E27FC236}">
                <a16:creationId xmlns:a16="http://schemas.microsoft.com/office/drawing/2014/main" id="{C5342817-33E4-4128-9EE9-8B33BD32D9B0}"/>
              </a:ext>
            </a:extLst>
          </p:cNvPr>
          <p:cNvSpPr>
            <a:spLocks noGrp="1"/>
          </p:cNvSpPr>
          <p:nvPr>
            <p:ph type="title"/>
          </p:nvPr>
        </p:nvSpPr>
        <p:spPr>
          <a:xfrm>
            <a:off x="457200" y="2057400"/>
            <a:ext cx="8229600" cy="1828800"/>
          </a:xfrm>
        </p:spPr>
        <p:txBody>
          <a:bodyPr/>
          <a:lstStyle/>
          <a:p>
            <a:pPr algn="ctr"/>
            <a:r>
              <a:rPr lang="en-US" dirty="0"/>
              <a:t>Deadlines and Limitations</a:t>
            </a:r>
            <a:br>
              <a:rPr lang="en-US" dirty="0"/>
            </a:br>
            <a:r>
              <a:rPr lang="en-US" sz="2800" dirty="0"/>
              <a:t>Standard Operating Procedures  </a:t>
            </a:r>
          </a:p>
        </p:txBody>
      </p:sp>
    </p:spTree>
    <p:extLst>
      <p:ext uri="{BB962C8B-B14F-4D97-AF65-F5344CB8AC3E}">
        <p14:creationId xmlns:p14="http://schemas.microsoft.com/office/powerpoint/2010/main" val="3816301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BB5AFD3-F352-4763-925D-BD0E58753C9B}"/>
              </a:ext>
            </a:extLst>
          </p:cNvPr>
          <p:cNvGraphicFramePr>
            <a:graphicFrameLocks noGrp="1"/>
          </p:cNvGraphicFramePr>
          <p:nvPr>
            <p:ph idx="1"/>
            <p:extLst>
              <p:ext uri="{D42A27DB-BD31-4B8C-83A1-F6EECF244321}">
                <p14:modId xmlns:p14="http://schemas.microsoft.com/office/powerpoint/2010/main" val="1443591891"/>
              </p:ext>
            </p:extLst>
          </p:nvPr>
        </p:nvGraphicFramePr>
        <p:xfrm>
          <a:off x="457200" y="1143000"/>
          <a:ext cx="8190072" cy="3940181"/>
        </p:xfrm>
        <a:graphic>
          <a:graphicData uri="http://schemas.openxmlformats.org/drawingml/2006/table">
            <a:tbl>
              <a:tblPr firstRow="1" bandRow="1">
                <a:tableStyleId>{073A0DAA-6AF3-43AB-8588-CEC1D06C72B9}</a:tableStyleId>
              </a:tblPr>
              <a:tblGrid>
                <a:gridCol w="2730024">
                  <a:extLst>
                    <a:ext uri="{9D8B030D-6E8A-4147-A177-3AD203B41FA5}">
                      <a16:colId xmlns:a16="http://schemas.microsoft.com/office/drawing/2014/main" val="3886945704"/>
                    </a:ext>
                  </a:extLst>
                </a:gridCol>
                <a:gridCol w="2730024">
                  <a:extLst>
                    <a:ext uri="{9D8B030D-6E8A-4147-A177-3AD203B41FA5}">
                      <a16:colId xmlns:a16="http://schemas.microsoft.com/office/drawing/2014/main" val="2564870580"/>
                    </a:ext>
                  </a:extLst>
                </a:gridCol>
                <a:gridCol w="2730024">
                  <a:extLst>
                    <a:ext uri="{9D8B030D-6E8A-4147-A177-3AD203B41FA5}">
                      <a16:colId xmlns:a16="http://schemas.microsoft.com/office/drawing/2014/main" val="45503760"/>
                    </a:ext>
                  </a:extLst>
                </a:gridCol>
              </a:tblGrid>
              <a:tr h="498497">
                <a:tc>
                  <a:txBody>
                    <a:bodyPr/>
                    <a:lstStyle/>
                    <a:p>
                      <a:r>
                        <a:rPr lang="en-US" dirty="0"/>
                        <a:t>Requirement</a:t>
                      </a:r>
                    </a:p>
                  </a:txBody>
                  <a:tcPr/>
                </a:tc>
                <a:tc>
                  <a:txBody>
                    <a:bodyPr/>
                    <a:lstStyle/>
                    <a:p>
                      <a:r>
                        <a:rPr lang="en-US" dirty="0"/>
                        <a:t>Due</a:t>
                      </a:r>
                    </a:p>
                  </a:txBody>
                  <a:tcPr/>
                </a:tc>
                <a:tc>
                  <a:txBody>
                    <a:bodyPr/>
                    <a:lstStyle/>
                    <a:p>
                      <a:r>
                        <a:rPr lang="en-US" dirty="0"/>
                        <a:t>Grants Effected</a:t>
                      </a:r>
                    </a:p>
                  </a:txBody>
                  <a:tcPr/>
                </a:tc>
                <a:extLst>
                  <a:ext uri="{0D108BD9-81ED-4DB2-BD59-A6C34878D82A}">
                    <a16:rowId xmlns:a16="http://schemas.microsoft.com/office/drawing/2014/main" val="3475523638"/>
                  </a:ext>
                </a:extLst>
              </a:tr>
              <a:tr h="860421">
                <a:tc>
                  <a:txBody>
                    <a:bodyPr/>
                    <a:lstStyle/>
                    <a:p>
                      <a:r>
                        <a:rPr lang="en-US" dirty="0">
                          <a:solidFill>
                            <a:schemeClr val="tx2"/>
                          </a:solidFill>
                        </a:rPr>
                        <a:t>Final Budget Adjustments</a:t>
                      </a:r>
                    </a:p>
                  </a:txBody>
                  <a:tcPr/>
                </a:tc>
                <a:tc>
                  <a:txBody>
                    <a:bodyPr/>
                    <a:lstStyle/>
                    <a:p>
                      <a:r>
                        <a:rPr lang="en-US" dirty="0">
                          <a:solidFill>
                            <a:schemeClr val="tx2"/>
                          </a:solidFill>
                        </a:rPr>
                        <a:t>90 days prior to the end of the Period of Performance</a:t>
                      </a:r>
                    </a:p>
                  </a:txBody>
                  <a:tcPr/>
                </a:tc>
                <a:tc>
                  <a:txBody>
                    <a:bodyPr/>
                    <a:lstStyle/>
                    <a:p>
                      <a:r>
                        <a:rPr lang="en-US" dirty="0">
                          <a:solidFill>
                            <a:schemeClr val="tx2"/>
                          </a:solidFill>
                        </a:rPr>
                        <a:t>All Grants</a:t>
                      </a:r>
                    </a:p>
                  </a:txBody>
                  <a:tcPr/>
                </a:tc>
                <a:extLst>
                  <a:ext uri="{0D108BD9-81ED-4DB2-BD59-A6C34878D82A}">
                    <a16:rowId xmlns:a16="http://schemas.microsoft.com/office/drawing/2014/main" val="2104432017"/>
                  </a:ext>
                </a:extLst>
              </a:tr>
              <a:tr h="860421">
                <a:tc>
                  <a:txBody>
                    <a:bodyPr/>
                    <a:lstStyle/>
                    <a:p>
                      <a:r>
                        <a:rPr lang="en-US" dirty="0">
                          <a:solidFill>
                            <a:schemeClr val="tx2"/>
                          </a:solidFill>
                        </a:rPr>
                        <a:t>Final Reimbursements</a:t>
                      </a:r>
                    </a:p>
                  </a:txBody>
                  <a:tcPr/>
                </a:tc>
                <a:tc>
                  <a:txBody>
                    <a:bodyPr/>
                    <a:lstStyle/>
                    <a:p>
                      <a:r>
                        <a:rPr lang="en-US" dirty="0">
                          <a:solidFill>
                            <a:schemeClr val="tx2"/>
                          </a:solidFill>
                        </a:rPr>
                        <a:t>60 days after the period of performance ends</a:t>
                      </a:r>
                    </a:p>
                  </a:txBody>
                  <a:tcPr/>
                </a:tc>
                <a:tc>
                  <a:txBody>
                    <a:bodyPr/>
                    <a:lstStyle/>
                    <a:p>
                      <a:r>
                        <a:rPr lang="en-US" dirty="0">
                          <a:solidFill>
                            <a:schemeClr val="tx2"/>
                          </a:solidFill>
                        </a:rPr>
                        <a:t>All Grants</a:t>
                      </a:r>
                    </a:p>
                  </a:txBody>
                  <a:tcPr/>
                </a:tc>
                <a:extLst>
                  <a:ext uri="{0D108BD9-81ED-4DB2-BD59-A6C34878D82A}">
                    <a16:rowId xmlns:a16="http://schemas.microsoft.com/office/drawing/2014/main" val="2722203644"/>
                  </a:ext>
                </a:extLst>
              </a:tr>
              <a:tr h="860421">
                <a:tc>
                  <a:txBody>
                    <a:bodyPr/>
                    <a:lstStyle/>
                    <a:p>
                      <a:r>
                        <a:rPr lang="en-US" dirty="0">
                          <a:solidFill>
                            <a:schemeClr val="tx2"/>
                          </a:solidFill>
                        </a:rPr>
                        <a:t>Contract- Prior Approval</a:t>
                      </a:r>
                    </a:p>
                  </a:txBody>
                  <a:tcPr/>
                </a:tc>
                <a:tc>
                  <a:txBody>
                    <a:bodyPr/>
                    <a:lstStyle/>
                    <a:p>
                      <a:r>
                        <a:rPr lang="en-US" dirty="0">
                          <a:solidFill>
                            <a:schemeClr val="tx2"/>
                          </a:solidFill>
                        </a:rPr>
                        <a:t>Prior to approving contracts</a:t>
                      </a:r>
                    </a:p>
                  </a:txBody>
                  <a:tcPr/>
                </a:tc>
                <a:tc>
                  <a:txBody>
                    <a:bodyPr/>
                    <a:lstStyle/>
                    <a:p>
                      <a:r>
                        <a:rPr lang="en-US" dirty="0">
                          <a:solidFill>
                            <a:schemeClr val="tx2"/>
                          </a:solidFill>
                        </a:rPr>
                        <a:t>All Grants</a:t>
                      </a:r>
                    </a:p>
                  </a:txBody>
                  <a:tcPr/>
                </a:tc>
                <a:extLst>
                  <a:ext uri="{0D108BD9-81ED-4DB2-BD59-A6C34878D82A}">
                    <a16:rowId xmlns:a16="http://schemas.microsoft.com/office/drawing/2014/main" val="3888558123"/>
                  </a:ext>
                </a:extLst>
              </a:tr>
              <a:tr h="860421">
                <a:tc>
                  <a:txBody>
                    <a:bodyPr/>
                    <a:lstStyle/>
                    <a:p>
                      <a:r>
                        <a:rPr lang="en-US" dirty="0">
                          <a:solidFill>
                            <a:schemeClr val="tx2"/>
                          </a:solidFill>
                        </a:rPr>
                        <a:t>Out Of State Travel - Prior Approval</a:t>
                      </a:r>
                    </a:p>
                  </a:txBody>
                  <a:tcPr/>
                </a:tc>
                <a:tc>
                  <a:txBody>
                    <a:bodyPr/>
                    <a:lstStyle/>
                    <a:p>
                      <a:r>
                        <a:rPr lang="en-US" dirty="0">
                          <a:solidFill>
                            <a:schemeClr val="tx2"/>
                          </a:solidFill>
                        </a:rPr>
                        <a:t>90 Days before travel</a:t>
                      </a:r>
                    </a:p>
                  </a:txBody>
                  <a:tcPr/>
                </a:tc>
                <a:tc>
                  <a:txBody>
                    <a:bodyPr/>
                    <a:lstStyle/>
                    <a:p>
                      <a:r>
                        <a:rPr lang="en-US" dirty="0">
                          <a:solidFill>
                            <a:schemeClr val="tx2"/>
                          </a:solidFill>
                        </a:rPr>
                        <a:t>All Grants</a:t>
                      </a:r>
                    </a:p>
                  </a:txBody>
                  <a:tcPr/>
                </a:tc>
                <a:extLst>
                  <a:ext uri="{0D108BD9-81ED-4DB2-BD59-A6C34878D82A}">
                    <a16:rowId xmlns:a16="http://schemas.microsoft.com/office/drawing/2014/main" val="3114101237"/>
                  </a:ext>
                </a:extLst>
              </a:tr>
            </a:tbl>
          </a:graphicData>
        </a:graphic>
      </p:graphicFrame>
      <p:sp>
        <p:nvSpPr>
          <p:cNvPr id="2" name="Slide Number Placeholder 1">
            <a:extLst>
              <a:ext uri="{FF2B5EF4-FFF2-40B4-BE49-F238E27FC236}">
                <a16:creationId xmlns:a16="http://schemas.microsoft.com/office/drawing/2014/main" id="{0BB02AD7-ABDB-4E84-AEDB-268C21C7F9BF}"/>
              </a:ext>
            </a:extLst>
          </p:cNvPr>
          <p:cNvSpPr>
            <a:spLocks noGrp="1"/>
          </p:cNvSpPr>
          <p:nvPr>
            <p:ph type="sldNum" sz="quarter" idx="12"/>
          </p:nvPr>
        </p:nvSpPr>
        <p:spPr>
          <a:xfrm>
            <a:off x="8610600" y="6400799"/>
            <a:ext cx="457200" cy="365125"/>
          </a:xfrm>
        </p:spPr>
        <p:txBody>
          <a:bodyPr/>
          <a:lstStyle/>
          <a:p>
            <a:fld id="{5217D969-FAF6-4667-9EED-A6C98B22320E}" type="slidenum">
              <a:rPr lang="en-US" smtClean="0">
                <a:solidFill>
                  <a:schemeClr val="bg1"/>
                </a:solidFill>
              </a:rPr>
              <a:pPr/>
              <a:t>36</a:t>
            </a:fld>
            <a:endParaRPr lang="en-US" dirty="0">
              <a:solidFill>
                <a:schemeClr val="bg1"/>
              </a:solidFill>
            </a:endParaRPr>
          </a:p>
        </p:txBody>
      </p:sp>
      <p:sp>
        <p:nvSpPr>
          <p:cNvPr id="4" name="Title 3">
            <a:extLst>
              <a:ext uri="{FF2B5EF4-FFF2-40B4-BE49-F238E27FC236}">
                <a16:creationId xmlns:a16="http://schemas.microsoft.com/office/drawing/2014/main" id="{EFF5DFF9-130B-4FF2-A365-A948F8B7FE19}"/>
              </a:ext>
            </a:extLst>
          </p:cNvPr>
          <p:cNvSpPr>
            <a:spLocks noGrp="1"/>
          </p:cNvSpPr>
          <p:nvPr>
            <p:ph type="title"/>
          </p:nvPr>
        </p:nvSpPr>
        <p:spPr/>
        <p:txBody>
          <a:bodyPr/>
          <a:lstStyle/>
          <a:p>
            <a:pPr algn="ctr"/>
            <a:r>
              <a:rPr lang="en-US" dirty="0"/>
              <a:t>Deadlines</a:t>
            </a:r>
          </a:p>
        </p:txBody>
      </p:sp>
    </p:spTree>
    <p:extLst>
      <p:ext uri="{BB962C8B-B14F-4D97-AF65-F5344CB8AC3E}">
        <p14:creationId xmlns:p14="http://schemas.microsoft.com/office/powerpoint/2010/main" val="2197790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D459520-7160-4D48-AD17-9F9AC95A0D14}"/>
              </a:ext>
            </a:extLst>
          </p:cNvPr>
          <p:cNvGraphicFramePr>
            <a:graphicFrameLocks noGrp="1"/>
          </p:cNvGraphicFramePr>
          <p:nvPr>
            <p:ph idx="1"/>
            <p:extLst>
              <p:ext uri="{D42A27DB-BD31-4B8C-83A1-F6EECF244321}">
                <p14:modId xmlns:p14="http://schemas.microsoft.com/office/powerpoint/2010/main" val="4196027825"/>
              </p:ext>
            </p:extLst>
          </p:nvPr>
        </p:nvGraphicFramePr>
        <p:xfrm>
          <a:off x="469900" y="685800"/>
          <a:ext cx="8229600" cy="546820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3715256231"/>
                    </a:ext>
                  </a:extLst>
                </a:gridCol>
                <a:gridCol w="2743200">
                  <a:extLst>
                    <a:ext uri="{9D8B030D-6E8A-4147-A177-3AD203B41FA5}">
                      <a16:colId xmlns:a16="http://schemas.microsoft.com/office/drawing/2014/main" val="391409840"/>
                    </a:ext>
                  </a:extLst>
                </a:gridCol>
                <a:gridCol w="2743200">
                  <a:extLst>
                    <a:ext uri="{9D8B030D-6E8A-4147-A177-3AD203B41FA5}">
                      <a16:colId xmlns:a16="http://schemas.microsoft.com/office/drawing/2014/main" val="84814286"/>
                    </a:ext>
                  </a:extLst>
                </a:gridCol>
              </a:tblGrid>
              <a:tr h="430883">
                <a:tc>
                  <a:txBody>
                    <a:bodyPr/>
                    <a:lstStyle/>
                    <a:p>
                      <a:pPr marL="0" marR="0" algn="ctr">
                        <a:lnSpc>
                          <a:spcPct val="107000"/>
                        </a:lnSpc>
                        <a:spcBef>
                          <a:spcPts val="0"/>
                        </a:spcBef>
                        <a:spcAft>
                          <a:spcPts val="0"/>
                        </a:spcAft>
                      </a:pPr>
                      <a:r>
                        <a:rPr lang="en-US" sz="1800" dirty="0">
                          <a:effectLst/>
                        </a:rPr>
                        <a:t>Limits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Items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References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56152627"/>
                  </a:ext>
                </a:extLst>
              </a:tr>
              <a:tr h="1137615">
                <a:tc>
                  <a:txBody>
                    <a:bodyPr/>
                    <a:lstStyle/>
                    <a:p>
                      <a:pPr marL="0" marR="0">
                        <a:lnSpc>
                          <a:spcPct val="107000"/>
                        </a:lnSpc>
                        <a:spcBef>
                          <a:spcPts val="0"/>
                        </a:spcBef>
                        <a:spcAft>
                          <a:spcPts val="0"/>
                        </a:spcAft>
                      </a:pPr>
                      <a:r>
                        <a:rPr lang="en-US" sz="1800" dirty="0">
                          <a:solidFill>
                            <a:schemeClr val="tx2"/>
                          </a:solidFill>
                          <a:effectLst/>
                        </a:rPr>
                        <a:t>$100,000 or less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2"/>
                          </a:solidFill>
                          <a:effectLst/>
                        </a:rPr>
                        <a:t>90 Days prior to the conference and NOT exceeding any cost thresholds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2 CFR Part 200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4135576"/>
                  </a:ext>
                </a:extLst>
              </a:tr>
              <a:tr h="562430">
                <a:tc>
                  <a:txBody>
                    <a:bodyPr/>
                    <a:lstStyle/>
                    <a:p>
                      <a:pPr marL="0" marR="0">
                        <a:lnSpc>
                          <a:spcPct val="107000"/>
                        </a:lnSpc>
                        <a:spcBef>
                          <a:spcPts val="0"/>
                        </a:spcBef>
                        <a:spcAft>
                          <a:spcPts val="0"/>
                        </a:spcAft>
                      </a:pPr>
                      <a:r>
                        <a:rPr lang="en-US" sz="1800" dirty="0">
                          <a:solidFill>
                            <a:schemeClr val="tx2"/>
                          </a:solidFill>
                          <a:effectLst/>
                        </a:rPr>
                        <a:t>&gt;$100,000 or exceeds any one cost threshold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120 Days prior to the conference</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Department of Justice Grants Financial Guide</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832621"/>
                  </a:ext>
                </a:extLst>
              </a:tr>
              <a:tr h="562430">
                <a:tc>
                  <a:txBody>
                    <a:bodyPr/>
                    <a:lstStyle/>
                    <a:p>
                      <a:pPr marL="0" marR="0">
                        <a:lnSpc>
                          <a:spcPct val="107000"/>
                        </a:lnSpc>
                        <a:spcBef>
                          <a:spcPts val="0"/>
                        </a:spcBef>
                        <a:spcAft>
                          <a:spcPts val="0"/>
                        </a:spcAft>
                      </a:pPr>
                      <a:r>
                        <a:rPr lang="en-US" sz="1800" dirty="0">
                          <a:solidFill>
                            <a:schemeClr val="tx2"/>
                          </a:solidFill>
                          <a:effectLst/>
                        </a:rPr>
                        <a:t>&gt;$25/day per attendee or $20,000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Meeting room/Audio-visual services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DOJ</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7685975"/>
                  </a:ext>
                </a:extLst>
              </a:tr>
              <a:tr h="430883">
                <a:tc>
                  <a:txBody>
                    <a:bodyPr/>
                    <a:lstStyle/>
                    <a:p>
                      <a:pPr marL="0" marR="0">
                        <a:lnSpc>
                          <a:spcPct val="107000"/>
                        </a:lnSpc>
                        <a:spcBef>
                          <a:spcPts val="0"/>
                        </a:spcBef>
                        <a:spcAft>
                          <a:spcPts val="0"/>
                        </a:spcAft>
                      </a:pPr>
                      <a:r>
                        <a:rPr lang="en-US" sz="1800" dirty="0">
                          <a:solidFill>
                            <a:schemeClr val="tx2"/>
                          </a:solidFill>
                          <a:effectLst/>
                        </a:rPr>
                        <a:t>&gt;$50/attendee or $8,750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Logistical Planners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DOJ</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518763"/>
                  </a:ext>
                </a:extLst>
              </a:tr>
              <a:tr h="430883">
                <a:tc>
                  <a:txBody>
                    <a:bodyPr/>
                    <a:lstStyle/>
                    <a:p>
                      <a:pPr marL="0" marR="0">
                        <a:lnSpc>
                          <a:spcPct val="107000"/>
                        </a:lnSpc>
                        <a:spcBef>
                          <a:spcPts val="0"/>
                        </a:spcBef>
                        <a:spcAft>
                          <a:spcPts val="0"/>
                        </a:spcAft>
                      </a:pPr>
                      <a:r>
                        <a:rPr lang="en-US" sz="1800" dirty="0">
                          <a:solidFill>
                            <a:schemeClr val="tx2"/>
                          </a:solidFill>
                          <a:effectLst/>
                        </a:rPr>
                        <a:t>&gt;$200/attendee or $35,000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Programmatic Planners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DOJ</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5968124"/>
                  </a:ext>
                </a:extLst>
              </a:tr>
              <a:tr h="430883">
                <a:tc>
                  <a:txBody>
                    <a:bodyPr/>
                    <a:lstStyle/>
                    <a:p>
                      <a:pPr marL="0" marR="0">
                        <a:lnSpc>
                          <a:spcPct val="107000"/>
                        </a:lnSpc>
                        <a:spcBef>
                          <a:spcPts val="0"/>
                        </a:spcBef>
                        <a:spcAft>
                          <a:spcPts val="0"/>
                        </a:spcAft>
                      </a:pPr>
                      <a:r>
                        <a:rPr lang="en-US" sz="1800" dirty="0">
                          <a:solidFill>
                            <a:schemeClr val="tx2"/>
                          </a:solidFill>
                          <a:effectLst/>
                        </a:rPr>
                        <a:t>NOT ALLOWED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Food and Beverages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DOJ</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2603704"/>
                  </a:ext>
                </a:extLst>
              </a:tr>
              <a:tr h="430883">
                <a:tc>
                  <a:txBody>
                    <a:bodyPr/>
                    <a:lstStyle/>
                    <a:p>
                      <a:pPr marL="0" marR="0">
                        <a:lnSpc>
                          <a:spcPct val="107000"/>
                        </a:lnSpc>
                        <a:spcBef>
                          <a:spcPts val="0"/>
                        </a:spcBef>
                        <a:spcAft>
                          <a:spcPts val="0"/>
                        </a:spcAft>
                      </a:pPr>
                      <a:r>
                        <a:rPr lang="en-US" sz="1800" dirty="0">
                          <a:solidFill>
                            <a:schemeClr val="tx2"/>
                          </a:solidFill>
                          <a:effectLst/>
                        </a:rPr>
                        <a:t>NOT ALLOWED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Refreshments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DOJ</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9990586"/>
                  </a:ext>
                </a:extLst>
              </a:tr>
              <a:tr h="430883">
                <a:tc>
                  <a:txBody>
                    <a:bodyPr/>
                    <a:lstStyle/>
                    <a:p>
                      <a:pPr marL="0" marR="0">
                        <a:lnSpc>
                          <a:spcPct val="107000"/>
                        </a:lnSpc>
                        <a:spcBef>
                          <a:spcPts val="0"/>
                        </a:spcBef>
                        <a:spcAft>
                          <a:spcPts val="0"/>
                        </a:spcAft>
                      </a:pPr>
                      <a:r>
                        <a:rPr lang="en-US" sz="1800" dirty="0">
                          <a:solidFill>
                            <a:schemeClr val="tx2"/>
                          </a:solidFill>
                          <a:effectLst/>
                        </a:rPr>
                        <a:t>NOT ALLOWED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Souvenirs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DOJ</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6978434"/>
                  </a:ext>
                </a:extLst>
              </a:tr>
              <a:tr h="562430">
                <a:tc>
                  <a:txBody>
                    <a:bodyPr/>
                    <a:lstStyle/>
                    <a:p>
                      <a:pPr marL="0" marR="0">
                        <a:lnSpc>
                          <a:spcPct val="107000"/>
                        </a:lnSpc>
                        <a:spcBef>
                          <a:spcPts val="0"/>
                        </a:spcBef>
                        <a:spcAft>
                          <a:spcPts val="0"/>
                        </a:spcAft>
                      </a:pPr>
                      <a:r>
                        <a:rPr lang="en-US" sz="1800" dirty="0">
                          <a:solidFill>
                            <a:schemeClr val="tx2"/>
                          </a:solidFill>
                          <a:effectLst/>
                        </a:rPr>
                        <a:t>$78.90 in state $93.20 out of state rate for July 1, 2021</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Hotel</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u="sng" dirty="0">
                          <a:solidFill>
                            <a:schemeClr val="tx2"/>
                          </a:solidFill>
                          <a:effectLst/>
                          <a:hlinkClick r:id="rId3">
                            <a:extLst>
                              <a:ext uri="{A12FA001-AC4F-418D-AE19-62706E023703}">
                                <ahyp:hlinkClr xmlns:ahyp="http://schemas.microsoft.com/office/drawing/2018/hyperlinkcolor" val="tx"/>
                              </a:ext>
                            </a:extLst>
                          </a:hlinkClick>
                        </a:rPr>
                        <a:t>www.GSA.gov</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6717041"/>
                  </a:ext>
                </a:extLst>
              </a:tr>
            </a:tbl>
          </a:graphicData>
        </a:graphic>
      </p:graphicFrame>
      <p:sp>
        <p:nvSpPr>
          <p:cNvPr id="3" name="Slide Number Placeholder 2">
            <a:extLst>
              <a:ext uri="{FF2B5EF4-FFF2-40B4-BE49-F238E27FC236}">
                <a16:creationId xmlns:a16="http://schemas.microsoft.com/office/drawing/2014/main" id="{6E549567-3858-436A-99E0-83BBA1B05271}"/>
              </a:ext>
            </a:extLst>
          </p:cNvPr>
          <p:cNvSpPr>
            <a:spLocks noGrp="1"/>
          </p:cNvSpPr>
          <p:nvPr>
            <p:ph type="sldNum" sz="quarter" idx="12"/>
          </p:nvPr>
        </p:nvSpPr>
        <p:spPr>
          <a:xfrm>
            <a:off x="8610600" y="6400799"/>
            <a:ext cx="478632" cy="365125"/>
          </a:xfrm>
        </p:spPr>
        <p:txBody>
          <a:bodyPr/>
          <a:lstStyle/>
          <a:p>
            <a:fld id="{5217D969-FAF6-4667-9EED-A6C98B22320E}" type="slidenum">
              <a:rPr lang="en-US" smtClean="0">
                <a:solidFill>
                  <a:schemeClr val="bg1"/>
                </a:solidFill>
              </a:rPr>
              <a:t>37</a:t>
            </a:fld>
            <a:endParaRPr lang="en-US" dirty="0">
              <a:solidFill>
                <a:schemeClr val="bg1"/>
              </a:solidFill>
            </a:endParaRPr>
          </a:p>
        </p:txBody>
      </p:sp>
      <p:sp>
        <p:nvSpPr>
          <p:cNvPr id="4" name="Title 3">
            <a:extLst>
              <a:ext uri="{FF2B5EF4-FFF2-40B4-BE49-F238E27FC236}">
                <a16:creationId xmlns:a16="http://schemas.microsoft.com/office/drawing/2014/main" id="{9233C187-9001-40E6-9AE6-ED895B31A8CB}"/>
              </a:ext>
            </a:extLst>
          </p:cNvPr>
          <p:cNvSpPr>
            <a:spLocks noGrp="1"/>
          </p:cNvSpPr>
          <p:nvPr>
            <p:ph type="title"/>
          </p:nvPr>
        </p:nvSpPr>
        <p:spPr>
          <a:xfrm>
            <a:off x="457200" y="274638"/>
            <a:ext cx="8229600" cy="258762"/>
          </a:xfrm>
        </p:spPr>
        <p:txBody>
          <a:bodyPr>
            <a:normAutofit fontScale="90000"/>
          </a:bodyPr>
          <a:lstStyle/>
          <a:p>
            <a:pPr algn="ctr"/>
            <a:r>
              <a:rPr lang="en-US" dirty="0"/>
              <a:t>Conference Limitations</a:t>
            </a:r>
          </a:p>
        </p:txBody>
      </p:sp>
    </p:spTree>
    <p:extLst>
      <p:ext uri="{BB962C8B-B14F-4D97-AF65-F5344CB8AC3E}">
        <p14:creationId xmlns:p14="http://schemas.microsoft.com/office/powerpoint/2010/main" val="1656108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D563DDD-40C7-44DB-8C19-A3F00CD670AC}"/>
              </a:ext>
            </a:extLst>
          </p:cNvPr>
          <p:cNvGraphicFramePr>
            <a:graphicFrameLocks noGrp="1"/>
          </p:cNvGraphicFramePr>
          <p:nvPr>
            <p:ph idx="1"/>
          </p:nvPr>
        </p:nvGraphicFramePr>
        <p:xfrm>
          <a:off x="457200" y="1219200"/>
          <a:ext cx="8229600" cy="4915785"/>
        </p:xfrm>
        <a:graphic>
          <a:graphicData uri="http://schemas.openxmlformats.org/drawingml/2006/table">
            <a:tbl>
              <a:tblPr firstRow="1" bandRow="1">
                <a:tableStyleId>{073A0DAA-6AF3-43AB-8588-CEC1D06C72B9}</a:tableStyleId>
              </a:tblPr>
              <a:tblGrid>
                <a:gridCol w="1371600">
                  <a:extLst>
                    <a:ext uri="{9D8B030D-6E8A-4147-A177-3AD203B41FA5}">
                      <a16:colId xmlns:a16="http://schemas.microsoft.com/office/drawing/2014/main" val="2275456038"/>
                    </a:ext>
                  </a:extLst>
                </a:gridCol>
                <a:gridCol w="4114800">
                  <a:extLst>
                    <a:ext uri="{9D8B030D-6E8A-4147-A177-3AD203B41FA5}">
                      <a16:colId xmlns:a16="http://schemas.microsoft.com/office/drawing/2014/main" val="3632526785"/>
                    </a:ext>
                  </a:extLst>
                </a:gridCol>
                <a:gridCol w="2743200">
                  <a:extLst>
                    <a:ext uri="{9D8B030D-6E8A-4147-A177-3AD203B41FA5}">
                      <a16:colId xmlns:a16="http://schemas.microsoft.com/office/drawing/2014/main" val="254041273"/>
                    </a:ext>
                  </a:extLst>
                </a:gridCol>
              </a:tblGrid>
              <a:tr h="577468">
                <a:tc>
                  <a:txBody>
                    <a:bodyPr/>
                    <a:lstStyle/>
                    <a:p>
                      <a:pPr marL="0" marR="0" algn="ctr">
                        <a:lnSpc>
                          <a:spcPct val="107000"/>
                        </a:lnSpc>
                        <a:spcBef>
                          <a:spcPts val="0"/>
                        </a:spcBef>
                        <a:spcAft>
                          <a:spcPts val="0"/>
                        </a:spcAft>
                      </a:pPr>
                      <a:r>
                        <a:rPr lang="en-US" sz="1800" dirty="0">
                          <a:effectLst/>
                        </a:rPr>
                        <a:t>Limits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Item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References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94449346"/>
                  </a:ext>
                </a:extLst>
              </a:tr>
              <a:tr h="577468">
                <a:tc>
                  <a:txBody>
                    <a:bodyPr/>
                    <a:lstStyle/>
                    <a:p>
                      <a:pPr marL="0" marR="0">
                        <a:lnSpc>
                          <a:spcPct val="107000"/>
                        </a:lnSpc>
                        <a:spcBef>
                          <a:spcPts val="0"/>
                        </a:spcBef>
                        <a:spcAft>
                          <a:spcPts val="0"/>
                        </a:spcAft>
                      </a:pPr>
                      <a:r>
                        <a:rPr lang="en-US" sz="1800" dirty="0">
                          <a:solidFill>
                            <a:schemeClr val="tx2"/>
                          </a:solidFill>
                          <a:effectLst/>
                        </a:rPr>
                        <a:t>$5,000 or &lt;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Supplies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2 CFR Part 200.314 and DOJ</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5057201"/>
                  </a:ext>
                </a:extLst>
              </a:tr>
              <a:tr h="825661">
                <a:tc>
                  <a:txBody>
                    <a:bodyPr/>
                    <a:lstStyle/>
                    <a:p>
                      <a:pPr marL="0" marR="0">
                        <a:lnSpc>
                          <a:spcPct val="107000"/>
                        </a:lnSpc>
                        <a:spcBef>
                          <a:spcPts val="0"/>
                        </a:spcBef>
                        <a:spcAft>
                          <a:spcPts val="0"/>
                        </a:spcAft>
                      </a:pPr>
                      <a:r>
                        <a:rPr lang="en-US" sz="1800" dirty="0">
                          <a:solidFill>
                            <a:schemeClr val="tx2"/>
                          </a:solidFill>
                          <a:effectLst/>
                        </a:rPr>
                        <a:t>$5,000 or &gt;</a:t>
                      </a:r>
                      <a:r>
                        <a:rPr lang="en-US" sz="1800" u="none" dirty="0">
                          <a:solidFill>
                            <a:schemeClr val="tx2"/>
                          </a:solidFill>
                          <a:effectLst/>
                        </a:rPr>
                        <a:t> +</a:t>
                      </a:r>
                      <a:r>
                        <a:rPr lang="en-US" sz="1800" u="sng" dirty="0">
                          <a:solidFill>
                            <a:schemeClr val="tx2"/>
                          </a:solidFill>
                          <a:effectLst/>
                        </a:rPr>
                        <a:t> 1 year of useful life</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Equipment bought with grant funds requires Property Tags and Property Control Record &amp; Equipment Certification Form</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2 CFR Part 200.313</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0371277"/>
                  </a:ext>
                </a:extLst>
              </a:tr>
              <a:tr h="825661">
                <a:tc>
                  <a:txBody>
                    <a:bodyPr/>
                    <a:lstStyle/>
                    <a:p>
                      <a:pPr marL="0" marR="0">
                        <a:lnSpc>
                          <a:spcPct val="107000"/>
                        </a:lnSpc>
                        <a:spcBef>
                          <a:spcPts val="0"/>
                        </a:spcBef>
                        <a:spcAft>
                          <a:spcPts val="0"/>
                        </a:spcAft>
                      </a:pPr>
                      <a:r>
                        <a:rPr lang="en-US" sz="1800" dirty="0">
                          <a:solidFill>
                            <a:schemeClr val="tx2"/>
                          </a:solidFill>
                          <a:effectLst/>
                        </a:rPr>
                        <a:t>$10,000 or &gt;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Purchases will need prior approval of three bids from vendors or Sole Source Provider Form and justification of why</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2 CFR Part 200.313</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4895706"/>
                  </a:ext>
                </a:extLst>
              </a:tr>
              <a:tr h="577468">
                <a:tc>
                  <a:txBody>
                    <a:bodyPr/>
                    <a:lstStyle/>
                    <a:p>
                      <a:pPr marL="0" marR="0">
                        <a:lnSpc>
                          <a:spcPct val="107000"/>
                        </a:lnSpc>
                        <a:spcBef>
                          <a:spcPts val="0"/>
                        </a:spcBef>
                        <a:spcAft>
                          <a:spcPts val="0"/>
                        </a:spcAft>
                      </a:pPr>
                      <a:r>
                        <a:rPr lang="en-US" sz="1800" dirty="0">
                          <a:solidFill>
                            <a:schemeClr val="tx2"/>
                          </a:solidFill>
                          <a:effectLst/>
                        </a:rPr>
                        <a:t>&lt;$10,000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Micro Purchases threshold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2 CFR Part 200.67</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1214297"/>
                  </a:ext>
                </a:extLst>
              </a:tr>
              <a:tr h="577468">
                <a:tc>
                  <a:txBody>
                    <a:bodyPr/>
                    <a:lstStyle/>
                    <a:p>
                      <a:pPr marL="0" marR="0">
                        <a:lnSpc>
                          <a:spcPct val="107000"/>
                        </a:lnSpc>
                        <a:spcBef>
                          <a:spcPts val="0"/>
                        </a:spcBef>
                        <a:spcAft>
                          <a:spcPts val="0"/>
                        </a:spcAft>
                      </a:pPr>
                      <a:r>
                        <a:rPr lang="en-US" sz="1800" dirty="0">
                          <a:solidFill>
                            <a:schemeClr val="tx2"/>
                          </a:solidFill>
                          <a:effectLst/>
                        </a:rPr>
                        <a:t>$10,000 to $150,000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Small Purchases Simplified Acquisition Threshold (SAT)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2 CFR Part 200.88</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159818"/>
                  </a:ext>
                </a:extLst>
              </a:tr>
              <a:tr h="577468">
                <a:tc>
                  <a:txBody>
                    <a:bodyPr/>
                    <a:lstStyle/>
                    <a:p>
                      <a:pPr marL="0" marR="0">
                        <a:lnSpc>
                          <a:spcPct val="107000"/>
                        </a:lnSpc>
                        <a:spcBef>
                          <a:spcPts val="0"/>
                        </a:spcBef>
                        <a:spcAft>
                          <a:spcPts val="0"/>
                        </a:spcAft>
                      </a:pPr>
                      <a:r>
                        <a:rPr lang="en-US" sz="1800" dirty="0">
                          <a:solidFill>
                            <a:schemeClr val="tx2"/>
                          </a:solidFill>
                          <a:effectLst/>
                        </a:rPr>
                        <a:t>&gt;$250,000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Sealed bids maybe required or competitive proposals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2 CFR Part 200</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330663"/>
                  </a:ext>
                </a:extLst>
              </a:tr>
            </a:tbl>
          </a:graphicData>
        </a:graphic>
      </p:graphicFrame>
      <p:sp>
        <p:nvSpPr>
          <p:cNvPr id="3" name="Slide Number Placeholder 2">
            <a:extLst>
              <a:ext uri="{FF2B5EF4-FFF2-40B4-BE49-F238E27FC236}">
                <a16:creationId xmlns:a16="http://schemas.microsoft.com/office/drawing/2014/main" id="{A4CE2C97-00CD-4DBA-8FFC-1FBFC9A3311A}"/>
              </a:ext>
            </a:extLst>
          </p:cNvPr>
          <p:cNvSpPr>
            <a:spLocks noGrp="1"/>
          </p:cNvSpPr>
          <p:nvPr>
            <p:ph type="sldNum" sz="quarter" idx="12"/>
          </p:nvPr>
        </p:nvSpPr>
        <p:spPr>
          <a:xfrm>
            <a:off x="8610504" y="6400799"/>
            <a:ext cx="478632" cy="365125"/>
          </a:xfrm>
        </p:spPr>
        <p:txBody>
          <a:bodyPr/>
          <a:lstStyle/>
          <a:p>
            <a:fld id="{5217D969-FAF6-4667-9EED-A6C98B22320E}" type="slidenum">
              <a:rPr lang="en-US" smtClean="0">
                <a:solidFill>
                  <a:schemeClr val="bg1"/>
                </a:solidFill>
              </a:rPr>
              <a:t>38</a:t>
            </a:fld>
            <a:endParaRPr lang="en-US" dirty="0">
              <a:solidFill>
                <a:schemeClr val="bg1"/>
              </a:solidFill>
            </a:endParaRPr>
          </a:p>
        </p:txBody>
      </p:sp>
      <p:sp>
        <p:nvSpPr>
          <p:cNvPr id="4" name="Title 3">
            <a:extLst>
              <a:ext uri="{FF2B5EF4-FFF2-40B4-BE49-F238E27FC236}">
                <a16:creationId xmlns:a16="http://schemas.microsoft.com/office/drawing/2014/main" id="{C0332BAB-0D0E-42BC-855E-49C7634A4BE5}"/>
              </a:ext>
            </a:extLst>
          </p:cNvPr>
          <p:cNvSpPr>
            <a:spLocks noGrp="1"/>
          </p:cNvSpPr>
          <p:nvPr>
            <p:ph type="title"/>
          </p:nvPr>
        </p:nvSpPr>
        <p:spPr/>
        <p:txBody>
          <a:bodyPr/>
          <a:lstStyle/>
          <a:p>
            <a:pPr algn="ctr"/>
            <a:r>
              <a:rPr lang="en-US" dirty="0"/>
              <a:t>Procurement Limitations</a:t>
            </a:r>
          </a:p>
        </p:txBody>
      </p:sp>
    </p:spTree>
    <p:extLst>
      <p:ext uri="{BB962C8B-B14F-4D97-AF65-F5344CB8AC3E}">
        <p14:creationId xmlns:p14="http://schemas.microsoft.com/office/powerpoint/2010/main" val="2534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126B5-AAAD-42EF-B347-70A02203A3AB}"/>
              </a:ext>
            </a:extLst>
          </p:cNvPr>
          <p:cNvSpPr>
            <a:spLocks noGrp="1"/>
          </p:cNvSpPr>
          <p:nvPr>
            <p:ph type="sldNum" sz="quarter" idx="12"/>
          </p:nvPr>
        </p:nvSpPr>
        <p:spPr>
          <a:xfrm>
            <a:off x="8637936" y="6400800"/>
            <a:ext cx="478632" cy="365125"/>
          </a:xfrm>
        </p:spPr>
        <p:txBody>
          <a:bodyPr/>
          <a:lstStyle/>
          <a:p>
            <a:fld id="{5217D969-FAF6-4667-9EED-A6C98B22320E}" type="slidenum">
              <a:rPr lang="en-US" smtClean="0"/>
              <a:pPr/>
              <a:t>39</a:t>
            </a:fld>
            <a:endParaRPr lang="en-US" dirty="0"/>
          </a:p>
        </p:txBody>
      </p:sp>
      <p:sp>
        <p:nvSpPr>
          <p:cNvPr id="3" name="Title 2">
            <a:extLst>
              <a:ext uri="{FF2B5EF4-FFF2-40B4-BE49-F238E27FC236}">
                <a16:creationId xmlns:a16="http://schemas.microsoft.com/office/drawing/2014/main" id="{52B918AF-9004-4865-9370-D18A6ED6BFB4}"/>
              </a:ext>
            </a:extLst>
          </p:cNvPr>
          <p:cNvSpPr>
            <a:spLocks noGrp="1"/>
          </p:cNvSpPr>
          <p:nvPr>
            <p:ph type="title"/>
          </p:nvPr>
        </p:nvSpPr>
        <p:spPr>
          <a:xfrm>
            <a:off x="457200" y="2514600"/>
            <a:ext cx="8229600" cy="1161288"/>
          </a:xfrm>
        </p:spPr>
        <p:txBody>
          <a:bodyPr/>
          <a:lstStyle/>
          <a:p>
            <a:pPr algn="ctr"/>
            <a:r>
              <a:rPr lang="en-US" dirty="0"/>
              <a:t>Q &amp; A</a:t>
            </a:r>
          </a:p>
        </p:txBody>
      </p:sp>
    </p:spTree>
    <p:extLst>
      <p:ext uri="{BB962C8B-B14F-4D97-AF65-F5344CB8AC3E}">
        <p14:creationId xmlns:p14="http://schemas.microsoft.com/office/powerpoint/2010/main" val="120276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8A997C-1C96-467A-86A1-62ACC0CDB96E}"/>
              </a:ext>
            </a:extLst>
          </p:cNvPr>
          <p:cNvSpPr>
            <a:spLocks noGrp="1"/>
          </p:cNvSpPr>
          <p:nvPr>
            <p:ph type="sldNum" sz="quarter" idx="12"/>
          </p:nvPr>
        </p:nvSpPr>
        <p:spPr>
          <a:xfrm>
            <a:off x="8610600" y="6400800"/>
            <a:ext cx="365760" cy="365125"/>
          </a:xfrm>
        </p:spPr>
        <p:txBody>
          <a:bodyPr/>
          <a:lstStyle/>
          <a:p>
            <a:fld id="{5217D969-FAF6-4667-9EED-A6C98B22320E}" type="slidenum">
              <a:rPr lang="en-US" smtClean="0"/>
              <a:pPr/>
              <a:t>4</a:t>
            </a:fld>
            <a:endParaRPr lang="en-US" dirty="0"/>
          </a:p>
        </p:txBody>
      </p:sp>
      <p:sp>
        <p:nvSpPr>
          <p:cNvPr id="3" name="Title 2">
            <a:extLst>
              <a:ext uri="{FF2B5EF4-FFF2-40B4-BE49-F238E27FC236}">
                <a16:creationId xmlns:a16="http://schemas.microsoft.com/office/drawing/2014/main" id="{47CE0B98-D962-4356-8BEC-6960522E70EE}"/>
              </a:ext>
            </a:extLst>
          </p:cNvPr>
          <p:cNvSpPr>
            <a:spLocks noGrp="1"/>
          </p:cNvSpPr>
          <p:nvPr>
            <p:ph type="title"/>
          </p:nvPr>
        </p:nvSpPr>
        <p:spPr>
          <a:xfrm>
            <a:off x="457200" y="2590800"/>
            <a:ext cx="8229600" cy="1029119"/>
          </a:xfrm>
        </p:spPr>
        <p:txBody>
          <a:bodyPr>
            <a:normAutofit/>
          </a:bodyPr>
          <a:lstStyle/>
          <a:p>
            <a:pPr algn="ctr"/>
            <a:r>
              <a:rPr lang="en-US" dirty="0"/>
              <a:t>G</a:t>
            </a:r>
            <a:r>
              <a:rPr lang="en-US" sz="3100" dirty="0"/>
              <a:t>RANTS</a:t>
            </a:r>
            <a:r>
              <a:rPr lang="en-US" dirty="0"/>
              <a:t> E</a:t>
            </a:r>
            <a:r>
              <a:rPr lang="en-US" sz="3100" dirty="0"/>
              <a:t>NTERPRISE</a:t>
            </a:r>
            <a:r>
              <a:rPr lang="en-US" dirty="0"/>
              <a:t> M</a:t>
            </a:r>
            <a:r>
              <a:rPr lang="en-US" sz="3100" dirty="0"/>
              <a:t>ANAGEMENT</a:t>
            </a:r>
            <a:r>
              <a:rPr lang="en-US" dirty="0"/>
              <a:t> S</a:t>
            </a:r>
            <a:r>
              <a:rPr lang="en-US" sz="2800" dirty="0"/>
              <a:t>YSTEM</a:t>
            </a:r>
          </a:p>
        </p:txBody>
      </p:sp>
    </p:spTree>
    <p:extLst>
      <p:ext uri="{BB962C8B-B14F-4D97-AF65-F5344CB8AC3E}">
        <p14:creationId xmlns:p14="http://schemas.microsoft.com/office/powerpoint/2010/main" val="2656388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8D5242-E468-422C-8D78-2BF1FBE80D5E}"/>
              </a:ext>
            </a:extLst>
          </p:cNvPr>
          <p:cNvSpPr>
            <a:spLocks noGrp="1"/>
          </p:cNvSpPr>
          <p:nvPr>
            <p:ph type="sldNum" sz="quarter" idx="12"/>
          </p:nvPr>
        </p:nvSpPr>
        <p:spPr>
          <a:xfrm>
            <a:off x="8641080" y="6400800"/>
            <a:ext cx="554832" cy="365125"/>
          </a:xfrm>
        </p:spPr>
        <p:txBody>
          <a:bodyPr/>
          <a:lstStyle/>
          <a:p>
            <a:fld id="{5217D969-FAF6-4667-9EED-A6C98B22320E}" type="slidenum">
              <a:rPr lang="en-US" smtClean="0"/>
              <a:pPr/>
              <a:t>40</a:t>
            </a:fld>
            <a:endParaRPr lang="en-US" dirty="0"/>
          </a:p>
        </p:txBody>
      </p:sp>
      <p:sp>
        <p:nvSpPr>
          <p:cNvPr id="3" name="Title 2">
            <a:extLst>
              <a:ext uri="{FF2B5EF4-FFF2-40B4-BE49-F238E27FC236}">
                <a16:creationId xmlns:a16="http://schemas.microsoft.com/office/drawing/2014/main" id="{318605C1-9126-4D5D-8776-FD2D92F36E1F}"/>
              </a:ext>
            </a:extLst>
          </p:cNvPr>
          <p:cNvSpPr>
            <a:spLocks noGrp="1"/>
          </p:cNvSpPr>
          <p:nvPr>
            <p:ph type="title"/>
          </p:nvPr>
        </p:nvSpPr>
        <p:spPr>
          <a:xfrm>
            <a:off x="457200" y="2057400"/>
            <a:ext cx="8229600" cy="2209800"/>
          </a:xfrm>
        </p:spPr>
        <p:txBody>
          <a:bodyPr/>
          <a:lstStyle/>
          <a:p>
            <a:pPr algn="ctr"/>
            <a:r>
              <a:rPr lang="en-US" dirty="0"/>
              <a:t>GRANTS ADMINISTRATORS</a:t>
            </a:r>
            <a:br>
              <a:rPr lang="en-US" dirty="0"/>
            </a:br>
            <a:br>
              <a:rPr lang="en-US" dirty="0"/>
            </a:br>
            <a:r>
              <a:rPr lang="en-US" dirty="0"/>
              <a:t>DIRECTORY</a:t>
            </a:r>
          </a:p>
        </p:txBody>
      </p:sp>
    </p:spTree>
    <p:extLst>
      <p:ext uri="{BB962C8B-B14F-4D97-AF65-F5344CB8AC3E}">
        <p14:creationId xmlns:p14="http://schemas.microsoft.com/office/powerpoint/2010/main" val="1621982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B51A7-577F-447F-BC13-19F97E52CD33}"/>
              </a:ext>
            </a:extLst>
          </p:cNvPr>
          <p:cNvSpPr>
            <a:spLocks noGrp="1"/>
          </p:cNvSpPr>
          <p:nvPr>
            <p:ph type="body" sz="quarter" idx="13"/>
          </p:nvPr>
        </p:nvSpPr>
        <p:spPr>
          <a:xfrm>
            <a:off x="430901" y="1780253"/>
            <a:ext cx="22444915" cy="6559945"/>
          </a:xfrm>
        </p:spPr>
        <p:txBody>
          <a:bodyPr/>
          <a:lstStyle/>
          <a:p>
            <a:endParaRPr lang="en-US" dirty="0"/>
          </a:p>
        </p:txBody>
      </p:sp>
      <p:sp>
        <p:nvSpPr>
          <p:cNvPr id="3" name="Title 2">
            <a:extLst>
              <a:ext uri="{FF2B5EF4-FFF2-40B4-BE49-F238E27FC236}">
                <a16:creationId xmlns:a16="http://schemas.microsoft.com/office/drawing/2014/main" id="{D7EE3BB1-8B09-40BB-82B1-D740FA7D57AA}"/>
              </a:ext>
            </a:extLst>
          </p:cNvPr>
          <p:cNvSpPr>
            <a:spLocks noGrp="1"/>
          </p:cNvSpPr>
          <p:nvPr>
            <p:ph type="title"/>
          </p:nvPr>
        </p:nvSpPr>
        <p:spPr/>
        <p:txBody>
          <a:bodyPr/>
          <a:lstStyle/>
          <a:p>
            <a:endParaRPr lang="en-US" dirty="0"/>
          </a:p>
        </p:txBody>
      </p:sp>
      <p:sp>
        <p:nvSpPr>
          <p:cNvPr id="4" name="Rectangle 2">
            <a:extLst>
              <a:ext uri="{FF2B5EF4-FFF2-40B4-BE49-F238E27FC236}">
                <a16:creationId xmlns:a16="http://schemas.microsoft.com/office/drawing/2014/main" id="{1F380CCD-29F0-49EC-84F1-5C3D9ED2EC18}"/>
              </a:ext>
            </a:extLst>
          </p:cNvPr>
          <p:cNvSpPr>
            <a:spLocks noChangeArrowheads="1"/>
          </p:cNvSpPr>
          <p:nvPr/>
        </p:nvSpPr>
        <p:spPr bwMode="auto">
          <a:xfrm>
            <a:off x="0" y="-1"/>
            <a:ext cx="244519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45E7964C-24F4-4B47-BA37-11B3A415AAFF}"/>
              </a:ext>
            </a:extLst>
          </p:cNvPr>
          <p:cNvGraphicFramePr>
            <a:graphicFrameLocks noChangeAspect="1"/>
          </p:cNvGraphicFramePr>
          <p:nvPr>
            <p:extLst>
              <p:ext uri="{D42A27DB-BD31-4B8C-83A1-F6EECF244321}">
                <p14:modId xmlns:p14="http://schemas.microsoft.com/office/powerpoint/2010/main" val="1611351425"/>
              </p:ext>
            </p:extLst>
          </p:nvPr>
        </p:nvGraphicFramePr>
        <p:xfrm>
          <a:off x="12700" y="45718"/>
          <a:ext cx="9144000" cy="6877103"/>
        </p:xfrm>
        <a:graphic>
          <a:graphicData uri="http://schemas.openxmlformats.org/presentationml/2006/ole">
            <mc:AlternateContent xmlns:mc="http://schemas.openxmlformats.org/markup-compatibility/2006">
              <mc:Choice xmlns:v="urn:schemas-microsoft-com:vml" Requires="v">
                <p:oleObj name="Slide" r:id="rId3" imgW="2461422" imgH="1845626" progId="PowerPoint.Slide.12">
                  <p:embed/>
                </p:oleObj>
              </mc:Choice>
              <mc:Fallback>
                <p:oleObj name="Slide" r:id="rId3" imgW="2461422" imgH="1845626" progId="PowerPoint.Slide.12">
                  <p:embed/>
                  <p:pic>
                    <p:nvPicPr>
                      <p:cNvPr id="5" name="Object 4">
                        <a:extLst>
                          <a:ext uri="{FF2B5EF4-FFF2-40B4-BE49-F238E27FC236}">
                            <a16:creationId xmlns:a16="http://schemas.microsoft.com/office/drawing/2014/main" id="{45E7964C-24F4-4B47-BA37-11B3A415AAFF}"/>
                          </a:ext>
                        </a:extLst>
                      </p:cNvPr>
                      <p:cNvPicPr>
                        <a:picLocks noChangeAspect="1" noChangeArrowheads="1"/>
                      </p:cNvPicPr>
                      <p:nvPr/>
                    </p:nvPicPr>
                    <p:blipFill>
                      <a:blip r:embed="rId4"/>
                      <a:srcRect/>
                      <a:stretch>
                        <a:fillRect/>
                      </a:stretch>
                    </p:blipFill>
                    <p:spPr bwMode="auto">
                      <a:xfrm>
                        <a:off x="12700" y="45718"/>
                        <a:ext cx="9144000" cy="6877103"/>
                      </a:xfrm>
                      <a:prstGeom prst="rect">
                        <a:avLst/>
                      </a:prstGeom>
                      <a:noFill/>
                    </p:spPr>
                  </p:pic>
                </p:oleObj>
              </mc:Fallback>
            </mc:AlternateContent>
          </a:graphicData>
        </a:graphic>
      </p:graphicFrame>
    </p:spTree>
    <p:extLst>
      <p:ext uri="{BB962C8B-B14F-4D97-AF65-F5344CB8AC3E}">
        <p14:creationId xmlns:p14="http://schemas.microsoft.com/office/powerpoint/2010/main" val="127532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5CEF9-8961-4E9E-B840-83A371C7EA01}"/>
              </a:ext>
            </a:extLst>
          </p:cNvPr>
          <p:cNvSpPr>
            <a:spLocks noGrp="1"/>
          </p:cNvSpPr>
          <p:nvPr>
            <p:ph type="sldNum" sz="quarter" idx="12"/>
          </p:nvPr>
        </p:nvSpPr>
        <p:spPr>
          <a:xfrm>
            <a:off x="8610600" y="6400800"/>
            <a:ext cx="478632" cy="365125"/>
          </a:xfrm>
        </p:spPr>
        <p:txBody>
          <a:bodyPr/>
          <a:lstStyle/>
          <a:p>
            <a:fld id="{5217D969-FAF6-4667-9EED-A6C98B22320E}" type="slidenum">
              <a:rPr lang="en-US" smtClean="0">
                <a:solidFill>
                  <a:schemeClr val="bg1"/>
                </a:solidFill>
              </a:rPr>
              <a:t>42</a:t>
            </a:fld>
            <a:endParaRPr lang="en-US" dirty="0">
              <a:solidFill>
                <a:schemeClr val="bg1"/>
              </a:solidFill>
            </a:endParaRPr>
          </a:p>
        </p:txBody>
      </p:sp>
      <p:sp>
        <p:nvSpPr>
          <p:cNvPr id="3" name="Rectangle 2">
            <a:extLst>
              <a:ext uri="{FF2B5EF4-FFF2-40B4-BE49-F238E27FC236}">
                <a16:creationId xmlns:a16="http://schemas.microsoft.com/office/drawing/2014/main" id="{7D63D349-A6E5-4220-9F93-2500407B0BF7}"/>
              </a:ext>
            </a:extLst>
          </p:cNvPr>
          <p:cNvSpPr/>
          <p:nvPr/>
        </p:nvSpPr>
        <p:spPr>
          <a:xfrm>
            <a:off x="1371600" y="2459504"/>
            <a:ext cx="6781800" cy="1938992"/>
          </a:xfrm>
          <a:prstGeom prst="rect">
            <a:avLst/>
          </a:prstGeom>
        </p:spPr>
        <p:txBody>
          <a:bodyPr wrap="square">
            <a:spAutoFit/>
          </a:bodyPr>
          <a:lstStyle/>
          <a:p>
            <a:pPr algn="ctr"/>
            <a:r>
              <a:rPr lang="en-US" sz="4000" b="1" dirty="0"/>
              <a:t>THANK YOU FOR ATTENDING THE GCC DPS and STATE TRAINING BREAKOUT</a:t>
            </a:r>
          </a:p>
        </p:txBody>
      </p:sp>
      <p:sp>
        <p:nvSpPr>
          <p:cNvPr id="5" name="Rectangle 4">
            <a:extLst>
              <a:ext uri="{FF2B5EF4-FFF2-40B4-BE49-F238E27FC236}">
                <a16:creationId xmlns:a16="http://schemas.microsoft.com/office/drawing/2014/main" id="{8F524168-AC37-45D4-9136-84DF68FC54C0}"/>
              </a:ext>
            </a:extLst>
          </p:cNvPr>
          <p:cNvSpPr/>
          <p:nvPr/>
        </p:nvSpPr>
        <p:spPr>
          <a:xfrm>
            <a:off x="914400" y="1219200"/>
            <a:ext cx="7315200" cy="769441"/>
          </a:xfrm>
          <a:prstGeom prst="rect">
            <a:avLst/>
          </a:prstGeom>
        </p:spPr>
        <p:txBody>
          <a:bodyPr wrap="square">
            <a:spAutoFit/>
          </a:bodyPr>
          <a:lstStyle/>
          <a:p>
            <a:pPr algn="ctr"/>
            <a:r>
              <a:rPr lang="en-US" sz="4400" b="1" dirty="0"/>
              <a:t>Governor’s Crime Commission</a:t>
            </a:r>
          </a:p>
        </p:txBody>
      </p:sp>
    </p:spTree>
    <p:extLst>
      <p:ext uri="{BB962C8B-B14F-4D97-AF65-F5344CB8AC3E}">
        <p14:creationId xmlns:p14="http://schemas.microsoft.com/office/powerpoint/2010/main" val="48674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lgn="ctr">
              <a:buNone/>
            </a:pPr>
            <a:r>
              <a:rPr lang="en-US" sz="2400" b="1" dirty="0"/>
              <a:t>**All persons needing GEMS access must obtain an NCID through </a:t>
            </a:r>
            <a:r>
              <a:rPr lang="en-US" sz="2400" b="1" u="sng" dirty="0">
                <a:hlinkClick r:id="rId3"/>
              </a:rPr>
              <a:t>https://ncid.nc.gov</a:t>
            </a:r>
            <a:endParaRPr lang="en-US" sz="2400" dirty="0"/>
          </a:p>
          <a:p>
            <a:endParaRPr lang="en-US" dirty="0"/>
          </a:p>
          <a:p>
            <a:r>
              <a:rPr lang="en-US" dirty="0"/>
              <a:t>ADJUSTMENT RULES &amp; TIPS</a:t>
            </a:r>
          </a:p>
          <a:p>
            <a:endParaRPr lang="en-US" dirty="0"/>
          </a:p>
          <a:p>
            <a:r>
              <a:rPr lang="en-US" dirty="0"/>
              <a:t>BUDGET ADJUSTMENTS</a:t>
            </a:r>
          </a:p>
          <a:p>
            <a:pPr lvl="1"/>
            <a:r>
              <a:rPr lang="en-US" dirty="0"/>
              <a:t>Match and Surplus</a:t>
            </a:r>
          </a:p>
          <a:p>
            <a:endParaRPr lang="en-US" dirty="0"/>
          </a:p>
          <a:p>
            <a:r>
              <a:rPr lang="en-US" dirty="0"/>
              <a:t>NON - BUDGETARY ADJUSTMENTS</a:t>
            </a:r>
          </a:p>
          <a:p>
            <a:pPr lvl="1"/>
            <a:r>
              <a:rPr lang="en-US" dirty="0"/>
              <a:t>Grant period extension</a:t>
            </a:r>
          </a:p>
          <a:p>
            <a:pPr lvl="1"/>
            <a:r>
              <a:rPr lang="en-US" dirty="0"/>
              <a:t>Personnel adjustment</a:t>
            </a:r>
          </a:p>
          <a:p>
            <a:pPr lvl="1"/>
            <a:r>
              <a:rPr lang="en-US" dirty="0"/>
              <a:t>Project Adjustment (also known as a scope change)</a:t>
            </a:r>
          </a:p>
          <a:p>
            <a:pPr lvl="1"/>
            <a:endParaRPr lang="en-US" dirty="0"/>
          </a:p>
          <a:p>
            <a:pPr marL="109728" indent="0">
              <a:buNone/>
            </a:pPr>
            <a:r>
              <a:rPr lang="en-US" sz="2800" b="1" dirty="0"/>
              <a:t> </a:t>
            </a:r>
            <a:endParaRPr lang="en-US" sz="2800" dirty="0"/>
          </a:p>
          <a:p>
            <a:pPr marL="393192" lvl="1" indent="0">
              <a:buNone/>
            </a:pPr>
            <a:endParaRPr lang="en-US" dirty="0"/>
          </a:p>
          <a:p>
            <a:pPr lvl="1"/>
            <a:endParaRPr lang="en-US" dirty="0"/>
          </a:p>
        </p:txBody>
      </p:sp>
      <p:sp>
        <p:nvSpPr>
          <p:cNvPr id="3" name="Title 2"/>
          <p:cNvSpPr>
            <a:spLocks noGrp="1"/>
          </p:cNvSpPr>
          <p:nvPr>
            <p:ph type="title"/>
          </p:nvPr>
        </p:nvSpPr>
        <p:spPr/>
        <p:txBody>
          <a:bodyPr/>
          <a:lstStyle/>
          <a:p>
            <a:pPr algn="ctr"/>
            <a:r>
              <a:rPr lang="en-US" dirty="0"/>
              <a:t>GEMS TRAINING CONTENTS</a:t>
            </a:r>
          </a:p>
        </p:txBody>
      </p:sp>
      <p:sp>
        <p:nvSpPr>
          <p:cNvPr id="6" name="Slide Number Placeholder 5"/>
          <p:cNvSpPr>
            <a:spLocks noGrp="1"/>
          </p:cNvSpPr>
          <p:nvPr>
            <p:ph type="sldNum" sz="quarter" idx="12"/>
          </p:nvPr>
        </p:nvSpPr>
        <p:spPr>
          <a:xfrm>
            <a:off x="8616600" y="6400799"/>
            <a:ext cx="554832" cy="365125"/>
          </a:xfrm>
        </p:spPr>
        <p:txBody>
          <a:bodyPr/>
          <a:lstStyle/>
          <a:p>
            <a:fld id="{5217D969-FAF6-4667-9EED-A6C98B22320E}"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37600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33AF8-C381-41FC-9A90-6B1E8782579E}"/>
              </a:ext>
            </a:extLst>
          </p:cNvPr>
          <p:cNvSpPr>
            <a:spLocks noGrp="1"/>
          </p:cNvSpPr>
          <p:nvPr>
            <p:ph idx="1"/>
          </p:nvPr>
        </p:nvSpPr>
        <p:spPr/>
        <p:txBody>
          <a:bodyPr>
            <a:normAutofit fontScale="92500"/>
          </a:bodyPr>
          <a:lstStyle/>
          <a:p>
            <a:pPr lvl="0"/>
            <a:r>
              <a:rPr lang="en-US" sz="3600" b="1" dirty="0"/>
              <a:t>When is a budget adjustment necessary? </a:t>
            </a:r>
            <a:r>
              <a:rPr lang="en-US" sz="3800" b="1" dirty="0"/>
              <a:t> </a:t>
            </a:r>
            <a:endParaRPr lang="en-US" sz="2900" b="1" dirty="0"/>
          </a:p>
          <a:p>
            <a:pPr lvl="1"/>
            <a:r>
              <a:rPr lang="en-US" sz="2400" dirty="0"/>
              <a:t>When you </a:t>
            </a:r>
            <a:r>
              <a:rPr lang="en-US" sz="2400" u="sng" dirty="0"/>
              <a:t>know</a:t>
            </a:r>
            <a:r>
              <a:rPr lang="en-US" sz="2400" dirty="0"/>
              <a:t> your spending plan needs a change</a:t>
            </a:r>
          </a:p>
          <a:p>
            <a:pPr lvl="1"/>
            <a:r>
              <a:rPr lang="en-US" sz="2400" dirty="0"/>
              <a:t>Prior to making any purchases</a:t>
            </a:r>
          </a:p>
          <a:p>
            <a:pPr lvl="1"/>
            <a:r>
              <a:rPr lang="en-US" sz="2400" dirty="0"/>
              <a:t>Once purchased, a budget adjustment will be submitted for approval</a:t>
            </a:r>
            <a:endParaRPr lang="en-US" sz="3600" b="1" dirty="0"/>
          </a:p>
          <a:p>
            <a:pPr lvl="0"/>
            <a:r>
              <a:rPr lang="en-US" sz="3800" b="1" dirty="0"/>
              <a:t>What is an appropriate reason? (examples)</a:t>
            </a:r>
            <a:endParaRPr lang="en-US" sz="2900" b="1" dirty="0"/>
          </a:p>
          <a:p>
            <a:pPr lvl="1"/>
            <a:r>
              <a:rPr lang="en-US" sz="2400" dirty="0"/>
              <a:t>Must move project forward under conditions agreed to in award</a:t>
            </a:r>
            <a:endParaRPr lang="en-US" sz="2000" dirty="0"/>
          </a:p>
          <a:p>
            <a:pPr lvl="1"/>
            <a:r>
              <a:rPr lang="en-US" sz="2400" dirty="0"/>
              <a:t>Allowable, Allocable, Reasonable, and Necessary for the sole purpose of the project according to the application </a:t>
            </a:r>
          </a:p>
          <a:p>
            <a:pPr lvl="1"/>
            <a:endParaRPr lang="en-US" sz="2000" dirty="0"/>
          </a:p>
          <a:p>
            <a:endParaRPr lang="en-US" dirty="0"/>
          </a:p>
        </p:txBody>
      </p:sp>
      <p:sp>
        <p:nvSpPr>
          <p:cNvPr id="5" name="Slide Number Placeholder 4">
            <a:extLst>
              <a:ext uri="{FF2B5EF4-FFF2-40B4-BE49-F238E27FC236}">
                <a16:creationId xmlns:a16="http://schemas.microsoft.com/office/drawing/2014/main" id="{A890451D-2FF2-40A2-94CF-679038242319}"/>
              </a:ext>
            </a:extLst>
          </p:cNvPr>
          <p:cNvSpPr>
            <a:spLocks noGrp="1"/>
          </p:cNvSpPr>
          <p:nvPr>
            <p:ph type="sldNum" sz="quarter" idx="12"/>
          </p:nvPr>
        </p:nvSpPr>
        <p:spPr>
          <a:xfrm>
            <a:off x="8610600" y="6400799"/>
            <a:ext cx="478632" cy="365125"/>
          </a:xfrm>
        </p:spPr>
        <p:txBody>
          <a:bodyPr/>
          <a:lstStyle/>
          <a:p>
            <a:fld id="{5217D969-FAF6-4667-9EED-A6C98B22320E}" type="slidenum">
              <a:rPr lang="en-US" smtClean="0">
                <a:solidFill>
                  <a:schemeClr val="bg1"/>
                </a:solidFill>
              </a:rPr>
              <a:t>6</a:t>
            </a:fld>
            <a:endParaRPr lang="en-US" dirty="0">
              <a:solidFill>
                <a:schemeClr val="bg1"/>
              </a:solidFill>
            </a:endParaRPr>
          </a:p>
        </p:txBody>
      </p:sp>
      <p:sp>
        <p:nvSpPr>
          <p:cNvPr id="6" name="Title 5">
            <a:extLst>
              <a:ext uri="{FF2B5EF4-FFF2-40B4-BE49-F238E27FC236}">
                <a16:creationId xmlns:a16="http://schemas.microsoft.com/office/drawing/2014/main" id="{7913C018-D694-4315-9C24-3AEB04509C27}"/>
              </a:ext>
            </a:extLst>
          </p:cNvPr>
          <p:cNvSpPr>
            <a:spLocks noGrp="1"/>
          </p:cNvSpPr>
          <p:nvPr>
            <p:ph type="title"/>
          </p:nvPr>
        </p:nvSpPr>
        <p:spPr/>
        <p:txBody>
          <a:bodyPr/>
          <a:lstStyle/>
          <a:p>
            <a:pPr algn="ctr"/>
            <a:r>
              <a:rPr lang="en-US" dirty="0"/>
              <a:t>BUDGET GUIDELINES</a:t>
            </a:r>
          </a:p>
        </p:txBody>
      </p:sp>
    </p:spTree>
    <p:extLst>
      <p:ext uri="{BB962C8B-B14F-4D97-AF65-F5344CB8AC3E}">
        <p14:creationId xmlns:p14="http://schemas.microsoft.com/office/powerpoint/2010/main" val="154162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F66C23-26A1-4425-A83B-91B67AC309C8}"/>
              </a:ext>
            </a:extLst>
          </p:cNvPr>
          <p:cNvSpPr>
            <a:spLocks noGrp="1"/>
          </p:cNvSpPr>
          <p:nvPr>
            <p:ph idx="1"/>
          </p:nvPr>
        </p:nvSpPr>
        <p:spPr/>
        <p:txBody>
          <a:bodyPr/>
          <a:lstStyle/>
          <a:p>
            <a:r>
              <a:rPr lang="en-US" dirty="0"/>
              <a:t>Surplus contains Federal Share only</a:t>
            </a:r>
          </a:p>
          <a:p>
            <a:pPr marL="109728" indent="0">
              <a:buNone/>
            </a:pPr>
            <a:endParaRPr lang="en-US" dirty="0"/>
          </a:p>
          <a:p>
            <a:r>
              <a:rPr lang="en-US" dirty="0"/>
              <a:t>When a line is deleted with match attached</a:t>
            </a:r>
          </a:p>
          <a:p>
            <a:pPr marL="109728" indent="0">
              <a:buNone/>
            </a:pPr>
            <a:endParaRPr lang="en-US" dirty="0"/>
          </a:p>
          <a:p>
            <a:r>
              <a:rPr lang="en-US" dirty="0"/>
              <a:t>Match must be met by end of the project period</a:t>
            </a:r>
          </a:p>
          <a:p>
            <a:pPr marL="109728" indent="0">
              <a:buNone/>
            </a:pPr>
            <a:endParaRPr lang="en-US" dirty="0"/>
          </a:p>
          <a:p>
            <a:r>
              <a:rPr lang="en-US" dirty="0"/>
              <a:t>If match is not met, federal funds tied to that match will require a refund back to GCC </a:t>
            </a:r>
          </a:p>
        </p:txBody>
      </p:sp>
      <p:sp>
        <p:nvSpPr>
          <p:cNvPr id="3" name="Slide Number Placeholder 2">
            <a:extLst>
              <a:ext uri="{FF2B5EF4-FFF2-40B4-BE49-F238E27FC236}">
                <a16:creationId xmlns:a16="http://schemas.microsoft.com/office/drawing/2014/main" id="{053012B1-B0A9-4563-857F-B8A87EF67978}"/>
              </a:ext>
            </a:extLst>
          </p:cNvPr>
          <p:cNvSpPr>
            <a:spLocks noGrp="1"/>
          </p:cNvSpPr>
          <p:nvPr>
            <p:ph type="sldNum" sz="quarter" idx="12"/>
          </p:nvPr>
        </p:nvSpPr>
        <p:spPr>
          <a:xfrm>
            <a:off x="8610600" y="6400799"/>
            <a:ext cx="365760" cy="365125"/>
          </a:xfrm>
        </p:spPr>
        <p:txBody>
          <a:bodyPr/>
          <a:lstStyle/>
          <a:p>
            <a:fld id="{5217D969-FAF6-4667-9EED-A6C98B22320E}" type="slidenum">
              <a:rPr lang="en-US" smtClean="0">
                <a:solidFill>
                  <a:schemeClr val="bg1"/>
                </a:solidFill>
              </a:rPr>
              <a:t>7</a:t>
            </a:fld>
            <a:endParaRPr lang="en-US" dirty="0">
              <a:solidFill>
                <a:schemeClr val="bg1"/>
              </a:solidFill>
            </a:endParaRPr>
          </a:p>
        </p:txBody>
      </p:sp>
      <p:sp>
        <p:nvSpPr>
          <p:cNvPr id="4" name="Title 3">
            <a:extLst>
              <a:ext uri="{FF2B5EF4-FFF2-40B4-BE49-F238E27FC236}">
                <a16:creationId xmlns:a16="http://schemas.microsoft.com/office/drawing/2014/main" id="{EEBF9008-06C2-48E1-B395-4C1A304B9849}"/>
              </a:ext>
            </a:extLst>
          </p:cNvPr>
          <p:cNvSpPr>
            <a:spLocks noGrp="1"/>
          </p:cNvSpPr>
          <p:nvPr>
            <p:ph type="title"/>
          </p:nvPr>
        </p:nvSpPr>
        <p:spPr/>
        <p:txBody>
          <a:bodyPr/>
          <a:lstStyle/>
          <a:p>
            <a:pPr algn="ctr"/>
            <a:r>
              <a:rPr lang="en-US" dirty="0"/>
              <a:t>Match and Surplus</a:t>
            </a:r>
          </a:p>
        </p:txBody>
      </p:sp>
    </p:spTree>
    <p:extLst>
      <p:ext uri="{BB962C8B-B14F-4D97-AF65-F5344CB8AC3E}">
        <p14:creationId xmlns:p14="http://schemas.microsoft.com/office/powerpoint/2010/main" val="426205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A20C9-EF9B-4C9F-B8CC-D9C25BBFFC17}"/>
              </a:ext>
            </a:extLst>
          </p:cNvPr>
          <p:cNvSpPr>
            <a:spLocks noGrp="1"/>
          </p:cNvSpPr>
          <p:nvPr>
            <p:ph type="sldNum" sz="quarter" idx="12"/>
          </p:nvPr>
        </p:nvSpPr>
        <p:spPr>
          <a:xfrm>
            <a:off x="8610600" y="6400800"/>
            <a:ext cx="365760" cy="365125"/>
          </a:xfrm>
        </p:spPr>
        <p:txBody>
          <a:bodyPr/>
          <a:lstStyle/>
          <a:p>
            <a:fld id="{5217D969-FAF6-4667-9EED-A6C98B22320E}" type="slidenum">
              <a:rPr lang="en-US" smtClean="0"/>
              <a:pPr/>
              <a:t>8</a:t>
            </a:fld>
            <a:endParaRPr lang="en-US" dirty="0"/>
          </a:p>
        </p:txBody>
      </p:sp>
      <p:sp>
        <p:nvSpPr>
          <p:cNvPr id="3" name="Title 2">
            <a:extLst>
              <a:ext uri="{FF2B5EF4-FFF2-40B4-BE49-F238E27FC236}">
                <a16:creationId xmlns:a16="http://schemas.microsoft.com/office/drawing/2014/main" id="{6DA9EDDA-0A53-4ADC-9717-1BB120F77D42}"/>
              </a:ext>
            </a:extLst>
          </p:cNvPr>
          <p:cNvSpPr>
            <a:spLocks noGrp="1"/>
          </p:cNvSpPr>
          <p:nvPr>
            <p:ph type="title"/>
          </p:nvPr>
        </p:nvSpPr>
        <p:spPr>
          <a:xfrm>
            <a:off x="457200" y="2514600"/>
            <a:ext cx="8229600" cy="1295400"/>
          </a:xfrm>
        </p:spPr>
        <p:txBody>
          <a:bodyPr/>
          <a:lstStyle/>
          <a:p>
            <a:pPr algn="ctr"/>
            <a:r>
              <a:rPr lang="en-US" dirty="0"/>
              <a:t>REQUIRED REPORTING </a:t>
            </a:r>
          </a:p>
        </p:txBody>
      </p:sp>
    </p:spTree>
    <p:extLst>
      <p:ext uri="{BB962C8B-B14F-4D97-AF65-F5344CB8AC3E}">
        <p14:creationId xmlns:p14="http://schemas.microsoft.com/office/powerpoint/2010/main" val="200932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25835-7A44-4A40-9149-0542BD3DF5C2}"/>
              </a:ext>
            </a:extLst>
          </p:cNvPr>
          <p:cNvSpPr>
            <a:spLocks noGrp="1"/>
          </p:cNvSpPr>
          <p:nvPr>
            <p:ph type="sldNum" sz="quarter" idx="12"/>
          </p:nvPr>
        </p:nvSpPr>
        <p:spPr>
          <a:xfrm>
            <a:off x="8610600" y="6400799"/>
            <a:ext cx="478632" cy="365125"/>
          </a:xfrm>
        </p:spPr>
        <p:txBody>
          <a:bodyPr/>
          <a:lstStyle/>
          <a:p>
            <a:fld id="{5217D969-FAF6-4667-9EED-A6C98B22320E}" type="slidenum">
              <a:rPr lang="en-US" smtClean="0">
                <a:solidFill>
                  <a:schemeClr val="bg1"/>
                </a:solidFill>
              </a:rPr>
              <a:t>9</a:t>
            </a:fld>
            <a:endParaRPr lang="en-US" dirty="0">
              <a:solidFill>
                <a:schemeClr val="bg1"/>
              </a:solidFill>
            </a:endParaRPr>
          </a:p>
        </p:txBody>
      </p:sp>
      <p:sp>
        <p:nvSpPr>
          <p:cNvPr id="5" name="Title 4">
            <a:extLst>
              <a:ext uri="{FF2B5EF4-FFF2-40B4-BE49-F238E27FC236}">
                <a16:creationId xmlns:a16="http://schemas.microsoft.com/office/drawing/2014/main" id="{4A4CE3B6-1096-4250-879C-BC0C7B0BB283}"/>
              </a:ext>
            </a:extLst>
          </p:cNvPr>
          <p:cNvSpPr>
            <a:spLocks noGrp="1"/>
          </p:cNvSpPr>
          <p:nvPr>
            <p:ph type="title"/>
          </p:nvPr>
        </p:nvSpPr>
        <p:spPr/>
        <p:txBody>
          <a:bodyPr>
            <a:normAutofit/>
          </a:bodyPr>
          <a:lstStyle/>
          <a:p>
            <a:pPr algn="ctr"/>
            <a:r>
              <a:rPr lang="en-US" dirty="0"/>
              <a:t>Acronyms</a:t>
            </a:r>
          </a:p>
        </p:txBody>
      </p:sp>
      <p:graphicFrame>
        <p:nvGraphicFramePr>
          <p:cNvPr id="10" name="Table 9">
            <a:extLst>
              <a:ext uri="{FF2B5EF4-FFF2-40B4-BE49-F238E27FC236}">
                <a16:creationId xmlns:a16="http://schemas.microsoft.com/office/drawing/2014/main" id="{712E4DAA-3BFE-4292-A153-AACD619FC3F0}"/>
              </a:ext>
            </a:extLst>
          </p:cNvPr>
          <p:cNvGraphicFramePr>
            <a:graphicFrameLocks noGrp="1"/>
          </p:cNvGraphicFramePr>
          <p:nvPr/>
        </p:nvGraphicFramePr>
        <p:xfrm>
          <a:off x="457201" y="1417638"/>
          <a:ext cx="8229599" cy="4678362"/>
        </p:xfrm>
        <a:graphic>
          <a:graphicData uri="http://schemas.openxmlformats.org/drawingml/2006/table">
            <a:tbl>
              <a:tblPr firstRow="1" firstCol="1" bandRow="1">
                <a:tableStyleId>{5202B0CA-FC54-4496-8BCA-5EF66A818D29}</a:tableStyleId>
              </a:tblPr>
              <a:tblGrid>
                <a:gridCol w="1481162">
                  <a:extLst>
                    <a:ext uri="{9D8B030D-6E8A-4147-A177-3AD203B41FA5}">
                      <a16:colId xmlns:a16="http://schemas.microsoft.com/office/drawing/2014/main" val="277974574"/>
                    </a:ext>
                  </a:extLst>
                </a:gridCol>
                <a:gridCol w="3054687">
                  <a:extLst>
                    <a:ext uri="{9D8B030D-6E8A-4147-A177-3AD203B41FA5}">
                      <a16:colId xmlns:a16="http://schemas.microsoft.com/office/drawing/2014/main" val="2272032719"/>
                    </a:ext>
                  </a:extLst>
                </a:gridCol>
                <a:gridCol w="3693750">
                  <a:extLst>
                    <a:ext uri="{9D8B030D-6E8A-4147-A177-3AD203B41FA5}">
                      <a16:colId xmlns:a16="http://schemas.microsoft.com/office/drawing/2014/main" val="2893735193"/>
                    </a:ext>
                  </a:extLst>
                </a:gridCol>
              </a:tblGrid>
              <a:tr h="385392">
                <a:tc>
                  <a:txBody>
                    <a:bodyPr/>
                    <a:lstStyle/>
                    <a:p>
                      <a:pPr marL="0" marR="0" algn="ctr">
                        <a:lnSpc>
                          <a:spcPct val="107000"/>
                        </a:lnSpc>
                        <a:spcBef>
                          <a:spcPts val="0"/>
                        </a:spcBef>
                        <a:spcAft>
                          <a:spcPts val="0"/>
                        </a:spcAft>
                      </a:pPr>
                      <a:r>
                        <a:rPr lang="en-US" sz="1800" dirty="0">
                          <a:effectLst/>
                        </a:rPr>
                        <a:t>ACRONYMS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Due Dates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Report Names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6773388"/>
                  </a:ext>
                </a:extLst>
              </a:tr>
              <a:tr h="385392">
                <a:tc>
                  <a:txBody>
                    <a:bodyPr/>
                    <a:lstStyle/>
                    <a:p>
                      <a:pPr marL="0" marR="0">
                        <a:lnSpc>
                          <a:spcPct val="107000"/>
                        </a:lnSpc>
                        <a:spcBef>
                          <a:spcPts val="0"/>
                        </a:spcBef>
                        <a:spcAft>
                          <a:spcPts val="0"/>
                        </a:spcAft>
                      </a:pPr>
                      <a:r>
                        <a:rPr lang="en-US" sz="1800" dirty="0">
                          <a:solidFill>
                            <a:schemeClr val="tx2"/>
                          </a:solidFill>
                          <a:effectLst/>
                        </a:rPr>
                        <a:t>NOGI</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October - Grant Opening</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Notice of Grant Implementation</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60878899"/>
                  </a:ext>
                </a:extLst>
              </a:tr>
              <a:tr h="385392">
                <a:tc>
                  <a:txBody>
                    <a:bodyPr/>
                    <a:lstStyle/>
                    <a:p>
                      <a:pPr marL="0" marR="0">
                        <a:lnSpc>
                          <a:spcPct val="107000"/>
                        </a:lnSpc>
                        <a:spcBef>
                          <a:spcPts val="0"/>
                        </a:spcBef>
                        <a:spcAft>
                          <a:spcPts val="0"/>
                        </a:spcAft>
                      </a:pPr>
                      <a:r>
                        <a:rPr lang="en-US" sz="1800" dirty="0">
                          <a:solidFill>
                            <a:schemeClr val="tx2"/>
                          </a:solidFill>
                          <a:effectLst/>
                        </a:rPr>
                        <a:t>ISAR/SAR</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October - Grant Opening</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Initial Sub-Grant Award Report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17157164"/>
                  </a:ext>
                </a:extLst>
              </a:tr>
              <a:tr h="788670">
                <a:tc>
                  <a:txBody>
                    <a:bodyPr/>
                    <a:lstStyle/>
                    <a:p>
                      <a:pPr marL="0" marR="0">
                        <a:lnSpc>
                          <a:spcPct val="107000"/>
                        </a:lnSpc>
                        <a:spcBef>
                          <a:spcPts val="0"/>
                        </a:spcBef>
                        <a:spcAft>
                          <a:spcPts val="0"/>
                        </a:spcAft>
                      </a:pPr>
                      <a:r>
                        <a:rPr lang="en-US" sz="1800" dirty="0">
                          <a:solidFill>
                            <a:schemeClr val="tx2"/>
                          </a:solidFill>
                          <a:effectLst/>
                        </a:rPr>
                        <a:t>BJA PMT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Quarterly - October/January/April/July</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Bureau of Justice Assistance PMT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4033656"/>
                  </a:ext>
                </a:extLst>
              </a:tr>
              <a:tr h="788670">
                <a:tc>
                  <a:txBody>
                    <a:bodyPr/>
                    <a:lstStyle/>
                    <a:p>
                      <a:pPr marL="0" marR="0">
                        <a:lnSpc>
                          <a:spcPct val="107000"/>
                        </a:lnSpc>
                        <a:spcBef>
                          <a:spcPts val="0"/>
                        </a:spcBef>
                        <a:spcAft>
                          <a:spcPts val="0"/>
                        </a:spcAft>
                      </a:pPr>
                      <a:r>
                        <a:rPr lang="en-US" sz="1800" dirty="0">
                          <a:solidFill>
                            <a:schemeClr val="tx2"/>
                          </a:solidFill>
                          <a:effectLst/>
                        </a:rPr>
                        <a:t>PMT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Quarterly - October/January/April/July</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Performance Measurement Tool Reports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9013445"/>
                  </a:ext>
                </a:extLst>
              </a:tr>
              <a:tr h="385392">
                <a:tc>
                  <a:txBody>
                    <a:bodyPr/>
                    <a:lstStyle/>
                    <a:p>
                      <a:pPr marL="0" marR="0">
                        <a:lnSpc>
                          <a:spcPct val="107000"/>
                        </a:lnSpc>
                        <a:spcBef>
                          <a:spcPts val="0"/>
                        </a:spcBef>
                        <a:spcAft>
                          <a:spcPts val="0"/>
                        </a:spcAft>
                      </a:pPr>
                      <a:r>
                        <a:rPr lang="en-US" sz="1800" dirty="0">
                          <a:solidFill>
                            <a:schemeClr val="tx2"/>
                          </a:solidFill>
                          <a:effectLst/>
                        </a:rPr>
                        <a:t>PPR</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Annually - October</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Project Progress Report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4235091"/>
                  </a:ext>
                </a:extLst>
              </a:tr>
              <a:tr h="385392">
                <a:tc>
                  <a:txBody>
                    <a:bodyPr/>
                    <a:lstStyle/>
                    <a:p>
                      <a:pPr marL="0" marR="0">
                        <a:lnSpc>
                          <a:spcPct val="107000"/>
                        </a:lnSpc>
                        <a:spcBef>
                          <a:spcPts val="0"/>
                        </a:spcBef>
                        <a:spcAft>
                          <a:spcPts val="0"/>
                        </a:spcAft>
                      </a:pPr>
                      <a:r>
                        <a:rPr lang="en-US" sz="1800" dirty="0">
                          <a:solidFill>
                            <a:schemeClr val="tx2"/>
                          </a:solidFill>
                          <a:effectLst/>
                        </a:rPr>
                        <a:t>STOP</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Annually - October</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VAWA Annual Progress Report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6289050"/>
                  </a:ext>
                </a:extLst>
              </a:tr>
              <a:tr h="788670">
                <a:tc>
                  <a:txBody>
                    <a:bodyPr/>
                    <a:lstStyle/>
                    <a:p>
                      <a:pPr marL="0" marR="0">
                        <a:lnSpc>
                          <a:spcPct val="107000"/>
                        </a:lnSpc>
                        <a:spcBef>
                          <a:spcPts val="0"/>
                        </a:spcBef>
                        <a:spcAft>
                          <a:spcPts val="0"/>
                        </a:spcAft>
                      </a:pPr>
                      <a:r>
                        <a:rPr lang="en-US" sz="1800" dirty="0">
                          <a:solidFill>
                            <a:schemeClr val="tx2"/>
                          </a:solidFill>
                          <a:effectLst/>
                        </a:rPr>
                        <a:t>BA</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60 days prior to grant expiration</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Budget Adjustments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9616609"/>
                  </a:ext>
                </a:extLst>
              </a:tr>
              <a:tr h="385392">
                <a:tc>
                  <a:txBody>
                    <a:bodyPr/>
                    <a:lstStyle/>
                    <a:p>
                      <a:pPr marL="0" marR="0">
                        <a:lnSpc>
                          <a:spcPct val="107000"/>
                        </a:lnSpc>
                        <a:spcBef>
                          <a:spcPts val="0"/>
                        </a:spcBef>
                        <a:spcAft>
                          <a:spcPts val="0"/>
                        </a:spcAft>
                      </a:pPr>
                      <a:r>
                        <a:rPr lang="en-US" sz="1800" dirty="0">
                          <a:solidFill>
                            <a:schemeClr val="tx2"/>
                          </a:solidFill>
                          <a:effectLst/>
                        </a:rPr>
                        <a:t>NBA</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Before grant expires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solidFill>
                            <a:schemeClr val="tx2"/>
                          </a:solidFill>
                          <a:effectLst/>
                        </a:rPr>
                        <a:t>Non-Budgetary Adjustments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89071133"/>
                  </a:ext>
                </a:extLst>
              </a:tr>
            </a:tbl>
          </a:graphicData>
        </a:graphic>
      </p:graphicFrame>
    </p:spTree>
    <p:extLst>
      <p:ext uri="{BB962C8B-B14F-4D97-AF65-F5344CB8AC3E}">
        <p14:creationId xmlns:p14="http://schemas.microsoft.com/office/powerpoint/2010/main" val="9563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Props1.xml><?xml version="1.0" encoding="utf-8"?>
<ds:datastoreItem xmlns:ds="http://schemas.openxmlformats.org/officeDocument/2006/customXml" ds:itemID="{54C1CB07-CC95-4AC1-AEAB-77BDACA49FAA}"/>
</file>

<file path=customXml/itemProps2.xml><?xml version="1.0" encoding="utf-8"?>
<ds:datastoreItem xmlns:ds="http://schemas.openxmlformats.org/officeDocument/2006/customXml" ds:itemID="{ABF294F2-E107-4DEC-8A76-E9E460603DA6}"/>
</file>

<file path=customXml/itemProps3.xml><?xml version="1.0" encoding="utf-8"?>
<ds:datastoreItem xmlns:ds="http://schemas.openxmlformats.org/officeDocument/2006/customXml" ds:itemID="{4427AD9D-42A4-4C49-AFD5-E2F4420FE2C4}"/>
</file>

<file path=docProps/app.xml><?xml version="1.0" encoding="utf-8"?>
<Properties xmlns="http://schemas.openxmlformats.org/officeDocument/2006/extended-properties" xmlns:vt="http://schemas.openxmlformats.org/officeDocument/2006/docPropsVTypes">
  <Template>DPStheme</Template>
  <TotalTime>6882</TotalTime>
  <Words>5403</Words>
  <Application>Microsoft Office PowerPoint</Application>
  <PresentationFormat>On-screen Show (4:3)</PresentationFormat>
  <Paragraphs>834</Paragraphs>
  <Slides>42</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Arial</vt:lpstr>
      <vt:lpstr>Arial Black</vt:lpstr>
      <vt:lpstr>Calibri</vt:lpstr>
      <vt:lpstr>Courier New</vt:lpstr>
      <vt:lpstr>Gill Sans MT</vt:lpstr>
      <vt:lpstr>Times New Roman</vt:lpstr>
      <vt:lpstr>Verdana</vt:lpstr>
      <vt:lpstr>Wingdings 2</vt:lpstr>
      <vt:lpstr>Wingdings 3</vt:lpstr>
      <vt:lpstr>DPStheme</vt:lpstr>
      <vt:lpstr>Slide</vt:lpstr>
      <vt:lpstr>Governor’s Crime Commission</vt:lpstr>
      <vt:lpstr>PowerPoint Presentation</vt:lpstr>
      <vt:lpstr>PowerPoint Presentation</vt:lpstr>
      <vt:lpstr>GRANTS ENTERPRISE MANAGEMENT SYSTEM</vt:lpstr>
      <vt:lpstr>GEMS TRAINING CONTENTS</vt:lpstr>
      <vt:lpstr>BUDGET GUIDELINES</vt:lpstr>
      <vt:lpstr>Match and Surplus</vt:lpstr>
      <vt:lpstr>REQUIRED REPORTING </vt:lpstr>
      <vt:lpstr>Acronyms</vt:lpstr>
      <vt:lpstr>First reports to complete in GEMS</vt:lpstr>
      <vt:lpstr>PowerPoint Presentation</vt:lpstr>
      <vt:lpstr>Project Progress Reports</vt:lpstr>
      <vt:lpstr>STOP VAWA Report</vt:lpstr>
      <vt:lpstr>SITE VISITS</vt:lpstr>
      <vt:lpstr>SITE VISIT</vt:lpstr>
      <vt:lpstr>PowerPoint Presentation</vt:lpstr>
      <vt:lpstr>FISCAL  RESPONSIBILITY</vt:lpstr>
      <vt:lpstr>PROJECT DIRECTOR</vt:lpstr>
      <vt:lpstr>FINANCE OFFICER</vt:lpstr>
      <vt:lpstr>STATE CONTROLLER</vt:lpstr>
      <vt:lpstr>Organization Administrator</vt:lpstr>
      <vt:lpstr>GCC Grants Administrator</vt:lpstr>
      <vt:lpstr>PowerPoint Presentation</vt:lpstr>
      <vt:lpstr>Monitoring Your Budget</vt:lpstr>
      <vt:lpstr>Budget Filter</vt:lpstr>
      <vt:lpstr>How Do I Get Reimbursed? </vt:lpstr>
      <vt:lpstr>How Do I Get Reimbursed? (con’t) </vt:lpstr>
      <vt:lpstr>PowerPoint Presentation</vt:lpstr>
      <vt:lpstr>CONTROLLER’S  Process for receiving expenditures</vt:lpstr>
      <vt:lpstr>KNOW YOUR BD-701</vt:lpstr>
      <vt:lpstr>PowerPoint Presentation</vt:lpstr>
      <vt:lpstr>PowerPoint Presentation</vt:lpstr>
      <vt:lpstr>CONTROLLER REMINDERS</vt:lpstr>
      <vt:lpstr>Reimbursement</vt:lpstr>
      <vt:lpstr>Deadlines and Limitations Standard Operating Procedures  </vt:lpstr>
      <vt:lpstr>Deadlines</vt:lpstr>
      <vt:lpstr>Conference Limitations</vt:lpstr>
      <vt:lpstr>Procurement Limitations</vt:lpstr>
      <vt:lpstr>Q &amp; A</vt:lpstr>
      <vt:lpstr>GRANTS ADMINISTRATORS  DIRECTORY</vt:lpstr>
      <vt:lpstr>PowerPoint Presentation</vt:lpstr>
      <vt:lpstr>PowerPoint Presentation</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Washington, Brenda A</cp:lastModifiedBy>
  <cp:revision>386</cp:revision>
  <cp:lastPrinted>2022-08-30T17:12:57Z</cp:lastPrinted>
  <dcterms:created xsi:type="dcterms:W3CDTF">2012-07-26T16:23:26Z</dcterms:created>
  <dcterms:modified xsi:type="dcterms:W3CDTF">2022-08-30T17:29:43Z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ies>
</file>