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83.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3.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4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66.xml" ContentType="application/vnd.openxmlformats-officedocument.presentationml.slide+xml"/>
  <Override PartName="/ppt/slides/slide71.xml" ContentType="application/vnd.openxmlformats-officedocument.presentationml.slide+xml"/>
  <Override PartName="/ppt/slides/slide6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49.xml" ContentType="application/vnd.openxmlformats-officedocument.presentationml.slide+xml"/>
  <Override PartName="/ppt/slides/slide56.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5.xml" ContentType="application/vnd.openxmlformats-officedocument.presentationml.slide+xml"/>
  <Override PartName="/ppt/slides/slide59.xml" ContentType="application/vnd.openxmlformats-officedocument.presentationml.slide+xml"/>
  <Override PartName="/ppt/slides/slide57.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6.xml" ContentType="application/vnd.openxmlformats-officedocument.presentationml.notesSlide+xml"/>
  <Override PartName="/ppt/notesSlides/notesSlide47.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7.xml" ContentType="application/vnd.openxmlformats-officedocument.presentationml.notesSlide+xml"/>
  <Override PartName="/ppt/notesSlides/notesSlide39.xml" ContentType="application/vnd.openxmlformats-officedocument.presentationml.notesSlide+xml"/>
  <Override PartName="/ppt/notesSlides/notesSlide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48.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2.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3.xml" ContentType="application/vnd.openxmlformats-officedocument.presentationml.notesSlide+xml"/>
  <Override PartName="/ppt/notesSlides/notesSlide51.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1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0.xml" ContentType="application/vnd.openxmlformats-officedocument.presentationml.notesSlide+xml"/>
  <Override PartName="/ppt/notesSlides/notesSlide30.xml" ContentType="application/vnd.openxmlformats-officedocument.presentationml.notesSlide+xml"/>
  <Override PartName="/ppt/notesSlides/notesSlide57.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notesSlides/notesSlide74.xml" ContentType="application/vnd.openxmlformats-officedocument.presentationml.notesSlide+xml"/>
  <Override PartName="/ppt/slideLayouts/slideLayout12.xml" ContentType="application/vnd.openxmlformats-officedocument.presentationml.slideLayout+xml"/>
  <Override PartName="/ppt/notesSlides/notesSlide75.xml" ContentType="application/vnd.openxmlformats-officedocument.presentationml.notesSlide+xml"/>
  <Override PartName="/ppt/slideLayouts/slideLayout3.xml" ContentType="application/vnd.openxmlformats-officedocument.presentationml.slideLayout+xml"/>
  <Override PartName="/ppt/notesSlides/notesSlide73.xml" ContentType="application/vnd.openxmlformats-officedocument.presentationml.notesSlide+xml"/>
  <Override PartName="/ppt/notesSlides/notesSlide84.xml" ContentType="application/vnd.openxmlformats-officedocument.presentationml.notesSlid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72.xml" ContentType="application/vnd.openxmlformats-officedocument.presentationml.notesSlide+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notesSlides/notesSlide83.xml" ContentType="application/vnd.openxmlformats-officedocument.presentationml.notesSlide+xml"/>
  <Override PartName="/ppt/notesSlides/notesSlide76.xml" ContentType="application/vnd.openxmlformats-officedocument.presentationml.notesSlide+xml"/>
  <Override PartName="/ppt/notesSlides/notesSlide79.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80.xml" ContentType="application/vnd.openxmlformats-officedocument.presentationml.notesSlide+xml"/>
  <Override PartName="/ppt/slideLayouts/slideLayout8.xml" ContentType="application/vnd.openxmlformats-officedocument.presentationml.slideLayout+xml"/>
  <Override PartName="/ppt/notesSlides/notesSlide78.xml" ContentType="application/vnd.openxmlformats-officedocument.presentationml.notesSlide+xml"/>
  <Override PartName="/ppt/notesSlides/notesSlide82.xml" ContentType="application/vnd.openxmlformats-officedocument.presentationml.notesSlide+xml"/>
  <Override PartName="/ppt/slideLayouts/slideLayout10.xml" ContentType="application/vnd.openxmlformats-officedocument.presentationml.slideLayout+xml"/>
  <Override PartName="/ppt/notesSlides/notesSlide77.xml" ContentType="application/vnd.openxmlformats-officedocument.presentationml.notesSlide+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notesSlides/notesSlide71.xml" ContentType="application/vnd.openxmlformats-officedocument.presentationml.notesSlide+xml"/>
  <Override PartName="/ppt/slideLayouts/slideLayout16.xml" ContentType="application/vnd.openxmlformats-officedocument.presentationml.slideLayout+xml"/>
  <Override PartName="/ppt/notesSlides/notesSlide70.xml" ContentType="application/vnd.openxmlformats-officedocument.presentationml.notesSlide+xml"/>
  <Override PartName="/ppt/slideLayouts/slideLayout21.xml" ContentType="application/vnd.openxmlformats-officedocument.presentationml.slideLayout+xml"/>
  <Override PartName="/ppt/notesSlides/notesSlide81.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7.xml" ContentType="application/vnd.openxmlformats-officedocument.presentationml.notesSlide+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slideLayouts/slideLayout20.xml" ContentType="application/vnd.openxmlformats-officedocument.presentationml.slideLayout+xml"/>
  <Override PartName="/ppt/notesSlides/notesSlide69.xml" ContentType="application/vnd.openxmlformats-officedocument.presentationml.notesSlide+xml"/>
  <Override PartName="/ppt/slideLayouts/slideLayout18.xml" ContentType="application/vnd.openxmlformats-officedocument.presentationml.slideLayout+xml"/>
  <Override PartName="/ppt/notesSlides/notesSlide68.xml" ContentType="application/vnd.openxmlformats-officedocument.presentationml.notesSlide+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8"/>
  </p:notesMasterIdLst>
  <p:sldIdLst>
    <p:sldId id="256" r:id="rId2"/>
    <p:sldId id="257" r:id="rId3"/>
    <p:sldId id="258" r:id="rId4"/>
    <p:sldId id="415" r:id="rId5"/>
    <p:sldId id="336" r:id="rId6"/>
    <p:sldId id="311" r:id="rId7"/>
    <p:sldId id="313" r:id="rId8"/>
    <p:sldId id="433" r:id="rId9"/>
    <p:sldId id="435" r:id="rId10"/>
    <p:sldId id="331" r:id="rId11"/>
    <p:sldId id="333" r:id="rId12"/>
    <p:sldId id="386" r:id="rId13"/>
    <p:sldId id="334" r:id="rId14"/>
    <p:sldId id="318" r:id="rId15"/>
    <p:sldId id="325" r:id="rId16"/>
    <p:sldId id="326" r:id="rId17"/>
    <p:sldId id="328" r:id="rId18"/>
    <p:sldId id="329" r:id="rId19"/>
    <p:sldId id="330" r:id="rId20"/>
    <p:sldId id="363" r:id="rId21"/>
    <p:sldId id="322" r:id="rId22"/>
    <p:sldId id="428" r:id="rId23"/>
    <p:sldId id="364" r:id="rId24"/>
    <p:sldId id="365" r:id="rId25"/>
    <p:sldId id="366" r:id="rId26"/>
    <p:sldId id="303" r:id="rId27"/>
    <p:sldId id="302" r:id="rId28"/>
    <p:sldId id="301" r:id="rId29"/>
    <p:sldId id="300" r:id="rId30"/>
    <p:sldId id="299" r:id="rId31"/>
    <p:sldId id="348" r:id="rId32"/>
    <p:sldId id="417" r:id="rId33"/>
    <p:sldId id="429" r:id="rId34"/>
    <p:sldId id="345" r:id="rId35"/>
    <p:sldId id="346" r:id="rId36"/>
    <p:sldId id="349" r:id="rId37"/>
    <p:sldId id="350" r:id="rId38"/>
    <p:sldId id="351" r:id="rId39"/>
    <p:sldId id="352" r:id="rId40"/>
    <p:sldId id="354" r:id="rId41"/>
    <p:sldId id="355" r:id="rId42"/>
    <p:sldId id="292" r:id="rId43"/>
    <p:sldId id="347" r:id="rId44"/>
    <p:sldId id="427" r:id="rId45"/>
    <p:sldId id="430" r:id="rId46"/>
    <p:sldId id="340" r:id="rId47"/>
    <p:sldId id="418" r:id="rId48"/>
    <p:sldId id="341" r:id="rId49"/>
    <p:sldId id="420" r:id="rId50"/>
    <p:sldId id="342" r:id="rId51"/>
    <p:sldId id="344" r:id="rId52"/>
    <p:sldId id="367" r:id="rId53"/>
    <p:sldId id="421" r:id="rId54"/>
    <p:sldId id="422" r:id="rId55"/>
    <p:sldId id="423" r:id="rId56"/>
    <p:sldId id="424" r:id="rId57"/>
    <p:sldId id="425" r:id="rId58"/>
    <p:sldId id="335" r:id="rId59"/>
    <p:sldId id="389" r:id="rId60"/>
    <p:sldId id="403" r:id="rId61"/>
    <p:sldId id="404" r:id="rId62"/>
    <p:sldId id="405" r:id="rId63"/>
    <p:sldId id="406" r:id="rId64"/>
    <p:sldId id="407" r:id="rId65"/>
    <p:sldId id="408" r:id="rId66"/>
    <p:sldId id="382" r:id="rId67"/>
    <p:sldId id="381" r:id="rId68"/>
    <p:sldId id="380" r:id="rId69"/>
    <p:sldId id="379" r:id="rId70"/>
    <p:sldId id="378" r:id="rId71"/>
    <p:sldId id="377" r:id="rId72"/>
    <p:sldId id="376" r:id="rId73"/>
    <p:sldId id="409" r:id="rId74"/>
    <p:sldId id="385" r:id="rId75"/>
    <p:sldId id="275" r:id="rId76"/>
    <p:sldId id="306" r:id="rId77"/>
    <p:sldId id="307" r:id="rId78"/>
    <p:sldId id="410" r:id="rId79"/>
    <p:sldId id="412" r:id="rId80"/>
    <p:sldId id="309" r:id="rId81"/>
    <p:sldId id="305" r:id="rId82"/>
    <p:sldId id="304" r:id="rId83"/>
    <p:sldId id="339" r:id="rId84"/>
    <p:sldId id="337" r:id="rId85"/>
    <p:sldId id="310" r:id="rId86"/>
    <p:sldId id="431" r:id="rId8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B8F20C-4CCB-4A23-A17B-4CADDE095246}">
          <p14:sldIdLst>
            <p14:sldId id="256"/>
            <p14:sldId id="257"/>
            <p14:sldId id="258"/>
            <p14:sldId id="415"/>
          </p14:sldIdLst>
        </p14:section>
        <p14:section name="MY PROFILE" id="{A7505F14-495E-4A7A-B1A6-7A15F506BCEA}">
          <p14:sldIdLst>
            <p14:sldId id="336"/>
            <p14:sldId id="311"/>
            <p14:sldId id="313"/>
            <p14:sldId id="433"/>
            <p14:sldId id="435"/>
            <p14:sldId id="331"/>
            <p14:sldId id="333"/>
            <p14:sldId id="386"/>
            <p14:sldId id="334"/>
            <p14:sldId id="318"/>
            <p14:sldId id="325"/>
            <p14:sldId id="326"/>
            <p14:sldId id="328"/>
            <p14:sldId id="329"/>
            <p14:sldId id="330"/>
            <p14:sldId id="363"/>
            <p14:sldId id="322"/>
            <p14:sldId id="428"/>
            <p14:sldId id="364"/>
            <p14:sldId id="365"/>
            <p14:sldId id="366"/>
            <p14:sldId id="303"/>
            <p14:sldId id="302"/>
            <p14:sldId id="301"/>
            <p14:sldId id="300"/>
            <p14:sldId id="299"/>
            <p14:sldId id="348"/>
            <p14:sldId id="417"/>
            <p14:sldId id="429"/>
            <p14:sldId id="345"/>
            <p14:sldId id="346"/>
            <p14:sldId id="349"/>
            <p14:sldId id="350"/>
            <p14:sldId id="351"/>
            <p14:sldId id="352"/>
            <p14:sldId id="354"/>
            <p14:sldId id="355"/>
            <p14:sldId id="292"/>
            <p14:sldId id="347"/>
            <p14:sldId id="427"/>
            <p14:sldId id="430"/>
            <p14:sldId id="340"/>
            <p14:sldId id="418"/>
            <p14:sldId id="341"/>
            <p14:sldId id="420"/>
            <p14:sldId id="342"/>
            <p14:sldId id="344"/>
            <p14:sldId id="367"/>
            <p14:sldId id="421"/>
            <p14:sldId id="422"/>
            <p14:sldId id="423"/>
            <p14:sldId id="424"/>
            <p14:sldId id="425"/>
            <p14:sldId id="335"/>
            <p14:sldId id="389"/>
            <p14:sldId id="403"/>
            <p14:sldId id="404"/>
            <p14:sldId id="405"/>
            <p14:sldId id="406"/>
            <p14:sldId id="407"/>
            <p14:sldId id="408"/>
            <p14:sldId id="382"/>
            <p14:sldId id="381"/>
            <p14:sldId id="380"/>
            <p14:sldId id="379"/>
            <p14:sldId id="378"/>
            <p14:sldId id="377"/>
            <p14:sldId id="376"/>
            <p14:sldId id="409"/>
            <p14:sldId id="385"/>
            <p14:sldId id="275"/>
            <p14:sldId id="306"/>
            <p14:sldId id="307"/>
            <p14:sldId id="410"/>
            <p14:sldId id="412"/>
            <p14:sldId id="309"/>
            <p14:sldId id="305"/>
            <p14:sldId id="304"/>
            <p14:sldId id="339"/>
            <p14:sldId id="337"/>
            <p14:sldId id="310"/>
            <p14:sldId id="4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54835" autoAdjust="0"/>
  </p:normalViewPr>
  <p:slideViewPr>
    <p:cSldViewPr>
      <p:cViewPr varScale="1">
        <p:scale>
          <a:sx n="60" d="100"/>
          <a:sy n="60" d="100"/>
        </p:scale>
        <p:origin x="894"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31DFECDF-4B06-4C9F-A5C1-8A2CF998F66E}" type="datetimeFigureOut">
              <a:rPr lang="en-US" smtClean="0"/>
              <a:t>9/15/2022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Everyone. Thank you for joining us today. My name is Starr Jones. I’m a Grant Administrator and I’d like to welcome you to GCC’s 2022 Workshop Breakout Session on GEMS…</a:t>
            </a:r>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a:p>
        </p:txBody>
      </p:sp>
    </p:spTree>
    <p:extLst>
      <p:ext uri="{BB962C8B-B14F-4D97-AF65-F5344CB8AC3E}">
        <p14:creationId xmlns:p14="http://schemas.microsoft.com/office/powerpoint/2010/main" val="335394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will find your indirect cost information if you have chosen and have been approved to have indirect costs allocated onto your project. </a:t>
            </a:r>
          </a:p>
          <a:p>
            <a:endParaRPr lang="en-US" dirty="0"/>
          </a:p>
          <a:p>
            <a:r>
              <a:rPr lang="en-US" dirty="0"/>
              <a:t>Now Arienne will discuss Organization Roles.</a:t>
            </a:r>
          </a:p>
        </p:txBody>
      </p:sp>
      <p:sp>
        <p:nvSpPr>
          <p:cNvPr id="4" name="Slide Number Placeholder 3"/>
          <p:cNvSpPr>
            <a:spLocks noGrp="1"/>
          </p:cNvSpPr>
          <p:nvPr>
            <p:ph type="sldNum" sz="quarter" idx="5"/>
          </p:nvPr>
        </p:nvSpPr>
        <p:spPr/>
        <p:txBody>
          <a:bodyPr/>
          <a:lstStyle/>
          <a:p>
            <a:fld id="{09107CC0-7FDF-41A2-B062-359C52C6902B}" type="slidenum">
              <a:rPr lang="en-US" smtClean="0"/>
              <a:t>10</a:t>
            </a:fld>
            <a:endParaRPr lang="en-US"/>
          </a:p>
        </p:txBody>
      </p:sp>
    </p:spTree>
    <p:extLst>
      <p:ext uri="{BB962C8B-B14F-4D97-AF65-F5344CB8AC3E}">
        <p14:creationId xmlns:p14="http://schemas.microsoft.com/office/powerpoint/2010/main" val="418016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107CC0-7FDF-41A2-B062-359C52C6902B}" type="slidenum">
              <a:rPr lang="en-US" smtClean="0"/>
              <a:t>11</a:t>
            </a:fld>
            <a:endParaRPr lang="en-US"/>
          </a:p>
        </p:txBody>
      </p:sp>
    </p:spTree>
    <p:extLst>
      <p:ext uri="{BB962C8B-B14F-4D97-AF65-F5344CB8AC3E}">
        <p14:creationId xmlns:p14="http://schemas.microsoft.com/office/powerpoint/2010/main" val="277401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My Profile</a:t>
            </a:r>
            <a:r>
              <a:rPr lang="en-US" dirty="0"/>
              <a:t> – Organization roles &amp; SAMs</a:t>
            </a:r>
          </a:p>
          <a:p>
            <a:r>
              <a:rPr lang="en-US" b="1" dirty="0"/>
              <a:t>Opening a Project</a:t>
            </a:r>
            <a:r>
              <a:rPr lang="en-US" dirty="0"/>
              <a:t> – Attachments &amp; NOGI</a:t>
            </a:r>
          </a:p>
          <a:p>
            <a:r>
              <a:rPr lang="en-US" b="1" dirty="0"/>
              <a:t>Project Reporting</a:t>
            </a:r>
            <a:r>
              <a:rPr lang="en-US" dirty="0"/>
              <a:t> – VOCA - VAWA – Progress Reports</a:t>
            </a:r>
          </a:p>
          <a:p>
            <a:r>
              <a:rPr lang="en-US" dirty="0"/>
              <a:t>Non- budgetary Adjustments - Grant Periods Extension – Personnel Adjustment – Project Adjustment</a:t>
            </a:r>
          </a:p>
          <a:p>
            <a:r>
              <a:rPr lang="en-US" b="1" dirty="0"/>
              <a:t>Adjustment Rules &amp; Tips</a:t>
            </a:r>
            <a:endParaRPr lang="en-US" dirty="0"/>
          </a:p>
          <a:p>
            <a:r>
              <a:rPr lang="en-US" b="1" dirty="0"/>
              <a:t>Budget Adjustments</a:t>
            </a: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12</a:t>
            </a:fld>
            <a:endParaRPr lang="en-US" dirty="0"/>
          </a:p>
        </p:txBody>
      </p:sp>
    </p:spTree>
    <p:extLst>
      <p:ext uri="{BB962C8B-B14F-4D97-AF65-F5344CB8AC3E}">
        <p14:creationId xmlns:p14="http://schemas.microsoft.com/office/powerpoint/2010/main" val="200939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107CC0-7FDF-41A2-B062-359C52C6902B}" type="slidenum">
              <a:rPr lang="en-US" smtClean="0"/>
              <a:t>13</a:t>
            </a:fld>
            <a:endParaRPr lang="en-US"/>
          </a:p>
        </p:txBody>
      </p:sp>
    </p:spTree>
    <p:extLst>
      <p:ext uri="{BB962C8B-B14F-4D97-AF65-F5344CB8AC3E}">
        <p14:creationId xmlns:p14="http://schemas.microsoft.com/office/powerpoint/2010/main" val="41904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roles include: </a:t>
            </a:r>
          </a:p>
          <a:p>
            <a:r>
              <a:rPr lang="en-US" b="1" dirty="0"/>
              <a:t>The Authorizing official</a:t>
            </a:r>
            <a:r>
              <a:rPr lang="en-US" dirty="0"/>
              <a:t> – the person who signs the award and is the chief point of oversight for the duration of the project. </a:t>
            </a:r>
          </a:p>
          <a:p>
            <a:r>
              <a:rPr lang="en-US" b="1" dirty="0"/>
              <a:t>The Financial Officer</a:t>
            </a:r>
            <a:r>
              <a:rPr lang="en-US" dirty="0"/>
              <a:t> - Provides financial oversight to project &amp; Agency financial and federal policies and procedures.</a:t>
            </a:r>
          </a:p>
          <a:p>
            <a:r>
              <a:rPr lang="en-US" b="1" dirty="0"/>
              <a:t>Project Director – </a:t>
            </a:r>
            <a:r>
              <a:rPr lang="en-US" dirty="0"/>
              <a:t>Second to sign Grant Award.  Responsible for execution of project.  Primary point of contact with GCC.</a:t>
            </a:r>
          </a:p>
          <a:p>
            <a:r>
              <a:rPr lang="en-US" b="1" dirty="0"/>
              <a:t>Organization Administrator - </a:t>
            </a:r>
            <a:r>
              <a:rPr lang="en-US" dirty="0"/>
              <a:t>Submits all SAM updates to GEMS. Approves all requests for organization roles &amp; Assigns Roles to open projects. Approves/Denies requests for project access. Deactivates access to roles, if needed.</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14</a:t>
            </a:fld>
            <a:endParaRPr lang="en-US"/>
          </a:p>
        </p:txBody>
      </p:sp>
    </p:spTree>
    <p:extLst>
      <p:ext uri="{BB962C8B-B14F-4D97-AF65-F5344CB8AC3E}">
        <p14:creationId xmlns:p14="http://schemas.microsoft.com/office/powerpoint/2010/main" val="173482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request an organization role, you will select the appropriate tab and select the box which applies to you. You will then enter a description in the justification box of the reasons you are requesting this role. You will then submit the request for the Organization Administrator to review. </a:t>
            </a:r>
          </a:p>
        </p:txBody>
      </p:sp>
      <p:sp>
        <p:nvSpPr>
          <p:cNvPr id="4" name="Slide Number Placeholder 3"/>
          <p:cNvSpPr>
            <a:spLocks noGrp="1"/>
          </p:cNvSpPr>
          <p:nvPr>
            <p:ph type="sldNum" sz="quarter" idx="5"/>
          </p:nvPr>
        </p:nvSpPr>
        <p:spPr/>
        <p:txBody>
          <a:bodyPr/>
          <a:lstStyle/>
          <a:p>
            <a:fld id="{09107CC0-7FDF-41A2-B062-359C52C6902B}" type="slidenum">
              <a:rPr lang="en-US" smtClean="0"/>
              <a:t>15</a:t>
            </a:fld>
            <a:endParaRPr lang="en-US"/>
          </a:p>
        </p:txBody>
      </p:sp>
    </p:spTree>
    <p:extLst>
      <p:ext uri="{BB962C8B-B14F-4D97-AF65-F5344CB8AC3E}">
        <p14:creationId xmlns:p14="http://schemas.microsoft.com/office/powerpoint/2010/main" val="47661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request project access, you will select the project you need access to and then complete the justification in the box below to verify the reasoning for your request. Then you will submit this request for your Organization Administrator for review. </a:t>
            </a:r>
          </a:p>
        </p:txBody>
      </p:sp>
      <p:sp>
        <p:nvSpPr>
          <p:cNvPr id="4" name="Slide Number Placeholder 3"/>
          <p:cNvSpPr>
            <a:spLocks noGrp="1"/>
          </p:cNvSpPr>
          <p:nvPr>
            <p:ph type="sldNum" sz="quarter" idx="5"/>
          </p:nvPr>
        </p:nvSpPr>
        <p:spPr/>
        <p:txBody>
          <a:bodyPr/>
          <a:lstStyle/>
          <a:p>
            <a:fld id="{09107CC0-7FDF-41A2-B062-359C52C6902B}" type="slidenum">
              <a:rPr lang="en-US" smtClean="0"/>
              <a:t>16</a:t>
            </a:fld>
            <a:endParaRPr lang="en-US"/>
          </a:p>
        </p:txBody>
      </p:sp>
    </p:spTree>
    <p:extLst>
      <p:ext uri="{BB962C8B-B14F-4D97-AF65-F5344CB8AC3E}">
        <p14:creationId xmlns:p14="http://schemas.microsoft.com/office/powerpoint/2010/main" val="23135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Administrator will have access to approve or deny any submitted roles for request. There can, and should, be more than one person in your agency in this role. </a:t>
            </a:r>
          </a:p>
          <a:p>
            <a:endParaRPr lang="en-US"/>
          </a:p>
          <a:p>
            <a:r>
              <a:rPr lang="en-US"/>
              <a:t>On </a:t>
            </a:r>
            <a:r>
              <a:rPr lang="en-US" dirty="0"/>
              <a:t>this page the Organization Administrator may either approve or deny role requests and requests for access to projects. They will make a selection and then click the blue button for finalization. </a:t>
            </a:r>
          </a:p>
        </p:txBody>
      </p:sp>
      <p:sp>
        <p:nvSpPr>
          <p:cNvPr id="4" name="Slide Number Placeholder 3"/>
          <p:cNvSpPr>
            <a:spLocks noGrp="1"/>
          </p:cNvSpPr>
          <p:nvPr>
            <p:ph type="sldNum" sz="quarter" idx="5"/>
          </p:nvPr>
        </p:nvSpPr>
        <p:spPr/>
        <p:txBody>
          <a:bodyPr/>
          <a:lstStyle/>
          <a:p>
            <a:fld id="{09107CC0-7FDF-41A2-B062-359C52C6902B}" type="slidenum">
              <a:rPr lang="en-US" smtClean="0"/>
              <a:t>17</a:t>
            </a:fld>
            <a:endParaRPr lang="en-US"/>
          </a:p>
        </p:txBody>
      </p:sp>
    </p:spTree>
    <p:extLst>
      <p:ext uri="{BB962C8B-B14F-4D97-AF65-F5344CB8AC3E}">
        <p14:creationId xmlns:p14="http://schemas.microsoft.com/office/powerpoint/2010/main" val="317707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Administrator can deactivate roles of personnel no longer working on the project or with the agency. </a:t>
            </a:r>
          </a:p>
          <a:p>
            <a:endParaRPr lang="en-US" dirty="0"/>
          </a:p>
          <a:p>
            <a:r>
              <a:rPr lang="en-US" dirty="0"/>
              <a:t>Please keep in mind if there are changes to the key roles in your agency, your Grant Administrator MUST be informed so they can better assist you with any related changes to the project. </a:t>
            </a:r>
          </a:p>
          <a:p>
            <a:endParaRPr lang="en-US" dirty="0"/>
          </a:p>
          <a:p>
            <a:r>
              <a:rPr lang="en-US" dirty="0"/>
              <a:t>Prior to any employee leaving a key position, make sure the roles are properly allocated to new personnel to assure there is no loss of access during the transition period. (For example, automatic system-generated emails will continue to be sent to an old email address until the role-change is processed.)</a:t>
            </a:r>
          </a:p>
          <a:p>
            <a:endParaRPr lang="en-US" dirty="0"/>
          </a:p>
          <a:p>
            <a:r>
              <a:rPr lang="en-US" dirty="0"/>
              <a:t>In GEMS, you will select the user to be deactivated and click the blue button for submission.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18</a:t>
            </a:fld>
            <a:endParaRPr lang="en-US"/>
          </a:p>
        </p:txBody>
      </p:sp>
    </p:spTree>
    <p:extLst>
      <p:ext uri="{BB962C8B-B14F-4D97-AF65-F5344CB8AC3E}">
        <p14:creationId xmlns:p14="http://schemas.microsoft.com/office/powerpoint/2010/main" val="3029767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Administrator may assign officials of a project to a specific role by selecting the appropriate categories and clicking the blue save button. </a:t>
            </a:r>
          </a:p>
        </p:txBody>
      </p:sp>
      <p:sp>
        <p:nvSpPr>
          <p:cNvPr id="4" name="Slide Number Placeholder 3"/>
          <p:cNvSpPr>
            <a:spLocks noGrp="1"/>
          </p:cNvSpPr>
          <p:nvPr>
            <p:ph type="sldNum" sz="quarter" idx="5"/>
          </p:nvPr>
        </p:nvSpPr>
        <p:spPr/>
        <p:txBody>
          <a:bodyPr/>
          <a:lstStyle/>
          <a:p>
            <a:fld id="{09107CC0-7FDF-41A2-B062-359C52C6902B}" type="slidenum">
              <a:rPr lang="en-US" smtClean="0"/>
              <a:t>19</a:t>
            </a:fld>
            <a:endParaRPr lang="en-US"/>
          </a:p>
        </p:txBody>
      </p:sp>
    </p:spTree>
    <p:extLst>
      <p:ext uri="{BB962C8B-B14F-4D97-AF65-F5344CB8AC3E}">
        <p14:creationId xmlns:p14="http://schemas.microsoft.com/office/powerpoint/2010/main" val="47238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…GEMS Training 101.</a:t>
            </a:r>
          </a:p>
          <a:p>
            <a:endParaRPr lang="en-US" dirty="0"/>
          </a:p>
          <a:p>
            <a:r>
              <a:rPr lang="en-US" dirty="0"/>
              <a:t>Information provided in this session will help you navigate GEMS as you perform basic functions in managing your grant.</a:t>
            </a:r>
          </a:p>
        </p:txBody>
      </p:sp>
      <p:sp>
        <p:nvSpPr>
          <p:cNvPr id="4" name="Slide Number Placeholder 3"/>
          <p:cNvSpPr>
            <a:spLocks noGrp="1"/>
          </p:cNvSpPr>
          <p:nvPr>
            <p:ph type="sldNum" sz="quarter" idx="5"/>
          </p:nvPr>
        </p:nvSpPr>
        <p:spPr/>
        <p:txBody>
          <a:bodyPr/>
          <a:lstStyle/>
          <a:p>
            <a:fld id="{09107CC0-7FDF-41A2-B062-359C52C6902B}" type="slidenum">
              <a:rPr lang="en-US" smtClean="0"/>
              <a:t>2</a:t>
            </a:fld>
            <a:endParaRPr lang="en-US"/>
          </a:p>
        </p:txBody>
      </p:sp>
    </p:spTree>
    <p:extLst>
      <p:ext uri="{BB962C8B-B14F-4D97-AF65-F5344CB8AC3E}">
        <p14:creationId xmlns:p14="http://schemas.microsoft.com/office/powerpoint/2010/main" val="2410388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20</a:t>
            </a:fld>
            <a:endParaRPr lang="en-US"/>
          </a:p>
        </p:txBody>
      </p:sp>
    </p:spTree>
    <p:extLst>
      <p:ext uri="{BB962C8B-B14F-4D97-AF65-F5344CB8AC3E}">
        <p14:creationId xmlns:p14="http://schemas.microsoft.com/office/powerpoint/2010/main" val="78199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21</a:t>
            </a:fld>
            <a:endParaRPr lang="en-US"/>
          </a:p>
        </p:txBody>
      </p:sp>
    </p:spTree>
    <p:extLst>
      <p:ext uri="{BB962C8B-B14F-4D97-AF65-F5344CB8AC3E}">
        <p14:creationId xmlns:p14="http://schemas.microsoft.com/office/powerpoint/2010/main" val="179718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107CC0-7FDF-41A2-B062-359C52C6902B}" type="slidenum">
              <a:rPr lang="en-US" smtClean="0"/>
              <a:t>22</a:t>
            </a:fld>
            <a:endParaRPr lang="en-US"/>
          </a:p>
        </p:txBody>
      </p:sp>
    </p:spTree>
    <p:extLst>
      <p:ext uri="{BB962C8B-B14F-4D97-AF65-F5344CB8AC3E}">
        <p14:creationId xmlns:p14="http://schemas.microsoft.com/office/powerpoint/2010/main" val="3865628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the reimbursements tab on the left-hand side of your project screen in GEMS. </a:t>
            </a:r>
          </a:p>
          <a:p>
            <a:r>
              <a:rPr lang="en-US" dirty="0"/>
              <a:t>Select the reimbursements tab. </a:t>
            </a:r>
          </a:p>
          <a:p>
            <a:r>
              <a:rPr lang="en-US" dirty="0"/>
              <a:t>This is a perfect example of what happens when you have not yet completed your Notice of Grant Implementation for your project. Otherwise a green Create Reimbursement button will be available. </a:t>
            </a:r>
          </a:p>
        </p:txBody>
      </p:sp>
      <p:sp>
        <p:nvSpPr>
          <p:cNvPr id="4" name="Slide Number Placeholder 3"/>
          <p:cNvSpPr>
            <a:spLocks noGrp="1"/>
          </p:cNvSpPr>
          <p:nvPr>
            <p:ph type="sldNum" sz="quarter" idx="5"/>
          </p:nvPr>
        </p:nvSpPr>
        <p:spPr/>
        <p:txBody>
          <a:bodyPr/>
          <a:lstStyle/>
          <a:p>
            <a:fld id="{09107CC0-7FDF-41A2-B062-359C52C6902B}" type="slidenum">
              <a:rPr lang="en-US" smtClean="0"/>
              <a:t>23</a:t>
            </a:fld>
            <a:endParaRPr lang="en-US"/>
          </a:p>
        </p:txBody>
      </p:sp>
    </p:spTree>
    <p:extLst>
      <p:ext uri="{BB962C8B-B14F-4D97-AF65-F5344CB8AC3E}">
        <p14:creationId xmlns:p14="http://schemas.microsoft.com/office/powerpoint/2010/main" val="1761302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 reimbursement, you will select the green create tab and enter the time period of the request. </a:t>
            </a:r>
          </a:p>
          <a:p>
            <a:r>
              <a:rPr lang="en-US" dirty="0"/>
              <a:t>Ex. July 1</a:t>
            </a:r>
            <a:r>
              <a:rPr lang="en-US" baseline="30000" dirty="0"/>
              <a:t>st</a:t>
            </a:r>
            <a:r>
              <a:rPr lang="en-US" dirty="0"/>
              <a:t>, 2019 – July 31</a:t>
            </a:r>
            <a:r>
              <a:rPr lang="en-US" baseline="30000" dirty="0"/>
              <a:t>st</a:t>
            </a:r>
            <a:r>
              <a:rPr lang="en-US" dirty="0"/>
              <a:t>, 2019 </a:t>
            </a:r>
          </a:p>
          <a:p>
            <a:r>
              <a:rPr lang="en-US" dirty="0"/>
              <a:t>You will then click the blue save button to continue. </a:t>
            </a:r>
          </a:p>
        </p:txBody>
      </p:sp>
      <p:sp>
        <p:nvSpPr>
          <p:cNvPr id="4" name="Slide Number Placeholder 3"/>
          <p:cNvSpPr>
            <a:spLocks noGrp="1"/>
          </p:cNvSpPr>
          <p:nvPr>
            <p:ph type="sldNum" sz="quarter" idx="5"/>
          </p:nvPr>
        </p:nvSpPr>
        <p:spPr/>
        <p:txBody>
          <a:bodyPr/>
          <a:lstStyle/>
          <a:p>
            <a:fld id="{09107CC0-7FDF-41A2-B062-359C52C6902B}" type="slidenum">
              <a:rPr lang="en-US" smtClean="0"/>
              <a:t>24</a:t>
            </a:fld>
            <a:endParaRPr lang="en-US"/>
          </a:p>
        </p:txBody>
      </p:sp>
    </p:spTree>
    <p:extLst>
      <p:ext uri="{BB962C8B-B14F-4D97-AF65-F5344CB8AC3E}">
        <p14:creationId xmlns:p14="http://schemas.microsoft.com/office/powerpoint/2010/main" val="385151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GEMS will automate a Transaction ID and you will see an overview of the dates you requested. Make sure the dates are correct. You can select edit to correct the dates if needed. </a:t>
            </a:r>
          </a:p>
          <a:p>
            <a:r>
              <a:rPr lang="en-US" dirty="0"/>
              <a:t>Select add document: </a:t>
            </a:r>
          </a:p>
          <a:p>
            <a:r>
              <a:rPr lang="en-US" dirty="0"/>
              <a:t>Documentation should be submitted as PDF files only, and a separate PDF should be submitted for each budget category, such as Personnel and Supplies.</a:t>
            </a:r>
          </a:p>
          <a:p>
            <a:r>
              <a:rPr lang="en-US" dirty="0"/>
              <a:t>You may upload all the documents needed prior to selecting your line items for reimbursements. </a:t>
            </a:r>
          </a:p>
          <a:p>
            <a:r>
              <a:rPr lang="en-US" dirty="0"/>
              <a:t>1 Pdf for personnel, 1 for supplies, 1 for bank statements, 1 for equipment, etc. </a:t>
            </a:r>
          </a:p>
          <a:p>
            <a:r>
              <a:rPr lang="en-US" dirty="0"/>
              <a:t> </a:t>
            </a:r>
          </a:p>
          <a:p>
            <a:r>
              <a:rPr lang="en-US" dirty="0"/>
              <a:t>Please make sure to label your page numbers and enter the appropriate page numbers for each line item to help your Grant Administrator find documents efficiently and avoid longer reviewing time frames.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a:p>
        </p:txBody>
      </p:sp>
    </p:spTree>
    <p:extLst>
      <p:ext uri="{BB962C8B-B14F-4D97-AF65-F5344CB8AC3E}">
        <p14:creationId xmlns:p14="http://schemas.microsoft.com/office/powerpoint/2010/main" val="1018822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Select the pdf file and Click the blue upload button.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a:p>
        </p:txBody>
      </p:sp>
    </p:spTree>
    <p:extLst>
      <p:ext uri="{BB962C8B-B14F-4D97-AF65-F5344CB8AC3E}">
        <p14:creationId xmlns:p14="http://schemas.microsoft.com/office/powerpoint/2010/main" val="2780594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files are uploaded you will then click the green add reimbursement line button. </a:t>
            </a:r>
          </a:p>
        </p:txBody>
      </p:sp>
      <p:sp>
        <p:nvSpPr>
          <p:cNvPr id="4" name="Slide Number Placeholder 3"/>
          <p:cNvSpPr>
            <a:spLocks noGrp="1"/>
          </p:cNvSpPr>
          <p:nvPr>
            <p:ph type="sldNum" sz="quarter" idx="5"/>
          </p:nvPr>
        </p:nvSpPr>
        <p:spPr/>
        <p:txBody>
          <a:bodyPr/>
          <a:lstStyle/>
          <a:p>
            <a:fld id="{09107CC0-7FDF-41A2-B062-359C52C6902B}" type="slidenum">
              <a:rPr lang="en-US" smtClean="0"/>
              <a:t>27</a:t>
            </a:fld>
            <a:endParaRPr lang="en-US"/>
          </a:p>
        </p:txBody>
      </p:sp>
    </p:spTree>
    <p:extLst>
      <p:ext uri="{BB962C8B-B14F-4D97-AF65-F5344CB8AC3E}">
        <p14:creationId xmlns:p14="http://schemas.microsoft.com/office/powerpoint/2010/main" val="931572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Select the appropriate cost category and line item.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28</a:t>
            </a:fld>
            <a:endParaRPr lang="en-US"/>
          </a:p>
        </p:txBody>
      </p:sp>
    </p:spTree>
    <p:extLst>
      <p:ext uri="{BB962C8B-B14F-4D97-AF65-F5344CB8AC3E}">
        <p14:creationId xmlns:p14="http://schemas.microsoft.com/office/powerpoint/2010/main" val="52492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quantity and the amount needed for reimbursements. Make sure cover sheet and documentation match all given amounts. </a:t>
            </a:r>
          </a:p>
          <a:p>
            <a:r>
              <a:rPr lang="en-US" dirty="0"/>
              <a:t>Enter the page numbers for this line item. EX P1-P3 for personnel. You may enter letter and number characters in the Page# box. This assists Grant Administrators with efficiently finding the appropriate documentation for each line item. </a:t>
            </a:r>
          </a:p>
          <a:p>
            <a:r>
              <a:rPr lang="en-US" dirty="0"/>
              <a:t> </a:t>
            </a:r>
          </a:p>
          <a:p>
            <a:r>
              <a:rPr lang="en-US" dirty="0"/>
              <a:t>Once complete, click the blue save button.</a:t>
            </a:r>
          </a:p>
        </p:txBody>
      </p:sp>
      <p:sp>
        <p:nvSpPr>
          <p:cNvPr id="4" name="Slide Number Placeholder 3"/>
          <p:cNvSpPr>
            <a:spLocks noGrp="1"/>
          </p:cNvSpPr>
          <p:nvPr>
            <p:ph type="sldNum" sz="quarter" idx="5"/>
          </p:nvPr>
        </p:nvSpPr>
        <p:spPr/>
        <p:txBody>
          <a:bodyPr/>
          <a:lstStyle/>
          <a:p>
            <a:fld id="{09107CC0-7FDF-41A2-B062-359C52C6902B}" type="slidenum">
              <a:rPr lang="en-US" smtClean="0"/>
              <a:t>29</a:t>
            </a:fld>
            <a:endParaRPr lang="en-US"/>
          </a:p>
        </p:txBody>
      </p:sp>
    </p:spTree>
    <p:extLst>
      <p:ext uri="{BB962C8B-B14F-4D97-AF65-F5344CB8AC3E}">
        <p14:creationId xmlns:p14="http://schemas.microsoft.com/office/powerpoint/2010/main" val="143024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training contents and presenters are:</a:t>
            </a:r>
          </a:p>
          <a:p>
            <a:endParaRPr lang="en-US" dirty="0"/>
          </a:p>
          <a:p>
            <a:pPr lvl="1"/>
            <a:r>
              <a:rPr lang="en-US" sz="1000" b="1" kern="1200" dirty="0">
                <a:solidFill>
                  <a:schemeClr val="tx1"/>
                </a:solidFill>
                <a:effectLst/>
                <a:latin typeface="+mn-lt"/>
                <a:ea typeface="+mn-ea"/>
                <a:cs typeface="+mn-cs"/>
              </a:rPr>
              <a:t>My Projects Overview and My Profile </a:t>
            </a:r>
            <a:r>
              <a:rPr lang="en-US" sz="1000" kern="1200" dirty="0">
                <a:solidFill>
                  <a:schemeClr val="tx1"/>
                </a:solidFill>
                <a:effectLst/>
                <a:latin typeface="+mn-lt"/>
                <a:ea typeface="+mn-ea"/>
                <a:cs typeface="+mn-cs"/>
              </a:rPr>
              <a:t>– Allyson Teem</a:t>
            </a:r>
          </a:p>
          <a:p>
            <a:pPr lvl="1"/>
            <a:r>
              <a:rPr lang="en-US" sz="1000" b="1" kern="1200" dirty="0">
                <a:solidFill>
                  <a:schemeClr val="tx1"/>
                </a:solidFill>
                <a:effectLst/>
                <a:latin typeface="+mn-lt"/>
                <a:ea typeface="+mn-ea"/>
                <a:cs typeface="+mn-cs"/>
              </a:rPr>
              <a:t>Organization Roles </a:t>
            </a:r>
            <a:r>
              <a:rPr lang="en-US" sz="1000" kern="1200" dirty="0">
                <a:solidFill>
                  <a:schemeClr val="tx1"/>
                </a:solidFill>
                <a:effectLst/>
                <a:latin typeface="+mn-lt"/>
                <a:ea typeface="+mn-ea"/>
                <a:cs typeface="+mn-cs"/>
              </a:rPr>
              <a:t>– Arienne Cheek</a:t>
            </a:r>
          </a:p>
          <a:p>
            <a:pPr lvl="1"/>
            <a:r>
              <a:rPr lang="en-US" sz="1000" b="1" kern="1200" dirty="0">
                <a:solidFill>
                  <a:schemeClr val="tx1"/>
                </a:solidFill>
                <a:effectLst/>
                <a:latin typeface="+mn-lt"/>
                <a:ea typeface="+mn-ea"/>
                <a:cs typeface="+mn-cs"/>
              </a:rPr>
              <a:t>Reimbursement Requests </a:t>
            </a:r>
            <a:r>
              <a:rPr lang="en-US" sz="1000" kern="1200" dirty="0">
                <a:solidFill>
                  <a:schemeClr val="tx1"/>
                </a:solidFill>
                <a:effectLst/>
                <a:latin typeface="+mn-lt"/>
                <a:ea typeface="+mn-ea"/>
                <a:cs typeface="+mn-cs"/>
              </a:rPr>
              <a:t>– Arienne Cheek</a:t>
            </a:r>
          </a:p>
          <a:p>
            <a:pPr lvl="1"/>
            <a:r>
              <a:rPr lang="en-US" sz="1000" b="1" kern="1200" dirty="0">
                <a:solidFill>
                  <a:schemeClr val="tx1"/>
                </a:solidFill>
                <a:effectLst/>
                <a:latin typeface="+mn-lt"/>
                <a:ea typeface="+mn-ea"/>
                <a:cs typeface="+mn-cs"/>
              </a:rPr>
              <a:t>Budget Adjustments </a:t>
            </a:r>
            <a:r>
              <a:rPr lang="en-US" sz="1000" kern="1200" dirty="0">
                <a:solidFill>
                  <a:schemeClr val="tx1"/>
                </a:solidFill>
                <a:effectLst/>
                <a:latin typeface="+mn-lt"/>
                <a:ea typeface="+mn-ea"/>
                <a:cs typeface="+mn-cs"/>
              </a:rPr>
              <a:t>– Sam Conyers</a:t>
            </a:r>
          </a:p>
          <a:p>
            <a:pPr lvl="1"/>
            <a:r>
              <a:rPr lang="en-US" sz="1000" b="1" kern="1200" dirty="0">
                <a:solidFill>
                  <a:schemeClr val="tx1"/>
                </a:solidFill>
                <a:effectLst/>
                <a:latin typeface="+mn-lt"/>
                <a:ea typeface="+mn-ea"/>
                <a:cs typeface="+mn-cs"/>
              </a:rPr>
              <a:t>Non-Budgetary Adjustments </a:t>
            </a:r>
            <a:r>
              <a:rPr lang="en-US" sz="1000" kern="1200" dirty="0">
                <a:solidFill>
                  <a:schemeClr val="tx1"/>
                </a:solidFill>
                <a:effectLst/>
                <a:latin typeface="+mn-lt"/>
                <a:ea typeface="+mn-ea"/>
                <a:cs typeface="+mn-cs"/>
              </a:rPr>
              <a:t>– Sam Conyers</a:t>
            </a:r>
          </a:p>
          <a:p>
            <a:pPr lvl="1"/>
            <a:r>
              <a:rPr lang="en-US" sz="1000" b="1" kern="1200" dirty="0">
                <a:solidFill>
                  <a:schemeClr val="tx1"/>
                </a:solidFill>
                <a:effectLst/>
                <a:latin typeface="+mn-lt"/>
                <a:ea typeface="+mn-ea"/>
                <a:cs typeface="+mn-cs"/>
              </a:rPr>
              <a:t>Reporting</a:t>
            </a:r>
            <a:r>
              <a:rPr lang="en-US" sz="1000" kern="1200" dirty="0">
                <a:solidFill>
                  <a:schemeClr val="tx1"/>
                </a:solidFill>
                <a:effectLst/>
                <a:latin typeface="+mn-lt"/>
                <a:ea typeface="+mn-ea"/>
                <a:cs typeface="+mn-cs"/>
              </a:rPr>
              <a:t> – Harriet Lunsford</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a:t>
            </a:fld>
            <a:endParaRPr lang="en-US" dirty="0"/>
          </a:p>
        </p:txBody>
      </p:sp>
    </p:spTree>
    <p:extLst>
      <p:ext uri="{BB962C8B-B14F-4D97-AF65-F5344CB8AC3E}">
        <p14:creationId xmlns:p14="http://schemas.microsoft.com/office/powerpoint/2010/main" val="3504909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 all of your requested line items and added documentation you will click the blue submit to financial officer button. </a:t>
            </a:r>
          </a:p>
          <a:p>
            <a:r>
              <a:rPr lang="en-US" dirty="0"/>
              <a:t>Once your financial officer thoroughly reviews your reimbursement request, they will then submit it for your Grant Administrator’s approval. Then your Grant Administrator will review the submitted documentation.</a:t>
            </a:r>
          </a:p>
          <a:p>
            <a:r>
              <a:rPr lang="en-US" dirty="0"/>
              <a:t>Modifications required: If any signature, documentation or proof of payment information are missing, your Grant Administrator will send your request back for modifications. You will then complete these modifications and re-upload the correct documentation in PDF format only and submit back to GCC for review. </a:t>
            </a:r>
          </a:p>
        </p:txBody>
      </p:sp>
      <p:sp>
        <p:nvSpPr>
          <p:cNvPr id="4" name="Slide Number Placeholder 3"/>
          <p:cNvSpPr>
            <a:spLocks noGrp="1"/>
          </p:cNvSpPr>
          <p:nvPr>
            <p:ph type="sldNum" sz="quarter" idx="5"/>
          </p:nvPr>
        </p:nvSpPr>
        <p:spPr/>
        <p:txBody>
          <a:bodyPr/>
          <a:lstStyle/>
          <a:p>
            <a:fld id="{09107CC0-7FDF-41A2-B062-359C52C6902B}" type="slidenum">
              <a:rPr lang="en-US" smtClean="0"/>
              <a:t>30</a:t>
            </a:fld>
            <a:endParaRPr lang="en-US"/>
          </a:p>
        </p:txBody>
      </p:sp>
    </p:spTree>
    <p:extLst>
      <p:ext uri="{BB962C8B-B14F-4D97-AF65-F5344CB8AC3E}">
        <p14:creationId xmlns:p14="http://schemas.microsoft.com/office/powerpoint/2010/main" val="3907081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31</a:t>
            </a:fld>
            <a:endParaRPr lang="en-US"/>
          </a:p>
        </p:txBody>
      </p:sp>
    </p:spTree>
    <p:extLst>
      <p:ext uri="{BB962C8B-B14F-4D97-AF65-F5344CB8AC3E}">
        <p14:creationId xmlns:p14="http://schemas.microsoft.com/office/powerpoint/2010/main" val="2251264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COMMUNICATION: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Communication is key and of paramount importance with your grant administrator. GAs need to be made aware of key changes within your project such as staff changes or budget changes. (Give details in justification in your request.) Also, if you are unsure about what items are allowable, your grant administrator can advise you. </a:t>
            </a:r>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32</a:t>
            </a:fld>
            <a:endParaRPr lang="en-US"/>
          </a:p>
        </p:txBody>
      </p:sp>
    </p:spTree>
    <p:extLst>
      <p:ext uri="{BB962C8B-B14F-4D97-AF65-F5344CB8AC3E}">
        <p14:creationId xmlns:p14="http://schemas.microsoft.com/office/powerpoint/2010/main" val="1750809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BYRNE </a:t>
            </a:r>
            <a:r>
              <a:rPr lang="en-US" sz="1200" b="1" i="0" u="none" strike="noStrike" kern="1200" baseline="0">
                <a:solidFill>
                  <a:schemeClr val="tx1"/>
                </a:solidFill>
                <a:latin typeface="+mn-lt"/>
                <a:ea typeface="+mn-ea"/>
                <a:cs typeface="+mn-cs"/>
              </a:rPr>
              <a:t>JAG AWARDS ONLY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These rules apply only to equipment for two grant programs. It is better to be general with naming equipment items in the budget than specific. If you give specific brand names and they are not available, you don’t want to be required to submit another budget amendment. </a:t>
            </a:r>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33</a:t>
            </a:fld>
            <a:endParaRPr lang="en-US"/>
          </a:p>
        </p:txBody>
      </p:sp>
    </p:spTree>
    <p:extLst>
      <p:ext uri="{BB962C8B-B14F-4D97-AF65-F5344CB8AC3E}">
        <p14:creationId xmlns:p14="http://schemas.microsoft.com/office/powerpoint/2010/main" val="591984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BUDGET ADJUSTMENTS: </a:t>
            </a:r>
            <a:r>
              <a:rPr lang="en-US" sz="1200" b="0" i="0" u="none" strike="noStrike" kern="1200" baseline="0" dirty="0">
                <a:solidFill>
                  <a:schemeClr val="tx1"/>
                </a:solidFill>
                <a:latin typeface="+mn-lt"/>
                <a:ea typeface="+mn-ea"/>
                <a:cs typeface="+mn-cs"/>
              </a:rPr>
              <a:t>Budget Adjustments are entered by the Subrecipient into the GEMS System. GCC Grant Administrators are restricted from making changes in GEMS. GEMS is the input system for Subrecipients  - only. </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The Budget Adjustment tab is located on the left side of the GEMS Project page.</a:t>
            </a:r>
          </a:p>
          <a:p>
            <a:r>
              <a:rPr lang="en-US" sz="1200" b="0" i="0" u="none" strike="noStrike" kern="1200" baseline="0" dirty="0">
                <a:solidFill>
                  <a:schemeClr val="tx1"/>
                </a:solidFill>
                <a:latin typeface="+mn-lt"/>
                <a:ea typeface="+mn-ea"/>
                <a:cs typeface="+mn-cs"/>
              </a:rPr>
              <a:t>* Click the green arrow located on the top right side of the page in order to move forward with creating the request.</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34</a:t>
            </a:fld>
            <a:endParaRPr lang="en-US"/>
          </a:p>
        </p:txBody>
      </p:sp>
    </p:spTree>
    <p:extLst>
      <p:ext uri="{BB962C8B-B14F-4D97-AF65-F5344CB8AC3E}">
        <p14:creationId xmlns:p14="http://schemas.microsoft.com/office/powerpoint/2010/main" val="4039948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CREATING A BUDGET ADJUSTMENT: </a:t>
            </a:r>
            <a:r>
              <a:rPr lang="en-US" sz="1200" b="0" i="0" u="none" strike="noStrike" kern="1200" baseline="0" dirty="0">
                <a:solidFill>
                  <a:schemeClr val="tx1"/>
                </a:solidFill>
                <a:latin typeface="+mn-lt"/>
                <a:ea typeface="+mn-ea"/>
                <a:cs typeface="+mn-cs"/>
              </a:rPr>
              <a:t>It is the Subrecipient’s responsibility to justify the Budget Adjustment request. This is where the Grant Administrator needs to see the, “meat and potatoes” of the desired outcome. This is the Subrecipient’s opportunity in narrative form to demonstrate that the costs are allowable, allocable, reasonable, and necessary.</a:t>
            </a:r>
          </a:p>
          <a:p>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 complete justification describing the adjustment request in detail and documenting the reasoning behind it must be entered.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highlight>
                  <a:srgbClr val="FFFF00"/>
                </a:highlight>
                <a:latin typeface="+mn-lt"/>
                <a:ea typeface="+mn-ea"/>
                <a:cs typeface="+mn-cs"/>
              </a:rPr>
              <a:t>*  </a:t>
            </a:r>
            <a:r>
              <a:rPr lang="en-US" sz="1200" b="0" i="0" u="none" strike="noStrike" kern="1200" baseline="0" dirty="0">
                <a:solidFill>
                  <a:srgbClr val="FF0000"/>
                </a:solidFill>
                <a:latin typeface="+mn-lt"/>
                <a:ea typeface="+mn-ea"/>
                <a:cs typeface="+mn-cs"/>
              </a:rPr>
              <a:t>The subrecipient has the option to select yes or no. Yes should only be selected if the need is to freeze all Year 1 lines in order to move all remaining funds over to Year 2. The blue save button must be clicked in order to continue.</a:t>
            </a:r>
          </a:p>
          <a:p>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35</a:t>
            </a:fld>
            <a:endParaRPr lang="en-US"/>
          </a:p>
        </p:txBody>
      </p:sp>
    </p:spTree>
    <p:extLst>
      <p:ext uri="{BB962C8B-B14F-4D97-AF65-F5344CB8AC3E}">
        <p14:creationId xmlns:p14="http://schemas.microsoft.com/office/powerpoint/2010/main" val="677030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BUDGET ADJUSTMENT FUNCTIONS: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GEMS creates an Adjustment ID and provides an option to add a budget line item or freeze an entire budget year. If you are adding a budget line, the add budget line form is straight forward. </a:t>
            </a:r>
          </a:p>
        </p:txBody>
      </p:sp>
      <p:sp>
        <p:nvSpPr>
          <p:cNvPr id="4" name="Slide Number Placeholder 3"/>
          <p:cNvSpPr>
            <a:spLocks noGrp="1"/>
          </p:cNvSpPr>
          <p:nvPr>
            <p:ph type="sldNum" sz="quarter" idx="5"/>
          </p:nvPr>
        </p:nvSpPr>
        <p:spPr/>
        <p:txBody>
          <a:bodyPr/>
          <a:lstStyle/>
          <a:p>
            <a:fld id="{09107CC0-7FDF-41A2-B062-359C52C6902B}" type="slidenum">
              <a:rPr lang="en-US" smtClean="0"/>
              <a:t>36</a:t>
            </a:fld>
            <a:endParaRPr lang="en-US"/>
          </a:p>
        </p:txBody>
      </p:sp>
    </p:spTree>
    <p:extLst>
      <p:ext uri="{BB962C8B-B14F-4D97-AF65-F5344CB8AC3E}">
        <p14:creationId xmlns:p14="http://schemas.microsoft.com/office/powerpoint/2010/main" val="3498715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ADD A BUDGET LINE ITEM: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you have selected your course of action, you move to the next screen. Adding a budget line item is a potential option. In adding a budget line item, you will be utilizing a dropdown menu. When you select, “add budget line item”, a new screen will pop up. Select the appropriate category for your line item.</a:t>
            </a:r>
          </a:p>
        </p:txBody>
      </p:sp>
      <p:sp>
        <p:nvSpPr>
          <p:cNvPr id="4" name="Slide Number Placeholder 3"/>
          <p:cNvSpPr>
            <a:spLocks noGrp="1"/>
          </p:cNvSpPr>
          <p:nvPr>
            <p:ph type="sldNum" sz="quarter" idx="5"/>
          </p:nvPr>
        </p:nvSpPr>
        <p:spPr/>
        <p:txBody>
          <a:bodyPr/>
          <a:lstStyle/>
          <a:p>
            <a:fld id="{09107CC0-7FDF-41A2-B062-359C52C6902B}" type="slidenum">
              <a:rPr lang="en-US" smtClean="0"/>
              <a:t>37</a:t>
            </a:fld>
            <a:endParaRPr lang="en-US"/>
          </a:p>
        </p:txBody>
      </p:sp>
    </p:spTree>
    <p:extLst>
      <p:ext uri="{BB962C8B-B14F-4D97-AF65-F5344CB8AC3E}">
        <p14:creationId xmlns:p14="http://schemas.microsoft.com/office/powerpoint/2010/main" val="2043001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ADD BUDGET LINE – CATEGORY SELECTIONS: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you have chosen to add the budget line item, you will be able to select the Category type that you are adding as a line item (if you are dealing with a new fringe line item, you </a:t>
            </a:r>
            <a:r>
              <a:rPr lang="en-US" sz="1200" b="1" i="0" u="none" strike="noStrike" kern="1200" baseline="0" dirty="0">
                <a:solidFill>
                  <a:schemeClr val="tx1"/>
                </a:solidFill>
                <a:latin typeface="+mn-lt"/>
                <a:ea typeface="+mn-ea"/>
                <a:cs typeface="+mn-cs"/>
              </a:rPr>
              <a:t>must</a:t>
            </a:r>
            <a:r>
              <a:rPr lang="en-US" sz="1200" b="0" i="0" u="none" strike="noStrike" kern="1200" baseline="0" dirty="0">
                <a:solidFill>
                  <a:schemeClr val="tx1"/>
                </a:solidFill>
                <a:latin typeface="+mn-lt"/>
                <a:ea typeface="+mn-ea"/>
                <a:cs typeface="+mn-cs"/>
              </a:rPr>
              <a:t> select “fringe other” and label it manually).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system only allows fringe line once.</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38</a:t>
            </a:fld>
            <a:endParaRPr lang="en-US"/>
          </a:p>
        </p:txBody>
      </p:sp>
    </p:spTree>
    <p:extLst>
      <p:ext uri="{BB962C8B-B14F-4D97-AF65-F5344CB8AC3E}">
        <p14:creationId xmlns:p14="http://schemas.microsoft.com/office/powerpoint/2010/main" val="2606836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ADD BUDGET LINE ITEM – SALARY: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adding the Budget Line Item, you will be prompted to enter a description and select whether or not your organization is eligible for indirect cost payments. Once you have entered these, you will proceed to putting in your quantity data: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Enter the quantity of the request. All reimbursements are submitted monthly. 5months = 5 quantity (no decimal points).</a:t>
            </a:r>
          </a:p>
          <a:p>
            <a:r>
              <a:rPr lang="en-US" sz="1200" b="0" i="0" u="none" strike="noStrike" kern="1200" baseline="0" dirty="0">
                <a:solidFill>
                  <a:schemeClr val="tx1"/>
                </a:solidFill>
                <a:latin typeface="+mn-lt"/>
                <a:ea typeface="+mn-ea"/>
                <a:cs typeface="+mn-cs"/>
              </a:rPr>
              <a:t>* Enter the cost per item and any match required for the line item.</a:t>
            </a:r>
          </a:p>
          <a:p>
            <a:r>
              <a:rPr lang="en-US" sz="1200" b="0" i="0" u="none" strike="noStrike" kern="1200" baseline="0" dirty="0">
                <a:solidFill>
                  <a:schemeClr val="tx1"/>
                </a:solidFill>
                <a:latin typeface="+mn-lt"/>
                <a:ea typeface="+mn-ea"/>
                <a:cs typeface="+mn-cs"/>
              </a:rPr>
              <a:t>* Complete the remaining boxes and appropriate selections.</a:t>
            </a:r>
          </a:p>
        </p:txBody>
      </p:sp>
      <p:sp>
        <p:nvSpPr>
          <p:cNvPr id="4" name="Slide Number Placeholder 3"/>
          <p:cNvSpPr>
            <a:spLocks noGrp="1"/>
          </p:cNvSpPr>
          <p:nvPr>
            <p:ph type="sldNum" sz="quarter" idx="5"/>
          </p:nvPr>
        </p:nvSpPr>
        <p:spPr/>
        <p:txBody>
          <a:bodyPr/>
          <a:lstStyle/>
          <a:p>
            <a:fld id="{09107CC0-7FDF-41A2-B062-359C52C6902B}" type="slidenum">
              <a:rPr lang="en-US" smtClean="0"/>
              <a:t>39</a:t>
            </a:fld>
            <a:endParaRPr lang="en-US"/>
          </a:p>
        </p:txBody>
      </p:sp>
    </p:spTree>
    <p:extLst>
      <p:ext uri="{BB962C8B-B14F-4D97-AF65-F5344CB8AC3E}">
        <p14:creationId xmlns:p14="http://schemas.microsoft.com/office/powerpoint/2010/main" val="261183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think of questions related to each topic, please enter them in the chat box. We will answer as many of them as we can during the breakout session. Answers to all questions will be posted on the GCC website under Resources/ Workshop 2022.</a:t>
            </a:r>
          </a:p>
          <a:p>
            <a:endParaRPr lang="en-US" dirty="0"/>
          </a:p>
          <a:p>
            <a:r>
              <a:rPr lang="en-US" dirty="0"/>
              <a:t>So, let’s get started with Allyson’s presentation of the GEMS My Profile Overview.</a:t>
            </a:r>
          </a:p>
        </p:txBody>
      </p:sp>
      <p:sp>
        <p:nvSpPr>
          <p:cNvPr id="4" name="Slide Number Placeholder 3"/>
          <p:cNvSpPr>
            <a:spLocks noGrp="1"/>
          </p:cNvSpPr>
          <p:nvPr>
            <p:ph type="sldNum" sz="quarter" idx="5"/>
          </p:nvPr>
        </p:nvSpPr>
        <p:spPr/>
        <p:txBody>
          <a:bodyPr/>
          <a:lstStyle/>
          <a:p>
            <a:fld id="{09107CC0-7FDF-41A2-B062-359C52C6902B}" type="slidenum">
              <a:rPr lang="en-US" smtClean="0"/>
              <a:t>4</a:t>
            </a:fld>
            <a:endParaRPr lang="en-US"/>
          </a:p>
        </p:txBody>
      </p:sp>
    </p:spTree>
    <p:extLst>
      <p:ext uri="{BB962C8B-B14F-4D97-AF65-F5344CB8AC3E}">
        <p14:creationId xmlns:p14="http://schemas.microsoft.com/office/powerpoint/2010/main" val="326536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FREEZE/EDIT OPTIONS: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freeze button is a big, gray button located on the right side of the GEMS project page screen. The edit buttons are located on the right side of the screen at the end of the appropriate line item and will only show for a line item where no funds have been drawn down. After locating these buttons, you will: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Proceed to select the next line item (select freeze or edit).</a:t>
            </a:r>
          </a:p>
          <a:p>
            <a:r>
              <a:rPr lang="en-US" sz="1200" b="0" i="0" u="none" strike="noStrike" kern="1200" baseline="0" dirty="0">
                <a:solidFill>
                  <a:schemeClr val="tx1"/>
                </a:solidFill>
                <a:latin typeface="+mn-lt"/>
                <a:ea typeface="+mn-ea"/>
                <a:cs typeface="+mn-cs"/>
              </a:rPr>
              <a:t>* If adding new funds to a line item, select freeze and create the new line item.</a:t>
            </a:r>
          </a:p>
          <a:p>
            <a:r>
              <a:rPr lang="en-US" sz="1200" b="0" i="0" u="none" strike="noStrike" kern="1200" baseline="0" dirty="0">
                <a:solidFill>
                  <a:schemeClr val="tx1"/>
                </a:solidFill>
                <a:latin typeface="+mn-lt"/>
                <a:ea typeface="+mn-ea"/>
                <a:cs typeface="+mn-cs"/>
              </a:rPr>
              <a:t>* If removing funds from a line item, select edit.</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40</a:t>
            </a:fld>
            <a:endParaRPr lang="en-US"/>
          </a:p>
        </p:txBody>
      </p:sp>
    </p:spTree>
    <p:extLst>
      <p:ext uri="{BB962C8B-B14F-4D97-AF65-F5344CB8AC3E}">
        <p14:creationId xmlns:p14="http://schemas.microsoft.com/office/powerpoint/2010/main" val="3072161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EDIT BUDGET LINE: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Editing the budget line is simple with everything put in one box. Entering the data is done in an easy-to-use format. Make sure to hit the blue save button when your entry is complete.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To edit a line item, enter the match and federal share amounts. You are able to reduce the quantity of the amounts, but not allowed to increase the quantity.</a:t>
            </a:r>
          </a:p>
        </p:txBody>
      </p:sp>
      <p:sp>
        <p:nvSpPr>
          <p:cNvPr id="4" name="Slide Number Placeholder 3"/>
          <p:cNvSpPr>
            <a:spLocks noGrp="1"/>
          </p:cNvSpPr>
          <p:nvPr>
            <p:ph type="sldNum" sz="quarter" idx="5"/>
          </p:nvPr>
        </p:nvSpPr>
        <p:spPr/>
        <p:txBody>
          <a:bodyPr/>
          <a:lstStyle/>
          <a:p>
            <a:fld id="{09107CC0-7FDF-41A2-B062-359C52C6902B}" type="slidenum">
              <a:rPr lang="en-US" smtClean="0"/>
              <a:t>41</a:t>
            </a:fld>
            <a:endParaRPr lang="en-US"/>
          </a:p>
        </p:txBody>
      </p:sp>
    </p:spTree>
    <p:extLst>
      <p:ext uri="{BB962C8B-B14F-4D97-AF65-F5344CB8AC3E}">
        <p14:creationId xmlns:p14="http://schemas.microsoft.com/office/powerpoint/2010/main" val="2812225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REQUESTING ADDITIONAL FEDERAL SHARE: </a:t>
            </a:r>
          </a:p>
          <a:p>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Requesting additional Federal Share </a:t>
            </a:r>
            <a:r>
              <a:rPr lang="en-US" sz="1200" b="1" i="0" u="none" strike="noStrike" kern="1200" baseline="0" dirty="0">
                <a:solidFill>
                  <a:schemeClr val="tx1"/>
                </a:solidFill>
                <a:latin typeface="+mn-lt"/>
                <a:ea typeface="+mn-ea"/>
                <a:cs typeface="+mn-cs"/>
              </a:rPr>
              <a:t>MUST</a:t>
            </a:r>
            <a:r>
              <a:rPr lang="en-US" sz="1200" b="0" i="0" u="none" strike="noStrike" kern="1200" baseline="0" dirty="0">
                <a:solidFill>
                  <a:schemeClr val="tx1"/>
                </a:solidFill>
                <a:latin typeface="+mn-lt"/>
                <a:ea typeface="+mn-ea"/>
                <a:cs typeface="+mn-cs"/>
              </a:rPr>
              <a:t> be done via formal request. The Federal award cannot increase or decrease without formal Federal approval. The Federal sum column most be zero. It is possible for a greater amount to be put in than the Subrecipient was awarded.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If approved for requesting additional federal share, you will be prompted with a message on the budget screen informing you that you have requested additional funds according to your budget edits.</a:t>
            </a:r>
          </a:p>
          <a:p>
            <a:r>
              <a:rPr lang="en-US" sz="1200" b="0" i="0" u="none" strike="noStrike" kern="1200" baseline="0" dirty="0">
                <a:solidFill>
                  <a:schemeClr val="tx1"/>
                </a:solidFill>
                <a:latin typeface="+mn-lt"/>
                <a:ea typeface="+mn-ea"/>
                <a:cs typeface="+mn-cs"/>
              </a:rPr>
              <a:t>* If you are prompted with an error message, you must recalculate expenses and find the error prior to submission.</a:t>
            </a:r>
          </a:p>
          <a:p>
            <a:r>
              <a:rPr lang="en-US" sz="1200" b="0" i="0" u="none" strike="noStrike" kern="1200" baseline="0" dirty="0">
                <a:solidFill>
                  <a:schemeClr val="tx1"/>
                </a:solidFill>
                <a:latin typeface="+mn-lt"/>
                <a:ea typeface="+mn-ea"/>
                <a:cs typeface="+mn-cs"/>
              </a:rPr>
              <a:t>* Contact your grant administrator if you require additional assistance.</a:t>
            </a:r>
          </a:p>
          <a:p>
            <a:r>
              <a:rPr lang="en-US" sz="1200" b="0" i="0" u="none" strike="noStrike" kern="1200" baseline="0" dirty="0">
                <a:solidFill>
                  <a:schemeClr val="tx1"/>
                </a:solidFill>
                <a:latin typeface="+mn-lt"/>
                <a:ea typeface="+mn-ea"/>
                <a:cs typeface="+mn-cs"/>
              </a:rPr>
              <a:t>* If you are short on your program match, you will see a message. Make sure you are submitting the required match for your projects.</a:t>
            </a:r>
          </a:p>
          <a:p>
            <a:r>
              <a:rPr lang="en-US" sz="1200" b="0" i="0" u="none" strike="noStrike" kern="1200" baseline="0" dirty="0">
                <a:solidFill>
                  <a:schemeClr val="tx1"/>
                </a:solidFill>
                <a:latin typeface="+mn-lt"/>
                <a:ea typeface="+mn-ea"/>
                <a:cs typeface="+mn-cs"/>
              </a:rPr>
              <a:t>* Once the budget adjustment is complete, click the blue “submit to financial officer” button.</a:t>
            </a:r>
          </a:p>
          <a:p>
            <a:r>
              <a:rPr lang="en-US" sz="1200" b="0" i="0" u="none" strike="noStrike" kern="1200" baseline="0" dirty="0">
                <a:solidFill>
                  <a:schemeClr val="tx1"/>
                </a:solidFill>
                <a:latin typeface="+mn-lt"/>
                <a:ea typeface="+mn-ea"/>
                <a:cs typeface="+mn-cs"/>
              </a:rPr>
              <a:t>* The Financial Officer will review the request. Following a thorough review and approval by your Financial Officer, your Grant Administrator receives the request for review.</a:t>
            </a:r>
          </a:p>
        </p:txBody>
      </p:sp>
      <p:sp>
        <p:nvSpPr>
          <p:cNvPr id="4" name="Slide Number Placeholder 3"/>
          <p:cNvSpPr>
            <a:spLocks noGrp="1"/>
          </p:cNvSpPr>
          <p:nvPr>
            <p:ph type="sldNum" sz="quarter" idx="5"/>
          </p:nvPr>
        </p:nvSpPr>
        <p:spPr/>
        <p:txBody>
          <a:bodyPr/>
          <a:lstStyle/>
          <a:p>
            <a:fld id="{09107CC0-7FDF-41A2-B062-359C52C6902B}" type="slidenum">
              <a:rPr lang="en-US" smtClean="0"/>
              <a:t>42</a:t>
            </a:fld>
            <a:endParaRPr lang="en-US"/>
          </a:p>
        </p:txBody>
      </p:sp>
    </p:spTree>
    <p:extLst>
      <p:ext uri="{BB962C8B-B14F-4D97-AF65-F5344CB8AC3E}">
        <p14:creationId xmlns:p14="http://schemas.microsoft.com/office/powerpoint/2010/main" val="2135003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the presentation deals with Non-Budgetary Adjustments.</a:t>
            </a:r>
          </a:p>
        </p:txBody>
      </p:sp>
      <p:sp>
        <p:nvSpPr>
          <p:cNvPr id="4" name="Slide Number Placeholder 3"/>
          <p:cNvSpPr>
            <a:spLocks noGrp="1"/>
          </p:cNvSpPr>
          <p:nvPr>
            <p:ph type="sldNum" sz="quarter" idx="10"/>
          </p:nvPr>
        </p:nvSpPr>
        <p:spPr/>
        <p:txBody>
          <a:bodyPr/>
          <a:lstStyle/>
          <a:p>
            <a:fld id="{09107CC0-7FDF-41A2-B062-359C52C6902B}" type="slidenum">
              <a:rPr lang="en-US" smtClean="0"/>
              <a:t>43</a:t>
            </a:fld>
            <a:endParaRPr lang="en-US"/>
          </a:p>
        </p:txBody>
      </p:sp>
    </p:spTree>
    <p:extLst>
      <p:ext uri="{BB962C8B-B14F-4D97-AF65-F5344CB8AC3E}">
        <p14:creationId xmlns:p14="http://schemas.microsoft.com/office/powerpoint/2010/main" val="1401386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Non-Budgetary Adjustments are submitted to make non-financial changes to a federal award. </a:t>
            </a:r>
          </a:p>
          <a:p>
            <a:r>
              <a:rPr lang="en-US" sz="1200" b="0" i="0" u="none" strike="noStrike" kern="1200" baseline="0" dirty="0">
                <a:solidFill>
                  <a:schemeClr val="tx1"/>
                </a:solidFill>
                <a:latin typeface="+mn-lt"/>
                <a:ea typeface="+mn-ea"/>
                <a:cs typeface="+mn-cs"/>
              </a:rPr>
              <a:t>Non-Budgetary Adjustments are frequently, but not exclusively, personnel adjustments and occasionally grant period extensions. </a:t>
            </a:r>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44</a:t>
            </a:fld>
            <a:endParaRPr lang="en-US"/>
          </a:p>
        </p:txBody>
      </p:sp>
    </p:spTree>
    <p:extLst>
      <p:ext uri="{BB962C8B-B14F-4D97-AF65-F5344CB8AC3E}">
        <p14:creationId xmlns:p14="http://schemas.microsoft.com/office/powerpoint/2010/main" val="777834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Rules that apply to specific types of grants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Grant Period Extensions – may be needed for equipment grants when items are on backorder or have not arrived by the project end date.  Work with your Grant Admin to determine if additional time is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Project Changes – Scope changes for equipment grants should be discussed with your Grant Admin to make sure the change still meets the funding priority and is allowable under the federal award.</a:t>
            </a:r>
          </a:p>
          <a:p>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45</a:t>
            </a:fld>
            <a:endParaRPr lang="en-US"/>
          </a:p>
        </p:txBody>
      </p:sp>
    </p:spTree>
    <p:extLst>
      <p:ext uri="{BB962C8B-B14F-4D97-AF65-F5344CB8AC3E}">
        <p14:creationId xmlns:p14="http://schemas.microsoft.com/office/powerpoint/2010/main" val="1629443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Select the Non-Budgetary Adjustment tab on the left of the screen. Select the tab and then at the top right-hand corner you will see the green + (Add) Adjustment button.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46</a:t>
            </a:fld>
            <a:endParaRPr lang="en-US"/>
          </a:p>
        </p:txBody>
      </p:sp>
    </p:spTree>
    <p:extLst>
      <p:ext uri="{BB962C8B-B14F-4D97-AF65-F5344CB8AC3E}">
        <p14:creationId xmlns:p14="http://schemas.microsoft.com/office/powerpoint/2010/main" val="1712029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will then see 3 options: </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Grant Period Extension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Project Personnel Adjustment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Project Adjustment (Rare) This Changes of scope of project and is only used for special situations.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47</a:t>
            </a:fld>
            <a:endParaRPr lang="en-US"/>
          </a:p>
        </p:txBody>
      </p:sp>
    </p:spTree>
    <p:extLst>
      <p:ext uri="{BB962C8B-B14F-4D97-AF65-F5344CB8AC3E}">
        <p14:creationId xmlns:p14="http://schemas.microsoft.com/office/powerpoint/2010/main" val="2560764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Please keep in mind you must notify your Grant Administrator prior to submitting a Grant Period Extension request. If you have a new project opening for the next grant cycle, an extension request cannot be granted. If your Grant Administrator approves an extension with your justification you will then submit a request. </a:t>
            </a:r>
          </a:p>
          <a:p>
            <a:r>
              <a:rPr lang="en-US" sz="1200" b="0" i="0" u="none" strike="noStrike" kern="1200" baseline="0" dirty="0">
                <a:solidFill>
                  <a:schemeClr val="tx1"/>
                </a:solidFill>
                <a:latin typeface="+mn-lt"/>
                <a:ea typeface="+mn-ea"/>
                <a:cs typeface="+mn-cs"/>
              </a:rPr>
              <a:t>Make sure to ENTER the </a:t>
            </a:r>
            <a:r>
              <a:rPr lang="en-US" sz="1200" b="1" i="0" u="none" strike="noStrike" kern="1200" baseline="0" dirty="0">
                <a:solidFill>
                  <a:schemeClr val="tx1"/>
                </a:solidFill>
                <a:latin typeface="+mn-lt"/>
                <a:ea typeface="+mn-ea"/>
                <a:cs typeface="+mn-cs"/>
              </a:rPr>
              <a:t>NEW</a:t>
            </a:r>
            <a:r>
              <a:rPr lang="en-US" sz="1200" b="0" i="0" u="none" strike="noStrike" kern="1200" baseline="0" dirty="0">
                <a:solidFill>
                  <a:schemeClr val="tx1"/>
                </a:solidFill>
                <a:latin typeface="+mn-lt"/>
                <a:ea typeface="+mn-ea"/>
                <a:cs typeface="+mn-cs"/>
              </a:rPr>
              <a:t> future date in the date file that you need the project to end. </a:t>
            </a:r>
          </a:p>
          <a:p>
            <a:r>
              <a:rPr lang="en-US" sz="1200" b="0" i="0" u="none" strike="noStrike" kern="1200" baseline="0" dirty="0">
                <a:solidFill>
                  <a:schemeClr val="tx1"/>
                </a:solidFill>
                <a:latin typeface="+mn-lt"/>
                <a:ea typeface="+mn-ea"/>
                <a:cs typeface="+mn-cs"/>
              </a:rPr>
              <a:t>Then you will enter the justification for the request. </a:t>
            </a:r>
          </a:p>
          <a:p>
            <a:r>
              <a:rPr lang="en-US" sz="1200" b="0" i="0" u="none" strike="noStrike" kern="1200" baseline="0" dirty="0">
                <a:solidFill>
                  <a:schemeClr val="tx1"/>
                </a:solidFill>
                <a:latin typeface="+mn-lt"/>
                <a:ea typeface="+mn-ea"/>
                <a:cs typeface="+mn-cs"/>
              </a:rPr>
              <a:t>Click the blue save button and your Grant Administrator will review your submission.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GCC Grant Period Extensions are for VAWA and VOCA grants and are allowable only when you don’t have another grant opening and you have a justifiable reason.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48</a:t>
            </a:fld>
            <a:endParaRPr lang="en-US"/>
          </a:p>
        </p:txBody>
      </p:sp>
    </p:spTree>
    <p:extLst>
      <p:ext uri="{BB962C8B-B14F-4D97-AF65-F5344CB8AC3E}">
        <p14:creationId xmlns:p14="http://schemas.microsoft.com/office/powerpoint/2010/main" val="3217399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Personnel Adjustment</a:t>
            </a:r>
            <a:r>
              <a:rPr lang="en-US" dirty="0"/>
              <a:t> - To complete a personnel adjustment, you will select personnel adjustment tab at the top right of the screen. </a:t>
            </a:r>
          </a:p>
        </p:txBody>
      </p:sp>
      <p:sp>
        <p:nvSpPr>
          <p:cNvPr id="4" name="Slide Number Placeholder 3"/>
          <p:cNvSpPr>
            <a:spLocks noGrp="1"/>
          </p:cNvSpPr>
          <p:nvPr>
            <p:ph type="sldNum" sz="quarter" idx="5"/>
          </p:nvPr>
        </p:nvSpPr>
        <p:spPr/>
        <p:txBody>
          <a:bodyPr/>
          <a:lstStyle/>
          <a:p>
            <a:fld id="{09107CC0-7FDF-41A2-B062-359C52C6902B}" type="slidenum">
              <a:rPr lang="en-US" smtClean="0"/>
              <a:t>49</a:t>
            </a:fld>
            <a:endParaRPr lang="en-US"/>
          </a:p>
        </p:txBody>
      </p:sp>
    </p:spTree>
    <p:extLst>
      <p:ext uri="{BB962C8B-B14F-4D97-AF65-F5344CB8AC3E}">
        <p14:creationId xmlns:p14="http://schemas.microsoft.com/office/powerpoint/2010/main" val="2600151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Allyson and I’m going to orient you to tabs under My Projects and My Profile in GEMS. </a:t>
            </a:r>
          </a:p>
        </p:txBody>
      </p:sp>
      <p:sp>
        <p:nvSpPr>
          <p:cNvPr id="4" name="Slide Number Placeholder 3"/>
          <p:cNvSpPr>
            <a:spLocks noGrp="1"/>
          </p:cNvSpPr>
          <p:nvPr>
            <p:ph type="sldNum" sz="quarter" idx="10"/>
          </p:nvPr>
        </p:nvSpPr>
        <p:spPr/>
        <p:txBody>
          <a:bodyPr/>
          <a:lstStyle/>
          <a:p>
            <a:fld id="{09107CC0-7FDF-41A2-B062-359C52C6902B}" type="slidenum">
              <a:rPr lang="en-US" smtClean="0"/>
              <a:t>5</a:t>
            </a:fld>
            <a:endParaRPr lang="en-US"/>
          </a:p>
        </p:txBody>
      </p:sp>
    </p:spTree>
    <p:extLst>
      <p:ext uri="{BB962C8B-B14F-4D97-AF65-F5344CB8AC3E}">
        <p14:creationId xmlns:p14="http://schemas.microsoft.com/office/powerpoint/2010/main" val="832203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job information, select the position you need and then select the edit button.</a:t>
            </a:r>
          </a:p>
        </p:txBody>
      </p:sp>
      <p:sp>
        <p:nvSpPr>
          <p:cNvPr id="4" name="Slide Number Placeholder 3"/>
          <p:cNvSpPr>
            <a:spLocks noGrp="1"/>
          </p:cNvSpPr>
          <p:nvPr>
            <p:ph type="sldNum" sz="quarter" idx="5"/>
          </p:nvPr>
        </p:nvSpPr>
        <p:spPr/>
        <p:txBody>
          <a:bodyPr/>
          <a:lstStyle/>
          <a:p>
            <a:fld id="{09107CC0-7FDF-41A2-B062-359C52C6902B}" type="slidenum">
              <a:rPr lang="en-US" smtClean="0"/>
              <a:t>50</a:t>
            </a:fld>
            <a:endParaRPr lang="en-US"/>
          </a:p>
        </p:txBody>
      </p:sp>
    </p:spTree>
    <p:extLst>
      <p:ext uri="{BB962C8B-B14F-4D97-AF65-F5344CB8AC3E}">
        <p14:creationId xmlns:p14="http://schemas.microsoft.com/office/powerpoint/2010/main" val="1821993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budget line item and enter the job title and type of line item. </a:t>
            </a:r>
          </a:p>
          <a:p>
            <a:endParaRPr lang="en-US" dirty="0"/>
          </a:p>
          <a:p>
            <a:r>
              <a:rPr lang="en-US" dirty="0"/>
              <a:t>Enter the name of the new employee. </a:t>
            </a:r>
          </a:p>
          <a:p>
            <a:r>
              <a:rPr lang="en-US" dirty="0"/>
              <a:t> </a:t>
            </a:r>
          </a:p>
          <a:p>
            <a:r>
              <a:rPr lang="en-US" dirty="0"/>
              <a:t>If a previous employee still needs to be reimbursed and a new employee is coming in, you will need to add both names to the name line in order for all names to match documentation submitted for that position. </a:t>
            </a:r>
          </a:p>
          <a:p>
            <a:r>
              <a:rPr lang="en-US" dirty="0"/>
              <a:t> </a:t>
            </a:r>
          </a:p>
          <a:p>
            <a:r>
              <a:rPr lang="en-US" dirty="0"/>
              <a:t>Once the previous person is fully paid, remove that name from the position line with another non-budgetary adjustment. </a:t>
            </a:r>
          </a:p>
          <a:p>
            <a:r>
              <a:rPr lang="en-US" dirty="0"/>
              <a:t> </a:t>
            </a:r>
          </a:p>
          <a:p>
            <a:r>
              <a:rPr lang="en-US" dirty="0"/>
              <a:t>Keep in mind that all budget adjustment auto-generate a non-budgetary adjustment for each submission.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51</a:t>
            </a:fld>
            <a:endParaRPr lang="en-US"/>
          </a:p>
        </p:txBody>
      </p:sp>
    </p:spTree>
    <p:extLst>
      <p:ext uri="{BB962C8B-B14F-4D97-AF65-F5344CB8AC3E}">
        <p14:creationId xmlns:p14="http://schemas.microsoft.com/office/powerpoint/2010/main" val="3142950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Personnel Adjustment</a:t>
            </a:r>
            <a:r>
              <a:rPr lang="en-US" dirty="0"/>
              <a:t> - </a:t>
            </a:r>
            <a:r>
              <a:rPr lang="en-US" sz="1200" b="0" i="0" u="none" strike="noStrike" kern="1200" baseline="0" dirty="0">
                <a:solidFill>
                  <a:schemeClr val="tx1"/>
                </a:solidFill>
                <a:latin typeface="+mn-lt"/>
                <a:ea typeface="+mn-ea"/>
                <a:cs typeface="+mn-cs"/>
              </a:rPr>
              <a:t>To make a Project Adjustment, you must receive prior approval from your Grant Administrator to make changes to your project and this function is primarily used for </a:t>
            </a:r>
            <a:r>
              <a:rPr lang="en-US" sz="1200" b="0" i="0" u="none" strike="noStrike" kern="1200" baseline="0">
                <a:solidFill>
                  <a:schemeClr val="tx1"/>
                </a:solidFill>
                <a:latin typeface="+mn-lt"/>
                <a:ea typeface="+mn-ea"/>
                <a:cs typeface="+mn-cs"/>
              </a:rPr>
              <a:t>the BYRNE JAG grants</a:t>
            </a:r>
            <a:r>
              <a:rPr lang="en-US" sz="1200" b="0" i="0" u="none" strike="noStrike" kern="1200" baseline="0" dirty="0">
                <a:solidFill>
                  <a:schemeClr val="tx1"/>
                </a:solidFill>
                <a:latin typeface="+mn-lt"/>
                <a:ea typeface="+mn-ea"/>
                <a:cs typeface="+mn-cs"/>
              </a:rPr>
              <a:t>. (PROJECT ADJUSTMENTS ARE RARELY ALLOWED UNDER THE VOCA AND VAWA GRANTS)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52</a:t>
            </a:fld>
            <a:endParaRPr lang="en-US"/>
          </a:p>
        </p:txBody>
      </p:sp>
    </p:spTree>
    <p:extLst>
      <p:ext uri="{BB962C8B-B14F-4D97-AF65-F5344CB8AC3E}">
        <p14:creationId xmlns:p14="http://schemas.microsoft.com/office/powerpoint/2010/main" val="2263760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will enter the current project abstract, then enter the proposed project abstract indicating how the project will change per the requested adjustments.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53</a:t>
            </a:fld>
            <a:endParaRPr lang="en-US"/>
          </a:p>
        </p:txBody>
      </p:sp>
    </p:spTree>
    <p:extLst>
      <p:ext uri="{BB962C8B-B14F-4D97-AF65-F5344CB8AC3E}">
        <p14:creationId xmlns:p14="http://schemas.microsoft.com/office/powerpoint/2010/main" val="4132266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the Timeline tab, enter the current timeline and then you will enter the new proposed timeline for the project.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54</a:t>
            </a:fld>
            <a:endParaRPr lang="en-US"/>
          </a:p>
        </p:txBody>
      </p:sp>
    </p:spTree>
    <p:extLst>
      <p:ext uri="{BB962C8B-B14F-4D97-AF65-F5344CB8AC3E}">
        <p14:creationId xmlns:p14="http://schemas.microsoft.com/office/powerpoint/2010/main" val="409000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you will click edit and enter the new goals of the project.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55</a:t>
            </a:fld>
            <a:endParaRPr lang="en-US"/>
          </a:p>
        </p:txBody>
      </p:sp>
    </p:spTree>
    <p:extLst>
      <p:ext uri="{BB962C8B-B14F-4D97-AF65-F5344CB8AC3E}">
        <p14:creationId xmlns:p14="http://schemas.microsoft.com/office/powerpoint/2010/main" val="24010347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the Objectives tab you will be able to enter the new objectives of the project.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56</a:t>
            </a:fld>
            <a:endParaRPr lang="en-US"/>
          </a:p>
        </p:txBody>
      </p:sp>
    </p:spTree>
    <p:extLst>
      <p:ext uri="{BB962C8B-B14F-4D97-AF65-F5344CB8AC3E}">
        <p14:creationId xmlns:p14="http://schemas.microsoft.com/office/powerpoint/2010/main" val="4123732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the Justification tab enter your explanation for how the project will benefit from these changes and why these changes are necessary for the project. Then click the blue Save button.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Next we will hear from Harriet Lunsford about Project Reporting.</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57</a:t>
            </a:fld>
            <a:endParaRPr lang="en-US"/>
          </a:p>
        </p:txBody>
      </p:sp>
    </p:spTree>
    <p:extLst>
      <p:ext uri="{BB962C8B-B14F-4D97-AF65-F5344CB8AC3E}">
        <p14:creationId xmlns:p14="http://schemas.microsoft.com/office/powerpoint/2010/main" val="2888548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Hello, my name is Harriet Lunsford. I’m a Grant Administrator with GCC and I will take you through the required reporting for your grant awards. </a:t>
            </a:r>
            <a:endParaRPr lang="en-US" dirty="0"/>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58</a:t>
            </a:fld>
            <a:endParaRPr lang="en-US"/>
          </a:p>
        </p:txBody>
      </p:sp>
    </p:spTree>
    <p:extLst>
      <p:ext uri="{BB962C8B-B14F-4D97-AF65-F5344CB8AC3E}">
        <p14:creationId xmlns:p14="http://schemas.microsoft.com/office/powerpoint/2010/main" val="2328379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We will look at: </a:t>
            </a:r>
          </a:p>
          <a:p>
            <a:r>
              <a:rPr lang="en-US" sz="1200" b="0" i="0" u="none" strike="noStrike" kern="1200" baseline="0" dirty="0">
                <a:solidFill>
                  <a:schemeClr val="tx1"/>
                </a:solidFill>
                <a:latin typeface="+mn-lt"/>
                <a:ea typeface="+mn-ea"/>
                <a:cs typeface="+mn-cs"/>
              </a:rPr>
              <a:t>•The quarterly Performance Management Tool, commonly referred to as the PMT,</a:t>
            </a:r>
          </a:p>
          <a:p>
            <a:r>
              <a:rPr lang="en-US" sz="1200" b="0" i="0" u="none" strike="noStrike" kern="1200" baseline="0" dirty="0">
                <a:solidFill>
                  <a:schemeClr val="tx1"/>
                </a:solidFill>
                <a:latin typeface="+mn-lt"/>
                <a:ea typeface="+mn-ea"/>
                <a:cs typeface="+mn-cs"/>
              </a:rPr>
              <a:t>•The Initial Subaward Report, or ISAR, used for VOCA, Byrne JAG, and Juvenile Justice projects,</a:t>
            </a:r>
          </a:p>
          <a:p>
            <a:r>
              <a:rPr lang="en-US" sz="1200" b="0" i="0" u="none" strike="noStrike" kern="1200" baseline="0" dirty="0">
                <a:solidFill>
                  <a:schemeClr val="tx1"/>
                </a:solidFill>
                <a:latin typeface="+mn-lt"/>
                <a:ea typeface="+mn-ea"/>
                <a:cs typeface="+mn-cs"/>
              </a:rPr>
              <a:t>•The VAWA STOP report,</a:t>
            </a:r>
          </a:p>
          <a:p>
            <a:r>
              <a:rPr lang="en-US" sz="1200" b="0" i="0" u="none" strike="noStrike" kern="1200" baseline="0" dirty="0">
                <a:solidFill>
                  <a:schemeClr val="tx1"/>
                </a:solidFill>
                <a:latin typeface="+mn-lt"/>
                <a:ea typeface="+mn-ea"/>
                <a:cs typeface="+mn-cs"/>
              </a:rPr>
              <a:t>•And the annual Project Progress Report</a:t>
            </a:r>
          </a:p>
          <a:p>
            <a:r>
              <a:rPr lang="en-US" dirty="0"/>
              <a:t> </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59</a:t>
            </a:fld>
            <a:endParaRPr lang="en-US" dirty="0"/>
          </a:p>
        </p:txBody>
      </p:sp>
    </p:spTree>
    <p:extLst>
      <p:ext uri="{BB962C8B-B14F-4D97-AF65-F5344CB8AC3E}">
        <p14:creationId xmlns:p14="http://schemas.microsoft.com/office/powerpoint/2010/main" val="52312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looking at the Project Overview tab. Under My Projects, click on the left-hand tab to view your project information, roles, and budget. This is considered the general page. </a:t>
            </a:r>
          </a:p>
          <a:p>
            <a:r>
              <a:rPr lang="en-US" dirty="0"/>
              <a:t> </a:t>
            </a:r>
          </a:p>
          <a:p>
            <a:r>
              <a:rPr lang="en-US" dirty="0"/>
              <a:t>Quick note - you can see on the top right corner you have Export Budget and Print options available for your convenience. </a:t>
            </a:r>
          </a:p>
          <a:p>
            <a:endParaRPr lang="en-US" dirty="0"/>
          </a:p>
          <a:p>
            <a:r>
              <a:rPr lang="en-US" dirty="0"/>
              <a:t>On this tab you will find your project number, start and end date, and project name. You’ll also find the assigned Project Director and Financial Officer, and the contact information for your Grant Administrator.  </a:t>
            </a:r>
          </a:p>
          <a:p>
            <a:r>
              <a:rPr lang="en-US" b="1" dirty="0"/>
              <a:t> </a:t>
            </a:r>
            <a:endParaRPr lang="en-US" dirty="0"/>
          </a:p>
          <a:p>
            <a:r>
              <a:rPr lang="en-US" b="0" dirty="0"/>
              <a:t>Below that is your budget </a:t>
            </a:r>
            <a:r>
              <a:rPr lang="en-US" dirty="0"/>
              <a:t>where you’ll see how much quantities and funds were budgeted compared your spent and remaining quantity and fund balances for federal and match share. </a:t>
            </a:r>
          </a:p>
        </p:txBody>
      </p:sp>
      <p:sp>
        <p:nvSpPr>
          <p:cNvPr id="4" name="Slide Number Placeholder 3"/>
          <p:cNvSpPr>
            <a:spLocks noGrp="1"/>
          </p:cNvSpPr>
          <p:nvPr>
            <p:ph type="sldNum" sz="quarter" idx="5"/>
          </p:nvPr>
        </p:nvSpPr>
        <p:spPr/>
        <p:txBody>
          <a:bodyPr/>
          <a:lstStyle/>
          <a:p>
            <a:fld id="{09107CC0-7FDF-41A2-B062-359C52C6902B}" type="slidenum">
              <a:rPr lang="en-US" smtClean="0"/>
              <a:t>6</a:t>
            </a:fld>
            <a:endParaRPr lang="en-US"/>
          </a:p>
        </p:txBody>
      </p:sp>
    </p:spTree>
    <p:extLst>
      <p:ext uri="{BB962C8B-B14F-4D97-AF65-F5344CB8AC3E}">
        <p14:creationId xmlns:p14="http://schemas.microsoft.com/office/powerpoint/2010/main" val="16552674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is a detailed review of various reports, some of which were previously discussed in other sections of our workshop presentation. As a quick review, note that at the top of the chart the NOGI and SAR/ISAR are to be completed as soon as possible after the opening of the grant. And at the bottom of the chart, Budget Adjustments are due 60 days prior to the end of the grant, whereas Non-Budgetary Adjustments can be done up to the final day of the grant.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60</a:t>
            </a:fld>
            <a:endParaRPr lang="en-US" dirty="0"/>
          </a:p>
        </p:txBody>
      </p:sp>
    </p:spTree>
    <p:extLst>
      <p:ext uri="{BB962C8B-B14F-4D97-AF65-F5344CB8AC3E}">
        <p14:creationId xmlns:p14="http://schemas.microsoft.com/office/powerpoint/2010/main" val="15580309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One important thing to know is that timeliness is critical with all required reports. You will receive a detailed list of dates for each type of report so please check it carefully to ensure that you stay on schedule. If you don’t submit a report on time, your agency will be put on hold, not just the individual project. Therefore, multiple projects run by different Project Directors may result in your project being placed on hold because another PD was late with one of their reports. </a:t>
            </a:r>
            <a:endParaRPr lang="en-US" dirty="0"/>
          </a:p>
        </p:txBody>
      </p:sp>
      <p:sp>
        <p:nvSpPr>
          <p:cNvPr id="4" name="Slide Number Placeholder 3"/>
          <p:cNvSpPr>
            <a:spLocks noGrp="1"/>
          </p:cNvSpPr>
          <p:nvPr>
            <p:ph type="sldNum" sz="quarter" idx="10"/>
          </p:nvPr>
        </p:nvSpPr>
        <p:spPr/>
        <p:txBody>
          <a:bodyPr/>
          <a:lstStyle/>
          <a:p>
            <a:fld id="{09107CC0-7FDF-41A2-B062-359C52C6902B}" type="slidenum">
              <a:rPr lang="en-US" smtClean="0"/>
              <a:t>61</a:t>
            </a:fld>
            <a:endParaRPr lang="en-US"/>
          </a:p>
        </p:txBody>
      </p:sp>
    </p:spTree>
    <p:extLst>
      <p:ext uri="{BB962C8B-B14F-4D97-AF65-F5344CB8AC3E}">
        <p14:creationId xmlns:p14="http://schemas.microsoft.com/office/powerpoint/2010/main" val="25154732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to the details of the Initial Subgrant Award Report, or ISAR. In GEMS, click on the VOCA Reports link on the left side of the screen. This will open a new page that has a blue link at the top left of the screen for the ISAR. Click on that link and complete the requested information. When you’ve completed and submitted the ISAR, GEMS will notify your GA that the ISAR is ready to be reviewed. Please note the blue Dept of Justice OJP link near the middle of the page, which we will discuss later.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62</a:t>
            </a:fld>
            <a:endParaRPr lang="en-US"/>
          </a:p>
        </p:txBody>
      </p:sp>
    </p:spTree>
    <p:extLst>
      <p:ext uri="{BB962C8B-B14F-4D97-AF65-F5344CB8AC3E}">
        <p14:creationId xmlns:p14="http://schemas.microsoft.com/office/powerpoint/2010/main" val="9143837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is a view of the ISAR report content. On this and the next two slides are views from GEMS of various sections of the ISAR that you will complete.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63</a:t>
            </a:fld>
            <a:endParaRPr lang="en-US"/>
          </a:p>
        </p:txBody>
      </p:sp>
    </p:spTree>
    <p:extLst>
      <p:ext uri="{BB962C8B-B14F-4D97-AF65-F5344CB8AC3E}">
        <p14:creationId xmlns:p14="http://schemas.microsoft.com/office/powerpoint/2010/main" val="680319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a look at another section of that ISAR.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64</a:t>
            </a:fld>
            <a:endParaRPr lang="en-US"/>
          </a:p>
        </p:txBody>
      </p:sp>
    </p:spTree>
    <p:extLst>
      <p:ext uri="{BB962C8B-B14F-4D97-AF65-F5344CB8AC3E}">
        <p14:creationId xmlns:p14="http://schemas.microsoft.com/office/powerpoint/2010/main" val="16450618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here is a third view of the ISAR in GEMS.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65</a:t>
            </a:fld>
            <a:endParaRPr lang="en-US"/>
          </a:p>
        </p:txBody>
      </p:sp>
    </p:spTree>
    <p:extLst>
      <p:ext uri="{BB962C8B-B14F-4D97-AF65-F5344CB8AC3E}">
        <p14:creationId xmlns:p14="http://schemas.microsoft.com/office/powerpoint/2010/main" val="3661587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your GA reviews the ISAR, he or she will then go to the US Dept of Justice OJP website to set up your project in their system. You can access this system by clicking on the link in the VOCA Reports section of GEMS that was on the same page as the ISAR link, as mentioned earlier. This site is operated by the Dept of Justice, not GCC or the State of North Carolina. Therefore, if you experience any technical issues you will have to address them though the Dept of Justice OJP helpdesk. After your GA sets up your project in the OJP website, they will also complete the first page of the Subgrant Award Report, or SAR, questions 1 through 6. Your GA will then notify you that the second half of the SAR, questions 7 through 11, are awaiting completion by you.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66</a:t>
            </a:fld>
            <a:endParaRPr lang="en-US"/>
          </a:p>
        </p:txBody>
      </p:sp>
    </p:spTree>
    <p:extLst>
      <p:ext uri="{BB962C8B-B14F-4D97-AF65-F5344CB8AC3E}">
        <p14:creationId xmlns:p14="http://schemas.microsoft.com/office/powerpoint/2010/main" val="11927943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you log on, you will come to the next screen for OVC PMT access by clicking the yellow button. The acronyms OJP and OVC are frequently used interchangeable so don’t let this confuse you by thinking that they are different sites.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67</a:t>
            </a:fld>
            <a:endParaRPr lang="en-US"/>
          </a:p>
        </p:txBody>
      </p:sp>
    </p:spTree>
    <p:extLst>
      <p:ext uri="{BB962C8B-B14F-4D97-AF65-F5344CB8AC3E}">
        <p14:creationId xmlns:p14="http://schemas.microsoft.com/office/powerpoint/2010/main" val="11568598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you click on the yellow OVC button, you will end up on the page shown here. On the menu at the top of the page, go to the SAR selection near the middle and then click on the Subgrantee List in the pull-down menu.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68</a:t>
            </a:fld>
            <a:endParaRPr lang="en-US"/>
          </a:p>
        </p:txBody>
      </p:sp>
    </p:spTree>
    <p:extLst>
      <p:ext uri="{BB962C8B-B14F-4D97-AF65-F5344CB8AC3E}">
        <p14:creationId xmlns:p14="http://schemas.microsoft.com/office/powerpoint/2010/main" val="39943500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 the next page, look for the Filter Records box near the top right of the screen and enter your project number. This will call up your specific project. Click on the blue number in the Subaward Count column, which will open your project’s SAR.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69</a:t>
            </a:fld>
            <a:endParaRPr lang="en-US"/>
          </a:p>
        </p:txBody>
      </p:sp>
    </p:spTree>
    <p:extLst>
      <p:ext uri="{BB962C8B-B14F-4D97-AF65-F5344CB8AC3E}">
        <p14:creationId xmlns:p14="http://schemas.microsoft.com/office/powerpoint/2010/main" val="121704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the Project Overview tab is the Attachments tab. </a:t>
            </a:r>
            <a:r>
              <a:rPr lang="en-US" b="1" i="1" dirty="0">
                <a:solidFill>
                  <a:srgbClr val="FF0000"/>
                </a:solidFill>
              </a:rPr>
              <a:t>This tab is a hold-over from a previous version of GEMS many of you are still using. </a:t>
            </a:r>
            <a:r>
              <a:rPr lang="en-US" b="0" dirty="0"/>
              <a:t>I’m going to skip my discussion of this for now and will circle back to it in the next few slides.</a:t>
            </a:r>
          </a:p>
          <a:p>
            <a:endParaRPr lang="en-US" b="1" dirty="0"/>
          </a:p>
          <a:p>
            <a:r>
              <a:rPr lang="en-US" b="1" dirty="0"/>
              <a:t>Notice of Grant Implementation (NOGI):</a:t>
            </a:r>
            <a:r>
              <a:rPr lang="en-US" dirty="0"/>
              <a:t> This must be completed in order to open your project and begin activity in GEMS on your grant. You will make the selection appropriate for your project and enter the description of your next tasks for opening and running your program for your grant. Then you would click the blue save button for submission and your Grant Administrator will review it. </a:t>
            </a:r>
          </a:p>
          <a:p>
            <a:r>
              <a:rPr lang="en-US" dirty="0"/>
              <a:t>Again, this must be done first before anything else can be completed for your new project. </a:t>
            </a:r>
          </a:p>
          <a:p>
            <a:endParaRPr lang="en-US" dirty="0"/>
          </a:p>
          <a:p>
            <a:r>
              <a:rPr lang="en-US" dirty="0"/>
              <a:t>In the next slide I’ll move on to an overview of tasks that can be managed under the My Profile tab. After that our presentation will proceed with explanations of the other tabs under My Projects.</a:t>
            </a:r>
          </a:p>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a:t>
            </a:fld>
            <a:endParaRPr lang="en-US"/>
          </a:p>
        </p:txBody>
      </p:sp>
    </p:spTree>
    <p:extLst>
      <p:ext uri="{BB962C8B-B14F-4D97-AF65-F5344CB8AC3E}">
        <p14:creationId xmlns:p14="http://schemas.microsoft.com/office/powerpoint/2010/main" val="8962253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Now click on the words “Enter/Edit Data” under the SAR column (not shown on this slide) and complete page 2, questions 7 through 11, then save. If you do not complete the entire questionnaire, the SAR will be listed as In Progress. If you do complete everything, it will be listed as Complete and the Review button will be accessible, as shown on the slide. At that time, notify your GA that you have completed the second half of the SAR and your GA will then review/approve to finalize the SAR and open the system for PMT entries.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70</a:t>
            </a:fld>
            <a:endParaRPr lang="en-US"/>
          </a:p>
        </p:txBody>
      </p:sp>
    </p:spTree>
    <p:extLst>
      <p:ext uri="{BB962C8B-B14F-4D97-AF65-F5344CB8AC3E}">
        <p14:creationId xmlns:p14="http://schemas.microsoft.com/office/powerpoint/2010/main" val="7503385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next slide is a view of what the SAR looks like, the first section of which will have been completed by your GA.</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71</a:t>
            </a:fld>
            <a:endParaRPr lang="en-US"/>
          </a:p>
        </p:txBody>
      </p:sp>
    </p:spTree>
    <p:extLst>
      <p:ext uri="{BB962C8B-B14F-4D97-AF65-F5344CB8AC3E}">
        <p14:creationId xmlns:p14="http://schemas.microsoft.com/office/powerpoint/2010/main" val="39557917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this next slide is the end of the SAR, which will be reviewed and approved by your GA after you complete questions 7 through 11.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72</a:t>
            </a:fld>
            <a:endParaRPr lang="en-US"/>
          </a:p>
        </p:txBody>
      </p:sp>
    </p:spTree>
    <p:extLst>
      <p:ext uri="{BB962C8B-B14F-4D97-AF65-F5344CB8AC3E}">
        <p14:creationId xmlns:p14="http://schemas.microsoft.com/office/powerpoint/2010/main" val="1141050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the end of each quarter you will then go back into the OJP OVC website and complete a PMT. Once completed, save that file as a PDF only, then in GEMS under the PMT Reports menu on the left side of the screen, select the appropriate timeframe.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73</a:t>
            </a:fld>
            <a:endParaRPr lang="en-US"/>
          </a:p>
        </p:txBody>
      </p:sp>
    </p:spTree>
    <p:extLst>
      <p:ext uri="{BB962C8B-B14F-4D97-AF65-F5344CB8AC3E}">
        <p14:creationId xmlns:p14="http://schemas.microsoft.com/office/powerpoint/2010/main" val="19740793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new screen in GEMS opens, download the PDF of the PMT, then click the blue Save Attachment button. This will send and automatic notification to your GA that your PMT is ready for review.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74</a:t>
            </a:fld>
            <a:endParaRPr lang="en-US"/>
          </a:p>
        </p:txBody>
      </p:sp>
    </p:spTree>
    <p:extLst>
      <p:ext uri="{BB962C8B-B14F-4D97-AF65-F5344CB8AC3E}">
        <p14:creationId xmlns:p14="http://schemas.microsoft.com/office/powerpoint/2010/main" val="37735538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complete the VAWA STOP report, click on the VAWA Reports menu on the left side of the screen in GEMS. This will take you to the report section where there are two blue links; VAWA Report and Reporting Instructions. The first link takes you directly to the report to be completed and the second takes you to instructions, but from the instructions you can also access the report itself.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75</a:t>
            </a:fld>
            <a:endParaRPr lang="en-US"/>
          </a:p>
        </p:txBody>
      </p:sp>
    </p:spTree>
    <p:extLst>
      <p:ext uri="{BB962C8B-B14F-4D97-AF65-F5344CB8AC3E}">
        <p14:creationId xmlns:p14="http://schemas.microsoft.com/office/powerpoint/2010/main" val="3950666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next slide shows the VAWA page where the report links land.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76</a:t>
            </a:fld>
            <a:endParaRPr lang="en-US"/>
          </a:p>
        </p:txBody>
      </p:sp>
    </p:spTree>
    <p:extLst>
      <p:ext uri="{BB962C8B-B14F-4D97-AF65-F5344CB8AC3E}">
        <p14:creationId xmlns:p14="http://schemas.microsoft.com/office/powerpoint/2010/main" val="17613024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the following slide is the beginning of the online report that you will need to complete.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77</a:t>
            </a:fld>
            <a:endParaRPr lang="en-US"/>
          </a:p>
        </p:txBody>
      </p:sp>
    </p:spTree>
    <p:extLst>
      <p:ext uri="{BB962C8B-B14F-4D97-AF65-F5344CB8AC3E}">
        <p14:creationId xmlns:p14="http://schemas.microsoft.com/office/powerpoint/2010/main" val="36981718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report is approximately 60 pages long. When you get to the very end, click on the Validation button.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78</a:t>
            </a:fld>
            <a:endParaRPr lang="en-US"/>
          </a:p>
        </p:txBody>
      </p:sp>
    </p:spTree>
    <p:extLst>
      <p:ext uri="{BB962C8B-B14F-4D97-AF65-F5344CB8AC3E}">
        <p14:creationId xmlns:p14="http://schemas.microsoft.com/office/powerpoint/2010/main" val="14305646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validation is successful, you will see a message that your form has passed and is now ready for submission in GEMS.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79</a:t>
            </a:fld>
            <a:endParaRPr lang="en-US"/>
          </a:p>
        </p:txBody>
      </p:sp>
    </p:spTree>
    <p:extLst>
      <p:ext uri="{BB962C8B-B14F-4D97-AF65-F5344CB8AC3E}">
        <p14:creationId xmlns:p14="http://schemas.microsoft.com/office/powerpoint/2010/main" val="299969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look at information under My Profile. </a:t>
            </a:r>
          </a:p>
          <a:p>
            <a:r>
              <a:rPr lang="en-US" dirty="0"/>
              <a:t>There are three main categories of information accessible under My Profile:</a:t>
            </a:r>
          </a:p>
          <a:p>
            <a:endParaRPr lang="en-US" dirty="0"/>
          </a:p>
          <a:p>
            <a:pPr marL="171450" indent="-171450">
              <a:buFont typeface="Arial" panose="020B0604020202020204" pitchFamily="34" charset="0"/>
              <a:buChar char="•"/>
            </a:pPr>
            <a:r>
              <a:rPr lang="en-US" dirty="0"/>
              <a:t>Organization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Organization Documents</a:t>
            </a:r>
          </a:p>
          <a:p>
            <a:pPr marL="171450" indent="-171450">
              <a:buFont typeface="Arial" panose="020B0604020202020204" pitchFamily="34" charset="0"/>
              <a:buChar char="•"/>
            </a:pPr>
            <a:r>
              <a:rPr lang="en-US" dirty="0"/>
              <a:t>Indirect Cost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your Organizational Roles Information. Arienne will follow me shortly with a presentation about Key Roles. </a:t>
            </a:r>
          </a:p>
          <a:p>
            <a:r>
              <a:rPr lang="en-US" dirty="0"/>
              <a:t> </a:t>
            </a:r>
          </a:p>
          <a:p>
            <a:r>
              <a:rPr lang="en-US" dirty="0"/>
              <a:t>At the time of opening a new project, the My Profile tab allows you to select your organization and complete your profile. During the life of your project, if you need to make changes to information like your agency’s address, phone number, DUNS number, etc., click on the Update Organization tab.</a:t>
            </a:r>
          </a:p>
        </p:txBody>
      </p:sp>
      <p:sp>
        <p:nvSpPr>
          <p:cNvPr id="4" name="Slide Number Placeholder 3"/>
          <p:cNvSpPr>
            <a:spLocks noGrp="1"/>
          </p:cNvSpPr>
          <p:nvPr>
            <p:ph type="sldNum" sz="quarter" idx="5"/>
          </p:nvPr>
        </p:nvSpPr>
        <p:spPr/>
        <p:txBody>
          <a:bodyPr/>
          <a:lstStyle/>
          <a:p>
            <a:fld id="{09107CC0-7FDF-41A2-B062-359C52C6902B}" type="slidenum">
              <a:rPr lang="en-US" smtClean="0"/>
              <a:t>8</a:t>
            </a:fld>
            <a:endParaRPr lang="en-US"/>
          </a:p>
        </p:txBody>
      </p:sp>
    </p:spTree>
    <p:extLst>
      <p:ext uri="{BB962C8B-B14F-4D97-AF65-F5344CB8AC3E}">
        <p14:creationId xmlns:p14="http://schemas.microsoft.com/office/powerpoint/2010/main" val="7380713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Save the report as a PDF, then go back into GEMS and select the appropriate time period. Once the time period is selected, you will be able to upload the report to GEMS and then click the blue Save Attachments button. When done, an automatic notification will be sent to your GA to review the report.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80</a:t>
            </a:fld>
            <a:endParaRPr lang="en-US"/>
          </a:p>
        </p:txBody>
      </p:sp>
    </p:spTree>
    <p:extLst>
      <p:ext uri="{BB962C8B-B14F-4D97-AF65-F5344CB8AC3E}">
        <p14:creationId xmlns:p14="http://schemas.microsoft.com/office/powerpoint/2010/main" val="33662465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b="0" i="0" u="none" strike="noStrike" kern="1200" baseline="0" dirty="0">
                <a:solidFill>
                  <a:schemeClr val="tx1"/>
                </a:solidFill>
                <a:latin typeface="+mn-lt"/>
                <a:ea typeface="+mn-ea"/>
                <a:cs typeface="+mn-cs"/>
              </a:rPr>
              <a:t>Now we come to the last report that we’ll discuss today, the Annual Project Progress Report, which is found on the left-hand side menu options in GEMS. You will select the appropriate time period, which will take you directly into the report.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81</a:t>
            </a:fld>
            <a:endParaRPr lang="en-US"/>
          </a:p>
        </p:txBody>
      </p:sp>
    </p:spTree>
    <p:extLst>
      <p:ext uri="{BB962C8B-B14F-4D97-AF65-F5344CB8AC3E}">
        <p14:creationId xmlns:p14="http://schemas.microsoft.com/office/powerpoint/2010/main" val="3851511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Project Progress Report will have three sections comprised of Objectives,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82</a:t>
            </a:fld>
            <a:endParaRPr lang="en-US"/>
          </a:p>
        </p:txBody>
      </p:sp>
    </p:spTree>
    <p:extLst>
      <p:ext uri="{BB962C8B-B14F-4D97-AF65-F5344CB8AC3E}">
        <p14:creationId xmlns:p14="http://schemas.microsoft.com/office/powerpoint/2010/main" val="10188220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Then Activities,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83</a:t>
            </a:fld>
            <a:endParaRPr lang="en-US"/>
          </a:p>
        </p:txBody>
      </p:sp>
    </p:spTree>
    <p:extLst>
      <p:ext uri="{BB962C8B-B14F-4D97-AF65-F5344CB8AC3E}">
        <p14:creationId xmlns:p14="http://schemas.microsoft.com/office/powerpoint/2010/main" val="38021167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finally, Comments. When you have finished the report, click the blue Save button and an automatic notification will be sent to your GA to review the report.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This </a:t>
            </a:r>
            <a:r>
              <a:rPr lang="en-US" sz="1200" b="0" i="0" u="none" strike="noStrike" kern="1200" baseline="0" dirty="0">
                <a:solidFill>
                  <a:schemeClr val="tx1"/>
                </a:solidFill>
                <a:latin typeface="+mn-lt"/>
                <a:ea typeface="+mn-ea"/>
                <a:cs typeface="+mn-cs"/>
              </a:rPr>
              <a:t>concludes the Reporting section of the GCC Workshop.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Thank you. </a:t>
            </a:r>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84</a:t>
            </a:fld>
            <a:endParaRPr lang="en-US"/>
          </a:p>
        </p:txBody>
      </p:sp>
    </p:spTree>
    <p:extLst>
      <p:ext uri="{BB962C8B-B14F-4D97-AF65-F5344CB8AC3E}">
        <p14:creationId xmlns:p14="http://schemas.microsoft.com/office/powerpoint/2010/main" val="42259893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questions. Answers to your questions will be posted on the GCC website under Resources &gt; 2022 Workshop Materials.</a:t>
            </a:r>
          </a:p>
        </p:txBody>
      </p:sp>
      <p:sp>
        <p:nvSpPr>
          <p:cNvPr id="4" name="Slide Number Placeholder 3"/>
          <p:cNvSpPr>
            <a:spLocks noGrp="1"/>
          </p:cNvSpPr>
          <p:nvPr>
            <p:ph type="sldNum" sz="quarter" idx="5"/>
          </p:nvPr>
        </p:nvSpPr>
        <p:spPr/>
        <p:txBody>
          <a:bodyPr/>
          <a:lstStyle/>
          <a:p>
            <a:fld id="{09107CC0-7FDF-41A2-B062-359C52C6902B}" type="slidenum">
              <a:rPr lang="en-US" smtClean="0"/>
              <a:t>85</a:t>
            </a:fld>
            <a:endParaRPr lang="en-US"/>
          </a:p>
        </p:txBody>
      </p:sp>
    </p:spTree>
    <p:extLst>
      <p:ext uri="{BB962C8B-B14F-4D97-AF65-F5344CB8AC3E}">
        <p14:creationId xmlns:p14="http://schemas.microsoft.com/office/powerpoint/2010/main" val="12768686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after the workshop please email the GCC Point of Contact.</a:t>
            </a:r>
          </a:p>
          <a:p>
            <a:endParaRPr lang="en-US" dirty="0"/>
          </a:p>
          <a:p>
            <a:r>
              <a:rPr lang="en-US" dirty="0"/>
              <a:t>Thank you for joining the GEMS Breakout Session. This concludes the GCC Annual Grant Workshop.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107CC0-7FDF-41A2-B062-359C52C6902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07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Documents tab takes you to what we call your Document Locker.</a:t>
            </a:r>
          </a:p>
          <a:p>
            <a:endParaRPr lang="en-US" dirty="0"/>
          </a:p>
          <a:p>
            <a:r>
              <a:rPr lang="en-US" dirty="0"/>
              <a:t>To load new required documents or to update expired documents, your Organization Administrator must go into the Document locker, click the “+Replace” button to upload a new document for review. Document status will change from “Expired” to “Submitted” and then to “Approved” after GCC’s review and approval. You’ll also see the new expiration date. </a:t>
            </a:r>
          </a:p>
          <a:p>
            <a:endParaRPr lang="en-US" dirty="0"/>
          </a:p>
          <a:p>
            <a:r>
              <a:rPr lang="en-US" dirty="0"/>
              <a:t>So for example, with SAM registrations, your Organization Administrator will receive notifications about upcoming expiration dates. This is the process now for replacing old registration proof documentation with new documentation. </a:t>
            </a:r>
          </a:p>
        </p:txBody>
      </p:sp>
      <p:sp>
        <p:nvSpPr>
          <p:cNvPr id="4" name="Slide Number Placeholder 3"/>
          <p:cNvSpPr>
            <a:spLocks noGrp="1"/>
          </p:cNvSpPr>
          <p:nvPr>
            <p:ph type="sldNum" sz="quarter" idx="5"/>
          </p:nvPr>
        </p:nvSpPr>
        <p:spPr/>
        <p:txBody>
          <a:bodyPr/>
          <a:lstStyle/>
          <a:p>
            <a:fld id="{09107CC0-7FDF-41A2-B062-359C52C6902B}" type="slidenum">
              <a:rPr lang="en-US" smtClean="0"/>
              <a:t>9</a:t>
            </a:fld>
            <a:endParaRPr lang="en-US"/>
          </a:p>
        </p:txBody>
      </p:sp>
    </p:spTree>
    <p:extLst>
      <p:ext uri="{BB962C8B-B14F-4D97-AF65-F5344CB8AC3E}">
        <p14:creationId xmlns:p14="http://schemas.microsoft.com/office/powerpoint/2010/main" val="2809604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327A3064-B44E-496E-832F-02BDA61A504D}" type="datetime1">
              <a:rPr lang="en-US" smtClean="0"/>
              <a:t>9/15/2022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C62FC392-F9A8-498C-A3EA-45B35AC97E75}" type="datetime1">
              <a:rPr lang="en-US" smtClean="0"/>
              <a:t>9/15/2022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98D2AD20-EA80-42AC-9E08-D15192125D9E}" type="datetime1">
              <a:rPr lang="en-US" smtClean="0"/>
              <a:t>9/15/2022</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EC72F-DFC7-434B-BE82-1E30C729FADE}" type="datetime1">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0152A-F9C4-4DF1-A818-3517FE584FAE}" type="datetime1">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68CA107E-7280-4413-B16C-A3350FF91D59}" type="datetime1">
              <a:rPr lang="en-US" smtClean="0"/>
              <a:t>9/15/2022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F75C2DA7-130A-4D62-8985-4DB67A58F5AD}" type="datetime1">
              <a:rPr lang="en-US" smtClean="0"/>
              <a:t>9/15/2022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86DA974-61C2-455C-B8FC-F2D23D6FE35E}" type="datetime1">
              <a:rPr lang="en-US" smtClean="0"/>
              <a:t>9/15/2022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4578675-C738-4F73-93CC-B2DEA6F893D6}" type="datetime1">
              <a:rPr lang="en-US" smtClean="0"/>
              <a:t>9/15/2022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9E3694-4F0E-4584-8363-4AA99642D6FE}" type="datetime1">
              <a:rPr lang="en-US" smtClean="0"/>
              <a:t>9/15/2022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B836991-2FA1-438B-853C-2BB4FD7DB756}" type="datetime1">
              <a:rPr lang="en-US" smtClean="0"/>
              <a:t>9/15/2022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fld id="{E1671EEF-5380-486B-AFB6-8E467F3363B4}" type="datetime1">
              <a:rPr lang="en-US" smtClean="0"/>
              <a:t>9/15/2022</a:t>
            </a:fld>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32AA4E-49F5-42DE-B094-0707986980B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FFDF13-F68B-4E59-979F-59DD040A00DF}"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B6E77EE-5059-4652-87B5-90132B6E248D}"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58346BA8-32D5-4FF6-A5B6-E8669086E22B}"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fld id="{26BF4CF2-8FB3-4F0C-9B00-7E6C7CA6F4A3}" type="datetime1">
              <a:rPr lang="en-US" smtClean="0"/>
              <a:t>9/15/2022</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B92383-9ED5-4CF8-A967-872801359B88}" type="datetime1">
              <a:rPr lang="en-US" smtClean="0"/>
              <a:t>9/15/2022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462D82D-D35A-46A4-8A65-1AC5B2269F0E}" type="datetime1">
              <a:rPr lang="en-US" smtClean="0"/>
              <a:t>9/15/2022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3F73E84C-9EFC-4EF0-909E-C643651F8B00}" type="datetime1">
              <a:rPr lang="en-US" smtClean="0"/>
              <a:t>9/15/2022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FC2E6489-681A-4D3E-AD04-9992D9D4DF72}" type="datetime1">
              <a:rPr lang="en-US" smtClean="0"/>
              <a:t>9/15/2022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fld id="{0003ECDE-615A-473A-8B02-29E2F6F5637A}" type="datetime1">
              <a:rPr lang="en-US" smtClean="0"/>
              <a:t>9/15/2022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ncid.nc.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784" y="1637089"/>
            <a:ext cx="8784432" cy="1142999"/>
          </a:xfrm>
        </p:spPr>
        <p:txBody>
          <a:bodyPr>
            <a:noAutofit/>
          </a:bodyPr>
          <a:lstStyle/>
          <a:p>
            <a:pPr algn="ctr"/>
            <a:r>
              <a:rPr lang="en-US" sz="6000" dirty="0"/>
              <a:t>WELCOME TO GEMS</a:t>
            </a:r>
          </a:p>
        </p:txBody>
      </p:sp>
      <p:sp>
        <p:nvSpPr>
          <p:cNvPr id="6" name="Slide Number Placeholder 5"/>
          <p:cNvSpPr>
            <a:spLocks noGrp="1"/>
          </p:cNvSpPr>
          <p:nvPr>
            <p:ph type="sldNum" sz="quarter" idx="12"/>
          </p:nvPr>
        </p:nvSpPr>
        <p:spPr/>
        <p:txBody>
          <a:bodyPr/>
          <a:lstStyle/>
          <a:p>
            <a:fld id="{5217D969-FAF6-4667-9EED-A6C98B22320E}" type="slidenum">
              <a:rPr lang="en-US" smtClean="0"/>
              <a:t>1</a:t>
            </a:fld>
            <a:endParaRPr lang="en-US" dirty="0"/>
          </a:p>
        </p:txBody>
      </p:sp>
      <p:sp>
        <p:nvSpPr>
          <p:cNvPr id="3" name="TextBox 2">
            <a:extLst>
              <a:ext uri="{FF2B5EF4-FFF2-40B4-BE49-F238E27FC236}">
                <a16:creationId xmlns:a16="http://schemas.microsoft.com/office/drawing/2014/main" id="{485023F0-7600-4650-9AD5-24FB693AB7D0}"/>
              </a:ext>
            </a:extLst>
          </p:cNvPr>
          <p:cNvSpPr txBox="1"/>
          <p:nvPr/>
        </p:nvSpPr>
        <p:spPr>
          <a:xfrm>
            <a:off x="1485900" y="3064123"/>
            <a:ext cx="6172200" cy="2123658"/>
          </a:xfrm>
          <a:prstGeom prst="rect">
            <a:avLst/>
          </a:prstGeom>
          <a:noFill/>
        </p:spPr>
        <p:txBody>
          <a:bodyPr wrap="square" rtlCol="0">
            <a:spAutoFit/>
          </a:bodyPr>
          <a:lstStyle/>
          <a:p>
            <a:pPr algn="ctr"/>
            <a:r>
              <a:rPr lang="en-US" sz="6600" dirty="0">
                <a:solidFill>
                  <a:schemeClr val="bg1"/>
                </a:solidFill>
              </a:rPr>
              <a:t>GCC WORKSHOP 2022</a:t>
            </a:r>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0246A376-75DA-42C6-AAE6-3297784220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5" y="1600200"/>
            <a:ext cx="9149235" cy="3962400"/>
          </a:xfrm>
        </p:spPr>
      </p:pic>
      <p:sp>
        <p:nvSpPr>
          <p:cNvPr id="5" name="Slide Number Placeholder 4">
            <a:extLst>
              <a:ext uri="{FF2B5EF4-FFF2-40B4-BE49-F238E27FC236}">
                <a16:creationId xmlns:a16="http://schemas.microsoft.com/office/drawing/2014/main" id="{8171A319-99F1-464D-AB18-BC62E4E7572C}"/>
              </a:ext>
            </a:extLst>
          </p:cNvPr>
          <p:cNvSpPr>
            <a:spLocks noGrp="1"/>
          </p:cNvSpPr>
          <p:nvPr>
            <p:ph type="sldNum" sz="quarter" idx="12"/>
          </p:nvPr>
        </p:nvSpPr>
        <p:spPr/>
        <p:txBody>
          <a:bodyPr/>
          <a:lstStyle/>
          <a:p>
            <a:fld id="{5217D969-FAF6-4667-9EED-A6C98B22320E}" type="slidenum">
              <a:rPr lang="en-US" smtClean="0"/>
              <a:t>10</a:t>
            </a:fld>
            <a:endParaRPr lang="en-US"/>
          </a:p>
        </p:txBody>
      </p:sp>
      <p:sp>
        <p:nvSpPr>
          <p:cNvPr id="6" name="Title 5">
            <a:extLst>
              <a:ext uri="{FF2B5EF4-FFF2-40B4-BE49-F238E27FC236}">
                <a16:creationId xmlns:a16="http://schemas.microsoft.com/office/drawing/2014/main" id="{39DE73C2-28A5-4146-BC7B-8E84CF00E15F}"/>
              </a:ext>
            </a:extLst>
          </p:cNvPr>
          <p:cNvSpPr>
            <a:spLocks noGrp="1"/>
          </p:cNvSpPr>
          <p:nvPr>
            <p:ph type="title"/>
          </p:nvPr>
        </p:nvSpPr>
        <p:spPr/>
        <p:txBody>
          <a:bodyPr>
            <a:normAutofit/>
          </a:bodyPr>
          <a:lstStyle/>
          <a:p>
            <a:r>
              <a:rPr lang="en-US" sz="4800" dirty="0"/>
              <a:t>MY PROFILE – INDIRECT COSTS</a:t>
            </a:r>
          </a:p>
        </p:txBody>
      </p:sp>
      <p:sp>
        <p:nvSpPr>
          <p:cNvPr id="7" name="Arrow: Right 6">
            <a:extLst>
              <a:ext uri="{FF2B5EF4-FFF2-40B4-BE49-F238E27FC236}">
                <a16:creationId xmlns:a16="http://schemas.microsoft.com/office/drawing/2014/main" id="{27E71987-FAF5-499E-A941-E8D6E6A00893}"/>
              </a:ext>
            </a:extLst>
          </p:cNvPr>
          <p:cNvSpPr/>
          <p:nvPr/>
        </p:nvSpPr>
        <p:spPr>
          <a:xfrm>
            <a:off x="1295400" y="1981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6178145-6052-4D37-BE77-75173FA69768}"/>
              </a:ext>
            </a:extLst>
          </p:cNvPr>
          <p:cNvSpPr/>
          <p:nvPr/>
        </p:nvSpPr>
        <p:spPr>
          <a:xfrm>
            <a:off x="1219200" y="2971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4292F9C-165E-4410-947B-27A6132E5766}"/>
              </a:ext>
            </a:extLst>
          </p:cNvPr>
          <p:cNvSpPr/>
          <p:nvPr/>
        </p:nvSpPr>
        <p:spPr>
          <a:xfrm>
            <a:off x="1219200" y="3505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6E66981-E6A2-44FF-BD32-6B9439581118}"/>
              </a:ext>
            </a:extLst>
          </p:cNvPr>
          <p:cNvSpPr/>
          <p:nvPr/>
        </p:nvSpPr>
        <p:spPr>
          <a:xfrm>
            <a:off x="1219200" y="4724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F0A3DE-0F8F-4A87-91BF-823010A995FD}"/>
              </a:ext>
            </a:extLst>
          </p:cNvPr>
          <p:cNvSpPr txBox="1"/>
          <p:nvPr/>
        </p:nvSpPr>
        <p:spPr>
          <a:xfrm>
            <a:off x="3581400" y="1981200"/>
            <a:ext cx="24384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appropriate Option</a:t>
            </a:r>
            <a:endParaRPr lang="en-US" sz="1600" dirty="0">
              <a:latin typeface="Arial Nova" panose="020B0604020202020204" pitchFamily="34" charset="0"/>
            </a:endParaRPr>
          </a:p>
        </p:txBody>
      </p:sp>
      <p:sp>
        <p:nvSpPr>
          <p:cNvPr id="13" name="Footer Placeholder 4">
            <a:extLst>
              <a:ext uri="{FF2B5EF4-FFF2-40B4-BE49-F238E27FC236}">
                <a16:creationId xmlns:a16="http://schemas.microsoft.com/office/drawing/2014/main" id="{3AE4A63A-010F-4A5F-ABA1-2AF5475ACFA5}"/>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4" name="Rectangle 13">
            <a:extLst>
              <a:ext uri="{FF2B5EF4-FFF2-40B4-BE49-F238E27FC236}">
                <a16:creationId xmlns:a16="http://schemas.microsoft.com/office/drawing/2014/main" id="{2B6DFE02-3A84-4DA8-B328-CC0741058944}"/>
              </a:ext>
            </a:extLst>
          </p:cNvPr>
          <p:cNvSpPr/>
          <p:nvPr/>
        </p:nvSpPr>
        <p:spPr>
          <a:xfrm>
            <a:off x="8227924" y="16002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0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C076-2582-4FB2-944B-B3D233401751}"/>
              </a:ext>
            </a:extLst>
          </p:cNvPr>
          <p:cNvSpPr>
            <a:spLocks noGrp="1"/>
          </p:cNvSpPr>
          <p:nvPr>
            <p:ph type="ctrTitle"/>
          </p:nvPr>
        </p:nvSpPr>
        <p:spPr>
          <a:xfrm>
            <a:off x="692426" y="2362200"/>
            <a:ext cx="7772400" cy="1829761"/>
          </a:xfrm>
        </p:spPr>
        <p:txBody>
          <a:bodyPr>
            <a:normAutofit fontScale="90000"/>
          </a:bodyPr>
          <a:lstStyle/>
          <a:p>
            <a:pPr algn="ctr"/>
            <a:r>
              <a:rPr lang="en-US" sz="9600" dirty="0"/>
              <a:t>Organization Roles</a:t>
            </a:r>
          </a:p>
        </p:txBody>
      </p:sp>
      <p:sp>
        <p:nvSpPr>
          <p:cNvPr id="3" name="Subtitle 2">
            <a:extLst>
              <a:ext uri="{FF2B5EF4-FFF2-40B4-BE49-F238E27FC236}">
                <a16:creationId xmlns:a16="http://schemas.microsoft.com/office/drawing/2014/main" id="{CC9281D6-A7C1-41EC-8224-AFFEBC427507}"/>
              </a:ext>
            </a:extLst>
          </p:cNvPr>
          <p:cNvSpPr>
            <a:spLocks noGrp="1"/>
          </p:cNvSpPr>
          <p:nvPr>
            <p:ph type="subTitle" idx="1"/>
          </p:nvPr>
        </p:nvSpPr>
        <p:spPr>
          <a:xfrm>
            <a:off x="685800" y="4648200"/>
            <a:ext cx="7772400" cy="1199704"/>
          </a:xfrm>
        </p:spPr>
        <p:txBody>
          <a:bodyPr>
            <a:normAutofit/>
          </a:bodyPr>
          <a:lstStyle/>
          <a:p>
            <a:pPr algn="ctr"/>
            <a:r>
              <a:rPr lang="en-US" sz="3200" dirty="0"/>
              <a:t>PRESENTED BY: </a:t>
            </a:r>
            <a:r>
              <a:rPr lang="en-US" sz="4000" dirty="0"/>
              <a:t>Arienne Cheek</a:t>
            </a:r>
            <a:endParaRPr lang="en-US" sz="3200" dirty="0"/>
          </a:p>
        </p:txBody>
      </p:sp>
      <p:sp>
        <p:nvSpPr>
          <p:cNvPr id="6" name="Slide Number Placeholder 5">
            <a:extLst>
              <a:ext uri="{FF2B5EF4-FFF2-40B4-BE49-F238E27FC236}">
                <a16:creationId xmlns:a16="http://schemas.microsoft.com/office/drawing/2014/main" id="{3745C9BB-C00D-455F-BD52-71B619E4257F}"/>
              </a:ext>
            </a:extLst>
          </p:cNvPr>
          <p:cNvSpPr>
            <a:spLocks noGrp="1"/>
          </p:cNvSpPr>
          <p:nvPr>
            <p:ph type="sldNum" sz="quarter" idx="12"/>
          </p:nvPr>
        </p:nvSpPr>
        <p:spPr/>
        <p:txBody>
          <a:bodyPr/>
          <a:lstStyle/>
          <a:p>
            <a:fld id="{5217D969-FAF6-4667-9EED-A6C98B22320E}" type="slidenum">
              <a:rPr lang="en-US" smtClean="0"/>
              <a:t>11</a:t>
            </a:fld>
            <a:endParaRPr lang="en-US" dirty="0"/>
          </a:p>
        </p:txBody>
      </p:sp>
    </p:spTree>
    <p:extLst>
      <p:ext uri="{BB962C8B-B14F-4D97-AF65-F5344CB8AC3E}">
        <p14:creationId xmlns:p14="http://schemas.microsoft.com/office/powerpoint/2010/main" val="119581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MY PROFILE </a:t>
            </a:r>
          </a:p>
          <a:p>
            <a:pPr lvl="1"/>
            <a:r>
              <a:rPr lang="en-US" sz="2900" dirty="0"/>
              <a:t>Organization Roles</a:t>
            </a:r>
          </a:p>
          <a:p>
            <a:pPr lvl="1"/>
            <a:r>
              <a:rPr lang="en-US" sz="2900" dirty="0"/>
              <a:t>SAMs</a:t>
            </a:r>
          </a:p>
          <a:p>
            <a:pPr marL="393192" lvl="1"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sz="5400" dirty="0"/>
              <a:t>TRAINING CONTENTS</a:t>
            </a:r>
          </a:p>
        </p:txBody>
      </p:sp>
      <p:sp>
        <p:nvSpPr>
          <p:cNvPr id="6" name="Slide Number Placeholder 5"/>
          <p:cNvSpPr>
            <a:spLocks noGrp="1"/>
          </p:cNvSpPr>
          <p:nvPr>
            <p:ph type="sldNum" sz="quarter" idx="12"/>
          </p:nvPr>
        </p:nvSpPr>
        <p:spPr>
          <a:xfrm>
            <a:off x="8458200" y="6407944"/>
            <a:ext cx="554832" cy="365125"/>
          </a:xfrm>
        </p:spPr>
        <p:txBody>
          <a:bodyPr/>
          <a:lstStyle/>
          <a:p>
            <a:fld id="{5217D969-FAF6-4667-9EED-A6C98B22320E}" type="slidenum">
              <a:rPr lang="en-US" smtClean="0">
                <a:solidFill>
                  <a:schemeClr val="bg1"/>
                </a:solidFill>
              </a:rPr>
              <a:t>12</a:t>
            </a:fld>
            <a:endParaRPr lang="en-US" dirty="0">
              <a:solidFill>
                <a:schemeClr val="bg1"/>
              </a:solidFill>
            </a:endParaRPr>
          </a:p>
        </p:txBody>
      </p:sp>
      <p:sp>
        <p:nvSpPr>
          <p:cNvPr id="5" name="Footer Placeholder 4">
            <a:extLst>
              <a:ext uri="{FF2B5EF4-FFF2-40B4-BE49-F238E27FC236}">
                <a16:creationId xmlns:a16="http://schemas.microsoft.com/office/drawing/2014/main" id="{1C1234D9-1600-44CE-BB39-6494E0BD6582}"/>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46167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AE09EE-377A-4B13-9EFF-FCC9368CAB17}"/>
              </a:ext>
            </a:extLst>
          </p:cNvPr>
          <p:cNvSpPr>
            <a:spLocks noGrp="1"/>
          </p:cNvSpPr>
          <p:nvPr>
            <p:ph idx="1"/>
          </p:nvPr>
        </p:nvSpPr>
        <p:spPr/>
        <p:txBody>
          <a:bodyPr/>
          <a:lstStyle/>
          <a:p>
            <a:r>
              <a:rPr lang="en-US" b="1" u="sng" dirty="0"/>
              <a:t>Always</a:t>
            </a:r>
            <a:r>
              <a:rPr lang="en-US" dirty="0"/>
              <a:t> notify Grant Administrator via email of any key role staff changes. </a:t>
            </a:r>
          </a:p>
          <a:p>
            <a:endParaRPr lang="en-US" dirty="0"/>
          </a:p>
          <a:p>
            <a:endParaRPr lang="en-US" dirty="0"/>
          </a:p>
        </p:txBody>
      </p:sp>
      <p:sp>
        <p:nvSpPr>
          <p:cNvPr id="3" name="Date Placeholder 2">
            <a:extLst>
              <a:ext uri="{FF2B5EF4-FFF2-40B4-BE49-F238E27FC236}">
                <a16:creationId xmlns:a16="http://schemas.microsoft.com/office/drawing/2014/main" id="{3136998B-E70F-41F9-B92E-950AF78F6211}"/>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77F3341B-860D-4958-9009-1D3D6E679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0FF3F-D3FC-47A2-A5E1-714CD6818FA5}"/>
              </a:ext>
            </a:extLst>
          </p:cNvPr>
          <p:cNvSpPr>
            <a:spLocks noGrp="1"/>
          </p:cNvSpPr>
          <p:nvPr>
            <p:ph type="sldNum" sz="quarter" idx="12"/>
          </p:nvPr>
        </p:nvSpPr>
        <p:spPr/>
        <p:txBody>
          <a:bodyPr/>
          <a:lstStyle/>
          <a:p>
            <a:fld id="{5217D969-FAF6-4667-9EED-A6C98B22320E}" type="slidenum">
              <a:rPr lang="en-US" smtClean="0"/>
              <a:t>13</a:t>
            </a:fld>
            <a:endParaRPr lang="en-US"/>
          </a:p>
        </p:txBody>
      </p:sp>
      <p:sp>
        <p:nvSpPr>
          <p:cNvPr id="6" name="Title 5">
            <a:extLst>
              <a:ext uri="{FF2B5EF4-FFF2-40B4-BE49-F238E27FC236}">
                <a16:creationId xmlns:a16="http://schemas.microsoft.com/office/drawing/2014/main" id="{49EFDCBA-2B67-490E-A1F2-2F2386DE6314}"/>
              </a:ext>
            </a:extLst>
          </p:cNvPr>
          <p:cNvSpPr>
            <a:spLocks noGrp="1"/>
          </p:cNvSpPr>
          <p:nvPr>
            <p:ph type="title"/>
          </p:nvPr>
        </p:nvSpPr>
        <p:spPr/>
        <p:txBody>
          <a:bodyPr/>
          <a:lstStyle/>
          <a:p>
            <a:r>
              <a:rPr lang="en-US" dirty="0"/>
              <a:t>NEED TO KNOW</a:t>
            </a:r>
          </a:p>
        </p:txBody>
      </p:sp>
    </p:spTree>
    <p:extLst>
      <p:ext uri="{BB962C8B-B14F-4D97-AF65-F5344CB8AC3E}">
        <p14:creationId xmlns:p14="http://schemas.microsoft.com/office/powerpoint/2010/main" val="120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A768A-2A35-4B38-BCCD-461A5F61ED06}"/>
              </a:ext>
            </a:extLst>
          </p:cNvPr>
          <p:cNvSpPr>
            <a:spLocks noGrp="1"/>
          </p:cNvSpPr>
          <p:nvPr>
            <p:ph idx="1"/>
          </p:nvPr>
        </p:nvSpPr>
        <p:spPr>
          <a:xfrm>
            <a:off x="457200" y="228600"/>
            <a:ext cx="8229600" cy="5778691"/>
          </a:xfrm>
        </p:spPr>
        <p:txBody>
          <a:bodyPr>
            <a:normAutofit fontScale="70000" lnSpcReduction="20000"/>
          </a:bodyPr>
          <a:lstStyle/>
          <a:p>
            <a:pPr marL="109728" indent="0">
              <a:buNone/>
            </a:pPr>
            <a:r>
              <a:rPr lang="en-US" sz="4600" b="1" dirty="0"/>
              <a:t>ORGANIZATION ROLES</a:t>
            </a:r>
            <a:endParaRPr lang="en-US" sz="4600" dirty="0"/>
          </a:p>
          <a:p>
            <a:r>
              <a:rPr lang="en-US" sz="2800" b="1" dirty="0"/>
              <a:t>**(All persons needing GEMS access must obtain an NCID through </a:t>
            </a:r>
            <a:r>
              <a:rPr lang="en-US" sz="2800" b="1" u="sng" dirty="0">
                <a:hlinkClick r:id="rId3"/>
              </a:rPr>
              <a:t>https://ncid.nc.gov</a:t>
            </a:r>
            <a:r>
              <a:rPr lang="en-US" sz="2800" b="1" dirty="0"/>
              <a:t>):</a:t>
            </a:r>
            <a:endParaRPr lang="en-US" sz="2800" dirty="0"/>
          </a:p>
          <a:p>
            <a:pPr marL="109728" indent="0">
              <a:buNone/>
            </a:pPr>
            <a:r>
              <a:rPr lang="en-US" sz="2800" b="1" dirty="0"/>
              <a:t> </a:t>
            </a:r>
            <a:endParaRPr lang="en-US" sz="2800" dirty="0"/>
          </a:p>
          <a:p>
            <a:pPr lvl="0"/>
            <a:r>
              <a:rPr lang="en-US" sz="2800" b="1" dirty="0"/>
              <a:t>Authorizing Official (AO).</a:t>
            </a:r>
            <a:r>
              <a:rPr lang="en-US" sz="2800" dirty="0"/>
              <a:t>  </a:t>
            </a:r>
            <a:endParaRPr lang="en-US" sz="2400" dirty="0"/>
          </a:p>
          <a:p>
            <a:pPr lvl="1"/>
            <a:r>
              <a:rPr lang="en-US" sz="2400" dirty="0"/>
              <a:t>Signatory to grant award.  </a:t>
            </a:r>
            <a:endParaRPr lang="en-US" sz="2000" dirty="0"/>
          </a:p>
          <a:p>
            <a:pPr lvl="1"/>
            <a:r>
              <a:rPr lang="en-US" sz="2400" dirty="0"/>
              <a:t>Chief point of oversight for project.  </a:t>
            </a:r>
            <a:endParaRPr lang="en-US" sz="2000" dirty="0"/>
          </a:p>
          <a:p>
            <a:pPr lvl="0"/>
            <a:r>
              <a:rPr lang="en-US" sz="2800" b="1" dirty="0"/>
              <a:t>Financial Officer (FO).</a:t>
            </a:r>
            <a:r>
              <a:rPr lang="en-US" sz="2800" dirty="0"/>
              <a:t>  </a:t>
            </a:r>
            <a:endParaRPr lang="en-US" sz="2400" dirty="0"/>
          </a:p>
          <a:p>
            <a:pPr lvl="1"/>
            <a:r>
              <a:rPr lang="en-US" sz="2400" dirty="0"/>
              <a:t>Provides financial oversight to project</a:t>
            </a:r>
            <a:endParaRPr lang="en-US" sz="2000" dirty="0"/>
          </a:p>
          <a:p>
            <a:pPr lvl="1"/>
            <a:r>
              <a:rPr lang="en-US" sz="2400" dirty="0"/>
              <a:t>Agency financial policies and procedures</a:t>
            </a:r>
            <a:endParaRPr lang="en-US" sz="2000" dirty="0"/>
          </a:p>
          <a:p>
            <a:pPr lvl="1"/>
            <a:r>
              <a:rPr lang="en-US" sz="2400" dirty="0"/>
              <a:t>Federal financial policies and procedures</a:t>
            </a:r>
            <a:endParaRPr lang="en-US" sz="2000" dirty="0"/>
          </a:p>
          <a:p>
            <a:pPr lvl="0"/>
            <a:r>
              <a:rPr lang="en-US" sz="2800" b="1" dirty="0"/>
              <a:t>Project Director (PD).</a:t>
            </a:r>
            <a:r>
              <a:rPr lang="en-US" sz="2800" dirty="0"/>
              <a:t>  </a:t>
            </a:r>
            <a:endParaRPr lang="en-US" sz="2400" dirty="0"/>
          </a:p>
          <a:p>
            <a:pPr lvl="1"/>
            <a:r>
              <a:rPr lang="en-US" sz="2400" dirty="0"/>
              <a:t>Signatory to grant award.  </a:t>
            </a:r>
            <a:endParaRPr lang="en-US" sz="2000" dirty="0"/>
          </a:p>
          <a:p>
            <a:pPr lvl="1"/>
            <a:r>
              <a:rPr lang="en-US" sz="2400" dirty="0"/>
              <a:t>Responsible for execution of project.  </a:t>
            </a:r>
            <a:endParaRPr lang="en-US" sz="2000" dirty="0"/>
          </a:p>
          <a:p>
            <a:pPr lvl="1"/>
            <a:r>
              <a:rPr lang="en-US" sz="2400" dirty="0"/>
              <a:t>Primary point of contact with GCC.</a:t>
            </a:r>
            <a:endParaRPr lang="en-US" sz="2000" dirty="0"/>
          </a:p>
          <a:p>
            <a:pPr lvl="0"/>
            <a:r>
              <a:rPr lang="en-US" sz="2800" b="1" dirty="0"/>
              <a:t>Organization Administrator.</a:t>
            </a:r>
            <a:endParaRPr lang="en-US" sz="2400" dirty="0"/>
          </a:p>
          <a:p>
            <a:pPr lvl="1"/>
            <a:r>
              <a:rPr lang="en-US" sz="2400" dirty="0"/>
              <a:t>Submits all SAM updates to GEMS.</a:t>
            </a:r>
            <a:endParaRPr lang="en-US" sz="2000" dirty="0"/>
          </a:p>
          <a:p>
            <a:pPr lvl="1"/>
            <a:r>
              <a:rPr lang="en-US" sz="2400" dirty="0"/>
              <a:t>Approves all requests for organization roles (AO, FD, PD)</a:t>
            </a:r>
            <a:endParaRPr lang="en-US" sz="2000" dirty="0"/>
          </a:p>
          <a:p>
            <a:pPr lvl="1"/>
            <a:r>
              <a:rPr lang="en-US" sz="2400" dirty="0"/>
              <a:t>Assigns AO, FO and PD to open projects.</a:t>
            </a:r>
            <a:endParaRPr lang="en-US" sz="2000" dirty="0"/>
          </a:p>
          <a:p>
            <a:pPr lvl="1"/>
            <a:r>
              <a:rPr lang="en-US" sz="2400" dirty="0"/>
              <a:t>Approves/Denies requests for project access</a:t>
            </a:r>
            <a:endParaRPr lang="en-US" sz="2000" dirty="0"/>
          </a:p>
          <a:p>
            <a:pPr lvl="1"/>
            <a:r>
              <a:rPr lang="en-US" sz="2400" dirty="0"/>
              <a:t>Deactivates access/roles, if needed.</a:t>
            </a:r>
            <a:endParaRPr lang="en-US" sz="2000" dirty="0"/>
          </a:p>
          <a:p>
            <a:endParaRPr lang="en-US" dirty="0"/>
          </a:p>
        </p:txBody>
      </p:sp>
      <p:sp>
        <p:nvSpPr>
          <p:cNvPr id="5" name="Slide Number Placeholder 4">
            <a:extLst>
              <a:ext uri="{FF2B5EF4-FFF2-40B4-BE49-F238E27FC236}">
                <a16:creationId xmlns:a16="http://schemas.microsoft.com/office/drawing/2014/main" id="{2980444D-B230-47B0-AFE7-BBE7AE01CFF1}"/>
              </a:ext>
            </a:extLst>
          </p:cNvPr>
          <p:cNvSpPr>
            <a:spLocks noGrp="1"/>
          </p:cNvSpPr>
          <p:nvPr>
            <p:ph type="sldNum" sz="quarter" idx="12"/>
          </p:nvPr>
        </p:nvSpPr>
        <p:spPr/>
        <p:txBody>
          <a:bodyPr/>
          <a:lstStyle/>
          <a:p>
            <a:fld id="{5217D969-FAF6-4667-9EED-A6C98B22320E}" type="slidenum">
              <a:rPr lang="en-US" smtClean="0"/>
              <a:t>14</a:t>
            </a:fld>
            <a:endParaRPr lang="en-US"/>
          </a:p>
        </p:txBody>
      </p:sp>
      <p:sp>
        <p:nvSpPr>
          <p:cNvPr id="6" name="Footer Placeholder 4">
            <a:extLst>
              <a:ext uri="{FF2B5EF4-FFF2-40B4-BE49-F238E27FC236}">
                <a16:creationId xmlns:a16="http://schemas.microsoft.com/office/drawing/2014/main" id="{63683436-0E1B-4F50-BF7E-D6E2DD4F8C45}"/>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365920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C98F8F99-8DDF-446D-A604-017C5C0292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07286"/>
            <a:ext cx="9143999" cy="3142015"/>
          </a:xfrm>
        </p:spPr>
      </p:pic>
      <p:sp>
        <p:nvSpPr>
          <p:cNvPr id="5" name="Slide Number Placeholder 4">
            <a:extLst>
              <a:ext uri="{FF2B5EF4-FFF2-40B4-BE49-F238E27FC236}">
                <a16:creationId xmlns:a16="http://schemas.microsoft.com/office/drawing/2014/main" id="{835D57F3-7236-4F9F-A1AB-8CB4599E26DA}"/>
              </a:ext>
            </a:extLst>
          </p:cNvPr>
          <p:cNvSpPr>
            <a:spLocks noGrp="1"/>
          </p:cNvSpPr>
          <p:nvPr>
            <p:ph type="sldNum" sz="quarter" idx="12"/>
          </p:nvPr>
        </p:nvSpPr>
        <p:spPr/>
        <p:txBody>
          <a:bodyPr/>
          <a:lstStyle/>
          <a:p>
            <a:fld id="{5217D969-FAF6-4667-9EED-A6C98B22320E}" type="slidenum">
              <a:rPr lang="en-US" smtClean="0"/>
              <a:t>15</a:t>
            </a:fld>
            <a:endParaRPr lang="en-US"/>
          </a:p>
        </p:txBody>
      </p:sp>
      <p:sp>
        <p:nvSpPr>
          <p:cNvPr id="6" name="Title 5">
            <a:extLst>
              <a:ext uri="{FF2B5EF4-FFF2-40B4-BE49-F238E27FC236}">
                <a16:creationId xmlns:a16="http://schemas.microsoft.com/office/drawing/2014/main" id="{19DAFC81-B37C-403A-88B1-DE565ABDB332}"/>
              </a:ext>
            </a:extLst>
          </p:cNvPr>
          <p:cNvSpPr>
            <a:spLocks noGrp="1"/>
          </p:cNvSpPr>
          <p:nvPr>
            <p:ph type="title"/>
          </p:nvPr>
        </p:nvSpPr>
        <p:spPr/>
        <p:txBody>
          <a:bodyPr>
            <a:noAutofit/>
          </a:bodyPr>
          <a:lstStyle/>
          <a:p>
            <a:r>
              <a:rPr lang="en-US" sz="3200" dirty="0"/>
              <a:t>MY PROFILE – REQUEST ORGANIZATION ROLES</a:t>
            </a:r>
          </a:p>
        </p:txBody>
      </p:sp>
      <p:sp>
        <p:nvSpPr>
          <p:cNvPr id="7" name="Arrow: Right 6">
            <a:extLst>
              <a:ext uri="{FF2B5EF4-FFF2-40B4-BE49-F238E27FC236}">
                <a16:creationId xmlns:a16="http://schemas.microsoft.com/office/drawing/2014/main" id="{C07A7BBA-BBD7-443E-806D-A631BA5FB286}"/>
              </a:ext>
            </a:extLst>
          </p:cNvPr>
          <p:cNvSpPr/>
          <p:nvPr/>
        </p:nvSpPr>
        <p:spPr>
          <a:xfrm>
            <a:off x="1676400" y="3124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F2932C2-DBF7-4F8C-A66F-46550196D23D}"/>
              </a:ext>
            </a:extLst>
          </p:cNvPr>
          <p:cNvSpPr/>
          <p:nvPr/>
        </p:nvSpPr>
        <p:spPr>
          <a:xfrm>
            <a:off x="1676400" y="348665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ECB253B-6416-4915-B53E-0C8AB4B87044}"/>
              </a:ext>
            </a:extLst>
          </p:cNvPr>
          <p:cNvSpPr/>
          <p:nvPr/>
        </p:nvSpPr>
        <p:spPr>
          <a:xfrm>
            <a:off x="1676400" y="372421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F8D45B2-4CB4-48E5-A277-847DEF0DEDAE}"/>
              </a:ext>
            </a:extLst>
          </p:cNvPr>
          <p:cNvSpPr/>
          <p:nvPr/>
        </p:nvSpPr>
        <p:spPr>
          <a:xfrm>
            <a:off x="1295400" y="4876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DC12485-E3A8-49B0-BEAF-EA645108F410}"/>
              </a:ext>
            </a:extLst>
          </p:cNvPr>
          <p:cNvSpPr/>
          <p:nvPr/>
        </p:nvSpPr>
        <p:spPr>
          <a:xfrm>
            <a:off x="1295400" y="3962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07C4C65-05FE-4EC1-9072-0504E6FF44F1}"/>
              </a:ext>
            </a:extLst>
          </p:cNvPr>
          <p:cNvSpPr/>
          <p:nvPr/>
        </p:nvSpPr>
        <p:spPr>
          <a:xfrm>
            <a:off x="1344706" y="255077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D1106922-BAB3-45D9-85B6-C6CD2758EF03}"/>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7" name="Rectangle 16">
            <a:extLst>
              <a:ext uri="{FF2B5EF4-FFF2-40B4-BE49-F238E27FC236}">
                <a16:creationId xmlns:a16="http://schemas.microsoft.com/office/drawing/2014/main" id="{BFB632A1-E520-483D-BEAF-2A767AC93879}"/>
              </a:ext>
            </a:extLst>
          </p:cNvPr>
          <p:cNvSpPr/>
          <p:nvPr/>
        </p:nvSpPr>
        <p:spPr>
          <a:xfrm>
            <a:off x="8227924" y="21685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97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3931171E-11F6-49C8-816B-C81B59E696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7" y="2261962"/>
            <a:ext cx="9137073" cy="2807480"/>
          </a:xfrm>
        </p:spPr>
      </p:pic>
      <p:sp>
        <p:nvSpPr>
          <p:cNvPr id="5" name="Slide Number Placeholder 4">
            <a:extLst>
              <a:ext uri="{FF2B5EF4-FFF2-40B4-BE49-F238E27FC236}">
                <a16:creationId xmlns:a16="http://schemas.microsoft.com/office/drawing/2014/main" id="{529E059D-D12F-4BEE-9D7D-1BC36A41954D}"/>
              </a:ext>
            </a:extLst>
          </p:cNvPr>
          <p:cNvSpPr>
            <a:spLocks noGrp="1"/>
          </p:cNvSpPr>
          <p:nvPr>
            <p:ph type="sldNum" sz="quarter" idx="12"/>
          </p:nvPr>
        </p:nvSpPr>
        <p:spPr/>
        <p:txBody>
          <a:bodyPr/>
          <a:lstStyle/>
          <a:p>
            <a:fld id="{5217D969-FAF6-4667-9EED-A6C98B22320E}" type="slidenum">
              <a:rPr lang="en-US" smtClean="0"/>
              <a:t>16</a:t>
            </a:fld>
            <a:endParaRPr lang="en-US"/>
          </a:p>
        </p:txBody>
      </p:sp>
      <p:sp>
        <p:nvSpPr>
          <p:cNvPr id="6" name="Title 5">
            <a:extLst>
              <a:ext uri="{FF2B5EF4-FFF2-40B4-BE49-F238E27FC236}">
                <a16:creationId xmlns:a16="http://schemas.microsoft.com/office/drawing/2014/main" id="{268BFD91-7FFA-406E-99D2-B742F1A099F8}"/>
              </a:ext>
            </a:extLst>
          </p:cNvPr>
          <p:cNvSpPr>
            <a:spLocks noGrp="1"/>
          </p:cNvSpPr>
          <p:nvPr>
            <p:ph type="title"/>
          </p:nvPr>
        </p:nvSpPr>
        <p:spPr/>
        <p:txBody>
          <a:bodyPr>
            <a:normAutofit fontScale="90000"/>
          </a:bodyPr>
          <a:lstStyle/>
          <a:p>
            <a:r>
              <a:rPr lang="en-US" dirty="0"/>
              <a:t>MY PROFILE – </a:t>
            </a:r>
            <a:r>
              <a:rPr lang="en-US" sz="4000" dirty="0"/>
              <a:t>REQUEST</a:t>
            </a:r>
            <a:r>
              <a:rPr lang="en-US" dirty="0"/>
              <a:t> PROJECT ACCESS</a:t>
            </a:r>
          </a:p>
        </p:txBody>
      </p:sp>
      <p:sp>
        <p:nvSpPr>
          <p:cNvPr id="7" name="Arrow: Right 6">
            <a:extLst>
              <a:ext uri="{FF2B5EF4-FFF2-40B4-BE49-F238E27FC236}">
                <a16:creationId xmlns:a16="http://schemas.microsoft.com/office/drawing/2014/main" id="{A470DD8B-137A-49E6-84BF-A25B804EDC9B}"/>
              </a:ext>
            </a:extLst>
          </p:cNvPr>
          <p:cNvSpPr/>
          <p:nvPr/>
        </p:nvSpPr>
        <p:spPr>
          <a:xfrm>
            <a:off x="1295400" y="2667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01E060C-DEAA-42F1-8E59-8F10BE04888C}"/>
              </a:ext>
            </a:extLst>
          </p:cNvPr>
          <p:cNvSpPr/>
          <p:nvPr/>
        </p:nvSpPr>
        <p:spPr>
          <a:xfrm>
            <a:off x="1295400" y="345639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6DC3997-8AD8-4A05-B5E7-A31E356C10D3}"/>
              </a:ext>
            </a:extLst>
          </p:cNvPr>
          <p:cNvSpPr/>
          <p:nvPr/>
        </p:nvSpPr>
        <p:spPr>
          <a:xfrm>
            <a:off x="1295400" y="4648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70DEB21-A4CD-4CA6-BA3F-2241D12535B4}"/>
              </a:ext>
            </a:extLst>
          </p:cNvPr>
          <p:cNvSpPr/>
          <p:nvPr/>
        </p:nvSpPr>
        <p:spPr>
          <a:xfrm>
            <a:off x="1308847" y="401719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8C426F-9720-44DE-9DE0-49924FF3FEA1}"/>
              </a:ext>
            </a:extLst>
          </p:cNvPr>
          <p:cNvSpPr txBox="1"/>
          <p:nvPr/>
        </p:nvSpPr>
        <p:spPr>
          <a:xfrm>
            <a:off x="2057400" y="3401420"/>
            <a:ext cx="2297729" cy="338554"/>
          </a:xfrm>
          <a:prstGeom prst="rect">
            <a:avLst/>
          </a:prstGeom>
          <a:noFill/>
          <a:ln w="19050">
            <a:solidFill>
              <a:srgbClr val="0070C0"/>
            </a:solidFill>
          </a:ln>
        </p:spPr>
        <p:txBody>
          <a:bodyPr wrap="square" rtlCol="0">
            <a:spAutoFit/>
          </a:bodyPr>
          <a:lstStyle/>
          <a:p>
            <a:r>
              <a:rPr lang="en-US" sz="1400" dirty="0">
                <a:latin typeface="Arial Nova" panose="020B0604020202020204" pitchFamily="34" charset="0"/>
              </a:rPr>
              <a:t>Select appropriate project</a:t>
            </a:r>
            <a:r>
              <a:rPr lang="en-US" sz="1600" dirty="0">
                <a:latin typeface="Arial Nova" panose="020B0604020202020204" pitchFamily="34" charset="0"/>
              </a:rPr>
              <a:t>.</a:t>
            </a:r>
          </a:p>
        </p:txBody>
      </p:sp>
      <p:sp>
        <p:nvSpPr>
          <p:cNvPr id="12" name="TextBox 11">
            <a:extLst>
              <a:ext uri="{FF2B5EF4-FFF2-40B4-BE49-F238E27FC236}">
                <a16:creationId xmlns:a16="http://schemas.microsoft.com/office/drawing/2014/main" id="{CEF6B197-AC87-4A11-82AA-F290B90B4F45}"/>
              </a:ext>
            </a:extLst>
          </p:cNvPr>
          <p:cNvSpPr txBox="1"/>
          <p:nvPr/>
        </p:nvSpPr>
        <p:spPr>
          <a:xfrm>
            <a:off x="1740871" y="3962400"/>
            <a:ext cx="2297729" cy="307777"/>
          </a:xfrm>
          <a:prstGeom prst="rect">
            <a:avLst/>
          </a:prstGeom>
          <a:noFill/>
          <a:ln w="19050">
            <a:solidFill>
              <a:srgbClr val="0070C0"/>
            </a:solidFill>
          </a:ln>
        </p:spPr>
        <p:txBody>
          <a:bodyPr wrap="square" rtlCol="0">
            <a:spAutoFit/>
          </a:bodyPr>
          <a:lstStyle/>
          <a:p>
            <a:r>
              <a:rPr lang="en-US" sz="1400" dirty="0">
                <a:latin typeface="Arial Nova" panose="020B0604020202020204" pitchFamily="34" charset="0"/>
              </a:rPr>
              <a:t>Enter justification here.</a:t>
            </a:r>
          </a:p>
        </p:txBody>
      </p:sp>
      <p:sp>
        <p:nvSpPr>
          <p:cNvPr id="13" name="Footer Placeholder 4">
            <a:extLst>
              <a:ext uri="{FF2B5EF4-FFF2-40B4-BE49-F238E27FC236}">
                <a16:creationId xmlns:a16="http://schemas.microsoft.com/office/drawing/2014/main" id="{00AD132B-ED79-49D9-A35A-EC8B0EC3778C}"/>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4" name="Rectangle 13">
            <a:extLst>
              <a:ext uri="{FF2B5EF4-FFF2-40B4-BE49-F238E27FC236}">
                <a16:creationId xmlns:a16="http://schemas.microsoft.com/office/drawing/2014/main" id="{1AB7EFFF-60F9-4AD8-BB00-DE7EACB90D5A}"/>
              </a:ext>
            </a:extLst>
          </p:cNvPr>
          <p:cNvSpPr/>
          <p:nvPr/>
        </p:nvSpPr>
        <p:spPr>
          <a:xfrm>
            <a:off x="8153400" y="22860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25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D88D3129-9BEA-4672-890A-51266D3191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99" y="1417638"/>
            <a:ext cx="9045597" cy="4267953"/>
          </a:xfrm>
        </p:spPr>
      </p:pic>
      <p:sp>
        <p:nvSpPr>
          <p:cNvPr id="5" name="Slide Number Placeholder 4">
            <a:extLst>
              <a:ext uri="{FF2B5EF4-FFF2-40B4-BE49-F238E27FC236}">
                <a16:creationId xmlns:a16="http://schemas.microsoft.com/office/drawing/2014/main" id="{B3446187-85CC-4254-8A4A-FA471002105A}"/>
              </a:ext>
            </a:extLst>
          </p:cNvPr>
          <p:cNvSpPr>
            <a:spLocks noGrp="1"/>
          </p:cNvSpPr>
          <p:nvPr>
            <p:ph type="sldNum" sz="quarter" idx="12"/>
          </p:nvPr>
        </p:nvSpPr>
        <p:spPr/>
        <p:txBody>
          <a:bodyPr/>
          <a:lstStyle/>
          <a:p>
            <a:fld id="{5217D969-FAF6-4667-9EED-A6C98B22320E}" type="slidenum">
              <a:rPr lang="en-US" smtClean="0"/>
              <a:t>17</a:t>
            </a:fld>
            <a:endParaRPr lang="en-US"/>
          </a:p>
        </p:txBody>
      </p:sp>
      <p:sp>
        <p:nvSpPr>
          <p:cNvPr id="6" name="Title 5">
            <a:extLst>
              <a:ext uri="{FF2B5EF4-FFF2-40B4-BE49-F238E27FC236}">
                <a16:creationId xmlns:a16="http://schemas.microsoft.com/office/drawing/2014/main" id="{2B697F7D-824E-49CD-8D23-3B62E1850353}"/>
              </a:ext>
            </a:extLst>
          </p:cNvPr>
          <p:cNvSpPr>
            <a:spLocks noGrp="1"/>
          </p:cNvSpPr>
          <p:nvPr>
            <p:ph type="title"/>
          </p:nvPr>
        </p:nvSpPr>
        <p:spPr/>
        <p:txBody>
          <a:bodyPr>
            <a:normAutofit fontScale="90000"/>
          </a:bodyPr>
          <a:lstStyle/>
          <a:p>
            <a:r>
              <a:rPr lang="en-US" dirty="0"/>
              <a:t>MY ORGANIZATION – APPROVE/DENY ROLE REQUESTS</a:t>
            </a:r>
          </a:p>
        </p:txBody>
      </p:sp>
      <p:sp>
        <p:nvSpPr>
          <p:cNvPr id="7" name="Arrow: Right 6">
            <a:extLst>
              <a:ext uri="{FF2B5EF4-FFF2-40B4-BE49-F238E27FC236}">
                <a16:creationId xmlns:a16="http://schemas.microsoft.com/office/drawing/2014/main" id="{4073EB97-E2B2-4C17-A69E-11B97D84B53F}"/>
              </a:ext>
            </a:extLst>
          </p:cNvPr>
          <p:cNvSpPr/>
          <p:nvPr/>
        </p:nvSpPr>
        <p:spPr>
          <a:xfrm>
            <a:off x="1371600" y="2819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90BA477-6133-4A31-8DE7-B459B3EAE226}"/>
              </a:ext>
            </a:extLst>
          </p:cNvPr>
          <p:cNvSpPr/>
          <p:nvPr/>
        </p:nvSpPr>
        <p:spPr>
          <a:xfrm>
            <a:off x="1362635" y="385706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6A952A8-A479-4C4E-A6E9-DDBFB4C551FC}"/>
              </a:ext>
            </a:extLst>
          </p:cNvPr>
          <p:cNvSpPr/>
          <p:nvPr/>
        </p:nvSpPr>
        <p:spPr>
          <a:xfrm>
            <a:off x="1362635" y="185051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076DB38-6CE4-4A10-BCDE-87566B2A698E}"/>
              </a:ext>
            </a:extLst>
          </p:cNvPr>
          <p:cNvSpPr/>
          <p:nvPr/>
        </p:nvSpPr>
        <p:spPr>
          <a:xfrm>
            <a:off x="1362635" y="336658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5EF3EF-3618-4CEF-8637-44D1CD3E7D3C}"/>
              </a:ext>
            </a:extLst>
          </p:cNvPr>
          <p:cNvSpPr txBox="1"/>
          <p:nvPr/>
        </p:nvSpPr>
        <p:spPr>
          <a:xfrm>
            <a:off x="838200" y="3803901"/>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3" name="TextBox 12">
            <a:extLst>
              <a:ext uri="{FF2B5EF4-FFF2-40B4-BE49-F238E27FC236}">
                <a16:creationId xmlns:a16="http://schemas.microsoft.com/office/drawing/2014/main" id="{B36AADA8-D74F-4B51-B913-94B14EF5453C}"/>
              </a:ext>
            </a:extLst>
          </p:cNvPr>
          <p:cNvSpPr txBox="1"/>
          <p:nvPr/>
        </p:nvSpPr>
        <p:spPr>
          <a:xfrm>
            <a:off x="762000" y="3326991"/>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a:t>
            </a:r>
            <a:endParaRPr lang="en-US" sz="1600" dirty="0">
              <a:latin typeface="Arial Nova" panose="020B0604020202020204" pitchFamily="34" charset="0"/>
            </a:endParaRPr>
          </a:p>
        </p:txBody>
      </p:sp>
      <p:sp>
        <p:nvSpPr>
          <p:cNvPr id="14" name="TextBox 13">
            <a:extLst>
              <a:ext uri="{FF2B5EF4-FFF2-40B4-BE49-F238E27FC236}">
                <a16:creationId xmlns:a16="http://schemas.microsoft.com/office/drawing/2014/main" id="{1A6B5583-1027-4EDC-BAED-84AFD235F621}"/>
              </a:ext>
            </a:extLst>
          </p:cNvPr>
          <p:cNvSpPr txBox="1"/>
          <p:nvPr/>
        </p:nvSpPr>
        <p:spPr>
          <a:xfrm>
            <a:off x="762000" y="2810493"/>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a:t>
            </a:r>
            <a:endParaRPr lang="en-US" sz="1600" dirty="0">
              <a:latin typeface="Arial Nova" panose="020B0604020202020204" pitchFamily="34" charset="0"/>
            </a:endParaRPr>
          </a:p>
        </p:txBody>
      </p:sp>
      <p:sp>
        <p:nvSpPr>
          <p:cNvPr id="15" name="Footer Placeholder 4">
            <a:extLst>
              <a:ext uri="{FF2B5EF4-FFF2-40B4-BE49-F238E27FC236}">
                <a16:creationId xmlns:a16="http://schemas.microsoft.com/office/drawing/2014/main" id="{7EF0E518-EEEB-4E75-9B38-52A316F23CD1}"/>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6" name="Rectangle 15">
            <a:extLst>
              <a:ext uri="{FF2B5EF4-FFF2-40B4-BE49-F238E27FC236}">
                <a16:creationId xmlns:a16="http://schemas.microsoft.com/office/drawing/2014/main" id="{BD62F359-C684-4FEE-A09D-EEF2F0B9D8BE}"/>
              </a:ext>
            </a:extLst>
          </p:cNvPr>
          <p:cNvSpPr/>
          <p:nvPr/>
        </p:nvSpPr>
        <p:spPr>
          <a:xfrm>
            <a:off x="8153400" y="14478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40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D0E17A8E-51DC-4376-828F-D7A3CBBBC2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40" y="1600200"/>
            <a:ext cx="9208236" cy="4038600"/>
          </a:xfrm>
        </p:spPr>
      </p:pic>
      <p:sp>
        <p:nvSpPr>
          <p:cNvPr id="5" name="Slide Number Placeholder 4">
            <a:extLst>
              <a:ext uri="{FF2B5EF4-FFF2-40B4-BE49-F238E27FC236}">
                <a16:creationId xmlns:a16="http://schemas.microsoft.com/office/drawing/2014/main" id="{E03A1CBE-53B8-4E13-83B2-47D14C0BDA05}"/>
              </a:ext>
            </a:extLst>
          </p:cNvPr>
          <p:cNvSpPr>
            <a:spLocks noGrp="1"/>
          </p:cNvSpPr>
          <p:nvPr>
            <p:ph type="sldNum" sz="quarter" idx="12"/>
          </p:nvPr>
        </p:nvSpPr>
        <p:spPr/>
        <p:txBody>
          <a:bodyPr/>
          <a:lstStyle/>
          <a:p>
            <a:fld id="{5217D969-FAF6-4667-9EED-A6C98B22320E}" type="slidenum">
              <a:rPr lang="en-US" smtClean="0"/>
              <a:t>18</a:t>
            </a:fld>
            <a:endParaRPr lang="en-US"/>
          </a:p>
        </p:txBody>
      </p:sp>
      <p:sp>
        <p:nvSpPr>
          <p:cNvPr id="6" name="Title 5">
            <a:extLst>
              <a:ext uri="{FF2B5EF4-FFF2-40B4-BE49-F238E27FC236}">
                <a16:creationId xmlns:a16="http://schemas.microsoft.com/office/drawing/2014/main" id="{26E34597-5ACF-4989-B8D0-8E34A1EAE777}"/>
              </a:ext>
            </a:extLst>
          </p:cNvPr>
          <p:cNvSpPr>
            <a:spLocks noGrp="1"/>
          </p:cNvSpPr>
          <p:nvPr>
            <p:ph type="title"/>
          </p:nvPr>
        </p:nvSpPr>
        <p:spPr/>
        <p:txBody>
          <a:bodyPr>
            <a:normAutofit fontScale="90000"/>
          </a:bodyPr>
          <a:lstStyle/>
          <a:p>
            <a:r>
              <a:rPr lang="en-US" sz="4800" dirty="0"/>
              <a:t>MY PROFILE</a:t>
            </a:r>
            <a:r>
              <a:rPr lang="en-US" sz="7200" dirty="0"/>
              <a:t> </a:t>
            </a:r>
            <a:r>
              <a:rPr lang="en-US" sz="4800" dirty="0"/>
              <a:t>– DEACTIVATE ROLES</a:t>
            </a:r>
          </a:p>
        </p:txBody>
      </p:sp>
      <p:sp>
        <p:nvSpPr>
          <p:cNvPr id="7" name="Arrow: Right 6">
            <a:extLst>
              <a:ext uri="{FF2B5EF4-FFF2-40B4-BE49-F238E27FC236}">
                <a16:creationId xmlns:a16="http://schemas.microsoft.com/office/drawing/2014/main" id="{018876C9-DBB5-4DA8-B5C8-30A9CE8BB643}"/>
              </a:ext>
            </a:extLst>
          </p:cNvPr>
          <p:cNvSpPr/>
          <p:nvPr/>
        </p:nvSpPr>
        <p:spPr>
          <a:xfrm>
            <a:off x="1355912" y="237885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5B6C2F9-182A-494B-888C-88CC9D29CAF6}"/>
              </a:ext>
            </a:extLst>
          </p:cNvPr>
          <p:cNvSpPr/>
          <p:nvPr/>
        </p:nvSpPr>
        <p:spPr>
          <a:xfrm>
            <a:off x="1358153" y="50673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E79E72D-F30C-4E2C-9AA9-60639C175E7B}"/>
              </a:ext>
            </a:extLst>
          </p:cNvPr>
          <p:cNvSpPr/>
          <p:nvPr/>
        </p:nvSpPr>
        <p:spPr>
          <a:xfrm>
            <a:off x="1371600" y="3886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B62CF93-E4DD-4ACF-AB67-88A382457010}"/>
              </a:ext>
            </a:extLst>
          </p:cNvPr>
          <p:cNvSpPr/>
          <p:nvPr/>
        </p:nvSpPr>
        <p:spPr>
          <a:xfrm>
            <a:off x="1349188" y="306705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B5B659-039B-4B42-9CEF-78388B88B012}"/>
              </a:ext>
            </a:extLst>
          </p:cNvPr>
          <p:cNvSpPr txBox="1"/>
          <p:nvPr/>
        </p:nvSpPr>
        <p:spPr>
          <a:xfrm>
            <a:off x="849406" y="3035399"/>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a:t>
            </a:r>
            <a:endParaRPr lang="en-US" sz="1600" dirty="0">
              <a:latin typeface="Arial Nova" panose="020B0604020202020204" pitchFamily="34" charset="0"/>
            </a:endParaRPr>
          </a:p>
        </p:txBody>
      </p:sp>
      <p:sp>
        <p:nvSpPr>
          <p:cNvPr id="13" name="TextBox 12">
            <a:extLst>
              <a:ext uri="{FF2B5EF4-FFF2-40B4-BE49-F238E27FC236}">
                <a16:creationId xmlns:a16="http://schemas.microsoft.com/office/drawing/2014/main" id="{AE5C441D-B924-43F5-BF02-2BEC6ECCA1A0}"/>
              </a:ext>
            </a:extLst>
          </p:cNvPr>
          <p:cNvSpPr txBox="1"/>
          <p:nvPr/>
        </p:nvSpPr>
        <p:spPr>
          <a:xfrm>
            <a:off x="862853" y="3885421"/>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4" name="TextBox 13">
            <a:extLst>
              <a:ext uri="{FF2B5EF4-FFF2-40B4-BE49-F238E27FC236}">
                <a16:creationId xmlns:a16="http://schemas.microsoft.com/office/drawing/2014/main" id="{1C0764FB-0071-456B-BDE8-0C866BDEEF01}"/>
              </a:ext>
            </a:extLst>
          </p:cNvPr>
          <p:cNvSpPr txBox="1"/>
          <p:nvPr/>
        </p:nvSpPr>
        <p:spPr>
          <a:xfrm>
            <a:off x="835959" y="5027711"/>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5" name="TextBox 14">
            <a:extLst>
              <a:ext uri="{FF2B5EF4-FFF2-40B4-BE49-F238E27FC236}">
                <a16:creationId xmlns:a16="http://schemas.microsoft.com/office/drawing/2014/main" id="{361605B2-84AD-42BF-A7B9-A45B1EE21902}"/>
              </a:ext>
            </a:extLst>
          </p:cNvPr>
          <p:cNvSpPr txBox="1"/>
          <p:nvPr/>
        </p:nvSpPr>
        <p:spPr>
          <a:xfrm>
            <a:off x="2355012" y="2359223"/>
            <a:ext cx="32004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Search for Person/Role to Deactivate</a:t>
            </a:r>
            <a:endParaRPr lang="en-US" sz="1600" dirty="0">
              <a:latin typeface="Arial Nova" panose="020B0604020202020204" pitchFamily="34" charset="0"/>
            </a:endParaRPr>
          </a:p>
        </p:txBody>
      </p:sp>
      <p:sp>
        <p:nvSpPr>
          <p:cNvPr id="16" name="Footer Placeholder 4">
            <a:extLst>
              <a:ext uri="{FF2B5EF4-FFF2-40B4-BE49-F238E27FC236}">
                <a16:creationId xmlns:a16="http://schemas.microsoft.com/office/drawing/2014/main" id="{C5684840-F8F3-4F89-A259-CE527C2DE3E5}"/>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7" name="Rectangle 16">
            <a:extLst>
              <a:ext uri="{FF2B5EF4-FFF2-40B4-BE49-F238E27FC236}">
                <a16:creationId xmlns:a16="http://schemas.microsoft.com/office/drawing/2014/main" id="{F697ED83-FC6B-49C1-A949-EF8C6F9829AC}"/>
              </a:ext>
            </a:extLst>
          </p:cNvPr>
          <p:cNvSpPr/>
          <p:nvPr/>
        </p:nvSpPr>
        <p:spPr>
          <a:xfrm>
            <a:off x="8227924" y="16002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59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8990EF82-0B92-41F5-A5B3-39E2EF6EE1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327" y="2057400"/>
            <a:ext cx="9182031" cy="3124200"/>
          </a:xfrm>
        </p:spPr>
      </p:pic>
      <p:sp>
        <p:nvSpPr>
          <p:cNvPr id="5" name="Slide Number Placeholder 4">
            <a:extLst>
              <a:ext uri="{FF2B5EF4-FFF2-40B4-BE49-F238E27FC236}">
                <a16:creationId xmlns:a16="http://schemas.microsoft.com/office/drawing/2014/main" id="{C1C18AC8-0494-4ED8-B266-C7AA71D17164}"/>
              </a:ext>
            </a:extLst>
          </p:cNvPr>
          <p:cNvSpPr>
            <a:spLocks noGrp="1"/>
          </p:cNvSpPr>
          <p:nvPr>
            <p:ph type="sldNum" sz="quarter" idx="12"/>
          </p:nvPr>
        </p:nvSpPr>
        <p:spPr/>
        <p:txBody>
          <a:bodyPr/>
          <a:lstStyle/>
          <a:p>
            <a:fld id="{5217D969-FAF6-4667-9EED-A6C98B22320E}" type="slidenum">
              <a:rPr lang="en-US" smtClean="0"/>
              <a:t>19</a:t>
            </a:fld>
            <a:endParaRPr lang="en-US"/>
          </a:p>
        </p:txBody>
      </p:sp>
      <p:sp>
        <p:nvSpPr>
          <p:cNvPr id="6" name="Title 5">
            <a:extLst>
              <a:ext uri="{FF2B5EF4-FFF2-40B4-BE49-F238E27FC236}">
                <a16:creationId xmlns:a16="http://schemas.microsoft.com/office/drawing/2014/main" id="{37A1DC3F-438B-4793-B6A1-4C497A78BECC}"/>
              </a:ext>
            </a:extLst>
          </p:cNvPr>
          <p:cNvSpPr>
            <a:spLocks noGrp="1"/>
          </p:cNvSpPr>
          <p:nvPr>
            <p:ph type="title"/>
          </p:nvPr>
        </p:nvSpPr>
        <p:spPr>
          <a:xfrm>
            <a:off x="152400" y="274637"/>
            <a:ext cx="8860632" cy="1394905"/>
          </a:xfrm>
        </p:spPr>
        <p:txBody>
          <a:bodyPr>
            <a:normAutofit fontScale="90000"/>
          </a:bodyPr>
          <a:lstStyle/>
          <a:p>
            <a:r>
              <a:rPr lang="en-US" sz="5400" dirty="0"/>
              <a:t>MY PROFILE – ASSIGN OFFICIALS</a:t>
            </a:r>
          </a:p>
        </p:txBody>
      </p:sp>
      <p:sp>
        <p:nvSpPr>
          <p:cNvPr id="7" name="Arrow: Right 6">
            <a:extLst>
              <a:ext uri="{FF2B5EF4-FFF2-40B4-BE49-F238E27FC236}">
                <a16:creationId xmlns:a16="http://schemas.microsoft.com/office/drawing/2014/main" id="{2F3DF0E7-FE29-4C5F-A373-0B2CC6942744}"/>
              </a:ext>
            </a:extLst>
          </p:cNvPr>
          <p:cNvSpPr/>
          <p:nvPr/>
        </p:nvSpPr>
        <p:spPr>
          <a:xfrm>
            <a:off x="1295400" y="2438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2F4C2E0-A989-4630-A495-112A63CD3C0F}"/>
              </a:ext>
            </a:extLst>
          </p:cNvPr>
          <p:cNvSpPr/>
          <p:nvPr/>
        </p:nvSpPr>
        <p:spPr>
          <a:xfrm>
            <a:off x="1270747" y="298511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40C76ED-A246-4546-816F-813D4473C1A1}"/>
              </a:ext>
            </a:extLst>
          </p:cNvPr>
          <p:cNvSpPr/>
          <p:nvPr/>
        </p:nvSpPr>
        <p:spPr>
          <a:xfrm>
            <a:off x="1270747" y="343585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416EF97-1541-4D9E-875F-DA5584700DDA}"/>
              </a:ext>
            </a:extLst>
          </p:cNvPr>
          <p:cNvSpPr/>
          <p:nvPr/>
        </p:nvSpPr>
        <p:spPr>
          <a:xfrm>
            <a:off x="5012225" y="298735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80A29EE-52C9-4C20-A55E-B55552A424CF}"/>
              </a:ext>
            </a:extLst>
          </p:cNvPr>
          <p:cNvSpPr/>
          <p:nvPr/>
        </p:nvSpPr>
        <p:spPr>
          <a:xfrm>
            <a:off x="5012225" y="343585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41013EB-6E68-4FC3-AB80-4B20BAB259BC}"/>
              </a:ext>
            </a:extLst>
          </p:cNvPr>
          <p:cNvSpPr/>
          <p:nvPr/>
        </p:nvSpPr>
        <p:spPr>
          <a:xfrm>
            <a:off x="1270747" y="3886602"/>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2DACC82-F54C-437D-9AD2-546C80195465}"/>
              </a:ext>
            </a:extLst>
          </p:cNvPr>
          <p:cNvSpPr/>
          <p:nvPr/>
        </p:nvSpPr>
        <p:spPr>
          <a:xfrm>
            <a:off x="1270747" y="4800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97C6CE1-8629-4396-AF20-825DA7CC7DD8}"/>
              </a:ext>
            </a:extLst>
          </p:cNvPr>
          <p:cNvSpPr txBox="1"/>
          <p:nvPr/>
        </p:nvSpPr>
        <p:spPr>
          <a:xfrm>
            <a:off x="2450725" y="3578825"/>
            <a:ext cx="149934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Category</a:t>
            </a:r>
            <a:endParaRPr lang="en-US" sz="1600" dirty="0">
              <a:latin typeface="Arial Nova" panose="020B0604020202020204" pitchFamily="34" charset="0"/>
            </a:endParaRPr>
          </a:p>
        </p:txBody>
      </p:sp>
      <p:sp>
        <p:nvSpPr>
          <p:cNvPr id="16" name="TextBox 15">
            <a:extLst>
              <a:ext uri="{FF2B5EF4-FFF2-40B4-BE49-F238E27FC236}">
                <a16:creationId xmlns:a16="http://schemas.microsoft.com/office/drawing/2014/main" id="{509DD047-EEA3-45E5-BE8A-6FA9D65DD53D}"/>
              </a:ext>
            </a:extLst>
          </p:cNvPr>
          <p:cNvSpPr txBox="1"/>
          <p:nvPr/>
        </p:nvSpPr>
        <p:spPr>
          <a:xfrm>
            <a:off x="2514600" y="4115202"/>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7" name="TextBox 16">
            <a:extLst>
              <a:ext uri="{FF2B5EF4-FFF2-40B4-BE49-F238E27FC236}">
                <a16:creationId xmlns:a16="http://schemas.microsoft.com/office/drawing/2014/main" id="{E47CF3A2-64BF-43CB-BB6B-9643BC166244}"/>
              </a:ext>
            </a:extLst>
          </p:cNvPr>
          <p:cNvSpPr txBox="1"/>
          <p:nvPr/>
        </p:nvSpPr>
        <p:spPr>
          <a:xfrm>
            <a:off x="701488" y="4761011"/>
            <a:ext cx="685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8" name="TextBox 17">
            <a:extLst>
              <a:ext uri="{FF2B5EF4-FFF2-40B4-BE49-F238E27FC236}">
                <a16:creationId xmlns:a16="http://schemas.microsoft.com/office/drawing/2014/main" id="{F7F6ABBB-CDA2-4EF5-A4FC-206BC9078C82}"/>
              </a:ext>
            </a:extLst>
          </p:cNvPr>
          <p:cNvSpPr txBox="1"/>
          <p:nvPr/>
        </p:nvSpPr>
        <p:spPr>
          <a:xfrm>
            <a:off x="2450726" y="3153953"/>
            <a:ext cx="149934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Project</a:t>
            </a:r>
            <a:endParaRPr lang="en-US" sz="1600" dirty="0">
              <a:latin typeface="Arial Nova" panose="020B0604020202020204" pitchFamily="34" charset="0"/>
            </a:endParaRPr>
          </a:p>
        </p:txBody>
      </p:sp>
      <p:sp>
        <p:nvSpPr>
          <p:cNvPr id="19" name="TextBox 18">
            <a:extLst>
              <a:ext uri="{FF2B5EF4-FFF2-40B4-BE49-F238E27FC236}">
                <a16:creationId xmlns:a16="http://schemas.microsoft.com/office/drawing/2014/main" id="{E7600C24-AC04-433F-A02D-CCCF91D8FAAC}"/>
              </a:ext>
            </a:extLst>
          </p:cNvPr>
          <p:cNvSpPr txBox="1"/>
          <p:nvPr/>
        </p:nvSpPr>
        <p:spPr>
          <a:xfrm>
            <a:off x="6238230" y="3108513"/>
            <a:ext cx="149934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Director</a:t>
            </a:r>
            <a:endParaRPr lang="en-US" sz="1600" dirty="0">
              <a:latin typeface="Arial Nova" panose="020B0604020202020204" pitchFamily="34" charset="0"/>
            </a:endParaRPr>
          </a:p>
        </p:txBody>
      </p:sp>
      <p:sp>
        <p:nvSpPr>
          <p:cNvPr id="20" name="TextBox 19">
            <a:extLst>
              <a:ext uri="{FF2B5EF4-FFF2-40B4-BE49-F238E27FC236}">
                <a16:creationId xmlns:a16="http://schemas.microsoft.com/office/drawing/2014/main" id="{07F503CB-1712-4B67-B2F3-6F97FA4C2FB2}"/>
              </a:ext>
            </a:extLst>
          </p:cNvPr>
          <p:cNvSpPr txBox="1"/>
          <p:nvPr/>
        </p:nvSpPr>
        <p:spPr>
          <a:xfrm>
            <a:off x="6238229" y="3586503"/>
            <a:ext cx="149934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Official</a:t>
            </a:r>
            <a:endParaRPr lang="en-US" sz="1600" dirty="0">
              <a:latin typeface="Arial Nova" panose="020B0604020202020204" pitchFamily="34" charset="0"/>
            </a:endParaRPr>
          </a:p>
        </p:txBody>
      </p:sp>
      <p:sp>
        <p:nvSpPr>
          <p:cNvPr id="21" name="Footer Placeholder 4">
            <a:extLst>
              <a:ext uri="{FF2B5EF4-FFF2-40B4-BE49-F238E27FC236}">
                <a16:creationId xmlns:a16="http://schemas.microsoft.com/office/drawing/2014/main" id="{B7D01FE4-F92A-4E32-AA2B-4FE92BA3A448}"/>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22" name="Rectangle 21">
            <a:extLst>
              <a:ext uri="{FF2B5EF4-FFF2-40B4-BE49-F238E27FC236}">
                <a16:creationId xmlns:a16="http://schemas.microsoft.com/office/drawing/2014/main" id="{2FE5D908-C9E1-443D-8537-54C9A72D7B7C}"/>
              </a:ext>
            </a:extLst>
          </p:cNvPr>
          <p:cNvSpPr/>
          <p:nvPr/>
        </p:nvSpPr>
        <p:spPr>
          <a:xfrm>
            <a:off x="8227924" y="20923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72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7200" dirty="0"/>
              <a:t>GEMS TRAINING 101</a:t>
            </a:r>
          </a:p>
        </p:txBody>
      </p:sp>
      <p:sp>
        <p:nvSpPr>
          <p:cNvPr id="6" name="Slide Number Placeholder 5"/>
          <p:cNvSpPr>
            <a:spLocks noGrp="1"/>
          </p:cNvSpPr>
          <p:nvPr>
            <p:ph type="sldNum" sz="quarter" idx="12"/>
          </p:nvPr>
        </p:nvSpPr>
        <p:spPr/>
        <p:txBody>
          <a:bodyPr/>
          <a:lstStyle/>
          <a:p>
            <a:fld id="{5217D969-FAF6-4667-9EED-A6C98B22320E}" type="slidenum">
              <a:rPr lang="en-US" smtClean="0"/>
              <a:pPr/>
              <a:t>2</a:t>
            </a:fld>
            <a:endParaRPr lang="en-US" dirty="0"/>
          </a:p>
        </p:txBody>
      </p:sp>
    </p:spTree>
    <p:extLst>
      <p:ext uri="{BB962C8B-B14F-4D97-AF65-F5344CB8AC3E}">
        <p14:creationId xmlns:p14="http://schemas.microsoft.com/office/powerpoint/2010/main" val="180392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541E-668A-43EC-ACA7-3A76B3FBC9D9}"/>
              </a:ext>
            </a:extLst>
          </p:cNvPr>
          <p:cNvSpPr>
            <a:spLocks noGrp="1"/>
          </p:cNvSpPr>
          <p:nvPr>
            <p:ph type="ctrTitle"/>
          </p:nvPr>
        </p:nvSpPr>
        <p:spPr>
          <a:xfrm>
            <a:off x="228600" y="1295400"/>
            <a:ext cx="8686800" cy="2286963"/>
          </a:xfrm>
        </p:spPr>
        <p:txBody>
          <a:bodyPr>
            <a:noAutofit/>
          </a:bodyPr>
          <a:lstStyle/>
          <a:p>
            <a:pPr algn="ctr"/>
            <a:r>
              <a:rPr lang="en-US" sz="8000" dirty="0"/>
              <a:t>REIMBURSEMENT REQUESTS</a:t>
            </a:r>
          </a:p>
        </p:txBody>
      </p:sp>
      <p:sp>
        <p:nvSpPr>
          <p:cNvPr id="3" name="Subtitle 2">
            <a:extLst>
              <a:ext uri="{FF2B5EF4-FFF2-40B4-BE49-F238E27FC236}">
                <a16:creationId xmlns:a16="http://schemas.microsoft.com/office/drawing/2014/main" id="{86C5CB5A-6074-43D6-9631-F415A0B5B951}"/>
              </a:ext>
            </a:extLst>
          </p:cNvPr>
          <p:cNvSpPr>
            <a:spLocks noGrp="1"/>
          </p:cNvSpPr>
          <p:nvPr>
            <p:ph type="subTitle" idx="1"/>
          </p:nvPr>
        </p:nvSpPr>
        <p:spPr/>
        <p:txBody>
          <a:bodyPr/>
          <a:lstStyle/>
          <a:p>
            <a:pPr algn="ctr"/>
            <a:r>
              <a:rPr lang="en-US" sz="4000" dirty="0"/>
              <a:t>PRESENTED BY: </a:t>
            </a:r>
            <a:r>
              <a:rPr lang="en-US" sz="4400" dirty="0"/>
              <a:t>Arienne Cheek</a:t>
            </a:r>
            <a:endParaRPr lang="en-US" dirty="0"/>
          </a:p>
        </p:txBody>
      </p:sp>
      <p:sp>
        <p:nvSpPr>
          <p:cNvPr id="6" name="Slide Number Placeholder 5">
            <a:extLst>
              <a:ext uri="{FF2B5EF4-FFF2-40B4-BE49-F238E27FC236}">
                <a16:creationId xmlns:a16="http://schemas.microsoft.com/office/drawing/2014/main" id="{3A9273C2-5C3F-48CD-BD8D-6523BFC5CF06}"/>
              </a:ext>
            </a:extLst>
          </p:cNvPr>
          <p:cNvSpPr>
            <a:spLocks noGrp="1"/>
          </p:cNvSpPr>
          <p:nvPr>
            <p:ph type="sldNum" sz="quarter" idx="12"/>
          </p:nvPr>
        </p:nvSpPr>
        <p:spPr/>
        <p:txBody>
          <a:bodyPr/>
          <a:lstStyle/>
          <a:p>
            <a:fld id="{5217D969-FAF6-4667-9EED-A6C98B22320E}" type="slidenum">
              <a:rPr lang="en-US" smtClean="0"/>
              <a:t>20</a:t>
            </a:fld>
            <a:endParaRPr lang="en-US" dirty="0"/>
          </a:p>
        </p:txBody>
      </p:sp>
    </p:spTree>
    <p:extLst>
      <p:ext uri="{BB962C8B-B14F-4D97-AF65-F5344CB8AC3E}">
        <p14:creationId xmlns:p14="http://schemas.microsoft.com/office/powerpoint/2010/main" val="2355043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6FEA4-4D2D-421A-99A8-B344E7823D35}"/>
              </a:ext>
            </a:extLst>
          </p:cNvPr>
          <p:cNvSpPr>
            <a:spLocks noGrp="1"/>
          </p:cNvSpPr>
          <p:nvPr>
            <p:ph idx="1"/>
          </p:nvPr>
        </p:nvSpPr>
        <p:spPr/>
        <p:txBody>
          <a:bodyPr>
            <a:normAutofit fontScale="92500" lnSpcReduction="20000"/>
          </a:bodyPr>
          <a:lstStyle/>
          <a:p>
            <a:r>
              <a:rPr lang="en-US" dirty="0"/>
              <a:t>All reimbursements must be submitted monthly from the 1</a:t>
            </a:r>
            <a:r>
              <a:rPr lang="en-US" baseline="30000" dirty="0"/>
              <a:t>st</a:t>
            </a:r>
            <a:r>
              <a:rPr lang="en-US" dirty="0"/>
              <a:t> to the last day of the month.</a:t>
            </a:r>
          </a:p>
          <a:p>
            <a:endParaRPr lang="en-US" dirty="0"/>
          </a:p>
          <a:p>
            <a:r>
              <a:rPr lang="en-US" dirty="0"/>
              <a:t>Reimbursements are submitted based on actuals not budgeted. </a:t>
            </a:r>
          </a:p>
          <a:p>
            <a:endParaRPr lang="en-US" dirty="0"/>
          </a:p>
          <a:p>
            <a:r>
              <a:rPr lang="en-US" dirty="0"/>
              <a:t>Submit reimbursements in the month the expense was incurred. (Wait till the expense has been paid and the payment has cleared the bank to submit.) </a:t>
            </a:r>
          </a:p>
          <a:p>
            <a:endParaRPr lang="en-US" dirty="0"/>
          </a:p>
          <a:p>
            <a:r>
              <a:rPr lang="en-US" dirty="0"/>
              <a:t>Make sure to select yes for final reimbursement</a:t>
            </a:r>
          </a:p>
          <a:p>
            <a:pPr marL="109728" indent="0">
              <a:buNone/>
            </a:pPr>
            <a:endParaRPr lang="en-US" dirty="0">
              <a:highlight>
                <a:srgbClr val="FFFF00"/>
              </a:highlight>
            </a:endParaRPr>
          </a:p>
          <a:p>
            <a:r>
              <a:rPr lang="en-US" dirty="0">
                <a:highlight>
                  <a:srgbClr val="FFFF00"/>
                </a:highlight>
              </a:rPr>
              <a:t>NEW! Last request due </a:t>
            </a:r>
            <a:r>
              <a:rPr lang="en-US" b="1" u="sng" dirty="0">
                <a:highlight>
                  <a:srgbClr val="FFFF00"/>
                </a:highlight>
              </a:rPr>
              <a:t>60 days </a:t>
            </a:r>
            <a:r>
              <a:rPr lang="en-US" dirty="0">
                <a:highlight>
                  <a:srgbClr val="FFFF00"/>
                </a:highlight>
              </a:rPr>
              <a:t>after closing of project. </a:t>
            </a:r>
          </a:p>
          <a:p>
            <a:pPr marL="109728" indent="0">
              <a:buNone/>
            </a:pPr>
            <a:endParaRPr lang="en-US" dirty="0"/>
          </a:p>
        </p:txBody>
      </p:sp>
      <p:sp>
        <p:nvSpPr>
          <p:cNvPr id="3" name="Date Placeholder 2">
            <a:extLst>
              <a:ext uri="{FF2B5EF4-FFF2-40B4-BE49-F238E27FC236}">
                <a16:creationId xmlns:a16="http://schemas.microsoft.com/office/drawing/2014/main" id="{6F326377-6DF0-429B-8A8A-D07C1FB09625}"/>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277EB4F8-021A-4EFE-B16E-2F72BBE13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B36F2-6DCA-4878-A981-E44E09EC4769}"/>
              </a:ext>
            </a:extLst>
          </p:cNvPr>
          <p:cNvSpPr>
            <a:spLocks noGrp="1"/>
          </p:cNvSpPr>
          <p:nvPr>
            <p:ph type="sldNum" sz="quarter" idx="12"/>
          </p:nvPr>
        </p:nvSpPr>
        <p:spPr/>
        <p:txBody>
          <a:bodyPr/>
          <a:lstStyle/>
          <a:p>
            <a:fld id="{5217D969-FAF6-4667-9EED-A6C98B22320E}" type="slidenum">
              <a:rPr lang="en-US" smtClean="0"/>
              <a:t>21</a:t>
            </a:fld>
            <a:endParaRPr lang="en-US"/>
          </a:p>
        </p:txBody>
      </p:sp>
      <p:sp>
        <p:nvSpPr>
          <p:cNvPr id="6" name="Title 5">
            <a:extLst>
              <a:ext uri="{FF2B5EF4-FFF2-40B4-BE49-F238E27FC236}">
                <a16:creationId xmlns:a16="http://schemas.microsoft.com/office/drawing/2014/main" id="{443F352E-6540-4FF7-9FC6-73EE16840F3E}"/>
              </a:ext>
            </a:extLst>
          </p:cNvPr>
          <p:cNvSpPr>
            <a:spLocks noGrp="1"/>
          </p:cNvSpPr>
          <p:nvPr>
            <p:ph type="title"/>
          </p:nvPr>
        </p:nvSpPr>
        <p:spPr/>
        <p:txBody>
          <a:bodyPr/>
          <a:lstStyle/>
          <a:p>
            <a:r>
              <a:rPr lang="en-US" dirty="0"/>
              <a:t>NEED TO KNOW: </a:t>
            </a:r>
          </a:p>
        </p:txBody>
      </p:sp>
    </p:spTree>
    <p:extLst>
      <p:ext uri="{BB962C8B-B14F-4D97-AF65-F5344CB8AC3E}">
        <p14:creationId xmlns:p14="http://schemas.microsoft.com/office/powerpoint/2010/main" val="234041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6FEA4-4D2D-421A-99A8-B344E7823D35}"/>
              </a:ext>
            </a:extLst>
          </p:cNvPr>
          <p:cNvSpPr>
            <a:spLocks noGrp="1"/>
          </p:cNvSpPr>
          <p:nvPr>
            <p:ph idx="1"/>
          </p:nvPr>
        </p:nvSpPr>
        <p:spPr/>
        <p:txBody>
          <a:bodyPr>
            <a:normAutofit fontScale="92500"/>
          </a:bodyPr>
          <a:lstStyle/>
          <a:p>
            <a:pPr marL="109728" indent="0">
              <a:buNone/>
            </a:pPr>
            <a:r>
              <a:rPr lang="en-US" b="1" dirty="0"/>
              <a:t>Reimbursements Rules for specific grants:</a:t>
            </a:r>
            <a:endParaRPr lang="en-US" dirty="0"/>
          </a:p>
          <a:p>
            <a:pPr lvl="0"/>
            <a:r>
              <a:rPr lang="en-US" u="sng" dirty="0"/>
              <a:t>Period Start/End Dates</a:t>
            </a:r>
            <a:r>
              <a:rPr lang="en-US" dirty="0"/>
              <a:t> – since equipment grants typically are not submitting monthly reimbursements, the subrecipient should enter the period of time the purchases occurred (from quote gathering to payment).  It’s ok if the period is longer or shorter than one month.</a:t>
            </a:r>
          </a:p>
          <a:p>
            <a:pPr marL="109728" lvl="0" indent="0">
              <a:buNone/>
            </a:pPr>
            <a:endParaRPr lang="en-US" dirty="0"/>
          </a:p>
          <a:p>
            <a:pPr lvl="0"/>
            <a:r>
              <a:rPr lang="en-US" u="sng" dirty="0"/>
              <a:t>Importance of Photos</a:t>
            </a:r>
            <a:r>
              <a:rPr lang="en-US" dirty="0"/>
              <a:t> – photos are very important for equipment grants – best practice is to photograph equipment as it arrives.  Be sure to include photos of serial numbers or asset tags for larger purchase and all firearms.</a:t>
            </a:r>
          </a:p>
          <a:p>
            <a:pPr marL="109728" indent="0">
              <a:buNone/>
            </a:pPr>
            <a:endParaRPr lang="en-US" dirty="0"/>
          </a:p>
          <a:p>
            <a:pPr marL="109728" indent="0">
              <a:buNone/>
            </a:pPr>
            <a:endParaRPr lang="en-US" dirty="0"/>
          </a:p>
        </p:txBody>
      </p:sp>
      <p:sp>
        <p:nvSpPr>
          <p:cNvPr id="3" name="Date Placeholder 2">
            <a:extLst>
              <a:ext uri="{FF2B5EF4-FFF2-40B4-BE49-F238E27FC236}">
                <a16:creationId xmlns:a16="http://schemas.microsoft.com/office/drawing/2014/main" id="{6F326377-6DF0-429B-8A8A-D07C1FB09625}"/>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277EB4F8-021A-4EFE-B16E-2F72BBE13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B36F2-6DCA-4878-A981-E44E09EC4769}"/>
              </a:ext>
            </a:extLst>
          </p:cNvPr>
          <p:cNvSpPr>
            <a:spLocks noGrp="1"/>
          </p:cNvSpPr>
          <p:nvPr>
            <p:ph type="sldNum" sz="quarter" idx="12"/>
          </p:nvPr>
        </p:nvSpPr>
        <p:spPr/>
        <p:txBody>
          <a:bodyPr/>
          <a:lstStyle/>
          <a:p>
            <a:fld id="{5217D969-FAF6-4667-9EED-A6C98B22320E}" type="slidenum">
              <a:rPr lang="en-US" smtClean="0"/>
              <a:t>22</a:t>
            </a:fld>
            <a:endParaRPr lang="en-US"/>
          </a:p>
        </p:txBody>
      </p:sp>
      <p:sp>
        <p:nvSpPr>
          <p:cNvPr id="6" name="Title 5">
            <a:extLst>
              <a:ext uri="{FF2B5EF4-FFF2-40B4-BE49-F238E27FC236}">
                <a16:creationId xmlns:a16="http://schemas.microsoft.com/office/drawing/2014/main" id="{443F352E-6540-4FF7-9FC6-73EE16840F3E}"/>
              </a:ext>
            </a:extLst>
          </p:cNvPr>
          <p:cNvSpPr>
            <a:spLocks noGrp="1"/>
          </p:cNvSpPr>
          <p:nvPr>
            <p:ph type="title"/>
          </p:nvPr>
        </p:nvSpPr>
        <p:spPr/>
        <p:txBody>
          <a:bodyPr/>
          <a:lstStyle/>
          <a:p>
            <a:r>
              <a:rPr lang="en-US" dirty="0"/>
              <a:t>BYRNE JAG AWARDS ONLY: </a:t>
            </a:r>
          </a:p>
        </p:txBody>
      </p:sp>
    </p:spTree>
    <p:extLst>
      <p:ext uri="{BB962C8B-B14F-4D97-AF65-F5344CB8AC3E}">
        <p14:creationId xmlns:p14="http://schemas.microsoft.com/office/powerpoint/2010/main" val="112954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1143000"/>
          </a:xfrm>
        </p:spPr>
        <p:txBody>
          <a:bodyPr>
            <a:normAutofit fontScale="90000"/>
          </a:bodyPr>
          <a:lstStyle/>
          <a:p>
            <a:r>
              <a:rPr lang="en-US" sz="6000" dirty="0"/>
              <a:t>REIMBURSEMENT REQUESTS</a:t>
            </a:r>
          </a:p>
        </p:txBody>
      </p:sp>
      <p:sp>
        <p:nvSpPr>
          <p:cNvPr id="6" name="Slide Number Placeholder 5"/>
          <p:cNvSpPr>
            <a:spLocks noGrp="1"/>
          </p:cNvSpPr>
          <p:nvPr>
            <p:ph type="sldNum" sz="quarter" idx="12"/>
          </p:nvPr>
        </p:nvSpPr>
        <p:spPr/>
        <p:txBody>
          <a:bodyPr/>
          <a:lstStyle/>
          <a:p>
            <a:fld id="{5217D969-FAF6-4667-9EED-A6C98B22320E}" type="slidenum">
              <a:rPr lang="en-US" smtClean="0"/>
              <a:t>23</a:t>
            </a:fld>
            <a:endParaRPr lang="en-US"/>
          </a:p>
        </p:txBody>
      </p:sp>
      <p:pic>
        <p:nvPicPr>
          <p:cNvPr id="7" name="Content Placeholder 6" descr="A screenshot of a cell phone&#10;&#10;Description automatically generated">
            <a:extLst>
              <a:ext uri="{FF2B5EF4-FFF2-40B4-BE49-F238E27FC236}">
                <a16:creationId xmlns:a16="http://schemas.microsoft.com/office/drawing/2014/main" id="{6A877D70-2EEC-4D0A-A29F-61057BC30F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37085"/>
            <a:ext cx="9220020" cy="3183829"/>
          </a:xfrm>
        </p:spPr>
      </p:pic>
      <p:sp>
        <p:nvSpPr>
          <p:cNvPr id="8" name="Arrow: Right 7">
            <a:extLst>
              <a:ext uri="{FF2B5EF4-FFF2-40B4-BE49-F238E27FC236}">
                <a16:creationId xmlns:a16="http://schemas.microsoft.com/office/drawing/2014/main" id="{0E68501B-EE15-4CC6-8443-DCA0A88B4B73}"/>
              </a:ext>
            </a:extLst>
          </p:cNvPr>
          <p:cNvSpPr/>
          <p:nvPr/>
        </p:nvSpPr>
        <p:spPr>
          <a:xfrm>
            <a:off x="1828800" y="2667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274931F-81D9-40CD-AA6C-23EE4F314B10}"/>
              </a:ext>
            </a:extLst>
          </p:cNvPr>
          <p:cNvSpPr/>
          <p:nvPr/>
        </p:nvSpPr>
        <p:spPr>
          <a:xfrm>
            <a:off x="76200" y="3505200"/>
            <a:ext cx="533400" cy="3810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DC526C69-CAD6-46F4-923B-DF1942197CA2}"/>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1" name="Rectangle 10">
            <a:extLst>
              <a:ext uri="{FF2B5EF4-FFF2-40B4-BE49-F238E27FC236}">
                <a16:creationId xmlns:a16="http://schemas.microsoft.com/office/drawing/2014/main" id="{59773F29-4F54-4EC0-BEF6-0C63ADF6B9EA}"/>
              </a:ext>
            </a:extLst>
          </p:cNvPr>
          <p:cNvSpPr/>
          <p:nvPr/>
        </p:nvSpPr>
        <p:spPr>
          <a:xfrm>
            <a:off x="661923" y="2388783"/>
            <a:ext cx="1166877" cy="278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9B6B51-D614-4861-9D0A-40D8322A1B3D}"/>
              </a:ext>
            </a:extLst>
          </p:cNvPr>
          <p:cNvSpPr/>
          <p:nvPr/>
        </p:nvSpPr>
        <p:spPr>
          <a:xfrm>
            <a:off x="8349583" y="2057400"/>
            <a:ext cx="794417" cy="154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29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1143000"/>
          </a:xfrm>
        </p:spPr>
        <p:txBody>
          <a:bodyPr>
            <a:normAutofit/>
          </a:bodyPr>
          <a:lstStyle/>
          <a:p>
            <a:r>
              <a:rPr lang="en-US" sz="6000" dirty="0"/>
              <a:t>CREATE REIMBURSEMENT</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24</a:t>
            </a:fld>
            <a:endParaRPr lang="en-US"/>
          </a:p>
        </p:txBody>
      </p:sp>
      <p:pic>
        <p:nvPicPr>
          <p:cNvPr id="7" name="Content Placeholder 6" descr="A screenshot of a cell phone&#10;&#10;Description automatically generated">
            <a:extLst>
              <a:ext uri="{FF2B5EF4-FFF2-40B4-BE49-F238E27FC236}">
                <a16:creationId xmlns:a16="http://schemas.microsoft.com/office/drawing/2014/main" id="{6F18A989-4ABF-42EE-88DC-EBA523017C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51" t="3491" r="9259"/>
          <a:stretch/>
        </p:blipFill>
        <p:spPr>
          <a:xfrm>
            <a:off x="0" y="1597097"/>
            <a:ext cx="9144000" cy="3584503"/>
          </a:xfrm>
        </p:spPr>
      </p:pic>
      <p:sp>
        <p:nvSpPr>
          <p:cNvPr id="9" name="TextBox 8">
            <a:extLst>
              <a:ext uri="{FF2B5EF4-FFF2-40B4-BE49-F238E27FC236}">
                <a16:creationId xmlns:a16="http://schemas.microsoft.com/office/drawing/2014/main" id="{436964A5-7B37-4F9A-8580-75D038F2EBD2}"/>
              </a:ext>
            </a:extLst>
          </p:cNvPr>
          <p:cNvSpPr txBox="1"/>
          <p:nvPr/>
        </p:nvSpPr>
        <p:spPr>
          <a:xfrm>
            <a:off x="2590800" y="3581400"/>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2" name="Rectangle 1">
            <a:extLst>
              <a:ext uri="{FF2B5EF4-FFF2-40B4-BE49-F238E27FC236}">
                <a16:creationId xmlns:a16="http://schemas.microsoft.com/office/drawing/2014/main" id="{A6A8221E-AC9A-45C7-A972-3FF6878DDA6B}"/>
              </a:ext>
            </a:extLst>
          </p:cNvPr>
          <p:cNvSpPr/>
          <p:nvPr/>
        </p:nvSpPr>
        <p:spPr>
          <a:xfrm>
            <a:off x="6172200" y="2438400"/>
            <a:ext cx="2743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B2C9388-91EB-46C2-AF34-A2AC053C9966}"/>
              </a:ext>
            </a:extLst>
          </p:cNvPr>
          <p:cNvSpPr/>
          <p:nvPr/>
        </p:nvSpPr>
        <p:spPr>
          <a:xfrm rot="10800000">
            <a:off x="6172200" y="2590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DA223C-0E93-4E1E-A43F-EEF5CA376732}"/>
              </a:ext>
            </a:extLst>
          </p:cNvPr>
          <p:cNvSpPr txBox="1"/>
          <p:nvPr/>
        </p:nvSpPr>
        <p:spPr>
          <a:xfrm>
            <a:off x="6422232" y="2587823"/>
            <a:ext cx="2340768"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time period by month</a:t>
            </a:r>
            <a:endParaRPr lang="en-US" sz="1600" dirty="0">
              <a:latin typeface="Arial Nova" panose="020B0604020202020204" pitchFamily="34" charset="0"/>
            </a:endParaRPr>
          </a:p>
        </p:txBody>
      </p:sp>
      <p:sp>
        <p:nvSpPr>
          <p:cNvPr id="11" name="Rectangle 10">
            <a:extLst>
              <a:ext uri="{FF2B5EF4-FFF2-40B4-BE49-F238E27FC236}">
                <a16:creationId xmlns:a16="http://schemas.microsoft.com/office/drawing/2014/main" id="{85EC12D5-8EFA-4525-BCD0-E817FE4BE889}"/>
              </a:ext>
            </a:extLst>
          </p:cNvPr>
          <p:cNvSpPr/>
          <p:nvPr/>
        </p:nvSpPr>
        <p:spPr>
          <a:xfrm>
            <a:off x="838200" y="2123338"/>
            <a:ext cx="1357377" cy="489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7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274638"/>
            <a:ext cx="8824977" cy="1143000"/>
          </a:xfrm>
        </p:spPr>
        <p:txBody>
          <a:bodyPr>
            <a:normAutofit/>
          </a:bodyPr>
          <a:lstStyle/>
          <a:p>
            <a:r>
              <a:rPr lang="en-US" sz="5400" dirty="0"/>
              <a:t>REIMBURSEMENT FUNCTIONS</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25</a:t>
            </a:fld>
            <a:endParaRPr lang="en-US"/>
          </a:p>
        </p:txBody>
      </p:sp>
      <p:pic>
        <p:nvPicPr>
          <p:cNvPr id="7" name="Content Placeholder 6" descr="A screenshot of a cell phone&#10;&#10;Description automatically generated">
            <a:extLst>
              <a:ext uri="{FF2B5EF4-FFF2-40B4-BE49-F238E27FC236}">
                <a16:creationId xmlns:a16="http://schemas.microsoft.com/office/drawing/2014/main" id="{7ED0051C-E382-44C0-8BE6-4BAD41A7D71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333" t="1436" r="8333" b="1"/>
          <a:stretch/>
        </p:blipFill>
        <p:spPr>
          <a:xfrm>
            <a:off x="0" y="1593382"/>
            <a:ext cx="9144000" cy="3533389"/>
          </a:xfrm>
        </p:spPr>
      </p:pic>
      <p:sp>
        <p:nvSpPr>
          <p:cNvPr id="8" name="TextBox 7">
            <a:extLst>
              <a:ext uri="{FF2B5EF4-FFF2-40B4-BE49-F238E27FC236}">
                <a16:creationId xmlns:a16="http://schemas.microsoft.com/office/drawing/2014/main" id="{A5EC541D-506C-48B1-93BD-D11CE8922CF4}"/>
              </a:ext>
            </a:extLst>
          </p:cNvPr>
          <p:cNvSpPr txBox="1"/>
          <p:nvPr/>
        </p:nvSpPr>
        <p:spPr>
          <a:xfrm>
            <a:off x="4558062" y="1852136"/>
            <a:ext cx="1614137" cy="738664"/>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Edit reimbursement Dates</a:t>
            </a:r>
            <a:endParaRPr lang="en-US" sz="1600" dirty="0">
              <a:latin typeface="Arial Nova" panose="020B0604020202020204" pitchFamily="34" charset="0"/>
            </a:endParaRPr>
          </a:p>
        </p:txBody>
      </p:sp>
      <p:sp>
        <p:nvSpPr>
          <p:cNvPr id="9" name="Arrow: Right 8">
            <a:extLst>
              <a:ext uri="{FF2B5EF4-FFF2-40B4-BE49-F238E27FC236}">
                <a16:creationId xmlns:a16="http://schemas.microsoft.com/office/drawing/2014/main" id="{7B6501B6-681E-4E83-B246-014DC668DF3C}"/>
              </a:ext>
            </a:extLst>
          </p:cNvPr>
          <p:cNvSpPr/>
          <p:nvPr/>
        </p:nvSpPr>
        <p:spPr>
          <a:xfrm rot="10800000">
            <a:off x="5638800" y="2590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37DF90-0C4E-4970-8455-3DF07FD269AC}"/>
              </a:ext>
            </a:extLst>
          </p:cNvPr>
          <p:cNvSpPr txBox="1"/>
          <p:nvPr/>
        </p:nvSpPr>
        <p:spPr>
          <a:xfrm>
            <a:off x="2667000" y="2892623"/>
            <a:ext cx="1447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Total requested</a:t>
            </a:r>
            <a:endParaRPr lang="en-US" sz="1600" dirty="0">
              <a:latin typeface="Arial Nova" panose="020B0604020202020204" pitchFamily="34" charset="0"/>
            </a:endParaRPr>
          </a:p>
        </p:txBody>
      </p:sp>
      <p:sp>
        <p:nvSpPr>
          <p:cNvPr id="11" name="TextBox 10">
            <a:extLst>
              <a:ext uri="{FF2B5EF4-FFF2-40B4-BE49-F238E27FC236}">
                <a16:creationId xmlns:a16="http://schemas.microsoft.com/office/drawing/2014/main" id="{E2B8ACD7-B0F5-4A25-9520-95B0501BF524}"/>
              </a:ext>
            </a:extLst>
          </p:cNvPr>
          <p:cNvSpPr txBox="1"/>
          <p:nvPr/>
        </p:nvSpPr>
        <p:spPr>
          <a:xfrm>
            <a:off x="2667000" y="2359223"/>
            <a:ext cx="1447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Transaction ID</a:t>
            </a:r>
            <a:endParaRPr lang="en-US" sz="1600" dirty="0">
              <a:latin typeface="Arial Nova" panose="020B0604020202020204" pitchFamily="34" charset="0"/>
            </a:endParaRPr>
          </a:p>
        </p:txBody>
      </p:sp>
      <p:sp>
        <p:nvSpPr>
          <p:cNvPr id="13" name="Rectangle 12">
            <a:extLst>
              <a:ext uri="{FF2B5EF4-FFF2-40B4-BE49-F238E27FC236}">
                <a16:creationId xmlns:a16="http://schemas.microsoft.com/office/drawing/2014/main" id="{DA40BEA1-8448-478D-8AAD-0E6731E5D3A5}"/>
              </a:ext>
            </a:extLst>
          </p:cNvPr>
          <p:cNvSpPr/>
          <p:nvPr/>
        </p:nvSpPr>
        <p:spPr>
          <a:xfrm>
            <a:off x="7681977" y="2100915"/>
            <a:ext cx="1295400" cy="102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E9341D8-AA58-4054-9BBA-C78F11F5826F}"/>
              </a:ext>
            </a:extLst>
          </p:cNvPr>
          <p:cNvSpPr/>
          <p:nvPr/>
        </p:nvSpPr>
        <p:spPr>
          <a:xfrm rot="5400000">
            <a:off x="8229600" y="2895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58DA48-0343-488F-AA66-87356239F556}"/>
              </a:ext>
            </a:extLst>
          </p:cNvPr>
          <p:cNvSpPr txBox="1"/>
          <p:nvPr/>
        </p:nvSpPr>
        <p:spPr>
          <a:xfrm>
            <a:off x="7543800" y="2664023"/>
            <a:ext cx="15240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Add Document</a:t>
            </a:r>
            <a:endParaRPr lang="en-US" sz="1600" dirty="0">
              <a:latin typeface="Arial Nova" panose="020B0604020202020204" pitchFamily="34" charset="0"/>
            </a:endParaRPr>
          </a:p>
        </p:txBody>
      </p:sp>
      <p:sp>
        <p:nvSpPr>
          <p:cNvPr id="2" name="Arrow: Right 1">
            <a:extLst>
              <a:ext uri="{FF2B5EF4-FFF2-40B4-BE49-F238E27FC236}">
                <a16:creationId xmlns:a16="http://schemas.microsoft.com/office/drawing/2014/main" id="{C9432A87-0332-4BD6-839C-480B847733D3}"/>
              </a:ext>
            </a:extLst>
          </p:cNvPr>
          <p:cNvSpPr/>
          <p:nvPr/>
        </p:nvSpPr>
        <p:spPr>
          <a:xfrm rot="10800000">
            <a:off x="990600" y="3581400"/>
            <a:ext cx="609600" cy="228600"/>
          </a:xfrm>
          <a:prstGeom prst="rightArrow">
            <a:avLst/>
          </a:prstGeom>
          <a:solidFill>
            <a:srgbClr val="92D05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10EEFC-9CDA-47DF-9210-CBCE2810A142}"/>
              </a:ext>
            </a:extLst>
          </p:cNvPr>
          <p:cNvSpPr/>
          <p:nvPr/>
        </p:nvSpPr>
        <p:spPr>
          <a:xfrm>
            <a:off x="166623" y="2100915"/>
            <a:ext cx="1357377" cy="489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79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1143000"/>
          </a:xfrm>
        </p:spPr>
        <p:txBody>
          <a:bodyPr>
            <a:normAutofit fontScale="90000"/>
          </a:bodyPr>
          <a:lstStyle/>
          <a:p>
            <a:r>
              <a:rPr lang="en-US" sz="5400" dirty="0"/>
              <a:t>UPLOAD REIMBURSEMENT FILE</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26</a:t>
            </a:fld>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0E40FB96-D398-4BA8-8E69-C2DE26A7E80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259" t="4179" r="9259" b="9918"/>
          <a:stretch/>
        </p:blipFill>
        <p:spPr>
          <a:xfrm>
            <a:off x="0" y="1528761"/>
            <a:ext cx="9144000" cy="3532912"/>
          </a:xfrm>
        </p:spPr>
      </p:pic>
      <p:sp>
        <p:nvSpPr>
          <p:cNvPr id="8" name="TextBox 7">
            <a:extLst>
              <a:ext uri="{FF2B5EF4-FFF2-40B4-BE49-F238E27FC236}">
                <a16:creationId xmlns:a16="http://schemas.microsoft.com/office/drawing/2014/main" id="{DC8AD559-E296-49FE-B503-350CC06A5AD7}"/>
              </a:ext>
            </a:extLst>
          </p:cNvPr>
          <p:cNvSpPr txBox="1"/>
          <p:nvPr/>
        </p:nvSpPr>
        <p:spPr>
          <a:xfrm>
            <a:off x="228600" y="5334000"/>
            <a:ext cx="8458200" cy="646331"/>
          </a:xfrm>
          <a:prstGeom prst="rect">
            <a:avLst/>
          </a:prstGeom>
          <a:noFill/>
        </p:spPr>
        <p:txBody>
          <a:bodyPr wrap="square" rtlCol="0">
            <a:spAutoFit/>
          </a:bodyPr>
          <a:lstStyle/>
          <a:p>
            <a:r>
              <a:rPr lang="en-US" dirty="0">
                <a:solidFill>
                  <a:schemeClr val="bg1"/>
                </a:solidFill>
              </a:rPr>
              <a:t>LABEL DOCUMENT AS PERSONNEL, SUPPLIES, ETC. LABEL PAGE NUMBERS. ENTER PAGE NUMBERS INTO DOC # BOX AFTER UPLOAD. </a:t>
            </a:r>
          </a:p>
        </p:txBody>
      </p:sp>
      <p:sp>
        <p:nvSpPr>
          <p:cNvPr id="12" name="TextBox 11">
            <a:extLst>
              <a:ext uri="{FF2B5EF4-FFF2-40B4-BE49-F238E27FC236}">
                <a16:creationId xmlns:a16="http://schemas.microsoft.com/office/drawing/2014/main" id="{39D35E7E-7B73-4DEA-ADF1-E4022D5AA308}"/>
              </a:ext>
            </a:extLst>
          </p:cNvPr>
          <p:cNvSpPr txBox="1"/>
          <p:nvPr/>
        </p:nvSpPr>
        <p:spPr>
          <a:xfrm>
            <a:off x="5486400" y="2667000"/>
            <a:ext cx="1600200"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Upload PDF file document only</a:t>
            </a:r>
            <a:endParaRPr lang="en-US" sz="1600" dirty="0">
              <a:latin typeface="Arial Nova" panose="020B0604020202020204" pitchFamily="34" charset="0"/>
            </a:endParaRPr>
          </a:p>
        </p:txBody>
      </p:sp>
    </p:spTree>
    <p:extLst>
      <p:ext uri="{BB962C8B-B14F-4D97-AF65-F5344CB8AC3E}">
        <p14:creationId xmlns:p14="http://schemas.microsoft.com/office/powerpoint/2010/main" val="3785851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936832" cy="1143000"/>
          </a:xfrm>
        </p:spPr>
        <p:txBody>
          <a:bodyPr>
            <a:normAutofit/>
          </a:bodyPr>
          <a:lstStyle/>
          <a:p>
            <a:r>
              <a:rPr lang="en-US" sz="4800" dirty="0"/>
              <a:t>ADD REIMBURSEMENT LINE ITEM</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27</a:t>
            </a:fld>
            <a:endParaRPr lang="en-US"/>
          </a:p>
        </p:txBody>
      </p:sp>
      <p:sp>
        <p:nvSpPr>
          <p:cNvPr id="8" name="Rectangle 7">
            <a:extLst>
              <a:ext uri="{FF2B5EF4-FFF2-40B4-BE49-F238E27FC236}">
                <a16:creationId xmlns:a16="http://schemas.microsoft.com/office/drawing/2014/main" id="{C62ED837-F1DC-42BB-8EAF-23314FF9AEA2}"/>
              </a:ext>
            </a:extLst>
          </p:cNvPr>
          <p:cNvSpPr/>
          <p:nvPr/>
        </p:nvSpPr>
        <p:spPr>
          <a:xfrm rot="5400000">
            <a:off x="7520614" y="4396416"/>
            <a:ext cx="493871" cy="46689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41EDA1-3AF0-43F4-A81F-AE350FA43D26}"/>
              </a:ext>
            </a:extLst>
          </p:cNvPr>
          <p:cNvSpPr/>
          <p:nvPr/>
        </p:nvSpPr>
        <p:spPr>
          <a:xfrm>
            <a:off x="7010400" y="4193395"/>
            <a:ext cx="1371600" cy="30240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pic>
        <p:nvPicPr>
          <p:cNvPr id="18" name="Content Placeholder 6" descr="A screenshot of a cell phone&#10;&#10;Description automatically generated">
            <a:extLst>
              <a:ext uri="{FF2B5EF4-FFF2-40B4-BE49-F238E27FC236}">
                <a16:creationId xmlns:a16="http://schemas.microsoft.com/office/drawing/2014/main" id="{C37E6A71-E795-43FE-ADAD-4795ED930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1974"/>
            <a:ext cx="9144000" cy="3768226"/>
          </a:xfrm>
          <a:prstGeom prst="rect">
            <a:avLst/>
          </a:prstGeom>
        </p:spPr>
      </p:pic>
      <p:sp>
        <p:nvSpPr>
          <p:cNvPr id="11" name="Arrow: Right 10">
            <a:extLst>
              <a:ext uri="{FF2B5EF4-FFF2-40B4-BE49-F238E27FC236}">
                <a16:creationId xmlns:a16="http://schemas.microsoft.com/office/drawing/2014/main" id="{9F826B76-8D69-423D-B37B-FDA8DB6AC017}"/>
              </a:ext>
            </a:extLst>
          </p:cNvPr>
          <p:cNvSpPr/>
          <p:nvPr/>
        </p:nvSpPr>
        <p:spPr>
          <a:xfrm>
            <a:off x="3657600" y="2438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F0569B9-5C2F-48F3-B42F-D7C3526263A8}"/>
              </a:ext>
            </a:extLst>
          </p:cNvPr>
          <p:cNvSpPr/>
          <p:nvPr/>
        </p:nvSpPr>
        <p:spPr>
          <a:xfrm rot="10800000">
            <a:off x="1018822" y="352213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3FCF944-9961-4F0E-B6EE-4DA3333D89B5}"/>
              </a:ext>
            </a:extLst>
          </p:cNvPr>
          <p:cNvSpPr/>
          <p:nvPr/>
        </p:nvSpPr>
        <p:spPr>
          <a:xfrm>
            <a:off x="1371600" y="2819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2038D96-C758-4F8B-8D1A-103D7525736B}"/>
              </a:ext>
            </a:extLst>
          </p:cNvPr>
          <p:cNvSpPr/>
          <p:nvPr/>
        </p:nvSpPr>
        <p:spPr>
          <a:xfrm>
            <a:off x="7577050" y="323998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20F2BCF-6A4C-4A21-A131-525FD1604465}"/>
              </a:ext>
            </a:extLst>
          </p:cNvPr>
          <p:cNvSpPr/>
          <p:nvPr/>
        </p:nvSpPr>
        <p:spPr>
          <a:xfrm>
            <a:off x="3065929" y="4114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33AE63D-54AA-4038-B342-767A78B41937}"/>
              </a:ext>
            </a:extLst>
          </p:cNvPr>
          <p:cNvSpPr txBox="1"/>
          <p:nvPr/>
        </p:nvSpPr>
        <p:spPr>
          <a:xfrm>
            <a:off x="6627943" y="3886200"/>
            <a:ext cx="183025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Add Reimbursement</a:t>
            </a:r>
            <a:endParaRPr lang="en-US" sz="1600" dirty="0">
              <a:latin typeface="Arial Nova" panose="020B0604020202020204" pitchFamily="34" charset="0"/>
            </a:endParaRPr>
          </a:p>
        </p:txBody>
      </p:sp>
      <p:sp>
        <p:nvSpPr>
          <p:cNvPr id="10" name="Arrow: Right 9">
            <a:extLst>
              <a:ext uri="{FF2B5EF4-FFF2-40B4-BE49-F238E27FC236}">
                <a16:creationId xmlns:a16="http://schemas.microsoft.com/office/drawing/2014/main" id="{68028969-B4F9-4077-ABB6-188D1BEA7128}"/>
              </a:ext>
            </a:extLst>
          </p:cNvPr>
          <p:cNvSpPr/>
          <p:nvPr/>
        </p:nvSpPr>
        <p:spPr>
          <a:xfrm rot="5400000">
            <a:off x="7620000" y="428312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687A16-40BA-468A-BA35-A9809906C870}"/>
              </a:ext>
            </a:extLst>
          </p:cNvPr>
          <p:cNvSpPr txBox="1"/>
          <p:nvPr/>
        </p:nvSpPr>
        <p:spPr>
          <a:xfrm>
            <a:off x="6082063" y="3177430"/>
            <a:ext cx="161413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Add Document/s</a:t>
            </a:r>
            <a:endParaRPr lang="en-US" sz="1600" dirty="0">
              <a:latin typeface="Arial Nova" panose="020B0604020202020204" pitchFamily="34" charset="0"/>
            </a:endParaRPr>
          </a:p>
        </p:txBody>
      </p:sp>
      <p:sp>
        <p:nvSpPr>
          <p:cNvPr id="19" name="Arrow: Right 18">
            <a:extLst>
              <a:ext uri="{FF2B5EF4-FFF2-40B4-BE49-F238E27FC236}">
                <a16:creationId xmlns:a16="http://schemas.microsoft.com/office/drawing/2014/main" id="{F6895E24-AA69-4918-9CDC-714225AEBBC3}"/>
              </a:ext>
            </a:extLst>
          </p:cNvPr>
          <p:cNvSpPr/>
          <p:nvPr/>
        </p:nvSpPr>
        <p:spPr>
          <a:xfrm>
            <a:off x="3733800" y="289983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6B67F1AB-2662-4F34-AA92-1FC4FAD463CE}"/>
              </a:ext>
            </a:extLst>
          </p:cNvPr>
          <p:cNvSpPr/>
          <p:nvPr/>
        </p:nvSpPr>
        <p:spPr>
          <a:xfrm rot="10800000">
            <a:off x="7478889" y="284710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7FEFBE1-8A31-4300-82F3-E9F3AED75899}"/>
              </a:ext>
            </a:extLst>
          </p:cNvPr>
          <p:cNvSpPr txBox="1"/>
          <p:nvPr/>
        </p:nvSpPr>
        <p:spPr>
          <a:xfrm>
            <a:off x="705776" y="2667000"/>
            <a:ext cx="814037" cy="600164"/>
          </a:xfrm>
          <a:prstGeom prst="rect">
            <a:avLst/>
          </a:prstGeom>
          <a:solidFill>
            <a:schemeClr val="bg1"/>
          </a:solidFill>
          <a:ln w="19050">
            <a:solidFill>
              <a:srgbClr val="0070C0"/>
            </a:solidFill>
          </a:ln>
        </p:spPr>
        <p:txBody>
          <a:bodyPr wrap="square" rtlCol="0">
            <a:spAutoFit/>
          </a:bodyPr>
          <a:lstStyle/>
          <a:p>
            <a:r>
              <a:rPr lang="en-US" sz="1100" dirty="0">
                <a:latin typeface="Arial Nova" panose="020B0604020202020204" pitchFamily="34" charset="0"/>
              </a:rPr>
              <a:t>MATCH &amp; FEDERAL SHARE</a:t>
            </a:r>
            <a:endParaRPr lang="en-US" sz="1200" dirty="0">
              <a:latin typeface="Arial Nova" panose="020B0604020202020204" pitchFamily="34" charset="0"/>
            </a:endParaRPr>
          </a:p>
        </p:txBody>
      </p:sp>
      <p:sp>
        <p:nvSpPr>
          <p:cNvPr id="22" name="TextBox 21">
            <a:extLst>
              <a:ext uri="{FF2B5EF4-FFF2-40B4-BE49-F238E27FC236}">
                <a16:creationId xmlns:a16="http://schemas.microsoft.com/office/drawing/2014/main" id="{8E8B54A1-EB25-426E-AFB0-680E49F0A454}"/>
              </a:ext>
            </a:extLst>
          </p:cNvPr>
          <p:cNvSpPr txBox="1"/>
          <p:nvPr/>
        </p:nvSpPr>
        <p:spPr>
          <a:xfrm>
            <a:off x="3074274" y="2747918"/>
            <a:ext cx="814037" cy="600164"/>
          </a:xfrm>
          <a:prstGeom prst="rect">
            <a:avLst/>
          </a:prstGeom>
          <a:solidFill>
            <a:schemeClr val="bg1"/>
          </a:solidFill>
          <a:ln w="19050">
            <a:solidFill>
              <a:srgbClr val="0070C0"/>
            </a:solidFill>
          </a:ln>
        </p:spPr>
        <p:txBody>
          <a:bodyPr wrap="square" rtlCol="0">
            <a:spAutoFit/>
          </a:bodyPr>
          <a:lstStyle/>
          <a:p>
            <a:r>
              <a:rPr lang="en-US" sz="1100" dirty="0">
                <a:latin typeface="Arial Nova" panose="020B0604020202020204" pitchFamily="34" charset="0"/>
              </a:rPr>
              <a:t>FEDERAL SHARE ONLY</a:t>
            </a:r>
            <a:endParaRPr lang="en-US" sz="1200" dirty="0">
              <a:latin typeface="Arial Nova" panose="020B0604020202020204" pitchFamily="34" charset="0"/>
            </a:endParaRPr>
          </a:p>
        </p:txBody>
      </p:sp>
      <p:sp>
        <p:nvSpPr>
          <p:cNvPr id="23" name="TextBox 22">
            <a:extLst>
              <a:ext uri="{FF2B5EF4-FFF2-40B4-BE49-F238E27FC236}">
                <a16:creationId xmlns:a16="http://schemas.microsoft.com/office/drawing/2014/main" id="{4B81CB3A-3572-4110-BBC5-B121AB54659B}"/>
              </a:ext>
            </a:extLst>
          </p:cNvPr>
          <p:cNvSpPr txBox="1"/>
          <p:nvPr/>
        </p:nvSpPr>
        <p:spPr>
          <a:xfrm>
            <a:off x="7687907" y="2644819"/>
            <a:ext cx="814037" cy="430887"/>
          </a:xfrm>
          <a:prstGeom prst="rect">
            <a:avLst/>
          </a:prstGeom>
          <a:solidFill>
            <a:schemeClr val="bg1"/>
          </a:solidFill>
          <a:ln w="19050">
            <a:solidFill>
              <a:srgbClr val="0070C0"/>
            </a:solidFill>
          </a:ln>
        </p:spPr>
        <p:txBody>
          <a:bodyPr wrap="square" rtlCol="0">
            <a:spAutoFit/>
          </a:bodyPr>
          <a:lstStyle/>
          <a:p>
            <a:r>
              <a:rPr lang="en-US" sz="1100" dirty="0">
                <a:latin typeface="Arial Nova" panose="020B0604020202020204" pitchFamily="34" charset="0"/>
              </a:rPr>
              <a:t>MATCH ONLY</a:t>
            </a:r>
            <a:endParaRPr lang="en-US" sz="1200" dirty="0">
              <a:latin typeface="Arial Nova" panose="020B0604020202020204" pitchFamily="34" charset="0"/>
            </a:endParaRPr>
          </a:p>
        </p:txBody>
      </p:sp>
      <p:sp>
        <p:nvSpPr>
          <p:cNvPr id="24" name="Rectangle 23">
            <a:extLst>
              <a:ext uri="{FF2B5EF4-FFF2-40B4-BE49-F238E27FC236}">
                <a16:creationId xmlns:a16="http://schemas.microsoft.com/office/drawing/2014/main" id="{471123DF-FC53-41D7-B5A2-CCF143F14E8E}"/>
              </a:ext>
            </a:extLst>
          </p:cNvPr>
          <p:cNvSpPr/>
          <p:nvPr/>
        </p:nvSpPr>
        <p:spPr>
          <a:xfrm>
            <a:off x="8247346" y="1818631"/>
            <a:ext cx="84188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AF4E4B-4095-474B-855A-1F3E733E4C13}"/>
              </a:ext>
            </a:extLst>
          </p:cNvPr>
          <p:cNvSpPr/>
          <p:nvPr/>
        </p:nvSpPr>
        <p:spPr>
          <a:xfrm>
            <a:off x="240033" y="2209800"/>
            <a:ext cx="1279780" cy="378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C65AD00-3979-4DDF-BB4C-83B39B06F663}"/>
              </a:ext>
            </a:extLst>
          </p:cNvPr>
          <p:cNvSpPr/>
          <p:nvPr/>
        </p:nvSpPr>
        <p:spPr>
          <a:xfrm>
            <a:off x="2209800" y="2667000"/>
            <a:ext cx="381000" cy="80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29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967" y="274638"/>
            <a:ext cx="8882065" cy="1143000"/>
          </a:xfrm>
        </p:spPr>
        <p:txBody>
          <a:bodyPr>
            <a:normAutofit fontScale="90000"/>
          </a:bodyPr>
          <a:lstStyle/>
          <a:p>
            <a:r>
              <a:rPr lang="en-US" sz="4800" dirty="0"/>
              <a:t>DROP DOWN AND SELECT LINE ITEM</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28</a:t>
            </a:fld>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1225072C-EDF0-4EAD-A194-58194FE5ED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779" t="651" r="1852" b="3485"/>
          <a:stretch/>
        </p:blipFill>
        <p:spPr>
          <a:xfrm>
            <a:off x="0" y="1516602"/>
            <a:ext cx="9144000" cy="3817398"/>
          </a:xfrm>
        </p:spPr>
      </p:pic>
      <p:sp>
        <p:nvSpPr>
          <p:cNvPr id="8" name="Rectangle 7">
            <a:extLst>
              <a:ext uri="{FF2B5EF4-FFF2-40B4-BE49-F238E27FC236}">
                <a16:creationId xmlns:a16="http://schemas.microsoft.com/office/drawing/2014/main" id="{CC194449-36FC-4091-ABC0-4F583B3E0BE8}"/>
              </a:ext>
            </a:extLst>
          </p:cNvPr>
          <p:cNvSpPr/>
          <p:nvPr/>
        </p:nvSpPr>
        <p:spPr>
          <a:xfrm rot="5400000">
            <a:off x="4858146" y="3752453"/>
            <a:ext cx="493871" cy="304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672B4-5540-4272-8503-B824BC9230A0}"/>
              </a:ext>
            </a:extLst>
          </p:cNvPr>
          <p:cNvSpPr/>
          <p:nvPr/>
        </p:nvSpPr>
        <p:spPr>
          <a:xfrm rot="5400000">
            <a:off x="5531948" y="3752452"/>
            <a:ext cx="493871" cy="304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127240-EAA0-463D-A4D1-1677128B0842}"/>
              </a:ext>
            </a:extLst>
          </p:cNvPr>
          <p:cNvSpPr/>
          <p:nvPr/>
        </p:nvSpPr>
        <p:spPr>
          <a:xfrm rot="5400000">
            <a:off x="6142023" y="3656788"/>
            <a:ext cx="493871" cy="48088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38DC3E-F7F7-4CA8-99F5-83AA2FD52977}"/>
              </a:ext>
            </a:extLst>
          </p:cNvPr>
          <p:cNvSpPr/>
          <p:nvPr/>
        </p:nvSpPr>
        <p:spPr>
          <a:xfrm rot="10800000">
            <a:off x="130967" y="3657598"/>
            <a:ext cx="2282796" cy="106680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0F60DCF-206F-40B2-84F4-8068A6976477}"/>
              </a:ext>
            </a:extLst>
          </p:cNvPr>
          <p:cNvSpPr/>
          <p:nvPr/>
        </p:nvSpPr>
        <p:spPr>
          <a:xfrm>
            <a:off x="2018117" y="379023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0097BF8-0F9E-4B44-998D-ED0F82DB8FE2}"/>
              </a:ext>
            </a:extLst>
          </p:cNvPr>
          <p:cNvSpPr/>
          <p:nvPr/>
        </p:nvSpPr>
        <p:spPr>
          <a:xfrm>
            <a:off x="2018117" y="469439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D05DBE9-BB8C-41A1-B447-04F8F15BF48F}"/>
              </a:ext>
            </a:extLst>
          </p:cNvPr>
          <p:cNvSpPr/>
          <p:nvPr/>
        </p:nvSpPr>
        <p:spPr>
          <a:xfrm>
            <a:off x="2018117" y="432720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7A19F27-06EE-43CA-8ACA-DE3761DC6CCF}"/>
              </a:ext>
            </a:extLst>
          </p:cNvPr>
          <p:cNvSpPr txBox="1"/>
          <p:nvPr/>
        </p:nvSpPr>
        <p:spPr>
          <a:xfrm>
            <a:off x="685800" y="4363492"/>
            <a:ext cx="1403466"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lines for reimbursement</a:t>
            </a:r>
            <a:endParaRPr lang="en-US" sz="1600" dirty="0">
              <a:latin typeface="Arial Nova" panose="020B0604020202020204" pitchFamily="34" charset="0"/>
            </a:endParaRPr>
          </a:p>
        </p:txBody>
      </p:sp>
      <p:sp>
        <p:nvSpPr>
          <p:cNvPr id="16" name="TextBox 15">
            <a:extLst>
              <a:ext uri="{FF2B5EF4-FFF2-40B4-BE49-F238E27FC236}">
                <a16:creationId xmlns:a16="http://schemas.microsoft.com/office/drawing/2014/main" id="{99FFAAFF-FC33-4F43-B7AD-64FBCD797DAF}"/>
              </a:ext>
            </a:extLst>
          </p:cNvPr>
          <p:cNvSpPr txBox="1"/>
          <p:nvPr/>
        </p:nvSpPr>
        <p:spPr>
          <a:xfrm>
            <a:off x="294623" y="3743339"/>
            <a:ext cx="1860666"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cost category</a:t>
            </a:r>
            <a:endParaRPr lang="en-US" sz="1600" dirty="0">
              <a:latin typeface="Arial Nova" panose="020B0604020202020204" pitchFamily="34" charset="0"/>
            </a:endParaRPr>
          </a:p>
        </p:txBody>
      </p:sp>
    </p:spTree>
    <p:extLst>
      <p:ext uri="{BB962C8B-B14F-4D97-AF65-F5344CB8AC3E}">
        <p14:creationId xmlns:p14="http://schemas.microsoft.com/office/powerpoint/2010/main" val="174535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933746"/>
          </a:xfrm>
        </p:spPr>
        <p:txBody>
          <a:bodyPr>
            <a:normAutofit fontScale="90000"/>
          </a:bodyPr>
          <a:lstStyle/>
          <a:p>
            <a:r>
              <a:rPr lang="en-US" sz="5400" dirty="0"/>
              <a:t>FOLLOW INSTRUCTIONS BELOW</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29</a:t>
            </a:fld>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188D374B-4121-4F99-8CEE-6F040B0E9FC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98" t="947" r="1261" b="14872"/>
          <a:stretch/>
        </p:blipFill>
        <p:spPr>
          <a:xfrm>
            <a:off x="0" y="1380478"/>
            <a:ext cx="9144000" cy="4438836"/>
          </a:xfrm>
        </p:spPr>
      </p:pic>
      <p:sp>
        <p:nvSpPr>
          <p:cNvPr id="8" name="Rectangle 7">
            <a:extLst>
              <a:ext uri="{FF2B5EF4-FFF2-40B4-BE49-F238E27FC236}">
                <a16:creationId xmlns:a16="http://schemas.microsoft.com/office/drawing/2014/main" id="{F1E20D55-A67C-49E8-8789-153B037EEA65}"/>
              </a:ext>
            </a:extLst>
          </p:cNvPr>
          <p:cNvSpPr/>
          <p:nvPr/>
        </p:nvSpPr>
        <p:spPr>
          <a:xfrm>
            <a:off x="5112895" y="3124200"/>
            <a:ext cx="1614137" cy="6858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F62DDB-2F65-49AF-84DF-87DDE6DBD92B}"/>
              </a:ext>
            </a:extLst>
          </p:cNvPr>
          <p:cNvSpPr/>
          <p:nvPr/>
        </p:nvSpPr>
        <p:spPr>
          <a:xfrm>
            <a:off x="4600977" y="2819400"/>
            <a:ext cx="1545432" cy="4565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D7DC27-A0A6-4DB6-A6F5-A2A2EC426FAA}"/>
              </a:ext>
            </a:extLst>
          </p:cNvPr>
          <p:cNvSpPr/>
          <p:nvPr/>
        </p:nvSpPr>
        <p:spPr>
          <a:xfrm>
            <a:off x="4687728" y="5267720"/>
            <a:ext cx="1179672" cy="304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81A482-DE9B-4B88-B65E-D48C125726B8}"/>
              </a:ext>
            </a:extLst>
          </p:cNvPr>
          <p:cNvSpPr/>
          <p:nvPr/>
        </p:nvSpPr>
        <p:spPr>
          <a:xfrm>
            <a:off x="4647387" y="5451587"/>
            <a:ext cx="1179672" cy="304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2EDBE1-3B63-4C07-A900-D250118238AF}"/>
              </a:ext>
            </a:extLst>
          </p:cNvPr>
          <p:cNvSpPr/>
          <p:nvPr/>
        </p:nvSpPr>
        <p:spPr>
          <a:xfrm rot="5400000">
            <a:off x="2457845" y="5314555"/>
            <a:ext cx="722471" cy="304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C3B2F2-7111-4564-AF54-E6EFCD07CD2C}"/>
              </a:ext>
            </a:extLst>
          </p:cNvPr>
          <p:cNvSpPr/>
          <p:nvPr/>
        </p:nvSpPr>
        <p:spPr>
          <a:xfrm rot="5400000">
            <a:off x="2666361" y="2286318"/>
            <a:ext cx="609602" cy="30416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1B98EF2-AC62-4A39-9E9E-5EDEC06DB03A}"/>
              </a:ext>
            </a:extLst>
          </p:cNvPr>
          <p:cNvSpPr txBox="1"/>
          <p:nvPr/>
        </p:nvSpPr>
        <p:spPr>
          <a:xfrm>
            <a:off x="0" y="4724400"/>
            <a:ext cx="2078613"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page #. EX: P1-P3</a:t>
            </a:r>
            <a:endParaRPr lang="en-US" sz="1600" dirty="0">
              <a:latin typeface="Arial Nova" panose="020B0604020202020204" pitchFamily="34" charset="0"/>
            </a:endParaRPr>
          </a:p>
        </p:txBody>
      </p:sp>
      <p:sp>
        <p:nvSpPr>
          <p:cNvPr id="16" name="TextBox 15">
            <a:extLst>
              <a:ext uri="{FF2B5EF4-FFF2-40B4-BE49-F238E27FC236}">
                <a16:creationId xmlns:a16="http://schemas.microsoft.com/office/drawing/2014/main" id="{20E57BD8-6D7F-411E-B347-7711C53D39FC}"/>
              </a:ext>
            </a:extLst>
          </p:cNvPr>
          <p:cNvSpPr txBox="1"/>
          <p:nvPr/>
        </p:nvSpPr>
        <p:spPr>
          <a:xfrm>
            <a:off x="533400" y="3810000"/>
            <a:ext cx="161413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Quantity = 1</a:t>
            </a:r>
            <a:endParaRPr lang="en-US" sz="1600" dirty="0">
              <a:latin typeface="Arial Nova" panose="020B0604020202020204" pitchFamily="34" charset="0"/>
            </a:endParaRPr>
          </a:p>
        </p:txBody>
      </p:sp>
      <p:sp>
        <p:nvSpPr>
          <p:cNvPr id="17" name="TextBox 16">
            <a:extLst>
              <a:ext uri="{FF2B5EF4-FFF2-40B4-BE49-F238E27FC236}">
                <a16:creationId xmlns:a16="http://schemas.microsoft.com/office/drawing/2014/main" id="{9A96EBE1-FD00-4B07-8000-5EF4FBB85823}"/>
              </a:ext>
            </a:extLst>
          </p:cNvPr>
          <p:cNvSpPr txBox="1"/>
          <p:nvPr/>
        </p:nvSpPr>
        <p:spPr>
          <a:xfrm>
            <a:off x="152400" y="3275965"/>
            <a:ext cx="1944851"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Name of Employee/Contractor</a:t>
            </a:r>
            <a:endParaRPr lang="en-US" sz="1600" dirty="0">
              <a:latin typeface="Arial Nova" panose="020B0604020202020204" pitchFamily="34" charset="0"/>
            </a:endParaRPr>
          </a:p>
        </p:txBody>
      </p:sp>
      <p:sp>
        <p:nvSpPr>
          <p:cNvPr id="18" name="TextBox 17">
            <a:extLst>
              <a:ext uri="{FF2B5EF4-FFF2-40B4-BE49-F238E27FC236}">
                <a16:creationId xmlns:a16="http://schemas.microsoft.com/office/drawing/2014/main" id="{4D6B4C5A-CA21-426B-8678-BA802946F90E}"/>
              </a:ext>
            </a:extLst>
          </p:cNvPr>
          <p:cNvSpPr txBox="1"/>
          <p:nvPr/>
        </p:nvSpPr>
        <p:spPr>
          <a:xfrm>
            <a:off x="559314" y="2729755"/>
            <a:ext cx="1614137"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description Title</a:t>
            </a:r>
            <a:endParaRPr lang="en-US" sz="1600" dirty="0">
              <a:latin typeface="Arial Nova" panose="020B0604020202020204" pitchFamily="34" charset="0"/>
            </a:endParaRPr>
          </a:p>
        </p:txBody>
      </p:sp>
      <p:sp>
        <p:nvSpPr>
          <p:cNvPr id="20" name="Arrow: Right 19">
            <a:extLst>
              <a:ext uri="{FF2B5EF4-FFF2-40B4-BE49-F238E27FC236}">
                <a16:creationId xmlns:a16="http://schemas.microsoft.com/office/drawing/2014/main" id="{6631C636-FBB2-4131-B85D-65EEBA0691B7}"/>
              </a:ext>
            </a:extLst>
          </p:cNvPr>
          <p:cNvSpPr/>
          <p:nvPr/>
        </p:nvSpPr>
        <p:spPr>
          <a:xfrm>
            <a:off x="5443573" y="530655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87F00E0-50E1-47B1-8864-2A38BE17E8EF}"/>
              </a:ext>
            </a:extLst>
          </p:cNvPr>
          <p:cNvSpPr txBox="1"/>
          <p:nvPr/>
        </p:nvSpPr>
        <p:spPr>
          <a:xfrm>
            <a:off x="5030706" y="5259160"/>
            <a:ext cx="583196"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21" name="Rectangle 20">
            <a:extLst>
              <a:ext uri="{FF2B5EF4-FFF2-40B4-BE49-F238E27FC236}">
                <a16:creationId xmlns:a16="http://schemas.microsoft.com/office/drawing/2014/main" id="{A7581AD3-BEEC-4F21-AB1B-14D4D40F9204}"/>
              </a:ext>
            </a:extLst>
          </p:cNvPr>
          <p:cNvSpPr/>
          <p:nvPr/>
        </p:nvSpPr>
        <p:spPr>
          <a:xfrm>
            <a:off x="8190072" y="1503912"/>
            <a:ext cx="914400" cy="228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965B4A-5D33-436D-8004-52A91C64F87D}"/>
              </a:ext>
            </a:extLst>
          </p:cNvPr>
          <p:cNvSpPr/>
          <p:nvPr/>
        </p:nvSpPr>
        <p:spPr>
          <a:xfrm>
            <a:off x="2434714" y="3429001"/>
            <a:ext cx="84188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9092C6C-26CB-4A2A-B949-54C2F121CF00}"/>
              </a:ext>
            </a:extLst>
          </p:cNvPr>
          <p:cNvSpPr/>
          <p:nvPr/>
        </p:nvSpPr>
        <p:spPr>
          <a:xfrm>
            <a:off x="4842572" y="4135176"/>
            <a:ext cx="84188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FE5D403-6C33-4975-8ECF-820E3A8ADB92}"/>
              </a:ext>
            </a:extLst>
          </p:cNvPr>
          <p:cNvSpPr/>
          <p:nvPr/>
        </p:nvSpPr>
        <p:spPr>
          <a:xfrm>
            <a:off x="4654899" y="4280207"/>
            <a:ext cx="84188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78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715255"/>
          </a:xfrm>
        </p:spPr>
        <p:txBody>
          <a:bodyPr>
            <a:normAutofit/>
          </a:bodyPr>
          <a:lstStyle/>
          <a:p>
            <a:pPr>
              <a:lnSpc>
                <a:spcPct val="150000"/>
              </a:lnSpc>
            </a:pPr>
            <a:r>
              <a:rPr lang="en-US" sz="2400" b="1" dirty="0"/>
              <a:t>My Projects Overview and My Profile </a:t>
            </a:r>
            <a:r>
              <a:rPr lang="en-US" sz="2400" dirty="0"/>
              <a:t>– Allyson Teem</a:t>
            </a:r>
          </a:p>
          <a:p>
            <a:pPr>
              <a:lnSpc>
                <a:spcPct val="150000"/>
              </a:lnSpc>
            </a:pPr>
            <a:r>
              <a:rPr lang="en-US" sz="2400" b="1" dirty="0"/>
              <a:t>Organization Roles </a:t>
            </a:r>
            <a:r>
              <a:rPr lang="en-US" sz="2400" dirty="0"/>
              <a:t>– Arienne Cheek</a:t>
            </a:r>
          </a:p>
          <a:p>
            <a:pPr>
              <a:lnSpc>
                <a:spcPct val="150000"/>
              </a:lnSpc>
            </a:pPr>
            <a:r>
              <a:rPr lang="en-US" sz="2400" b="1" dirty="0"/>
              <a:t>Reimbursement Requests </a:t>
            </a:r>
            <a:r>
              <a:rPr lang="en-US" sz="2400" dirty="0"/>
              <a:t>– Arienne Cheek</a:t>
            </a:r>
          </a:p>
          <a:p>
            <a:pPr>
              <a:lnSpc>
                <a:spcPct val="150000"/>
              </a:lnSpc>
            </a:pPr>
            <a:r>
              <a:rPr lang="en-US" sz="2400" b="1" dirty="0"/>
              <a:t>Budget Adjustments </a:t>
            </a:r>
            <a:r>
              <a:rPr lang="en-US" sz="2400" dirty="0"/>
              <a:t>– Sam Conyers</a:t>
            </a:r>
          </a:p>
          <a:p>
            <a:pPr>
              <a:lnSpc>
                <a:spcPct val="150000"/>
              </a:lnSpc>
            </a:pPr>
            <a:r>
              <a:rPr lang="en-US" sz="2400" b="1" dirty="0"/>
              <a:t>Non-Budgetary Adjustments </a:t>
            </a:r>
            <a:r>
              <a:rPr lang="en-US" sz="2400" dirty="0"/>
              <a:t>– Sam Conyers</a:t>
            </a:r>
          </a:p>
          <a:p>
            <a:pPr>
              <a:lnSpc>
                <a:spcPct val="150000"/>
              </a:lnSpc>
            </a:pPr>
            <a:r>
              <a:rPr lang="en-US" sz="2400" b="1" dirty="0"/>
              <a:t>Reporting</a:t>
            </a:r>
            <a:r>
              <a:rPr lang="en-US" sz="2400" dirty="0"/>
              <a:t> – Harriet Lunsford</a:t>
            </a:r>
          </a:p>
          <a:p>
            <a:pPr marL="109728" indent="0">
              <a:lnSpc>
                <a:spcPct val="150000"/>
              </a:lnSpc>
              <a:buNone/>
            </a:pPr>
            <a:endParaRPr lang="en-US" sz="2800" dirty="0"/>
          </a:p>
          <a:p>
            <a:endParaRPr lang="en-US" sz="3200" dirty="0"/>
          </a:p>
          <a:p>
            <a:pPr marL="393192" lvl="1" indent="0">
              <a:buNone/>
            </a:pPr>
            <a:endParaRPr lang="en-US" dirty="0"/>
          </a:p>
          <a:p>
            <a:pPr lvl="1"/>
            <a:endParaRPr lang="en-US" dirty="0"/>
          </a:p>
        </p:txBody>
      </p:sp>
      <p:sp>
        <p:nvSpPr>
          <p:cNvPr id="3" name="Title 2"/>
          <p:cNvSpPr>
            <a:spLocks noGrp="1"/>
          </p:cNvSpPr>
          <p:nvPr>
            <p:ph type="title"/>
          </p:nvPr>
        </p:nvSpPr>
        <p:spPr>
          <a:xfrm>
            <a:off x="457200" y="581675"/>
            <a:ext cx="8229600" cy="1143000"/>
          </a:xfrm>
        </p:spPr>
        <p:txBody>
          <a:bodyPr>
            <a:normAutofit fontScale="90000"/>
          </a:bodyPr>
          <a:lstStyle/>
          <a:p>
            <a:pPr algn="ctr"/>
            <a:r>
              <a:rPr lang="en-US" sz="4400" dirty="0"/>
              <a:t>GEMS TRAINING CONTENTS</a:t>
            </a:r>
            <a:br>
              <a:rPr lang="en-US" sz="4400" dirty="0"/>
            </a:br>
            <a:r>
              <a:rPr lang="en-US" sz="4400" dirty="0"/>
              <a:t>and </a:t>
            </a:r>
            <a:br>
              <a:rPr lang="en-US" sz="4400" dirty="0"/>
            </a:br>
            <a:r>
              <a:rPr lang="en-US" sz="4400" dirty="0"/>
              <a:t>PRESENTERS</a:t>
            </a:r>
          </a:p>
        </p:txBody>
      </p:sp>
      <p:sp>
        <p:nvSpPr>
          <p:cNvPr id="6" name="Slide Number Placeholder 5"/>
          <p:cNvSpPr>
            <a:spLocks noGrp="1"/>
          </p:cNvSpPr>
          <p:nvPr>
            <p:ph type="sldNum" sz="quarter" idx="12"/>
          </p:nvPr>
        </p:nvSpPr>
        <p:spPr>
          <a:xfrm>
            <a:off x="8458200" y="6407944"/>
            <a:ext cx="554832" cy="365125"/>
          </a:xfrm>
        </p:spPr>
        <p:txBody>
          <a:bodyPr/>
          <a:lstStyle/>
          <a:p>
            <a:fld id="{5217D969-FAF6-4667-9EED-A6C98B22320E}" type="slidenum">
              <a:rPr lang="en-US" smtClean="0">
                <a:solidFill>
                  <a:schemeClr val="bg1"/>
                </a:solidFill>
              </a:rPr>
              <a:t>3</a:t>
            </a:fld>
            <a:endParaRPr lang="en-US" dirty="0">
              <a:solidFill>
                <a:schemeClr val="bg1"/>
              </a:solidFill>
            </a:endParaRPr>
          </a:p>
        </p:txBody>
      </p:sp>
      <p:sp>
        <p:nvSpPr>
          <p:cNvPr id="5" name="Footer Placeholder 4">
            <a:extLst>
              <a:ext uri="{FF2B5EF4-FFF2-40B4-BE49-F238E27FC236}">
                <a16:creationId xmlns:a16="http://schemas.microsoft.com/office/drawing/2014/main" id="{1C1234D9-1600-44CE-BB39-6494E0BD6582}"/>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137600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8936832" cy="839816"/>
          </a:xfrm>
        </p:spPr>
        <p:txBody>
          <a:bodyPr>
            <a:normAutofit fontScale="90000"/>
          </a:bodyPr>
          <a:lstStyle/>
          <a:p>
            <a:r>
              <a:rPr lang="en-US" sz="5400" dirty="0"/>
              <a:t>SUBMIT TO FINANCIAL OFFICER</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30</a:t>
            </a:fld>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3698D949-22AF-4493-9474-5F50ADAD8F2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06" t="3768" r="1371"/>
          <a:stretch/>
        </p:blipFill>
        <p:spPr>
          <a:xfrm>
            <a:off x="0" y="1295400"/>
            <a:ext cx="9144000" cy="4448146"/>
          </a:xfrm>
        </p:spPr>
      </p:pic>
      <p:sp>
        <p:nvSpPr>
          <p:cNvPr id="2" name="Rectangle 1">
            <a:extLst>
              <a:ext uri="{FF2B5EF4-FFF2-40B4-BE49-F238E27FC236}">
                <a16:creationId xmlns:a16="http://schemas.microsoft.com/office/drawing/2014/main" id="{5318E968-1C07-44A8-B47E-05673B39984F}"/>
              </a:ext>
            </a:extLst>
          </p:cNvPr>
          <p:cNvSpPr/>
          <p:nvPr/>
        </p:nvSpPr>
        <p:spPr>
          <a:xfrm>
            <a:off x="3189689" y="3048000"/>
            <a:ext cx="1447800" cy="33169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7724D0B-BBD5-4DF6-9EFD-B466F1D6FE0C}"/>
              </a:ext>
            </a:extLst>
          </p:cNvPr>
          <p:cNvSpPr/>
          <p:nvPr/>
        </p:nvSpPr>
        <p:spPr>
          <a:xfrm rot="10800000">
            <a:off x="3189689" y="2819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00D5385-7D79-442D-BCF7-8D6C78773A85}"/>
              </a:ext>
            </a:extLst>
          </p:cNvPr>
          <p:cNvSpPr txBox="1"/>
          <p:nvPr/>
        </p:nvSpPr>
        <p:spPr>
          <a:xfrm>
            <a:off x="3445939" y="2743200"/>
            <a:ext cx="1507061"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to submit</a:t>
            </a:r>
            <a:endParaRPr lang="en-US" sz="1600" dirty="0">
              <a:latin typeface="Arial Nova" panose="020B0604020202020204" pitchFamily="34" charset="0"/>
            </a:endParaRPr>
          </a:p>
        </p:txBody>
      </p:sp>
      <p:sp>
        <p:nvSpPr>
          <p:cNvPr id="9" name="Rectangle 8">
            <a:extLst>
              <a:ext uri="{FF2B5EF4-FFF2-40B4-BE49-F238E27FC236}">
                <a16:creationId xmlns:a16="http://schemas.microsoft.com/office/drawing/2014/main" id="{473391D7-8FFC-44A4-89F2-34CF2774BFB4}"/>
              </a:ext>
            </a:extLst>
          </p:cNvPr>
          <p:cNvSpPr/>
          <p:nvPr/>
        </p:nvSpPr>
        <p:spPr>
          <a:xfrm>
            <a:off x="16932" y="1676400"/>
            <a:ext cx="1447800" cy="477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ED4484-4CFE-4191-A7FD-239273F2C3BD}"/>
              </a:ext>
            </a:extLst>
          </p:cNvPr>
          <p:cNvSpPr/>
          <p:nvPr/>
        </p:nvSpPr>
        <p:spPr>
          <a:xfrm>
            <a:off x="2057400" y="2209800"/>
            <a:ext cx="380999"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2CA88B-0A00-44F5-9D10-26844278E3E1}"/>
              </a:ext>
            </a:extLst>
          </p:cNvPr>
          <p:cNvSpPr/>
          <p:nvPr/>
        </p:nvSpPr>
        <p:spPr>
          <a:xfrm>
            <a:off x="8169193" y="1332352"/>
            <a:ext cx="914400" cy="228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9B8338-2E91-45F6-814A-2F4C1100476F}"/>
              </a:ext>
            </a:extLst>
          </p:cNvPr>
          <p:cNvPicPr>
            <a:picLocks noChangeAspect="1"/>
          </p:cNvPicPr>
          <p:nvPr/>
        </p:nvPicPr>
        <p:blipFill>
          <a:blip r:embed="rId4"/>
          <a:stretch>
            <a:fillRect/>
          </a:stretch>
        </p:blipFill>
        <p:spPr>
          <a:xfrm>
            <a:off x="2285802" y="1714351"/>
            <a:ext cx="4572396" cy="3429297"/>
          </a:xfrm>
          <a:prstGeom prst="rect">
            <a:avLst/>
          </a:prstGeom>
        </p:spPr>
      </p:pic>
    </p:spTree>
    <p:extLst>
      <p:ext uri="{BB962C8B-B14F-4D97-AF65-F5344CB8AC3E}">
        <p14:creationId xmlns:p14="http://schemas.microsoft.com/office/powerpoint/2010/main" val="3863177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609D-4ADF-48CA-9113-196761214CCF}"/>
              </a:ext>
            </a:extLst>
          </p:cNvPr>
          <p:cNvSpPr>
            <a:spLocks noGrp="1"/>
          </p:cNvSpPr>
          <p:nvPr>
            <p:ph type="ctrTitle"/>
          </p:nvPr>
        </p:nvSpPr>
        <p:spPr>
          <a:xfrm>
            <a:off x="304800" y="1447800"/>
            <a:ext cx="8610600" cy="2134563"/>
          </a:xfrm>
        </p:spPr>
        <p:txBody>
          <a:bodyPr>
            <a:normAutofit/>
          </a:bodyPr>
          <a:lstStyle/>
          <a:p>
            <a:pPr algn="ctr"/>
            <a:r>
              <a:rPr lang="en-US" sz="6600" dirty="0"/>
              <a:t>BUDGET ADJUSTMENTS</a:t>
            </a:r>
          </a:p>
        </p:txBody>
      </p:sp>
      <p:sp>
        <p:nvSpPr>
          <p:cNvPr id="3" name="Subtitle 2">
            <a:extLst>
              <a:ext uri="{FF2B5EF4-FFF2-40B4-BE49-F238E27FC236}">
                <a16:creationId xmlns:a16="http://schemas.microsoft.com/office/drawing/2014/main" id="{190C7345-F071-42DF-928F-55620B095639}"/>
              </a:ext>
            </a:extLst>
          </p:cNvPr>
          <p:cNvSpPr>
            <a:spLocks noGrp="1"/>
          </p:cNvSpPr>
          <p:nvPr>
            <p:ph type="subTitle" idx="1"/>
          </p:nvPr>
        </p:nvSpPr>
        <p:spPr>
          <a:xfrm>
            <a:off x="685800" y="3962400"/>
            <a:ext cx="7772400" cy="1199704"/>
          </a:xfrm>
        </p:spPr>
        <p:txBody>
          <a:bodyPr>
            <a:normAutofit/>
          </a:bodyPr>
          <a:lstStyle/>
          <a:p>
            <a:pPr algn="ctr"/>
            <a:r>
              <a:rPr lang="en-US" sz="4000" dirty="0"/>
              <a:t>PRESENTED BY: </a:t>
            </a:r>
            <a:r>
              <a:rPr lang="en-US" sz="4400" dirty="0"/>
              <a:t>Sam Conyers</a:t>
            </a:r>
            <a:endParaRPr lang="en-US" sz="4000" dirty="0"/>
          </a:p>
        </p:txBody>
      </p:sp>
      <p:sp>
        <p:nvSpPr>
          <p:cNvPr id="6" name="Slide Number Placeholder 5">
            <a:extLst>
              <a:ext uri="{FF2B5EF4-FFF2-40B4-BE49-F238E27FC236}">
                <a16:creationId xmlns:a16="http://schemas.microsoft.com/office/drawing/2014/main" id="{9979D901-10F9-446E-80FA-45229121D350}"/>
              </a:ext>
            </a:extLst>
          </p:cNvPr>
          <p:cNvSpPr>
            <a:spLocks noGrp="1"/>
          </p:cNvSpPr>
          <p:nvPr>
            <p:ph type="sldNum" sz="quarter" idx="12"/>
          </p:nvPr>
        </p:nvSpPr>
        <p:spPr/>
        <p:txBody>
          <a:bodyPr/>
          <a:lstStyle/>
          <a:p>
            <a:fld id="{5217D969-FAF6-4667-9EED-A6C98B22320E}" type="slidenum">
              <a:rPr lang="en-US" smtClean="0"/>
              <a:t>31</a:t>
            </a:fld>
            <a:endParaRPr lang="en-US" dirty="0"/>
          </a:p>
        </p:txBody>
      </p:sp>
    </p:spTree>
    <p:extLst>
      <p:ext uri="{BB962C8B-B14F-4D97-AF65-F5344CB8AC3E}">
        <p14:creationId xmlns:p14="http://schemas.microsoft.com/office/powerpoint/2010/main" val="3076993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54F7B4-0228-46D9-B345-6BDF56C8C687}"/>
              </a:ext>
            </a:extLst>
          </p:cNvPr>
          <p:cNvSpPr>
            <a:spLocks noGrp="1"/>
          </p:cNvSpPr>
          <p:nvPr>
            <p:ph idx="1"/>
          </p:nvPr>
        </p:nvSpPr>
        <p:spPr/>
        <p:txBody>
          <a:bodyPr/>
          <a:lstStyle/>
          <a:p>
            <a:r>
              <a:rPr lang="en-US" b="1" u="sng" dirty="0"/>
              <a:t>Always</a:t>
            </a:r>
            <a:r>
              <a:rPr lang="en-US" dirty="0"/>
              <a:t> notify your Grant Administrator (GA) of any budget changes in a detailed email prior to submitting an adjustment. </a:t>
            </a:r>
          </a:p>
          <a:p>
            <a:endParaRPr lang="en-US" dirty="0"/>
          </a:p>
          <a:p>
            <a:r>
              <a:rPr lang="en-US" b="1" u="sng" dirty="0"/>
              <a:t>Always</a:t>
            </a:r>
            <a:r>
              <a:rPr lang="en-US" dirty="0"/>
              <a:t> notify Grant Administrator via email of any key role staff changes. </a:t>
            </a:r>
          </a:p>
          <a:p>
            <a:endParaRPr lang="en-US" dirty="0"/>
          </a:p>
          <a:p>
            <a:r>
              <a:rPr lang="en-US" b="1" u="sng" dirty="0"/>
              <a:t>Always</a:t>
            </a:r>
            <a:r>
              <a:rPr lang="en-US" dirty="0"/>
              <a:t> ask you Grant Administrator when in question of allowability. </a:t>
            </a:r>
          </a:p>
        </p:txBody>
      </p:sp>
      <p:sp>
        <p:nvSpPr>
          <p:cNvPr id="3" name="Date Placeholder 2">
            <a:extLst>
              <a:ext uri="{FF2B5EF4-FFF2-40B4-BE49-F238E27FC236}">
                <a16:creationId xmlns:a16="http://schemas.microsoft.com/office/drawing/2014/main" id="{5696F358-A79A-4932-8A7C-C0128D997834}"/>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4250A04F-32D4-48ED-9415-2B5166360F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19ECC-9FAC-4487-A629-20E805249523}"/>
              </a:ext>
            </a:extLst>
          </p:cNvPr>
          <p:cNvSpPr>
            <a:spLocks noGrp="1"/>
          </p:cNvSpPr>
          <p:nvPr>
            <p:ph type="sldNum" sz="quarter" idx="12"/>
          </p:nvPr>
        </p:nvSpPr>
        <p:spPr/>
        <p:txBody>
          <a:bodyPr/>
          <a:lstStyle/>
          <a:p>
            <a:fld id="{5217D969-FAF6-4667-9EED-A6C98B22320E}" type="slidenum">
              <a:rPr lang="en-US" smtClean="0"/>
              <a:t>32</a:t>
            </a:fld>
            <a:endParaRPr lang="en-US"/>
          </a:p>
        </p:txBody>
      </p:sp>
      <p:sp>
        <p:nvSpPr>
          <p:cNvPr id="6" name="Title 5">
            <a:extLst>
              <a:ext uri="{FF2B5EF4-FFF2-40B4-BE49-F238E27FC236}">
                <a16:creationId xmlns:a16="http://schemas.microsoft.com/office/drawing/2014/main" id="{F14E128A-D8F1-45F4-82DE-D61F9978027E}"/>
              </a:ext>
            </a:extLst>
          </p:cNvPr>
          <p:cNvSpPr>
            <a:spLocks noGrp="1"/>
          </p:cNvSpPr>
          <p:nvPr>
            <p:ph type="title"/>
          </p:nvPr>
        </p:nvSpPr>
        <p:spPr/>
        <p:txBody>
          <a:bodyPr/>
          <a:lstStyle/>
          <a:p>
            <a:r>
              <a:rPr lang="en-US" dirty="0"/>
              <a:t>NEED TO KNOW</a:t>
            </a:r>
          </a:p>
        </p:txBody>
      </p:sp>
    </p:spTree>
    <p:extLst>
      <p:ext uri="{BB962C8B-B14F-4D97-AF65-F5344CB8AC3E}">
        <p14:creationId xmlns:p14="http://schemas.microsoft.com/office/powerpoint/2010/main" val="228963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6FEA4-4D2D-421A-99A8-B344E7823D35}"/>
              </a:ext>
            </a:extLst>
          </p:cNvPr>
          <p:cNvSpPr>
            <a:spLocks noGrp="1"/>
          </p:cNvSpPr>
          <p:nvPr>
            <p:ph idx="1"/>
          </p:nvPr>
        </p:nvSpPr>
        <p:spPr>
          <a:xfrm>
            <a:off x="457200" y="1379009"/>
            <a:ext cx="8229600" cy="4525963"/>
          </a:xfrm>
        </p:spPr>
        <p:txBody>
          <a:bodyPr>
            <a:normAutofit fontScale="92500" lnSpcReduction="10000"/>
          </a:bodyPr>
          <a:lstStyle/>
          <a:p>
            <a:pPr marL="109728" indent="0">
              <a:buNone/>
            </a:pPr>
            <a:r>
              <a:rPr lang="en-US" b="1" dirty="0"/>
              <a:t>Budget Adjustment Rules for specific grants:</a:t>
            </a:r>
            <a:endParaRPr lang="en-US" dirty="0"/>
          </a:p>
          <a:p>
            <a:pPr marL="109728" indent="0">
              <a:buNone/>
            </a:pPr>
            <a:r>
              <a:rPr lang="en-US" b="1" dirty="0"/>
              <a:t>EQUIPMENT ONLY: </a:t>
            </a:r>
          </a:p>
          <a:p>
            <a:pPr marL="109728" indent="0">
              <a:buNone/>
            </a:pPr>
            <a:endParaRPr lang="en-US" b="1" dirty="0"/>
          </a:p>
          <a:p>
            <a:pPr>
              <a:buFont typeface="Wingdings" panose="05000000000000000000" pitchFamily="2" charset="2"/>
              <a:buChar char="Ø"/>
            </a:pPr>
            <a:r>
              <a:rPr lang="en-US" dirty="0"/>
              <a:t>When adding new budget line items for equipment, it is preferable to give general names in the budget.  </a:t>
            </a:r>
          </a:p>
          <a:p>
            <a:pPr>
              <a:buFont typeface="Wingdings" panose="05000000000000000000" pitchFamily="2" charset="2"/>
              <a:buChar char="Ø"/>
            </a:pPr>
            <a:endParaRPr lang="en-US" dirty="0"/>
          </a:p>
          <a:p>
            <a:pPr>
              <a:buFont typeface="Wingdings" panose="05000000000000000000" pitchFamily="2" charset="2"/>
              <a:buChar char="Ø"/>
            </a:pPr>
            <a:r>
              <a:rPr lang="en-US" dirty="0"/>
              <a:t>An example is to list “Radios” as the budget line name, instead of “Kenwood Radio Model XTS.”  The more specific you are, the greater of a chance you’ll have to submit another budget adjustment if that model is not available, or if needs or prices change.</a:t>
            </a:r>
          </a:p>
          <a:p>
            <a:pPr>
              <a:buFont typeface="Wingdings" panose="05000000000000000000" pitchFamily="2" charset="2"/>
              <a:buChar char="Ø"/>
            </a:pPr>
            <a:endParaRPr lang="en-US" dirty="0"/>
          </a:p>
          <a:p>
            <a:pPr marL="109728" indent="0">
              <a:buNone/>
            </a:pPr>
            <a:endParaRPr lang="en-US" dirty="0"/>
          </a:p>
        </p:txBody>
      </p:sp>
      <p:sp>
        <p:nvSpPr>
          <p:cNvPr id="3" name="Date Placeholder 2">
            <a:extLst>
              <a:ext uri="{FF2B5EF4-FFF2-40B4-BE49-F238E27FC236}">
                <a16:creationId xmlns:a16="http://schemas.microsoft.com/office/drawing/2014/main" id="{6F326377-6DF0-429B-8A8A-D07C1FB09625}"/>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277EB4F8-021A-4EFE-B16E-2F72BBE13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B36F2-6DCA-4878-A981-E44E09EC4769}"/>
              </a:ext>
            </a:extLst>
          </p:cNvPr>
          <p:cNvSpPr>
            <a:spLocks noGrp="1"/>
          </p:cNvSpPr>
          <p:nvPr>
            <p:ph type="sldNum" sz="quarter" idx="12"/>
          </p:nvPr>
        </p:nvSpPr>
        <p:spPr/>
        <p:txBody>
          <a:bodyPr/>
          <a:lstStyle/>
          <a:p>
            <a:fld id="{5217D969-FAF6-4667-9EED-A6C98B22320E}" type="slidenum">
              <a:rPr lang="en-US" smtClean="0"/>
              <a:t>33</a:t>
            </a:fld>
            <a:endParaRPr lang="en-US"/>
          </a:p>
        </p:txBody>
      </p:sp>
      <p:sp>
        <p:nvSpPr>
          <p:cNvPr id="6" name="Title 5">
            <a:extLst>
              <a:ext uri="{FF2B5EF4-FFF2-40B4-BE49-F238E27FC236}">
                <a16:creationId xmlns:a16="http://schemas.microsoft.com/office/drawing/2014/main" id="{443F352E-6540-4FF7-9FC6-73EE16840F3E}"/>
              </a:ext>
            </a:extLst>
          </p:cNvPr>
          <p:cNvSpPr>
            <a:spLocks noGrp="1"/>
          </p:cNvSpPr>
          <p:nvPr>
            <p:ph type="title"/>
          </p:nvPr>
        </p:nvSpPr>
        <p:spPr/>
        <p:txBody>
          <a:bodyPr>
            <a:normAutofit/>
          </a:bodyPr>
          <a:lstStyle/>
          <a:p>
            <a:r>
              <a:rPr lang="en-US" dirty="0"/>
              <a:t>BYRNE JAG AWARDS ONLY: </a:t>
            </a:r>
          </a:p>
        </p:txBody>
      </p:sp>
    </p:spTree>
    <p:extLst>
      <p:ext uri="{BB962C8B-B14F-4D97-AF65-F5344CB8AC3E}">
        <p14:creationId xmlns:p14="http://schemas.microsoft.com/office/powerpoint/2010/main" val="193230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A5C1CDBE-7019-4DEE-A524-8B47089A71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28800"/>
            <a:ext cx="9143999" cy="3565762"/>
          </a:xfrm>
        </p:spPr>
      </p:pic>
      <p:sp>
        <p:nvSpPr>
          <p:cNvPr id="5" name="Slide Number Placeholder 4">
            <a:extLst>
              <a:ext uri="{FF2B5EF4-FFF2-40B4-BE49-F238E27FC236}">
                <a16:creationId xmlns:a16="http://schemas.microsoft.com/office/drawing/2014/main" id="{275B40CB-C81B-45B8-A67D-247FF3856C30}"/>
              </a:ext>
            </a:extLst>
          </p:cNvPr>
          <p:cNvSpPr>
            <a:spLocks noGrp="1"/>
          </p:cNvSpPr>
          <p:nvPr>
            <p:ph type="sldNum" sz="quarter" idx="12"/>
          </p:nvPr>
        </p:nvSpPr>
        <p:spPr/>
        <p:txBody>
          <a:bodyPr/>
          <a:lstStyle/>
          <a:p>
            <a:fld id="{5217D969-FAF6-4667-9EED-A6C98B22320E}" type="slidenum">
              <a:rPr lang="en-US" smtClean="0"/>
              <a:t>34</a:t>
            </a:fld>
            <a:endParaRPr lang="en-US"/>
          </a:p>
        </p:txBody>
      </p:sp>
      <p:sp>
        <p:nvSpPr>
          <p:cNvPr id="6" name="Title 5">
            <a:extLst>
              <a:ext uri="{FF2B5EF4-FFF2-40B4-BE49-F238E27FC236}">
                <a16:creationId xmlns:a16="http://schemas.microsoft.com/office/drawing/2014/main" id="{7DB20C0B-67E9-420F-AC3B-3D485F385613}"/>
              </a:ext>
            </a:extLst>
          </p:cNvPr>
          <p:cNvSpPr>
            <a:spLocks noGrp="1"/>
          </p:cNvSpPr>
          <p:nvPr>
            <p:ph type="title"/>
          </p:nvPr>
        </p:nvSpPr>
        <p:spPr>
          <a:xfrm>
            <a:off x="152400" y="274638"/>
            <a:ext cx="8860632" cy="1143000"/>
          </a:xfrm>
          <a:effectLst>
            <a:outerShdw blurRad="50800" dist="38100" dir="8100000" algn="tr" rotWithShape="0">
              <a:prstClr val="black">
                <a:alpha val="40000"/>
              </a:prstClr>
            </a:outerShdw>
          </a:effectLst>
          <a:scene3d>
            <a:camera prst="orthographicFront"/>
            <a:lightRig rig="soft" dir="t"/>
          </a:scene3d>
          <a:sp3d>
            <a:bevelT prst="convex"/>
          </a:sp3d>
        </p:spPr>
        <p:txBody>
          <a:bodyPr>
            <a:normAutofit fontScale="90000"/>
            <a:scene3d>
              <a:camera prst="orthographicFront"/>
              <a:lightRig rig="soft" dir="t"/>
            </a:scene3d>
            <a:sp3d prstMaterial="softEdge">
              <a:bevelT w="25400" h="25400"/>
            </a:sp3d>
          </a:bodyPr>
          <a:lstStyle/>
          <a:p>
            <a:pPr algn="ctr"/>
            <a:r>
              <a:rPr lang="en-US" sz="7200" dirty="0"/>
              <a:t>BUDGET ADJUSTMENTS</a:t>
            </a:r>
          </a:p>
        </p:txBody>
      </p:sp>
      <p:sp>
        <p:nvSpPr>
          <p:cNvPr id="7" name="Arrow: Right 6">
            <a:extLst>
              <a:ext uri="{FF2B5EF4-FFF2-40B4-BE49-F238E27FC236}">
                <a16:creationId xmlns:a16="http://schemas.microsoft.com/office/drawing/2014/main" id="{55C8BA71-BE45-4EEA-AF34-8FEB3F11617F}"/>
              </a:ext>
            </a:extLst>
          </p:cNvPr>
          <p:cNvSpPr/>
          <p:nvPr/>
        </p:nvSpPr>
        <p:spPr>
          <a:xfrm>
            <a:off x="1219200" y="2288822"/>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E1C0B35-B7B1-4642-9F48-C9F99A260E7D}"/>
              </a:ext>
            </a:extLst>
          </p:cNvPr>
          <p:cNvSpPr/>
          <p:nvPr/>
        </p:nvSpPr>
        <p:spPr>
          <a:xfrm>
            <a:off x="75438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DA1A73-379C-42BA-9012-453E38DB9216}"/>
              </a:ext>
            </a:extLst>
          </p:cNvPr>
          <p:cNvSpPr txBox="1"/>
          <p:nvPr/>
        </p:nvSpPr>
        <p:spPr>
          <a:xfrm>
            <a:off x="7077552" y="2283023"/>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2" name="Arrow: Right 11">
            <a:extLst>
              <a:ext uri="{FF2B5EF4-FFF2-40B4-BE49-F238E27FC236}">
                <a16:creationId xmlns:a16="http://schemas.microsoft.com/office/drawing/2014/main" id="{535CDB7E-B008-4FBD-B6F6-FEFD6D57F4F5}"/>
              </a:ext>
            </a:extLst>
          </p:cNvPr>
          <p:cNvSpPr/>
          <p:nvPr/>
        </p:nvSpPr>
        <p:spPr>
          <a:xfrm rot="10800000">
            <a:off x="1056922" y="391648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E29027E4-5F68-4C2B-A8D4-8C3938DF780F}"/>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4" name="Rectangle 13">
            <a:extLst>
              <a:ext uri="{FF2B5EF4-FFF2-40B4-BE49-F238E27FC236}">
                <a16:creationId xmlns:a16="http://schemas.microsoft.com/office/drawing/2014/main" id="{38AE7BAE-1D9E-4658-811F-A41B809F2C8C}"/>
              </a:ext>
            </a:extLst>
          </p:cNvPr>
          <p:cNvSpPr/>
          <p:nvPr/>
        </p:nvSpPr>
        <p:spPr>
          <a:xfrm>
            <a:off x="152400" y="2286000"/>
            <a:ext cx="1066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4B0AB2E-3393-4636-B9BF-CCFE99FFD010}"/>
              </a:ext>
            </a:extLst>
          </p:cNvPr>
          <p:cNvSpPr/>
          <p:nvPr/>
        </p:nvSpPr>
        <p:spPr>
          <a:xfrm>
            <a:off x="8153400" y="18637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71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8727070F-EEA7-4FB0-9E22-AE8B19BE21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32297"/>
            <a:ext cx="9143999" cy="3554104"/>
          </a:xfrm>
        </p:spPr>
      </p:pic>
      <p:sp>
        <p:nvSpPr>
          <p:cNvPr id="5" name="Slide Number Placeholder 4">
            <a:extLst>
              <a:ext uri="{FF2B5EF4-FFF2-40B4-BE49-F238E27FC236}">
                <a16:creationId xmlns:a16="http://schemas.microsoft.com/office/drawing/2014/main" id="{4E51F95F-C01A-404C-B309-4C46F17F7DD9}"/>
              </a:ext>
            </a:extLst>
          </p:cNvPr>
          <p:cNvSpPr>
            <a:spLocks noGrp="1"/>
          </p:cNvSpPr>
          <p:nvPr>
            <p:ph type="sldNum" sz="quarter" idx="12"/>
          </p:nvPr>
        </p:nvSpPr>
        <p:spPr/>
        <p:txBody>
          <a:bodyPr/>
          <a:lstStyle/>
          <a:p>
            <a:fld id="{5217D969-FAF6-4667-9EED-A6C98B22320E}" type="slidenum">
              <a:rPr lang="en-US" smtClean="0"/>
              <a:t>35</a:t>
            </a:fld>
            <a:endParaRPr lang="en-US"/>
          </a:p>
        </p:txBody>
      </p:sp>
      <p:sp>
        <p:nvSpPr>
          <p:cNvPr id="6" name="Title 5">
            <a:extLst>
              <a:ext uri="{FF2B5EF4-FFF2-40B4-BE49-F238E27FC236}">
                <a16:creationId xmlns:a16="http://schemas.microsoft.com/office/drawing/2014/main" id="{78EAB75F-6AA4-4366-BEEF-4766AB376321}"/>
              </a:ext>
            </a:extLst>
          </p:cNvPr>
          <p:cNvSpPr>
            <a:spLocks noGrp="1"/>
          </p:cNvSpPr>
          <p:nvPr>
            <p:ph type="title"/>
          </p:nvPr>
        </p:nvSpPr>
        <p:spPr>
          <a:xfrm>
            <a:off x="152399" y="274638"/>
            <a:ext cx="8860633" cy="1143000"/>
          </a:xfrm>
        </p:spPr>
        <p:txBody>
          <a:bodyPr>
            <a:noAutofit/>
          </a:bodyPr>
          <a:lstStyle/>
          <a:p>
            <a:r>
              <a:rPr lang="en-US" sz="4400" dirty="0"/>
              <a:t>CREATING A BUDGET ADJUSTMENT</a:t>
            </a:r>
          </a:p>
        </p:txBody>
      </p:sp>
      <p:sp>
        <p:nvSpPr>
          <p:cNvPr id="7" name="Arrow: Right 6">
            <a:extLst>
              <a:ext uri="{FF2B5EF4-FFF2-40B4-BE49-F238E27FC236}">
                <a16:creationId xmlns:a16="http://schemas.microsoft.com/office/drawing/2014/main" id="{7DCA8009-9E53-467F-A6C1-C4BFAC6D501C}"/>
              </a:ext>
            </a:extLst>
          </p:cNvPr>
          <p:cNvSpPr/>
          <p:nvPr/>
        </p:nvSpPr>
        <p:spPr>
          <a:xfrm>
            <a:off x="1295400" y="3581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7C3A39D-5255-4A12-A413-E356AC6ED83F}"/>
              </a:ext>
            </a:extLst>
          </p:cNvPr>
          <p:cNvSpPr/>
          <p:nvPr/>
        </p:nvSpPr>
        <p:spPr>
          <a:xfrm>
            <a:off x="1295400" y="2362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BD93523-7E17-4870-B29F-856665D281DA}"/>
              </a:ext>
            </a:extLst>
          </p:cNvPr>
          <p:cNvSpPr/>
          <p:nvPr/>
        </p:nvSpPr>
        <p:spPr>
          <a:xfrm rot="16200000">
            <a:off x="1937049" y="442108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7E2E74F-B701-45FD-A8B2-01757C7B36C0}"/>
              </a:ext>
            </a:extLst>
          </p:cNvPr>
          <p:cNvSpPr txBox="1"/>
          <p:nvPr/>
        </p:nvSpPr>
        <p:spPr>
          <a:xfrm>
            <a:off x="381000" y="3581400"/>
            <a:ext cx="1066800" cy="261610"/>
          </a:xfrm>
          <a:prstGeom prst="rect">
            <a:avLst/>
          </a:prstGeom>
          <a:solidFill>
            <a:schemeClr val="bg1"/>
          </a:solidFill>
          <a:ln w="19050">
            <a:solidFill>
              <a:srgbClr val="0070C0"/>
            </a:solidFill>
          </a:ln>
        </p:spPr>
        <p:txBody>
          <a:bodyPr wrap="square" rtlCol="0">
            <a:spAutoFit/>
          </a:bodyPr>
          <a:lstStyle/>
          <a:p>
            <a:r>
              <a:rPr lang="en-US" sz="1100" dirty="0">
                <a:latin typeface="Arial Nova" panose="020B0604020202020204" pitchFamily="34" charset="0"/>
              </a:rPr>
              <a:t>Select Option</a:t>
            </a:r>
            <a:endParaRPr lang="en-US" sz="1200" dirty="0">
              <a:latin typeface="Arial Nova" panose="020B0604020202020204" pitchFamily="34" charset="0"/>
            </a:endParaRPr>
          </a:p>
        </p:txBody>
      </p:sp>
      <p:sp>
        <p:nvSpPr>
          <p:cNvPr id="14" name="TextBox 13">
            <a:extLst>
              <a:ext uri="{FF2B5EF4-FFF2-40B4-BE49-F238E27FC236}">
                <a16:creationId xmlns:a16="http://schemas.microsoft.com/office/drawing/2014/main" id="{57C24D55-7290-4EB4-A3EA-6D90375979C6}"/>
              </a:ext>
            </a:extLst>
          </p:cNvPr>
          <p:cNvSpPr txBox="1"/>
          <p:nvPr/>
        </p:nvSpPr>
        <p:spPr>
          <a:xfrm>
            <a:off x="1752600" y="2895600"/>
            <a:ext cx="7010401"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detailed description to describe reasoning for submitting the budget adjustment request. </a:t>
            </a:r>
            <a:endParaRPr lang="en-US" sz="1600" dirty="0">
              <a:latin typeface="Arial Nova" panose="020B0604020202020204" pitchFamily="34" charset="0"/>
            </a:endParaRPr>
          </a:p>
        </p:txBody>
      </p:sp>
      <p:sp>
        <p:nvSpPr>
          <p:cNvPr id="15" name="Footer Placeholder 4">
            <a:extLst>
              <a:ext uri="{FF2B5EF4-FFF2-40B4-BE49-F238E27FC236}">
                <a16:creationId xmlns:a16="http://schemas.microsoft.com/office/drawing/2014/main" id="{94F035EA-5AA4-4BC1-B908-0D99616916C3}"/>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6" name="Rectangle 15">
            <a:extLst>
              <a:ext uri="{FF2B5EF4-FFF2-40B4-BE49-F238E27FC236}">
                <a16:creationId xmlns:a16="http://schemas.microsoft.com/office/drawing/2014/main" id="{B1F85DB2-B0EB-47E1-BC47-2C20E123D11F}"/>
              </a:ext>
            </a:extLst>
          </p:cNvPr>
          <p:cNvSpPr/>
          <p:nvPr/>
        </p:nvSpPr>
        <p:spPr>
          <a:xfrm>
            <a:off x="114300" y="2411186"/>
            <a:ext cx="1066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1459DE-717F-4DBA-9B8C-EB7671AE9C61}"/>
              </a:ext>
            </a:extLst>
          </p:cNvPr>
          <p:cNvSpPr txBox="1"/>
          <p:nvPr/>
        </p:nvSpPr>
        <p:spPr>
          <a:xfrm>
            <a:off x="1676400" y="4572000"/>
            <a:ext cx="1130898"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Save</a:t>
            </a:r>
            <a:endParaRPr lang="en-US" sz="1600" dirty="0">
              <a:latin typeface="Arial Nova" panose="020B0604020202020204" pitchFamily="34" charset="0"/>
            </a:endParaRPr>
          </a:p>
        </p:txBody>
      </p:sp>
      <p:sp>
        <p:nvSpPr>
          <p:cNvPr id="19" name="Arrow: Right 18">
            <a:extLst>
              <a:ext uri="{FF2B5EF4-FFF2-40B4-BE49-F238E27FC236}">
                <a16:creationId xmlns:a16="http://schemas.microsoft.com/office/drawing/2014/main" id="{4C01F1C8-E1BF-4774-850D-48083FD1E2BF}"/>
              </a:ext>
            </a:extLst>
          </p:cNvPr>
          <p:cNvSpPr/>
          <p:nvPr/>
        </p:nvSpPr>
        <p:spPr>
          <a:xfrm rot="16200000">
            <a:off x="3352800" y="3733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A90BA9-0549-4B8F-BC9D-A0EA3DB3C18F}"/>
              </a:ext>
            </a:extLst>
          </p:cNvPr>
          <p:cNvSpPr txBox="1"/>
          <p:nvPr/>
        </p:nvSpPr>
        <p:spPr>
          <a:xfrm>
            <a:off x="2807298" y="3933479"/>
            <a:ext cx="2952503" cy="276999"/>
          </a:xfrm>
          <a:prstGeom prst="rect">
            <a:avLst/>
          </a:prstGeom>
          <a:solidFill>
            <a:schemeClr val="bg1"/>
          </a:solidFill>
          <a:ln w="19050">
            <a:solidFill>
              <a:srgbClr val="0070C0"/>
            </a:solidFill>
          </a:ln>
        </p:spPr>
        <p:txBody>
          <a:bodyPr wrap="square" rtlCol="0">
            <a:spAutoFit/>
          </a:bodyPr>
          <a:lstStyle/>
          <a:p>
            <a:r>
              <a:rPr lang="en-US" sz="1200" dirty="0">
                <a:latin typeface="Arial Nova" panose="020B0604020202020204" pitchFamily="34" charset="0"/>
              </a:rPr>
              <a:t>Are you switching from year 1 to year 2? </a:t>
            </a:r>
            <a:endParaRPr lang="en-US" sz="1400" dirty="0">
              <a:latin typeface="Arial Nova" panose="020B0604020202020204" pitchFamily="34" charset="0"/>
            </a:endParaRPr>
          </a:p>
        </p:txBody>
      </p:sp>
      <p:sp>
        <p:nvSpPr>
          <p:cNvPr id="9" name="Arrow: Right 8">
            <a:extLst>
              <a:ext uri="{FF2B5EF4-FFF2-40B4-BE49-F238E27FC236}">
                <a16:creationId xmlns:a16="http://schemas.microsoft.com/office/drawing/2014/main" id="{4AAFD43A-E242-43DD-99DF-98E06BBDCFDE}"/>
              </a:ext>
            </a:extLst>
          </p:cNvPr>
          <p:cNvSpPr/>
          <p:nvPr/>
        </p:nvSpPr>
        <p:spPr>
          <a:xfrm>
            <a:off x="1371600" y="2971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F3B19C-A585-45BC-9E97-6C0AE6E823D4}"/>
              </a:ext>
            </a:extLst>
          </p:cNvPr>
          <p:cNvSpPr/>
          <p:nvPr/>
        </p:nvSpPr>
        <p:spPr>
          <a:xfrm>
            <a:off x="8227924" y="19399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0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DB3F4C-70D6-43CB-A097-38191CD34577}"/>
              </a:ext>
            </a:extLst>
          </p:cNvPr>
          <p:cNvSpPr>
            <a:spLocks noGrp="1"/>
          </p:cNvSpPr>
          <p:nvPr>
            <p:ph type="sldNum" sz="quarter" idx="12"/>
          </p:nvPr>
        </p:nvSpPr>
        <p:spPr/>
        <p:txBody>
          <a:bodyPr/>
          <a:lstStyle/>
          <a:p>
            <a:fld id="{5217D969-FAF6-4667-9EED-A6C98B22320E}" type="slidenum">
              <a:rPr lang="en-US" smtClean="0"/>
              <a:t>36</a:t>
            </a:fld>
            <a:endParaRPr lang="en-US"/>
          </a:p>
        </p:txBody>
      </p:sp>
      <p:sp>
        <p:nvSpPr>
          <p:cNvPr id="6" name="Title 5">
            <a:extLst>
              <a:ext uri="{FF2B5EF4-FFF2-40B4-BE49-F238E27FC236}">
                <a16:creationId xmlns:a16="http://schemas.microsoft.com/office/drawing/2014/main" id="{8281F8AC-F309-495E-BDEC-9FD11E150936}"/>
              </a:ext>
            </a:extLst>
          </p:cNvPr>
          <p:cNvSpPr>
            <a:spLocks noGrp="1"/>
          </p:cNvSpPr>
          <p:nvPr>
            <p:ph type="title"/>
          </p:nvPr>
        </p:nvSpPr>
        <p:spPr>
          <a:xfrm>
            <a:off x="119206" y="447020"/>
            <a:ext cx="8905587" cy="1143000"/>
          </a:xfrm>
        </p:spPr>
        <p:txBody>
          <a:bodyPr>
            <a:noAutofit/>
          </a:bodyPr>
          <a:lstStyle/>
          <a:p>
            <a:r>
              <a:rPr lang="en-US" sz="4400" dirty="0"/>
              <a:t>BUDGET ADJUSTMENT FUNCTIONS</a:t>
            </a:r>
            <a:endParaRPr lang="en-US" sz="4000" dirty="0"/>
          </a:p>
        </p:txBody>
      </p:sp>
      <p:sp>
        <p:nvSpPr>
          <p:cNvPr id="18" name="Footer Placeholder 4">
            <a:extLst>
              <a:ext uri="{FF2B5EF4-FFF2-40B4-BE49-F238E27FC236}">
                <a16:creationId xmlns:a16="http://schemas.microsoft.com/office/drawing/2014/main" id="{59A1E836-C865-46DF-B5FD-360CD08CDEA4}"/>
              </a:ext>
            </a:extLst>
          </p:cNvPr>
          <p:cNvSpPr>
            <a:spLocks noGrp="1"/>
          </p:cNvSpPr>
          <p:nvPr>
            <p:ph type="ftr" sz="quarter" idx="11"/>
          </p:nvPr>
        </p:nvSpPr>
        <p:spPr>
          <a:xfrm>
            <a:off x="4380072" y="6407944"/>
            <a:ext cx="2350681" cy="365125"/>
          </a:xfrm>
        </p:spPr>
        <p:txBody>
          <a:bodyPr/>
          <a:lstStyle/>
          <a:p>
            <a:r>
              <a:rPr lang="en-US" dirty="0"/>
              <a:t>Governor’s Crime Commission</a:t>
            </a:r>
          </a:p>
        </p:txBody>
      </p:sp>
      <p:pic>
        <p:nvPicPr>
          <p:cNvPr id="20" name="Content Placeholder 6" descr="A screenshot of a cell phone&#10;&#10;Description automatically generated">
            <a:extLst>
              <a:ext uri="{FF2B5EF4-FFF2-40B4-BE49-F238E27FC236}">
                <a16:creationId xmlns:a16="http://schemas.microsoft.com/office/drawing/2014/main" id="{2F2805C9-CA5F-478D-B311-FE0258E10216}"/>
              </a:ext>
            </a:extLst>
          </p:cNvPr>
          <p:cNvPicPr>
            <a:picLocks noChangeAspect="1"/>
          </p:cNvPicPr>
          <p:nvPr/>
        </p:nvPicPr>
        <p:blipFill rotWithShape="1">
          <a:blip r:embed="rId3">
            <a:extLst>
              <a:ext uri="{28A0092B-C50C-407E-A947-70E740481C1C}">
                <a14:useLocalDpi xmlns:a14="http://schemas.microsoft.com/office/drawing/2010/main" val="0"/>
              </a:ext>
            </a:extLst>
          </a:blip>
          <a:srcRect l="1666" t="2155" r="1434" b="3050"/>
          <a:stretch/>
        </p:blipFill>
        <p:spPr>
          <a:xfrm>
            <a:off x="0" y="1295400"/>
            <a:ext cx="9151478" cy="5036879"/>
          </a:xfrm>
          <a:prstGeom prst="rect">
            <a:avLst/>
          </a:prstGeom>
        </p:spPr>
      </p:pic>
      <p:sp>
        <p:nvSpPr>
          <p:cNvPr id="7" name="Arrow: Right 6">
            <a:extLst>
              <a:ext uri="{FF2B5EF4-FFF2-40B4-BE49-F238E27FC236}">
                <a16:creationId xmlns:a16="http://schemas.microsoft.com/office/drawing/2014/main" id="{25349941-19BF-4402-9DE2-B23F4BB89FE3}"/>
              </a:ext>
            </a:extLst>
          </p:cNvPr>
          <p:cNvSpPr/>
          <p:nvPr/>
        </p:nvSpPr>
        <p:spPr>
          <a:xfrm>
            <a:off x="1219200" y="294724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9B295E8-C677-4732-9E59-BA7B14AD75BE}"/>
              </a:ext>
            </a:extLst>
          </p:cNvPr>
          <p:cNvSpPr/>
          <p:nvPr/>
        </p:nvSpPr>
        <p:spPr>
          <a:xfrm>
            <a:off x="1219200" y="334276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B9826FE-9A54-4FAB-B377-48F6F9A4B46B}"/>
              </a:ext>
            </a:extLst>
          </p:cNvPr>
          <p:cNvSpPr/>
          <p:nvPr/>
        </p:nvSpPr>
        <p:spPr>
          <a:xfrm rot="10800000">
            <a:off x="3277020" y="463802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2EC5237-92F3-4554-97F3-7D6EE9BBE448}"/>
              </a:ext>
            </a:extLst>
          </p:cNvPr>
          <p:cNvSpPr txBox="1"/>
          <p:nvPr/>
        </p:nvSpPr>
        <p:spPr>
          <a:xfrm>
            <a:off x="6428183" y="2527352"/>
            <a:ext cx="1393033"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to add new line</a:t>
            </a:r>
            <a:endParaRPr lang="en-US" sz="1600" dirty="0">
              <a:latin typeface="Arial Nova" panose="020B0604020202020204" pitchFamily="34" charset="0"/>
            </a:endParaRPr>
          </a:p>
        </p:txBody>
      </p:sp>
      <p:sp>
        <p:nvSpPr>
          <p:cNvPr id="16" name="TextBox 15">
            <a:extLst>
              <a:ext uri="{FF2B5EF4-FFF2-40B4-BE49-F238E27FC236}">
                <a16:creationId xmlns:a16="http://schemas.microsoft.com/office/drawing/2014/main" id="{96F191E2-5998-4FBF-832B-CF25FE68969E}"/>
              </a:ext>
            </a:extLst>
          </p:cNvPr>
          <p:cNvSpPr txBox="1"/>
          <p:nvPr/>
        </p:nvSpPr>
        <p:spPr>
          <a:xfrm>
            <a:off x="7594922" y="2707653"/>
            <a:ext cx="1549078" cy="738664"/>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to freeze entire year/All lines at once</a:t>
            </a:r>
            <a:endParaRPr lang="en-US" sz="1600" dirty="0">
              <a:latin typeface="Arial Nova" panose="020B0604020202020204" pitchFamily="34" charset="0"/>
            </a:endParaRPr>
          </a:p>
        </p:txBody>
      </p:sp>
      <p:sp>
        <p:nvSpPr>
          <p:cNvPr id="13" name="Arrow: Right 12">
            <a:extLst>
              <a:ext uri="{FF2B5EF4-FFF2-40B4-BE49-F238E27FC236}">
                <a16:creationId xmlns:a16="http://schemas.microsoft.com/office/drawing/2014/main" id="{F307BC8A-41F8-43DB-BA42-A26BB7409B7B}"/>
              </a:ext>
            </a:extLst>
          </p:cNvPr>
          <p:cNvSpPr/>
          <p:nvPr/>
        </p:nvSpPr>
        <p:spPr>
          <a:xfrm rot="5400000">
            <a:off x="7048500" y="4343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55BFFE0-EE8B-49B3-990E-93FF80143697}"/>
              </a:ext>
            </a:extLst>
          </p:cNvPr>
          <p:cNvSpPr/>
          <p:nvPr/>
        </p:nvSpPr>
        <p:spPr>
          <a:xfrm rot="5400000">
            <a:off x="8077200" y="4343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857A72-0AF1-4856-AEF5-05D4304E8E6B}"/>
              </a:ext>
            </a:extLst>
          </p:cNvPr>
          <p:cNvSpPr/>
          <p:nvPr/>
        </p:nvSpPr>
        <p:spPr>
          <a:xfrm>
            <a:off x="119206" y="1764466"/>
            <a:ext cx="1343377" cy="384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BF777E-9699-4744-9AA9-72E53A5FC9F1}"/>
              </a:ext>
            </a:extLst>
          </p:cNvPr>
          <p:cNvSpPr/>
          <p:nvPr/>
        </p:nvSpPr>
        <p:spPr>
          <a:xfrm>
            <a:off x="1821744" y="4114800"/>
            <a:ext cx="3122208" cy="21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364F479-3F6B-4FEC-B170-B00CC1C55427}"/>
              </a:ext>
            </a:extLst>
          </p:cNvPr>
          <p:cNvSpPr/>
          <p:nvPr/>
        </p:nvSpPr>
        <p:spPr>
          <a:xfrm>
            <a:off x="3673234" y="5272066"/>
            <a:ext cx="3122208" cy="21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93EA88B-A86C-49B7-B7D9-B8227B59D476}"/>
              </a:ext>
            </a:extLst>
          </p:cNvPr>
          <p:cNvSpPr/>
          <p:nvPr/>
        </p:nvSpPr>
        <p:spPr>
          <a:xfrm>
            <a:off x="1974144" y="4267200"/>
            <a:ext cx="3122208" cy="21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D0B8177-CC62-444B-AF66-51BC8A0CD433}"/>
              </a:ext>
            </a:extLst>
          </p:cNvPr>
          <p:cNvSpPr/>
          <p:nvPr/>
        </p:nvSpPr>
        <p:spPr>
          <a:xfrm>
            <a:off x="3811993" y="4872805"/>
            <a:ext cx="3122208" cy="21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EE7800C-308D-4388-9D90-C901BF8FC493}"/>
              </a:ext>
            </a:extLst>
          </p:cNvPr>
          <p:cNvSpPr/>
          <p:nvPr/>
        </p:nvSpPr>
        <p:spPr>
          <a:xfrm>
            <a:off x="3645234" y="4691964"/>
            <a:ext cx="3122208" cy="21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2F26ED8-45D6-45FB-B3B7-DDB576C0A92F}"/>
              </a:ext>
            </a:extLst>
          </p:cNvPr>
          <p:cNvSpPr txBox="1"/>
          <p:nvPr/>
        </p:nvSpPr>
        <p:spPr>
          <a:xfrm>
            <a:off x="3934345" y="3857740"/>
            <a:ext cx="143875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Sort categories</a:t>
            </a:r>
            <a:endParaRPr lang="en-US" sz="1600" dirty="0">
              <a:latin typeface="Arial Nova" panose="020B0604020202020204" pitchFamily="34" charset="0"/>
            </a:endParaRPr>
          </a:p>
        </p:txBody>
      </p:sp>
      <p:sp>
        <p:nvSpPr>
          <p:cNvPr id="28" name="Rectangle 27">
            <a:extLst>
              <a:ext uri="{FF2B5EF4-FFF2-40B4-BE49-F238E27FC236}">
                <a16:creationId xmlns:a16="http://schemas.microsoft.com/office/drawing/2014/main" id="{5FFB8D75-0B52-4D4E-A217-C0C38910C8EB}"/>
              </a:ext>
            </a:extLst>
          </p:cNvPr>
          <p:cNvSpPr/>
          <p:nvPr/>
        </p:nvSpPr>
        <p:spPr>
          <a:xfrm>
            <a:off x="8227924" y="13303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D5C2F6E-A631-49BF-B3DB-C44155823C3C}"/>
              </a:ext>
            </a:extLst>
          </p:cNvPr>
          <p:cNvSpPr/>
          <p:nvPr/>
        </p:nvSpPr>
        <p:spPr>
          <a:xfrm>
            <a:off x="40258" y="2527352"/>
            <a:ext cx="1393033" cy="419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89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 screen&#10;&#10;Description automatically generated">
            <a:extLst>
              <a:ext uri="{FF2B5EF4-FFF2-40B4-BE49-F238E27FC236}">
                <a16:creationId xmlns:a16="http://schemas.microsoft.com/office/drawing/2014/main" id="{72AEE85F-8F11-4840-A626-91E97BBC449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000" t="30773" r="24167"/>
          <a:stretch/>
        </p:blipFill>
        <p:spPr>
          <a:xfrm>
            <a:off x="609600" y="1219200"/>
            <a:ext cx="8098632" cy="4926952"/>
          </a:xfrm>
        </p:spPr>
      </p:pic>
      <p:sp>
        <p:nvSpPr>
          <p:cNvPr id="5" name="Slide Number Placeholder 4">
            <a:extLst>
              <a:ext uri="{FF2B5EF4-FFF2-40B4-BE49-F238E27FC236}">
                <a16:creationId xmlns:a16="http://schemas.microsoft.com/office/drawing/2014/main" id="{EB051927-9E03-4CE7-AE7D-EC2EC6DBF628}"/>
              </a:ext>
            </a:extLst>
          </p:cNvPr>
          <p:cNvSpPr>
            <a:spLocks noGrp="1"/>
          </p:cNvSpPr>
          <p:nvPr>
            <p:ph type="sldNum" sz="quarter" idx="12"/>
          </p:nvPr>
        </p:nvSpPr>
        <p:spPr/>
        <p:txBody>
          <a:bodyPr/>
          <a:lstStyle/>
          <a:p>
            <a:fld id="{5217D969-FAF6-4667-9EED-A6C98B22320E}" type="slidenum">
              <a:rPr lang="en-US" smtClean="0"/>
              <a:t>37</a:t>
            </a:fld>
            <a:endParaRPr lang="en-US"/>
          </a:p>
        </p:txBody>
      </p:sp>
      <p:sp>
        <p:nvSpPr>
          <p:cNvPr id="6" name="Title 5">
            <a:extLst>
              <a:ext uri="{FF2B5EF4-FFF2-40B4-BE49-F238E27FC236}">
                <a16:creationId xmlns:a16="http://schemas.microsoft.com/office/drawing/2014/main" id="{D618CBA5-DB85-4720-BA49-429AC54B0FA3}"/>
              </a:ext>
            </a:extLst>
          </p:cNvPr>
          <p:cNvSpPr>
            <a:spLocks noGrp="1"/>
          </p:cNvSpPr>
          <p:nvPr>
            <p:ph type="title"/>
          </p:nvPr>
        </p:nvSpPr>
        <p:spPr>
          <a:xfrm>
            <a:off x="113996" y="274638"/>
            <a:ext cx="8899036" cy="1143000"/>
          </a:xfrm>
        </p:spPr>
        <p:txBody>
          <a:bodyPr>
            <a:normAutofit fontScale="90000"/>
          </a:bodyPr>
          <a:lstStyle/>
          <a:p>
            <a:r>
              <a:rPr lang="en-US" sz="6600" dirty="0"/>
              <a:t>ADD A BUDGET LINE ITEM</a:t>
            </a:r>
            <a:endParaRPr lang="en-US" sz="6000" dirty="0"/>
          </a:p>
        </p:txBody>
      </p:sp>
      <p:sp>
        <p:nvSpPr>
          <p:cNvPr id="7" name="Arrow: Right 6">
            <a:extLst>
              <a:ext uri="{FF2B5EF4-FFF2-40B4-BE49-F238E27FC236}">
                <a16:creationId xmlns:a16="http://schemas.microsoft.com/office/drawing/2014/main" id="{0E110038-5A3C-4BDC-8A6E-E14241349142}"/>
              </a:ext>
            </a:extLst>
          </p:cNvPr>
          <p:cNvSpPr/>
          <p:nvPr/>
        </p:nvSpPr>
        <p:spPr>
          <a:xfrm>
            <a:off x="533400" y="392569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9B94A2F-A536-4230-9AFD-BE1F5B4CA514}"/>
              </a:ext>
            </a:extLst>
          </p:cNvPr>
          <p:cNvSpPr/>
          <p:nvPr/>
        </p:nvSpPr>
        <p:spPr>
          <a:xfrm>
            <a:off x="342900" y="211027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91DB19B-5D29-43A3-A518-CAD5C5E5C3E3}"/>
              </a:ext>
            </a:extLst>
          </p:cNvPr>
          <p:cNvSpPr/>
          <p:nvPr/>
        </p:nvSpPr>
        <p:spPr>
          <a:xfrm>
            <a:off x="522514" y="53721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4672E29-51ED-4897-BF03-AA2CED7D2936}"/>
              </a:ext>
            </a:extLst>
          </p:cNvPr>
          <p:cNvSpPr txBox="1"/>
          <p:nvPr/>
        </p:nvSpPr>
        <p:spPr>
          <a:xfrm>
            <a:off x="84364" y="5332511"/>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3" name="TextBox 12">
            <a:extLst>
              <a:ext uri="{FF2B5EF4-FFF2-40B4-BE49-F238E27FC236}">
                <a16:creationId xmlns:a16="http://schemas.microsoft.com/office/drawing/2014/main" id="{70735CA1-D1FF-4584-B7C6-EAB828FAFCE7}"/>
              </a:ext>
            </a:extLst>
          </p:cNvPr>
          <p:cNvSpPr txBox="1"/>
          <p:nvPr/>
        </p:nvSpPr>
        <p:spPr>
          <a:xfrm>
            <a:off x="887963" y="2326383"/>
            <a:ext cx="1638604"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appropriate category</a:t>
            </a:r>
            <a:endParaRPr lang="en-US" sz="1600" dirty="0">
              <a:latin typeface="Arial Nova" panose="020B0604020202020204" pitchFamily="34" charset="0"/>
            </a:endParaRPr>
          </a:p>
        </p:txBody>
      </p:sp>
      <p:sp>
        <p:nvSpPr>
          <p:cNvPr id="14" name="Footer Placeholder 4">
            <a:extLst>
              <a:ext uri="{FF2B5EF4-FFF2-40B4-BE49-F238E27FC236}">
                <a16:creationId xmlns:a16="http://schemas.microsoft.com/office/drawing/2014/main" id="{4D1CA9DF-5587-4B61-9543-BDD01D63E7CF}"/>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985447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4B321834-4A2C-49D5-A4EA-EC85ACF572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166" t="26223" r="25000" b="116"/>
          <a:stretch/>
        </p:blipFill>
        <p:spPr>
          <a:xfrm>
            <a:off x="990600" y="1206709"/>
            <a:ext cx="7387683" cy="4965491"/>
          </a:xfrm>
        </p:spPr>
      </p:pic>
      <p:sp>
        <p:nvSpPr>
          <p:cNvPr id="5" name="Slide Number Placeholder 4">
            <a:extLst>
              <a:ext uri="{FF2B5EF4-FFF2-40B4-BE49-F238E27FC236}">
                <a16:creationId xmlns:a16="http://schemas.microsoft.com/office/drawing/2014/main" id="{825189E0-971C-4C2D-8D9D-03BB1F274173}"/>
              </a:ext>
            </a:extLst>
          </p:cNvPr>
          <p:cNvSpPr>
            <a:spLocks noGrp="1"/>
          </p:cNvSpPr>
          <p:nvPr>
            <p:ph type="sldNum" sz="quarter" idx="12"/>
          </p:nvPr>
        </p:nvSpPr>
        <p:spPr/>
        <p:txBody>
          <a:bodyPr/>
          <a:lstStyle/>
          <a:p>
            <a:fld id="{5217D969-FAF6-4667-9EED-A6C98B22320E}" type="slidenum">
              <a:rPr lang="en-US" smtClean="0"/>
              <a:t>38</a:t>
            </a:fld>
            <a:endParaRPr lang="en-US"/>
          </a:p>
        </p:txBody>
      </p:sp>
      <p:sp>
        <p:nvSpPr>
          <p:cNvPr id="6" name="Title 5">
            <a:extLst>
              <a:ext uri="{FF2B5EF4-FFF2-40B4-BE49-F238E27FC236}">
                <a16:creationId xmlns:a16="http://schemas.microsoft.com/office/drawing/2014/main" id="{2444F7B3-700C-4B40-B2EF-A3784374DB84}"/>
              </a:ext>
            </a:extLst>
          </p:cNvPr>
          <p:cNvSpPr>
            <a:spLocks noGrp="1"/>
          </p:cNvSpPr>
          <p:nvPr>
            <p:ph type="title"/>
          </p:nvPr>
        </p:nvSpPr>
        <p:spPr>
          <a:xfrm>
            <a:off x="152400" y="274638"/>
            <a:ext cx="8860632" cy="1143000"/>
          </a:xfrm>
        </p:spPr>
        <p:txBody>
          <a:bodyPr>
            <a:noAutofit/>
          </a:bodyPr>
          <a:lstStyle/>
          <a:p>
            <a:r>
              <a:rPr lang="en-US" sz="3600" dirty="0"/>
              <a:t>ADD BUDGET LINE – CATEGORY SELECTIONS </a:t>
            </a:r>
            <a:endParaRPr lang="en-US" sz="3200" dirty="0"/>
          </a:p>
        </p:txBody>
      </p:sp>
      <p:sp>
        <p:nvSpPr>
          <p:cNvPr id="7" name="Arrow: Right 6">
            <a:extLst>
              <a:ext uri="{FF2B5EF4-FFF2-40B4-BE49-F238E27FC236}">
                <a16:creationId xmlns:a16="http://schemas.microsoft.com/office/drawing/2014/main" id="{54F261E7-47E7-4334-8267-A195E845DBBE}"/>
              </a:ext>
            </a:extLst>
          </p:cNvPr>
          <p:cNvSpPr/>
          <p:nvPr/>
        </p:nvSpPr>
        <p:spPr>
          <a:xfrm>
            <a:off x="914400" y="5715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540289E-F5A1-46F0-B559-9DA72AE01BE9}"/>
              </a:ext>
            </a:extLst>
          </p:cNvPr>
          <p:cNvSpPr/>
          <p:nvPr/>
        </p:nvSpPr>
        <p:spPr>
          <a:xfrm>
            <a:off x="795264" y="2235409"/>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711630C-7184-43F5-B9AE-F3F99CFF9FC2}"/>
              </a:ext>
            </a:extLst>
          </p:cNvPr>
          <p:cNvSpPr/>
          <p:nvPr/>
        </p:nvSpPr>
        <p:spPr>
          <a:xfrm>
            <a:off x="795264" y="299972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4BE415-B159-451B-A6C5-6A1DBBAD8DD2}"/>
              </a:ext>
            </a:extLst>
          </p:cNvPr>
          <p:cNvSpPr txBox="1"/>
          <p:nvPr/>
        </p:nvSpPr>
        <p:spPr>
          <a:xfrm>
            <a:off x="1295400" y="3048000"/>
            <a:ext cx="19812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personnel type</a:t>
            </a:r>
            <a:endParaRPr lang="en-US" sz="1600" dirty="0">
              <a:latin typeface="Arial Nova" panose="020B0604020202020204" pitchFamily="34" charset="0"/>
            </a:endParaRPr>
          </a:p>
        </p:txBody>
      </p:sp>
      <p:sp>
        <p:nvSpPr>
          <p:cNvPr id="12" name="Footer Placeholder 4">
            <a:extLst>
              <a:ext uri="{FF2B5EF4-FFF2-40B4-BE49-F238E27FC236}">
                <a16:creationId xmlns:a16="http://schemas.microsoft.com/office/drawing/2014/main" id="{ABC74DD0-A569-4878-8A70-DE35B1A1B6B7}"/>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2899064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E7DF17B8-206D-4560-BB6B-B5BF35E18D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269" t="2538" r="25874"/>
          <a:stretch/>
        </p:blipFill>
        <p:spPr>
          <a:xfrm>
            <a:off x="2428132" y="1143000"/>
            <a:ext cx="4453755" cy="5029200"/>
          </a:xfrm>
        </p:spPr>
      </p:pic>
      <p:sp>
        <p:nvSpPr>
          <p:cNvPr id="5" name="Slide Number Placeholder 4">
            <a:extLst>
              <a:ext uri="{FF2B5EF4-FFF2-40B4-BE49-F238E27FC236}">
                <a16:creationId xmlns:a16="http://schemas.microsoft.com/office/drawing/2014/main" id="{EA58B74E-FA9C-4C7D-A7F2-BC15A156EAE8}"/>
              </a:ext>
            </a:extLst>
          </p:cNvPr>
          <p:cNvSpPr>
            <a:spLocks noGrp="1"/>
          </p:cNvSpPr>
          <p:nvPr>
            <p:ph type="sldNum" sz="quarter" idx="12"/>
          </p:nvPr>
        </p:nvSpPr>
        <p:spPr/>
        <p:txBody>
          <a:bodyPr/>
          <a:lstStyle/>
          <a:p>
            <a:fld id="{5217D969-FAF6-4667-9EED-A6C98B22320E}" type="slidenum">
              <a:rPr lang="en-US" smtClean="0"/>
              <a:t>39</a:t>
            </a:fld>
            <a:endParaRPr lang="en-US"/>
          </a:p>
        </p:txBody>
      </p:sp>
      <p:sp>
        <p:nvSpPr>
          <p:cNvPr id="6" name="Title 5">
            <a:extLst>
              <a:ext uri="{FF2B5EF4-FFF2-40B4-BE49-F238E27FC236}">
                <a16:creationId xmlns:a16="http://schemas.microsoft.com/office/drawing/2014/main" id="{B9B0C39D-2052-41D4-A2E1-2F20610C706C}"/>
              </a:ext>
            </a:extLst>
          </p:cNvPr>
          <p:cNvSpPr>
            <a:spLocks noGrp="1"/>
          </p:cNvSpPr>
          <p:nvPr>
            <p:ph type="title"/>
          </p:nvPr>
        </p:nvSpPr>
        <p:spPr>
          <a:xfrm>
            <a:off x="152400" y="274638"/>
            <a:ext cx="8860632" cy="1143000"/>
          </a:xfrm>
        </p:spPr>
        <p:txBody>
          <a:bodyPr>
            <a:noAutofit/>
          </a:bodyPr>
          <a:lstStyle/>
          <a:p>
            <a:r>
              <a:rPr lang="en-US" sz="4800" dirty="0"/>
              <a:t>ADD BUDGET LINE ITEM - SALARY</a:t>
            </a:r>
          </a:p>
        </p:txBody>
      </p:sp>
      <p:sp>
        <p:nvSpPr>
          <p:cNvPr id="7" name="Arrow: Right 6">
            <a:extLst>
              <a:ext uri="{FF2B5EF4-FFF2-40B4-BE49-F238E27FC236}">
                <a16:creationId xmlns:a16="http://schemas.microsoft.com/office/drawing/2014/main" id="{AFE326A6-5878-4802-A782-6F8F12E87DA5}"/>
              </a:ext>
            </a:extLst>
          </p:cNvPr>
          <p:cNvSpPr/>
          <p:nvPr/>
        </p:nvSpPr>
        <p:spPr>
          <a:xfrm>
            <a:off x="2071613" y="169676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D37770D-C37A-480D-843E-E95FA46A1FAF}"/>
              </a:ext>
            </a:extLst>
          </p:cNvPr>
          <p:cNvSpPr/>
          <p:nvPr/>
        </p:nvSpPr>
        <p:spPr>
          <a:xfrm>
            <a:off x="2057400" y="2133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D206ABF-754A-4F98-957F-C456D62C50DA}"/>
              </a:ext>
            </a:extLst>
          </p:cNvPr>
          <p:cNvSpPr/>
          <p:nvPr/>
        </p:nvSpPr>
        <p:spPr>
          <a:xfrm>
            <a:off x="2064124" y="2540399"/>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13DCFD5-6B03-4F3D-B6E8-7AFDF20FA09E}"/>
              </a:ext>
            </a:extLst>
          </p:cNvPr>
          <p:cNvSpPr/>
          <p:nvPr/>
        </p:nvSpPr>
        <p:spPr>
          <a:xfrm>
            <a:off x="2068229" y="299794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0F3AAE9-4B8B-4E8C-8B92-59D7DDC01B7C}"/>
              </a:ext>
            </a:extLst>
          </p:cNvPr>
          <p:cNvSpPr/>
          <p:nvPr/>
        </p:nvSpPr>
        <p:spPr>
          <a:xfrm>
            <a:off x="2071613" y="345731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3AFFFCD-D767-4F69-B67D-3A8B06C2391D}"/>
              </a:ext>
            </a:extLst>
          </p:cNvPr>
          <p:cNvSpPr/>
          <p:nvPr/>
        </p:nvSpPr>
        <p:spPr>
          <a:xfrm>
            <a:off x="2092249" y="388238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C96A5D2-066E-470B-86F8-9FC481B51D1E}"/>
              </a:ext>
            </a:extLst>
          </p:cNvPr>
          <p:cNvSpPr/>
          <p:nvPr/>
        </p:nvSpPr>
        <p:spPr>
          <a:xfrm rot="10800000">
            <a:off x="6730753" y="434633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00DED1B1-92E8-4BA3-A407-B73A348B230F}"/>
              </a:ext>
            </a:extLst>
          </p:cNvPr>
          <p:cNvSpPr/>
          <p:nvPr/>
        </p:nvSpPr>
        <p:spPr>
          <a:xfrm rot="10800000">
            <a:off x="6390876" y="471761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AE3AC45-BF52-4C24-84B6-784E8BF74166}"/>
              </a:ext>
            </a:extLst>
          </p:cNvPr>
          <p:cNvSpPr/>
          <p:nvPr/>
        </p:nvSpPr>
        <p:spPr>
          <a:xfrm>
            <a:off x="2091262" y="429645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13943C-06E0-4D5E-85D3-CC452393A1E3}"/>
              </a:ext>
            </a:extLst>
          </p:cNvPr>
          <p:cNvSpPr/>
          <p:nvPr/>
        </p:nvSpPr>
        <p:spPr>
          <a:xfrm>
            <a:off x="2091262" y="1196909"/>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C3968B8-A50C-4786-BBB5-A887EBAE49D7}"/>
              </a:ext>
            </a:extLst>
          </p:cNvPr>
          <p:cNvSpPr/>
          <p:nvPr/>
        </p:nvSpPr>
        <p:spPr>
          <a:xfrm>
            <a:off x="2091262" y="501774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9E862A4-F192-4DA6-AC11-B29AF16DD5BA}"/>
              </a:ext>
            </a:extLst>
          </p:cNvPr>
          <p:cNvSpPr txBox="1"/>
          <p:nvPr/>
        </p:nvSpPr>
        <p:spPr>
          <a:xfrm>
            <a:off x="762000" y="2508867"/>
            <a:ext cx="1475632" cy="276999"/>
          </a:xfrm>
          <a:prstGeom prst="rect">
            <a:avLst/>
          </a:prstGeom>
          <a:solidFill>
            <a:schemeClr val="bg1"/>
          </a:solidFill>
          <a:ln w="19050">
            <a:solidFill>
              <a:srgbClr val="0070C0"/>
            </a:solidFill>
          </a:ln>
        </p:spPr>
        <p:txBody>
          <a:bodyPr wrap="square" rtlCol="0">
            <a:spAutoFit/>
          </a:bodyPr>
          <a:lstStyle/>
          <a:p>
            <a:r>
              <a:rPr lang="en-US" sz="1200" dirty="0">
                <a:latin typeface="Arial Nova" panose="020B0604020202020204" pitchFamily="34" charset="0"/>
              </a:rPr>
              <a:t>Enter Position Title</a:t>
            </a:r>
            <a:endParaRPr lang="en-US" sz="1400" dirty="0">
              <a:latin typeface="Arial Nova" panose="020B0604020202020204" pitchFamily="34" charset="0"/>
            </a:endParaRPr>
          </a:p>
        </p:txBody>
      </p:sp>
      <p:sp>
        <p:nvSpPr>
          <p:cNvPr id="20" name="TextBox 19">
            <a:extLst>
              <a:ext uri="{FF2B5EF4-FFF2-40B4-BE49-F238E27FC236}">
                <a16:creationId xmlns:a16="http://schemas.microsoft.com/office/drawing/2014/main" id="{194F93AD-310F-4E1E-A20D-CE6173D69782}"/>
              </a:ext>
            </a:extLst>
          </p:cNvPr>
          <p:cNvSpPr txBox="1"/>
          <p:nvPr/>
        </p:nvSpPr>
        <p:spPr>
          <a:xfrm>
            <a:off x="561232" y="2934847"/>
            <a:ext cx="16764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Quantity in months</a:t>
            </a:r>
            <a:endParaRPr lang="en-US" sz="1600" dirty="0">
              <a:latin typeface="Arial Nova" panose="020B0604020202020204" pitchFamily="34" charset="0"/>
            </a:endParaRPr>
          </a:p>
        </p:txBody>
      </p:sp>
      <p:sp>
        <p:nvSpPr>
          <p:cNvPr id="21" name="TextBox 20">
            <a:extLst>
              <a:ext uri="{FF2B5EF4-FFF2-40B4-BE49-F238E27FC236}">
                <a16:creationId xmlns:a16="http://schemas.microsoft.com/office/drawing/2014/main" id="{44B19D93-2382-4560-AABD-874F76027908}"/>
              </a:ext>
            </a:extLst>
          </p:cNvPr>
          <p:cNvSpPr txBox="1"/>
          <p:nvPr/>
        </p:nvSpPr>
        <p:spPr>
          <a:xfrm>
            <a:off x="914399" y="3831756"/>
            <a:ext cx="1323233"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name/s</a:t>
            </a:r>
            <a:endParaRPr lang="en-US" sz="1600" dirty="0">
              <a:latin typeface="Arial Nova" panose="020B0604020202020204" pitchFamily="34" charset="0"/>
            </a:endParaRPr>
          </a:p>
        </p:txBody>
      </p:sp>
      <p:sp>
        <p:nvSpPr>
          <p:cNvPr id="22" name="TextBox 21">
            <a:extLst>
              <a:ext uri="{FF2B5EF4-FFF2-40B4-BE49-F238E27FC236}">
                <a16:creationId xmlns:a16="http://schemas.microsoft.com/office/drawing/2014/main" id="{B1C1CD6D-0518-437D-A124-8546B7FC17F7}"/>
              </a:ext>
            </a:extLst>
          </p:cNvPr>
          <p:cNvSpPr txBox="1"/>
          <p:nvPr/>
        </p:nvSpPr>
        <p:spPr>
          <a:xfrm>
            <a:off x="455565" y="4285371"/>
            <a:ext cx="1780433"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position type</a:t>
            </a:r>
            <a:endParaRPr lang="en-US" sz="1600" dirty="0">
              <a:latin typeface="Arial Nova" panose="020B0604020202020204" pitchFamily="34" charset="0"/>
            </a:endParaRPr>
          </a:p>
        </p:txBody>
      </p:sp>
      <p:sp>
        <p:nvSpPr>
          <p:cNvPr id="23" name="TextBox 22">
            <a:extLst>
              <a:ext uri="{FF2B5EF4-FFF2-40B4-BE49-F238E27FC236}">
                <a16:creationId xmlns:a16="http://schemas.microsoft.com/office/drawing/2014/main" id="{D2021512-8742-4F6A-8519-570C34A6F790}"/>
              </a:ext>
            </a:extLst>
          </p:cNvPr>
          <p:cNvSpPr txBox="1"/>
          <p:nvPr/>
        </p:nvSpPr>
        <p:spPr>
          <a:xfrm>
            <a:off x="6921252" y="4306749"/>
            <a:ext cx="1439774"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job type</a:t>
            </a:r>
            <a:endParaRPr lang="en-US" sz="1600" dirty="0">
              <a:latin typeface="Arial Nova" panose="020B0604020202020204" pitchFamily="34" charset="0"/>
            </a:endParaRPr>
          </a:p>
        </p:txBody>
      </p:sp>
      <p:sp>
        <p:nvSpPr>
          <p:cNvPr id="24" name="TextBox 23">
            <a:extLst>
              <a:ext uri="{FF2B5EF4-FFF2-40B4-BE49-F238E27FC236}">
                <a16:creationId xmlns:a16="http://schemas.microsoft.com/office/drawing/2014/main" id="{BF3AC68F-7521-41C8-893D-D34E887B9A10}"/>
              </a:ext>
            </a:extLst>
          </p:cNvPr>
          <p:cNvSpPr txBox="1"/>
          <p:nvPr/>
        </p:nvSpPr>
        <p:spPr>
          <a:xfrm>
            <a:off x="6581375" y="4654115"/>
            <a:ext cx="2370656"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accurate percentage of time worked on project</a:t>
            </a:r>
            <a:endParaRPr lang="en-US" sz="1600" dirty="0">
              <a:latin typeface="Arial Nova" panose="020B0604020202020204" pitchFamily="34" charset="0"/>
            </a:endParaRPr>
          </a:p>
        </p:txBody>
      </p:sp>
      <p:sp>
        <p:nvSpPr>
          <p:cNvPr id="25" name="TextBox 24">
            <a:extLst>
              <a:ext uri="{FF2B5EF4-FFF2-40B4-BE49-F238E27FC236}">
                <a16:creationId xmlns:a16="http://schemas.microsoft.com/office/drawing/2014/main" id="{A2BBEF08-9088-4F92-B97C-8761265559DC}"/>
              </a:ext>
            </a:extLst>
          </p:cNvPr>
          <p:cNvSpPr txBox="1"/>
          <p:nvPr/>
        </p:nvSpPr>
        <p:spPr>
          <a:xfrm>
            <a:off x="2533471" y="5376862"/>
            <a:ext cx="3858363"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detailed job duties obtaining to personnel position</a:t>
            </a:r>
            <a:endParaRPr lang="en-US" sz="1600" dirty="0">
              <a:latin typeface="Arial Nova" panose="020B0604020202020204" pitchFamily="34" charset="0"/>
            </a:endParaRPr>
          </a:p>
        </p:txBody>
      </p:sp>
      <p:sp>
        <p:nvSpPr>
          <p:cNvPr id="26" name="Footer Placeholder 4">
            <a:extLst>
              <a:ext uri="{FF2B5EF4-FFF2-40B4-BE49-F238E27FC236}">
                <a16:creationId xmlns:a16="http://schemas.microsoft.com/office/drawing/2014/main" id="{52E56388-0DBA-4B06-8755-4796FDD2EADD}"/>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348131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11600" dirty="0"/>
              <a:t>QUESTIONS</a:t>
            </a:r>
            <a:endParaRPr lang="en-US" dirty="0"/>
          </a:p>
        </p:txBody>
      </p:sp>
      <p:sp>
        <p:nvSpPr>
          <p:cNvPr id="3" name="Subtitle 2"/>
          <p:cNvSpPr>
            <a:spLocks noGrp="1"/>
          </p:cNvSpPr>
          <p:nvPr>
            <p:ph type="subTitle" idx="1"/>
          </p:nvPr>
        </p:nvSpPr>
        <p:spPr>
          <a:xfrm>
            <a:off x="152400" y="3611606"/>
            <a:ext cx="8860632" cy="2636794"/>
          </a:xfrm>
        </p:spPr>
        <p:txBody>
          <a:bodyPr>
            <a:normAutofit/>
          </a:bodyPr>
          <a:lstStyle/>
          <a:p>
            <a:pPr algn="ctr"/>
            <a:r>
              <a:rPr lang="en-US" sz="6000" dirty="0"/>
              <a:t>Please enter your questions in the Chat box.</a:t>
            </a:r>
          </a:p>
          <a:p>
            <a:pPr algn="ctr"/>
            <a:endParaRPr lang="en-US" dirty="0"/>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pPr/>
              <a:t>4</a:t>
            </a:fld>
            <a:endParaRPr lang="en-US" dirty="0"/>
          </a:p>
        </p:txBody>
      </p:sp>
    </p:spTree>
    <p:extLst>
      <p:ext uri="{BB962C8B-B14F-4D97-AF65-F5344CB8AC3E}">
        <p14:creationId xmlns:p14="http://schemas.microsoft.com/office/powerpoint/2010/main" val="4293966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40B13460-C94E-4719-B4CF-247278ABAB5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3333" t="49773"/>
          <a:stretch/>
        </p:blipFill>
        <p:spPr>
          <a:xfrm>
            <a:off x="479557" y="1406033"/>
            <a:ext cx="8330215" cy="4731639"/>
          </a:xfrm>
        </p:spPr>
      </p:pic>
      <p:sp>
        <p:nvSpPr>
          <p:cNvPr id="5" name="Slide Number Placeholder 4">
            <a:extLst>
              <a:ext uri="{FF2B5EF4-FFF2-40B4-BE49-F238E27FC236}">
                <a16:creationId xmlns:a16="http://schemas.microsoft.com/office/drawing/2014/main" id="{2FC2286A-5718-449D-880D-45B36A8594DB}"/>
              </a:ext>
            </a:extLst>
          </p:cNvPr>
          <p:cNvSpPr>
            <a:spLocks noGrp="1"/>
          </p:cNvSpPr>
          <p:nvPr>
            <p:ph type="sldNum" sz="quarter" idx="12"/>
          </p:nvPr>
        </p:nvSpPr>
        <p:spPr/>
        <p:txBody>
          <a:bodyPr/>
          <a:lstStyle/>
          <a:p>
            <a:fld id="{5217D969-FAF6-4667-9EED-A6C98B22320E}" type="slidenum">
              <a:rPr lang="en-US" smtClean="0"/>
              <a:t>40</a:t>
            </a:fld>
            <a:endParaRPr lang="en-US"/>
          </a:p>
        </p:txBody>
      </p:sp>
      <p:sp>
        <p:nvSpPr>
          <p:cNvPr id="6" name="Title 5">
            <a:extLst>
              <a:ext uri="{FF2B5EF4-FFF2-40B4-BE49-F238E27FC236}">
                <a16:creationId xmlns:a16="http://schemas.microsoft.com/office/drawing/2014/main" id="{4E921B1E-5B77-4C10-8552-BB61901E3791}"/>
              </a:ext>
            </a:extLst>
          </p:cNvPr>
          <p:cNvSpPr>
            <a:spLocks noGrp="1"/>
          </p:cNvSpPr>
          <p:nvPr>
            <p:ph type="title"/>
          </p:nvPr>
        </p:nvSpPr>
        <p:spPr>
          <a:xfrm>
            <a:off x="186577" y="274638"/>
            <a:ext cx="8808946" cy="1143000"/>
          </a:xfrm>
        </p:spPr>
        <p:txBody>
          <a:bodyPr>
            <a:normAutofit/>
          </a:bodyPr>
          <a:lstStyle/>
          <a:p>
            <a:r>
              <a:rPr lang="en-US" sz="6600" dirty="0"/>
              <a:t>FREEZE/EDIT OPTIONS</a:t>
            </a:r>
            <a:endParaRPr lang="en-US" sz="6000" dirty="0"/>
          </a:p>
        </p:txBody>
      </p:sp>
      <p:sp>
        <p:nvSpPr>
          <p:cNvPr id="7" name="Arrow: Right 6">
            <a:extLst>
              <a:ext uri="{FF2B5EF4-FFF2-40B4-BE49-F238E27FC236}">
                <a16:creationId xmlns:a16="http://schemas.microsoft.com/office/drawing/2014/main" id="{8F927A81-EE6C-4F8E-8512-C207F861A52D}"/>
              </a:ext>
            </a:extLst>
          </p:cNvPr>
          <p:cNvSpPr/>
          <p:nvPr/>
        </p:nvSpPr>
        <p:spPr>
          <a:xfrm rot="5400000">
            <a:off x="7853798" y="449257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4B9F805-5A4E-455C-AAEB-AB82EB3A3D98}"/>
              </a:ext>
            </a:extLst>
          </p:cNvPr>
          <p:cNvSpPr/>
          <p:nvPr/>
        </p:nvSpPr>
        <p:spPr>
          <a:xfrm>
            <a:off x="6132672" y="509112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1419957-79E4-475B-B6AA-4100E89F585D}"/>
              </a:ext>
            </a:extLst>
          </p:cNvPr>
          <p:cNvSpPr/>
          <p:nvPr/>
        </p:nvSpPr>
        <p:spPr>
          <a:xfrm>
            <a:off x="6248400" y="5638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43D5B33-F38E-4796-BE92-8A8E589B3D71}"/>
              </a:ext>
            </a:extLst>
          </p:cNvPr>
          <p:cNvSpPr/>
          <p:nvPr/>
        </p:nvSpPr>
        <p:spPr>
          <a:xfrm rot="10583114">
            <a:off x="8607694" y="5694592"/>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57C2507-0EEB-4D39-8382-F5DAA414C561}"/>
              </a:ext>
            </a:extLst>
          </p:cNvPr>
          <p:cNvSpPr/>
          <p:nvPr/>
        </p:nvSpPr>
        <p:spPr>
          <a:xfrm>
            <a:off x="2819400" y="329381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8C23FDE-C2AB-48A3-A71F-DE311F799C09}"/>
              </a:ext>
            </a:extLst>
          </p:cNvPr>
          <p:cNvSpPr/>
          <p:nvPr/>
        </p:nvSpPr>
        <p:spPr>
          <a:xfrm rot="5400000">
            <a:off x="6934200" y="2759079"/>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A7480E-843E-40F0-AE74-F6DE4C850683}"/>
              </a:ext>
            </a:extLst>
          </p:cNvPr>
          <p:cNvSpPr txBox="1"/>
          <p:nvPr/>
        </p:nvSpPr>
        <p:spPr>
          <a:xfrm>
            <a:off x="6132672" y="4321977"/>
            <a:ext cx="2514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Funds spent = Freeze Option</a:t>
            </a:r>
            <a:endParaRPr lang="en-US" sz="1600" dirty="0">
              <a:latin typeface="Arial Nova" panose="020B0604020202020204" pitchFamily="34" charset="0"/>
            </a:endParaRPr>
          </a:p>
        </p:txBody>
      </p:sp>
      <p:sp>
        <p:nvSpPr>
          <p:cNvPr id="15" name="TextBox 14">
            <a:extLst>
              <a:ext uri="{FF2B5EF4-FFF2-40B4-BE49-F238E27FC236}">
                <a16:creationId xmlns:a16="http://schemas.microsoft.com/office/drawing/2014/main" id="{A1D656B7-09B8-4785-BCC4-447D0625DCCE}"/>
              </a:ext>
            </a:extLst>
          </p:cNvPr>
          <p:cNvSpPr txBox="1"/>
          <p:nvPr/>
        </p:nvSpPr>
        <p:spPr>
          <a:xfrm>
            <a:off x="3577477" y="5627199"/>
            <a:ext cx="2861423"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Funds not spent = Delete Option</a:t>
            </a:r>
            <a:endParaRPr lang="en-US" sz="1600" dirty="0">
              <a:latin typeface="Arial Nova" panose="020B0604020202020204" pitchFamily="34" charset="0"/>
            </a:endParaRPr>
          </a:p>
        </p:txBody>
      </p:sp>
      <p:sp>
        <p:nvSpPr>
          <p:cNvPr id="16" name="Footer Placeholder 4">
            <a:extLst>
              <a:ext uri="{FF2B5EF4-FFF2-40B4-BE49-F238E27FC236}">
                <a16:creationId xmlns:a16="http://schemas.microsoft.com/office/drawing/2014/main" id="{39FCC7B0-584E-4C33-87C0-3B1C2981F21D}"/>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897829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 screen&#10;&#10;Description automatically generated">
            <a:extLst>
              <a:ext uri="{FF2B5EF4-FFF2-40B4-BE49-F238E27FC236}">
                <a16:creationId xmlns:a16="http://schemas.microsoft.com/office/drawing/2014/main" id="{1C38805F-AD85-460C-9B58-99B6953682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998" t="25454" r="24171"/>
          <a:stretch/>
        </p:blipFill>
        <p:spPr>
          <a:xfrm>
            <a:off x="1143000" y="1326798"/>
            <a:ext cx="7209014" cy="4845402"/>
          </a:xfrm>
        </p:spPr>
      </p:pic>
      <p:sp>
        <p:nvSpPr>
          <p:cNvPr id="5" name="Slide Number Placeholder 4">
            <a:extLst>
              <a:ext uri="{FF2B5EF4-FFF2-40B4-BE49-F238E27FC236}">
                <a16:creationId xmlns:a16="http://schemas.microsoft.com/office/drawing/2014/main" id="{C731791A-3B81-439E-93B7-B957E334B117}"/>
              </a:ext>
            </a:extLst>
          </p:cNvPr>
          <p:cNvSpPr>
            <a:spLocks noGrp="1"/>
          </p:cNvSpPr>
          <p:nvPr>
            <p:ph type="sldNum" sz="quarter" idx="12"/>
          </p:nvPr>
        </p:nvSpPr>
        <p:spPr/>
        <p:txBody>
          <a:bodyPr/>
          <a:lstStyle/>
          <a:p>
            <a:fld id="{5217D969-FAF6-4667-9EED-A6C98B22320E}" type="slidenum">
              <a:rPr lang="en-US" smtClean="0"/>
              <a:t>41</a:t>
            </a:fld>
            <a:endParaRPr lang="en-US"/>
          </a:p>
        </p:txBody>
      </p:sp>
      <p:sp>
        <p:nvSpPr>
          <p:cNvPr id="6" name="Title 5">
            <a:extLst>
              <a:ext uri="{FF2B5EF4-FFF2-40B4-BE49-F238E27FC236}">
                <a16:creationId xmlns:a16="http://schemas.microsoft.com/office/drawing/2014/main" id="{55B07390-FD3E-4801-8005-7E18E48430F5}"/>
              </a:ext>
            </a:extLst>
          </p:cNvPr>
          <p:cNvSpPr>
            <a:spLocks noGrp="1"/>
          </p:cNvSpPr>
          <p:nvPr>
            <p:ph type="title"/>
          </p:nvPr>
        </p:nvSpPr>
        <p:spPr>
          <a:xfrm>
            <a:off x="105390" y="274638"/>
            <a:ext cx="8907642" cy="1143000"/>
          </a:xfrm>
        </p:spPr>
        <p:txBody>
          <a:bodyPr>
            <a:normAutofit fontScale="90000"/>
          </a:bodyPr>
          <a:lstStyle/>
          <a:p>
            <a:r>
              <a:rPr lang="en-US" sz="7200" dirty="0"/>
              <a:t>EDIT BUDGET LINE</a:t>
            </a:r>
            <a:endParaRPr lang="en-US" sz="6600" dirty="0"/>
          </a:p>
        </p:txBody>
      </p:sp>
      <p:sp>
        <p:nvSpPr>
          <p:cNvPr id="7" name="Arrow: Right 6">
            <a:extLst>
              <a:ext uri="{FF2B5EF4-FFF2-40B4-BE49-F238E27FC236}">
                <a16:creationId xmlns:a16="http://schemas.microsoft.com/office/drawing/2014/main" id="{385BCD23-7EA2-4C0A-A239-D1BE8A05A3E6}"/>
              </a:ext>
            </a:extLst>
          </p:cNvPr>
          <p:cNvSpPr/>
          <p:nvPr/>
        </p:nvSpPr>
        <p:spPr>
          <a:xfrm>
            <a:off x="914400" y="34671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2ACFEDD-0CE2-4DFF-B34F-4F171194A3BA}"/>
              </a:ext>
            </a:extLst>
          </p:cNvPr>
          <p:cNvSpPr/>
          <p:nvPr/>
        </p:nvSpPr>
        <p:spPr>
          <a:xfrm>
            <a:off x="914400" y="2743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0FE5B15-E7A6-4B6C-A068-E538133A20A6}"/>
              </a:ext>
            </a:extLst>
          </p:cNvPr>
          <p:cNvSpPr/>
          <p:nvPr/>
        </p:nvSpPr>
        <p:spPr>
          <a:xfrm>
            <a:off x="3212242" y="356989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70D2E67-DCF8-4560-ACE1-1532310060B3}"/>
              </a:ext>
            </a:extLst>
          </p:cNvPr>
          <p:cNvSpPr/>
          <p:nvPr/>
        </p:nvSpPr>
        <p:spPr>
          <a:xfrm>
            <a:off x="3212242" y="289708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EFE5CED-8DDC-481A-9FD5-D0ABD17017A2}"/>
              </a:ext>
            </a:extLst>
          </p:cNvPr>
          <p:cNvSpPr/>
          <p:nvPr/>
        </p:nvSpPr>
        <p:spPr>
          <a:xfrm>
            <a:off x="3204787" y="412839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1CCF32B-F185-40D9-B1DD-43A028DEE86A}"/>
              </a:ext>
            </a:extLst>
          </p:cNvPr>
          <p:cNvSpPr/>
          <p:nvPr/>
        </p:nvSpPr>
        <p:spPr>
          <a:xfrm>
            <a:off x="914400" y="5416902"/>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2D4F7E7-ECEE-46D6-BBD4-03C5F5EA4688}"/>
              </a:ext>
            </a:extLst>
          </p:cNvPr>
          <p:cNvSpPr txBox="1"/>
          <p:nvPr/>
        </p:nvSpPr>
        <p:spPr>
          <a:xfrm>
            <a:off x="501712" y="5377313"/>
            <a:ext cx="580548"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5" name="TextBox 14">
            <a:extLst>
              <a:ext uri="{FF2B5EF4-FFF2-40B4-BE49-F238E27FC236}">
                <a16:creationId xmlns:a16="http://schemas.microsoft.com/office/drawing/2014/main" id="{44ECB90A-6F36-4207-8E3D-F3ED1E7D078D}"/>
              </a:ext>
            </a:extLst>
          </p:cNvPr>
          <p:cNvSpPr txBox="1"/>
          <p:nvPr/>
        </p:nvSpPr>
        <p:spPr>
          <a:xfrm>
            <a:off x="3593242" y="1522511"/>
            <a:ext cx="312196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Cash Match for cash expenses</a:t>
            </a:r>
            <a:endParaRPr lang="en-US" sz="1600" dirty="0">
              <a:latin typeface="Arial Nova" panose="020B0604020202020204" pitchFamily="34" charset="0"/>
            </a:endParaRPr>
          </a:p>
        </p:txBody>
      </p:sp>
      <p:sp>
        <p:nvSpPr>
          <p:cNvPr id="16" name="TextBox 15">
            <a:extLst>
              <a:ext uri="{FF2B5EF4-FFF2-40B4-BE49-F238E27FC236}">
                <a16:creationId xmlns:a16="http://schemas.microsoft.com/office/drawing/2014/main" id="{D6475121-3509-4162-99EB-14EA1B13FA17}"/>
              </a:ext>
            </a:extLst>
          </p:cNvPr>
          <p:cNvSpPr txBox="1"/>
          <p:nvPr/>
        </p:nvSpPr>
        <p:spPr>
          <a:xfrm>
            <a:off x="3699908" y="2037853"/>
            <a:ext cx="291804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In-kind Match for donations</a:t>
            </a:r>
            <a:endParaRPr lang="en-US" sz="1600" dirty="0">
              <a:latin typeface="Arial Nova" panose="020B0604020202020204" pitchFamily="34" charset="0"/>
            </a:endParaRPr>
          </a:p>
        </p:txBody>
      </p:sp>
      <p:sp>
        <p:nvSpPr>
          <p:cNvPr id="17" name="Footer Placeholder 4">
            <a:extLst>
              <a:ext uri="{FF2B5EF4-FFF2-40B4-BE49-F238E27FC236}">
                <a16:creationId xmlns:a16="http://schemas.microsoft.com/office/drawing/2014/main" id="{F3DC042D-7E66-4731-92AF-FD344E0D8C39}"/>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8" name="Rectangle 17">
            <a:extLst>
              <a:ext uri="{FF2B5EF4-FFF2-40B4-BE49-F238E27FC236}">
                <a16:creationId xmlns:a16="http://schemas.microsoft.com/office/drawing/2014/main" id="{3CBA5EE5-8919-4CEF-B799-7FE60D5F6115}"/>
              </a:ext>
            </a:extLst>
          </p:cNvPr>
          <p:cNvSpPr/>
          <p:nvPr/>
        </p:nvSpPr>
        <p:spPr>
          <a:xfrm>
            <a:off x="1280646" y="2345630"/>
            <a:ext cx="2419262" cy="1809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19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296"/>
            <a:ext cx="8936832" cy="667562"/>
          </a:xfrm>
        </p:spPr>
        <p:txBody>
          <a:bodyPr>
            <a:noAutofit/>
          </a:bodyPr>
          <a:lstStyle/>
          <a:p>
            <a:r>
              <a:rPr lang="en-US" sz="3600" dirty="0"/>
              <a:t>REQUESTING ADDITIONAL FEDERAL SHARE</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42</a:t>
            </a:fld>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id="{6D0FBB86-6812-4616-8277-ED30502319E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98" t="947" r="1108" b="1718"/>
          <a:stretch/>
        </p:blipFill>
        <p:spPr>
          <a:xfrm>
            <a:off x="0" y="752493"/>
            <a:ext cx="9144000" cy="5495907"/>
          </a:xfrm>
        </p:spPr>
      </p:pic>
      <p:sp>
        <p:nvSpPr>
          <p:cNvPr id="8" name="Rectangle 7">
            <a:extLst>
              <a:ext uri="{FF2B5EF4-FFF2-40B4-BE49-F238E27FC236}">
                <a16:creationId xmlns:a16="http://schemas.microsoft.com/office/drawing/2014/main" id="{9C4F7379-A386-46D9-9BE6-54941F2BEE33}"/>
              </a:ext>
            </a:extLst>
          </p:cNvPr>
          <p:cNvSpPr/>
          <p:nvPr/>
        </p:nvSpPr>
        <p:spPr>
          <a:xfrm>
            <a:off x="98778" y="1219200"/>
            <a:ext cx="1272822" cy="495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1C69E9-B63B-4FD2-BE13-CC2AF262DB56}"/>
              </a:ext>
            </a:extLst>
          </p:cNvPr>
          <p:cNvSpPr/>
          <p:nvPr/>
        </p:nvSpPr>
        <p:spPr>
          <a:xfrm>
            <a:off x="8229600" y="7620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5CCFDA-5F42-4C11-989A-DD57429F4812}"/>
              </a:ext>
            </a:extLst>
          </p:cNvPr>
          <p:cNvSpPr/>
          <p:nvPr/>
        </p:nvSpPr>
        <p:spPr>
          <a:xfrm>
            <a:off x="2133600" y="2133600"/>
            <a:ext cx="838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1E3A9A-DF9C-4F49-8F0C-0C6B4F941B31}"/>
              </a:ext>
            </a:extLst>
          </p:cNvPr>
          <p:cNvSpPr/>
          <p:nvPr/>
        </p:nvSpPr>
        <p:spPr>
          <a:xfrm>
            <a:off x="2743200" y="3657600"/>
            <a:ext cx="2971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C9663-96B2-4DF0-91C6-E2E15A8EE212}"/>
              </a:ext>
            </a:extLst>
          </p:cNvPr>
          <p:cNvSpPr/>
          <p:nvPr/>
        </p:nvSpPr>
        <p:spPr>
          <a:xfrm>
            <a:off x="3761774" y="5074356"/>
            <a:ext cx="3172425" cy="716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49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9F5E-46F2-4659-8F1E-116D590D433B}"/>
              </a:ext>
            </a:extLst>
          </p:cNvPr>
          <p:cNvSpPr>
            <a:spLocks noGrp="1"/>
          </p:cNvSpPr>
          <p:nvPr>
            <p:ph type="ctrTitle"/>
          </p:nvPr>
        </p:nvSpPr>
        <p:spPr>
          <a:xfrm>
            <a:off x="152400" y="1219200"/>
            <a:ext cx="8860632" cy="2363163"/>
          </a:xfrm>
        </p:spPr>
        <p:txBody>
          <a:bodyPr>
            <a:normAutofit fontScale="90000"/>
          </a:bodyPr>
          <a:lstStyle/>
          <a:p>
            <a:pPr algn="ctr"/>
            <a:r>
              <a:rPr lang="en-US" sz="8000" dirty="0"/>
              <a:t>NON- BUDGETARY ADJUSTMENTS</a:t>
            </a:r>
          </a:p>
        </p:txBody>
      </p:sp>
      <p:sp>
        <p:nvSpPr>
          <p:cNvPr id="3" name="Subtitle 2">
            <a:extLst>
              <a:ext uri="{FF2B5EF4-FFF2-40B4-BE49-F238E27FC236}">
                <a16:creationId xmlns:a16="http://schemas.microsoft.com/office/drawing/2014/main" id="{A929747D-4F38-4C21-979A-4E11A5DBF053}"/>
              </a:ext>
            </a:extLst>
          </p:cNvPr>
          <p:cNvSpPr>
            <a:spLocks noGrp="1"/>
          </p:cNvSpPr>
          <p:nvPr>
            <p:ph type="subTitle" idx="1"/>
          </p:nvPr>
        </p:nvSpPr>
        <p:spPr>
          <a:xfrm>
            <a:off x="685800" y="4038600"/>
            <a:ext cx="7772400" cy="1199704"/>
          </a:xfrm>
        </p:spPr>
        <p:txBody>
          <a:bodyPr>
            <a:normAutofit fontScale="92500"/>
          </a:bodyPr>
          <a:lstStyle/>
          <a:p>
            <a:pPr algn="ctr"/>
            <a:r>
              <a:rPr lang="en-US" sz="4800" dirty="0"/>
              <a:t>PRESENTED BY: Samuel Conyers</a:t>
            </a:r>
          </a:p>
        </p:txBody>
      </p:sp>
      <p:sp>
        <p:nvSpPr>
          <p:cNvPr id="6" name="Slide Number Placeholder 5">
            <a:extLst>
              <a:ext uri="{FF2B5EF4-FFF2-40B4-BE49-F238E27FC236}">
                <a16:creationId xmlns:a16="http://schemas.microsoft.com/office/drawing/2014/main" id="{0EFA733D-D7A5-4B4A-8008-3A1D4E91488F}"/>
              </a:ext>
            </a:extLst>
          </p:cNvPr>
          <p:cNvSpPr>
            <a:spLocks noGrp="1"/>
          </p:cNvSpPr>
          <p:nvPr>
            <p:ph type="sldNum" sz="quarter" idx="12"/>
          </p:nvPr>
        </p:nvSpPr>
        <p:spPr/>
        <p:txBody>
          <a:bodyPr/>
          <a:lstStyle/>
          <a:p>
            <a:fld id="{5217D969-FAF6-4667-9EED-A6C98B22320E}" type="slidenum">
              <a:rPr lang="en-US" smtClean="0"/>
              <a:t>43</a:t>
            </a:fld>
            <a:endParaRPr lang="en-US" dirty="0"/>
          </a:p>
        </p:txBody>
      </p:sp>
    </p:spTree>
    <p:extLst>
      <p:ext uri="{BB962C8B-B14F-4D97-AF65-F5344CB8AC3E}">
        <p14:creationId xmlns:p14="http://schemas.microsoft.com/office/powerpoint/2010/main" val="1843200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248DAB-22D6-4EFC-BB1E-A5A43004BD64}"/>
              </a:ext>
            </a:extLst>
          </p:cNvPr>
          <p:cNvSpPr>
            <a:spLocks noGrp="1"/>
          </p:cNvSpPr>
          <p:nvPr>
            <p:ph idx="1"/>
          </p:nvPr>
        </p:nvSpPr>
        <p:spPr>
          <a:xfrm>
            <a:off x="457200" y="1371600"/>
            <a:ext cx="8229600" cy="4525963"/>
          </a:xfrm>
        </p:spPr>
        <p:txBody>
          <a:bodyPr>
            <a:normAutofit/>
          </a:bodyPr>
          <a:lstStyle/>
          <a:p>
            <a:r>
              <a:rPr lang="en-US" dirty="0"/>
              <a:t>Non-Budgetary Adjustments are submitted to make non-financial changes to a federal award.</a:t>
            </a:r>
          </a:p>
          <a:p>
            <a:endParaRPr lang="en-US" dirty="0"/>
          </a:p>
          <a:p>
            <a:r>
              <a:rPr lang="en-US" dirty="0"/>
              <a:t>Non-Budgetary Adjustments are frequently, but not exclusively, personnel adjustments and grant period extensions.</a:t>
            </a:r>
          </a:p>
        </p:txBody>
      </p:sp>
      <p:sp>
        <p:nvSpPr>
          <p:cNvPr id="3" name="Date Placeholder 2">
            <a:extLst>
              <a:ext uri="{FF2B5EF4-FFF2-40B4-BE49-F238E27FC236}">
                <a16:creationId xmlns:a16="http://schemas.microsoft.com/office/drawing/2014/main" id="{DEA08716-10BC-42CC-9C97-8EAB680365A9}"/>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05754D2E-4070-4975-9F5C-FDAB7D9EF4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B58333-6037-4F53-991F-3275CE380389}"/>
              </a:ext>
            </a:extLst>
          </p:cNvPr>
          <p:cNvSpPr>
            <a:spLocks noGrp="1"/>
          </p:cNvSpPr>
          <p:nvPr>
            <p:ph type="sldNum" sz="quarter" idx="12"/>
          </p:nvPr>
        </p:nvSpPr>
        <p:spPr/>
        <p:txBody>
          <a:bodyPr/>
          <a:lstStyle/>
          <a:p>
            <a:fld id="{5217D969-FAF6-4667-9EED-A6C98B22320E}" type="slidenum">
              <a:rPr lang="en-US" smtClean="0"/>
              <a:t>44</a:t>
            </a:fld>
            <a:endParaRPr lang="en-US"/>
          </a:p>
        </p:txBody>
      </p:sp>
      <p:sp>
        <p:nvSpPr>
          <p:cNvPr id="6" name="Title 5">
            <a:extLst>
              <a:ext uri="{FF2B5EF4-FFF2-40B4-BE49-F238E27FC236}">
                <a16:creationId xmlns:a16="http://schemas.microsoft.com/office/drawing/2014/main" id="{DE624B85-96FD-4E9C-840C-C7F421A0CD29}"/>
              </a:ext>
            </a:extLst>
          </p:cNvPr>
          <p:cNvSpPr>
            <a:spLocks noGrp="1"/>
          </p:cNvSpPr>
          <p:nvPr>
            <p:ph type="title"/>
          </p:nvPr>
        </p:nvSpPr>
        <p:spPr/>
        <p:txBody>
          <a:bodyPr/>
          <a:lstStyle/>
          <a:p>
            <a:r>
              <a:rPr lang="en-US" dirty="0"/>
              <a:t>NEED TO KNOW</a:t>
            </a:r>
          </a:p>
        </p:txBody>
      </p:sp>
    </p:spTree>
    <p:extLst>
      <p:ext uri="{BB962C8B-B14F-4D97-AF65-F5344CB8AC3E}">
        <p14:creationId xmlns:p14="http://schemas.microsoft.com/office/powerpoint/2010/main" val="644378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6FEA4-4D2D-421A-99A8-B344E7823D35}"/>
              </a:ext>
            </a:extLst>
          </p:cNvPr>
          <p:cNvSpPr>
            <a:spLocks noGrp="1"/>
          </p:cNvSpPr>
          <p:nvPr>
            <p:ph idx="1"/>
          </p:nvPr>
        </p:nvSpPr>
        <p:spPr/>
        <p:txBody>
          <a:bodyPr>
            <a:normAutofit fontScale="92500"/>
          </a:bodyPr>
          <a:lstStyle/>
          <a:p>
            <a:pPr marL="109728" indent="0">
              <a:buNone/>
            </a:pPr>
            <a:r>
              <a:rPr lang="en-US" b="1" dirty="0"/>
              <a:t>Non-Budgetary Adjustment Rules for specific grants:</a:t>
            </a:r>
            <a:endParaRPr lang="en-US" dirty="0"/>
          </a:p>
          <a:p>
            <a:pPr lvl="0"/>
            <a:endParaRPr lang="en-US" u="sng" dirty="0"/>
          </a:p>
          <a:p>
            <a:pPr lvl="0"/>
            <a:r>
              <a:rPr lang="en-US" u="sng" dirty="0"/>
              <a:t>Grant Period Extensions</a:t>
            </a:r>
            <a:r>
              <a:rPr lang="en-US" dirty="0"/>
              <a:t> – may be needed for equipment grants when items are on backorder, or have not arrived by the project end date.  Work with your Grant Admin to determine if additional time is needed.</a:t>
            </a:r>
          </a:p>
          <a:p>
            <a:pPr marL="109728" lvl="0" indent="0">
              <a:buNone/>
            </a:pPr>
            <a:endParaRPr lang="en-US" dirty="0"/>
          </a:p>
          <a:p>
            <a:pPr lvl="0"/>
            <a:r>
              <a:rPr lang="en-US" u="sng" dirty="0"/>
              <a:t>Project Changes</a:t>
            </a:r>
            <a:r>
              <a:rPr lang="en-US" dirty="0"/>
              <a:t> – Scope changes for equipment grants should be discussed with your Grant Admin to make sure the change still meets the funding priority and is allowable under the federal award.</a:t>
            </a:r>
          </a:p>
          <a:p>
            <a:pPr marL="109728" indent="0">
              <a:buNone/>
            </a:pPr>
            <a:endParaRPr lang="en-US" dirty="0"/>
          </a:p>
          <a:p>
            <a:pPr marL="109728" indent="0">
              <a:buNone/>
            </a:pPr>
            <a:endParaRPr lang="en-US" dirty="0"/>
          </a:p>
        </p:txBody>
      </p:sp>
      <p:sp>
        <p:nvSpPr>
          <p:cNvPr id="3" name="Date Placeholder 2">
            <a:extLst>
              <a:ext uri="{FF2B5EF4-FFF2-40B4-BE49-F238E27FC236}">
                <a16:creationId xmlns:a16="http://schemas.microsoft.com/office/drawing/2014/main" id="{6F326377-6DF0-429B-8A8A-D07C1FB09625}"/>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277EB4F8-021A-4EFE-B16E-2F72BBE13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B36F2-6DCA-4878-A981-E44E09EC4769}"/>
              </a:ext>
            </a:extLst>
          </p:cNvPr>
          <p:cNvSpPr>
            <a:spLocks noGrp="1"/>
          </p:cNvSpPr>
          <p:nvPr>
            <p:ph type="sldNum" sz="quarter" idx="12"/>
          </p:nvPr>
        </p:nvSpPr>
        <p:spPr/>
        <p:txBody>
          <a:bodyPr/>
          <a:lstStyle/>
          <a:p>
            <a:fld id="{5217D969-FAF6-4667-9EED-A6C98B22320E}" type="slidenum">
              <a:rPr lang="en-US" smtClean="0"/>
              <a:t>45</a:t>
            </a:fld>
            <a:endParaRPr lang="en-US"/>
          </a:p>
        </p:txBody>
      </p:sp>
      <p:sp>
        <p:nvSpPr>
          <p:cNvPr id="6" name="Title 5">
            <a:extLst>
              <a:ext uri="{FF2B5EF4-FFF2-40B4-BE49-F238E27FC236}">
                <a16:creationId xmlns:a16="http://schemas.microsoft.com/office/drawing/2014/main" id="{443F352E-6540-4FF7-9FC6-73EE16840F3E}"/>
              </a:ext>
            </a:extLst>
          </p:cNvPr>
          <p:cNvSpPr>
            <a:spLocks noGrp="1"/>
          </p:cNvSpPr>
          <p:nvPr>
            <p:ph type="title"/>
          </p:nvPr>
        </p:nvSpPr>
        <p:spPr/>
        <p:txBody>
          <a:bodyPr/>
          <a:lstStyle/>
          <a:p>
            <a:r>
              <a:rPr lang="en-US" dirty="0"/>
              <a:t>BYRNE </a:t>
            </a:r>
            <a:r>
              <a:rPr lang="en-US"/>
              <a:t>JAG AWARDS ONLY</a:t>
            </a:r>
            <a:r>
              <a:rPr lang="en-US" dirty="0"/>
              <a:t>: </a:t>
            </a:r>
          </a:p>
        </p:txBody>
      </p:sp>
    </p:spTree>
    <p:extLst>
      <p:ext uri="{BB962C8B-B14F-4D97-AF65-F5344CB8AC3E}">
        <p14:creationId xmlns:p14="http://schemas.microsoft.com/office/powerpoint/2010/main" val="3408483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01D03D-7782-4A18-A176-E0DDAF8C6F74}"/>
              </a:ext>
            </a:extLst>
          </p:cNvPr>
          <p:cNvSpPr>
            <a:spLocks noGrp="1"/>
          </p:cNvSpPr>
          <p:nvPr>
            <p:ph type="sldNum" sz="quarter" idx="12"/>
          </p:nvPr>
        </p:nvSpPr>
        <p:spPr/>
        <p:txBody>
          <a:bodyPr/>
          <a:lstStyle/>
          <a:p>
            <a:fld id="{5217D969-FAF6-4667-9EED-A6C98B22320E}" type="slidenum">
              <a:rPr lang="en-US" smtClean="0"/>
              <a:t>46</a:t>
            </a:fld>
            <a:endParaRPr lang="en-US"/>
          </a:p>
        </p:txBody>
      </p:sp>
      <p:sp>
        <p:nvSpPr>
          <p:cNvPr id="6" name="Title 5">
            <a:extLst>
              <a:ext uri="{FF2B5EF4-FFF2-40B4-BE49-F238E27FC236}">
                <a16:creationId xmlns:a16="http://schemas.microsoft.com/office/drawing/2014/main" id="{A3A156C1-B4C8-4755-B21E-E350F98E8359}"/>
              </a:ext>
            </a:extLst>
          </p:cNvPr>
          <p:cNvSpPr>
            <a:spLocks noGrp="1"/>
          </p:cNvSpPr>
          <p:nvPr>
            <p:ph type="title"/>
          </p:nvPr>
        </p:nvSpPr>
        <p:spPr>
          <a:xfrm>
            <a:off x="126597" y="274638"/>
            <a:ext cx="8886435" cy="1143000"/>
          </a:xfrm>
        </p:spPr>
        <p:txBody>
          <a:bodyPr>
            <a:normAutofit fontScale="90000"/>
          </a:bodyPr>
          <a:lstStyle/>
          <a:p>
            <a:r>
              <a:rPr lang="en-US" sz="5400" dirty="0"/>
              <a:t>NON – BUDGETARY ADJUSTMENT</a:t>
            </a:r>
          </a:p>
        </p:txBody>
      </p:sp>
      <p:sp>
        <p:nvSpPr>
          <p:cNvPr id="7" name="Arrow: Right 6">
            <a:extLst>
              <a:ext uri="{FF2B5EF4-FFF2-40B4-BE49-F238E27FC236}">
                <a16:creationId xmlns:a16="http://schemas.microsoft.com/office/drawing/2014/main" id="{F385DB84-640F-47DE-AEA4-62543D1451B0}"/>
              </a:ext>
            </a:extLst>
          </p:cNvPr>
          <p:cNvSpPr/>
          <p:nvPr/>
        </p:nvSpPr>
        <p:spPr>
          <a:xfrm>
            <a:off x="7239000" y="2514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A387596-3985-4278-BF12-8001556016B9}"/>
              </a:ext>
            </a:extLst>
          </p:cNvPr>
          <p:cNvSpPr/>
          <p:nvPr/>
        </p:nvSpPr>
        <p:spPr>
          <a:xfrm>
            <a:off x="7496652"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A68526C-C9EC-481B-A22E-44808DC1AD41}"/>
              </a:ext>
            </a:extLst>
          </p:cNvPr>
          <p:cNvSpPr/>
          <p:nvPr/>
        </p:nvSpPr>
        <p:spPr>
          <a:xfrm>
            <a:off x="1219200"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095F5E-9139-4843-82CC-59696E3CF8C7}"/>
              </a:ext>
            </a:extLst>
          </p:cNvPr>
          <p:cNvSpPr txBox="1"/>
          <p:nvPr/>
        </p:nvSpPr>
        <p:spPr>
          <a:xfrm>
            <a:off x="7048500" y="2206823"/>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a:t>
            </a:r>
            <a:endParaRPr lang="en-US" sz="1600" dirty="0">
              <a:latin typeface="Arial Nova" panose="020B0604020202020204" pitchFamily="34" charset="0"/>
            </a:endParaRPr>
          </a:p>
        </p:txBody>
      </p:sp>
      <p:sp>
        <p:nvSpPr>
          <p:cNvPr id="12" name="TextBox 11">
            <a:extLst>
              <a:ext uri="{FF2B5EF4-FFF2-40B4-BE49-F238E27FC236}">
                <a16:creationId xmlns:a16="http://schemas.microsoft.com/office/drawing/2014/main" id="{DF590EB8-E7A0-4B10-8707-4370BA181560}"/>
              </a:ext>
            </a:extLst>
          </p:cNvPr>
          <p:cNvSpPr txBox="1"/>
          <p:nvPr/>
        </p:nvSpPr>
        <p:spPr>
          <a:xfrm>
            <a:off x="6036468" y="2514600"/>
            <a:ext cx="131683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Option</a:t>
            </a:r>
            <a:endParaRPr lang="en-US" sz="1600" dirty="0">
              <a:latin typeface="Arial Nova" panose="020B0604020202020204" pitchFamily="34" charset="0"/>
            </a:endParaRPr>
          </a:p>
        </p:txBody>
      </p:sp>
      <p:sp>
        <p:nvSpPr>
          <p:cNvPr id="13" name="Arrow: Right 12">
            <a:extLst>
              <a:ext uri="{FF2B5EF4-FFF2-40B4-BE49-F238E27FC236}">
                <a16:creationId xmlns:a16="http://schemas.microsoft.com/office/drawing/2014/main" id="{8BBB6904-9703-4FA2-8249-9D2B351F7617}"/>
              </a:ext>
            </a:extLst>
          </p:cNvPr>
          <p:cNvSpPr/>
          <p:nvPr/>
        </p:nvSpPr>
        <p:spPr>
          <a:xfrm rot="10800000">
            <a:off x="1295400" y="3962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7AB5B4-7139-47FE-AFFC-50B32FB1A829}"/>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5" name="Rectangle 14">
            <a:extLst>
              <a:ext uri="{FF2B5EF4-FFF2-40B4-BE49-F238E27FC236}">
                <a16:creationId xmlns:a16="http://schemas.microsoft.com/office/drawing/2014/main" id="{DB9A830B-BDCD-4F65-AA13-8A679E41EA15}"/>
              </a:ext>
            </a:extLst>
          </p:cNvPr>
          <p:cNvSpPr/>
          <p:nvPr/>
        </p:nvSpPr>
        <p:spPr>
          <a:xfrm>
            <a:off x="152400" y="2209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6" descr="A screenshot of a cell phone&#10;&#10;Description automatically generated">
            <a:extLst>
              <a:ext uri="{FF2B5EF4-FFF2-40B4-BE49-F238E27FC236}">
                <a16:creationId xmlns:a16="http://schemas.microsoft.com/office/drawing/2014/main" id="{5576E788-33C0-47CF-A2C6-A3E37E99373B}"/>
              </a:ext>
            </a:extLst>
          </p:cNvPr>
          <p:cNvPicPr>
            <a:picLocks noChangeAspect="1"/>
          </p:cNvPicPr>
          <p:nvPr/>
        </p:nvPicPr>
        <p:blipFill rotWithShape="1">
          <a:blip r:embed="rId3">
            <a:extLst>
              <a:ext uri="{28A0092B-C50C-407E-A947-70E740481C1C}">
                <a14:useLocalDpi xmlns:a14="http://schemas.microsoft.com/office/drawing/2010/main" val="0"/>
              </a:ext>
            </a:extLst>
          </a:blip>
          <a:srcRect l="2500" t="6417" r="1432"/>
          <a:stretch/>
        </p:blipFill>
        <p:spPr>
          <a:xfrm>
            <a:off x="0" y="1543142"/>
            <a:ext cx="9186018" cy="3486058"/>
          </a:xfrm>
          <a:prstGeom prst="rect">
            <a:avLst/>
          </a:prstGeom>
        </p:spPr>
      </p:pic>
      <p:sp>
        <p:nvSpPr>
          <p:cNvPr id="17" name="Rectangle 16">
            <a:extLst>
              <a:ext uri="{FF2B5EF4-FFF2-40B4-BE49-F238E27FC236}">
                <a16:creationId xmlns:a16="http://schemas.microsoft.com/office/drawing/2014/main" id="{4C45633C-D15F-42CC-864E-48E18468D04B}"/>
              </a:ext>
            </a:extLst>
          </p:cNvPr>
          <p:cNvSpPr/>
          <p:nvPr/>
        </p:nvSpPr>
        <p:spPr>
          <a:xfrm>
            <a:off x="457200" y="1981200"/>
            <a:ext cx="137160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CACEE3-12ED-469C-BFB2-A441DA589020}"/>
              </a:ext>
            </a:extLst>
          </p:cNvPr>
          <p:cNvSpPr/>
          <p:nvPr/>
        </p:nvSpPr>
        <p:spPr>
          <a:xfrm>
            <a:off x="8235244" y="1537498"/>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935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B1A370EA-6BE8-434F-8614-36DCB281F9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52600"/>
            <a:ext cx="9143999" cy="3733989"/>
          </a:xfrm>
        </p:spPr>
      </p:pic>
      <p:sp>
        <p:nvSpPr>
          <p:cNvPr id="5" name="Slide Number Placeholder 4">
            <a:extLst>
              <a:ext uri="{FF2B5EF4-FFF2-40B4-BE49-F238E27FC236}">
                <a16:creationId xmlns:a16="http://schemas.microsoft.com/office/drawing/2014/main" id="{E401D03D-7782-4A18-A176-E0DDAF8C6F74}"/>
              </a:ext>
            </a:extLst>
          </p:cNvPr>
          <p:cNvSpPr>
            <a:spLocks noGrp="1"/>
          </p:cNvSpPr>
          <p:nvPr>
            <p:ph type="sldNum" sz="quarter" idx="12"/>
          </p:nvPr>
        </p:nvSpPr>
        <p:spPr/>
        <p:txBody>
          <a:bodyPr/>
          <a:lstStyle/>
          <a:p>
            <a:fld id="{5217D969-FAF6-4667-9EED-A6C98B22320E}" type="slidenum">
              <a:rPr lang="en-US" smtClean="0"/>
              <a:t>47</a:t>
            </a:fld>
            <a:endParaRPr lang="en-US"/>
          </a:p>
        </p:txBody>
      </p:sp>
      <p:sp>
        <p:nvSpPr>
          <p:cNvPr id="6" name="Title 5">
            <a:extLst>
              <a:ext uri="{FF2B5EF4-FFF2-40B4-BE49-F238E27FC236}">
                <a16:creationId xmlns:a16="http://schemas.microsoft.com/office/drawing/2014/main" id="{A3A156C1-B4C8-4755-B21E-E350F98E8359}"/>
              </a:ext>
            </a:extLst>
          </p:cNvPr>
          <p:cNvSpPr>
            <a:spLocks noGrp="1"/>
          </p:cNvSpPr>
          <p:nvPr>
            <p:ph type="title"/>
          </p:nvPr>
        </p:nvSpPr>
        <p:spPr>
          <a:xfrm>
            <a:off x="126597" y="274638"/>
            <a:ext cx="8886435" cy="1143000"/>
          </a:xfrm>
        </p:spPr>
        <p:txBody>
          <a:bodyPr>
            <a:normAutofit fontScale="90000"/>
          </a:bodyPr>
          <a:lstStyle/>
          <a:p>
            <a:r>
              <a:rPr lang="en-US" sz="5400" dirty="0"/>
              <a:t>NON – BUDGETARY ADJUSTMENT</a:t>
            </a:r>
          </a:p>
        </p:txBody>
      </p:sp>
      <p:sp>
        <p:nvSpPr>
          <p:cNvPr id="7" name="Arrow: Right 6">
            <a:extLst>
              <a:ext uri="{FF2B5EF4-FFF2-40B4-BE49-F238E27FC236}">
                <a16:creationId xmlns:a16="http://schemas.microsoft.com/office/drawing/2014/main" id="{F385DB84-640F-47DE-AEA4-62543D1451B0}"/>
              </a:ext>
            </a:extLst>
          </p:cNvPr>
          <p:cNvSpPr/>
          <p:nvPr/>
        </p:nvSpPr>
        <p:spPr>
          <a:xfrm>
            <a:off x="7239000" y="2514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A387596-3985-4278-BF12-8001556016B9}"/>
              </a:ext>
            </a:extLst>
          </p:cNvPr>
          <p:cNvSpPr/>
          <p:nvPr/>
        </p:nvSpPr>
        <p:spPr>
          <a:xfrm>
            <a:off x="7496652"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A68526C-C9EC-481B-A22E-44808DC1AD41}"/>
              </a:ext>
            </a:extLst>
          </p:cNvPr>
          <p:cNvSpPr/>
          <p:nvPr/>
        </p:nvSpPr>
        <p:spPr>
          <a:xfrm>
            <a:off x="1219200"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095F5E-9139-4843-82CC-59696E3CF8C7}"/>
              </a:ext>
            </a:extLst>
          </p:cNvPr>
          <p:cNvSpPr txBox="1"/>
          <p:nvPr/>
        </p:nvSpPr>
        <p:spPr>
          <a:xfrm>
            <a:off x="7048500" y="2206823"/>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a:t>
            </a:r>
            <a:endParaRPr lang="en-US" sz="1600" dirty="0">
              <a:latin typeface="Arial Nova" panose="020B0604020202020204" pitchFamily="34" charset="0"/>
            </a:endParaRPr>
          </a:p>
        </p:txBody>
      </p:sp>
      <p:sp>
        <p:nvSpPr>
          <p:cNvPr id="12" name="TextBox 11">
            <a:extLst>
              <a:ext uri="{FF2B5EF4-FFF2-40B4-BE49-F238E27FC236}">
                <a16:creationId xmlns:a16="http://schemas.microsoft.com/office/drawing/2014/main" id="{DF590EB8-E7A0-4B10-8707-4370BA181560}"/>
              </a:ext>
            </a:extLst>
          </p:cNvPr>
          <p:cNvSpPr txBox="1"/>
          <p:nvPr/>
        </p:nvSpPr>
        <p:spPr>
          <a:xfrm>
            <a:off x="6036468" y="2514600"/>
            <a:ext cx="131683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Option</a:t>
            </a:r>
            <a:endParaRPr lang="en-US" sz="1600" dirty="0">
              <a:latin typeface="Arial Nova" panose="020B0604020202020204" pitchFamily="34" charset="0"/>
            </a:endParaRPr>
          </a:p>
        </p:txBody>
      </p:sp>
      <p:sp>
        <p:nvSpPr>
          <p:cNvPr id="13" name="Arrow: Right 12">
            <a:extLst>
              <a:ext uri="{FF2B5EF4-FFF2-40B4-BE49-F238E27FC236}">
                <a16:creationId xmlns:a16="http://schemas.microsoft.com/office/drawing/2014/main" id="{8BBB6904-9703-4FA2-8249-9D2B351F7617}"/>
              </a:ext>
            </a:extLst>
          </p:cNvPr>
          <p:cNvSpPr/>
          <p:nvPr/>
        </p:nvSpPr>
        <p:spPr>
          <a:xfrm rot="10800000">
            <a:off x="1295400" y="3962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7AB5B4-7139-47FE-AFFC-50B32FB1A829}"/>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5" name="Rectangle 14">
            <a:extLst>
              <a:ext uri="{FF2B5EF4-FFF2-40B4-BE49-F238E27FC236}">
                <a16:creationId xmlns:a16="http://schemas.microsoft.com/office/drawing/2014/main" id="{DB9A830B-BDCD-4F65-AA13-8A679E41EA15}"/>
              </a:ext>
            </a:extLst>
          </p:cNvPr>
          <p:cNvSpPr/>
          <p:nvPr/>
        </p:nvSpPr>
        <p:spPr>
          <a:xfrm>
            <a:off x="152400" y="2209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4D3F799-0476-4A8D-B15E-BA19D88940D4}"/>
              </a:ext>
            </a:extLst>
          </p:cNvPr>
          <p:cNvSpPr/>
          <p:nvPr/>
        </p:nvSpPr>
        <p:spPr>
          <a:xfrm>
            <a:off x="5738459" y="255418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ADEF8CA-8F16-43D8-8833-5BF75B1AAEFE}"/>
              </a:ext>
            </a:extLst>
          </p:cNvPr>
          <p:cNvSpPr txBox="1"/>
          <p:nvPr/>
        </p:nvSpPr>
        <p:spPr>
          <a:xfrm>
            <a:off x="4520273" y="2428444"/>
            <a:ext cx="1316832"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Requires prior Approval</a:t>
            </a:r>
            <a:endParaRPr lang="en-US" sz="1600" dirty="0">
              <a:latin typeface="Arial Nova" panose="020B0604020202020204" pitchFamily="34" charset="0"/>
            </a:endParaRPr>
          </a:p>
        </p:txBody>
      </p:sp>
      <p:sp>
        <p:nvSpPr>
          <p:cNvPr id="18" name="Rectangle 17">
            <a:extLst>
              <a:ext uri="{FF2B5EF4-FFF2-40B4-BE49-F238E27FC236}">
                <a16:creationId xmlns:a16="http://schemas.microsoft.com/office/drawing/2014/main" id="{88DDAEF9-1A93-46C1-911B-54DC2465E1D7}"/>
              </a:ext>
            </a:extLst>
          </p:cNvPr>
          <p:cNvSpPr/>
          <p:nvPr/>
        </p:nvSpPr>
        <p:spPr>
          <a:xfrm>
            <a:off x="8153400" y="17526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360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36F03187-330E-4D9B-B13A-BB47C634AC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76400"/>
            <a:ext cx="9144000" cy="3725966"/>
          </a:xfrm>
        </p:spPr>
      </p:pic>
      <p:sp>
        <p:nvSpPr>
          <p:cNvPr id="5" name="Slide Number Placeholder 4">
            <a:extLst>
              <a:ext uri="{FF2B5EF4-FFF2-40B4-BE49-F238E27FC236}">
                <a16:creationId xmlns:a16="http://schemas.microsoft.com/office/drawing/2014/main" id="{5DAA8095-F42D-428E-B96B-BF4B03DDC328}"/>
              </a:ext>
            </a:extLst>
          </p:cNvPr>
          <p:cNvSpPr>
            <a:spLocks noGrp="1"/>
          </p:cNvSpPr>
          <p:nvPr>
            <p:ph type="sldNum" sz="quarter" idx="12"/>
          </p:nvPr>
        </p:nvSpPr>
        <p:spPr/>
        <p:txBody>
          <a:bodyPr/>
          <a:lstStyle/>
          <a:p>
            <a:fld id="{5217D969-FAF6-4667-9EED-A6C98B22320E}" type="slidenum">
              <a:rPr lang="en-US" smtClean="0"/>
              <a:t>48</a:t>
            </a:fld>
            <a:endParaRPr lang="en-US"/>
          </a:p>
        </p:txBody>
      </p:sp>
      <p:sp>
        <p:nvSpPr>
          <p:cNvPr id="6" name="Title 5">
            <a:extLst>
              <a:ext uri="{FF2B5EF4-FFF2-40B4-BE49-F238E27FC236}">
                <a16:creationId xmlns:a16="http://schemas.microsoft.com/office/drawing/2014/main" id="{14D8A570-297B-4B0E-9ED2-28437C0F26E6}"/>
              </a:ext>
            </a:extLst>
          </p:cNvPr>
          <p:cNvSpPr>
            <a:spLocks noGrp="1"/>
          </p:cNvSpPr>
          <p:nvPr>
            <p:ph type="title"/>
          </p:nvPr>
        </p:nvSpPr>
        <p:spPr>
          <a:xfrm>
            <a:off x="228600" y="274638"/>
            <a:ext cx="8686800" cy="1143000"/>
          </a:xfrm>
        </p:spPr>
        <p:txBody>
          <a:bodyPr>
            <a:normAutofit fontScale="90000"/>
          </a:bodyPr>
          <a:lstStyle/>
          <a:p>
            <a:r>
              <a:rPr lang="en-US" sz="6000" dirty="0"/>
              <a:t>GRANT PERIOD EXTENSION</a:t>
            </a:r>
          </a:p>
        </p:txBody>
      </p:sp>
      <p:sp>
        <p:nvSpPr>
          <p:cNvPr id="9" name="Arrow: Right 8">
            <a:extLst>
              <a:ext uri="{FF2B5EF4-FFF2-40B4-BE49-F238E27FC236}">
                <a16:creationId xmlns:a16="http://schemas.microsoft.com/office/drawing/2014/main" id="{17154F97-5F01-441A-866E-605CD34B0FCA}"/>
              </a:ext>
            </a:extLst>
          </p:cNvPr>
          <p:cNvSpPr/>
          <p:nvPr/>
        </p:nvSpPr>
        <p:spPr>
          <a:xfrm>
            <a:off x="1219200" y="2895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6C75D4C-7F2D-4A25-AC85-F08471819092}"/>
              </a:ext>
            </a:extLst>
          </p:cNvPr>
          <p:cNvSpPr/>
          <p:nvPr/>
        </p:nvSpPr>
        <p:spPr>
          <a:xfrm>
            <a:off x="1219200" y="3200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C218979-CDBE-4ED3-AF8E-C9A0AC230D87}"/>
              </a:ext>
            </a:extLst>
          </p:cNvPr>
          <p:cNvSpPr/>
          <p:nvPr/>
        </p:nvSpPr>
        <p:spPr>
          <a:xfrm>
            <a:off x="1219200" y="2133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B9156D8-CA42-4AA2-AAAA-B2CFEF5123BC}"/>
              </a:ext>
            </a:extLst>
          </p:cNvPr>
          <p:cNvSpPr/>
          <p:nvPr/>
        </p:nvSpPr>
        <p:spPr>
          <a:xfrm>
            <a:off x="1219200" y="2438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B9D0DA8-D91B-484E-9575-679B2BE7821E}"/>
              </a:ext>
            </a:extLst>
          </p:cNvPr>
          <p:cNvSpPr/>
          <p:nvPr/>
        </p:nvSpPr>
        <p:spPr>
          <a:xfrm rot="10800000">
            <a:off x="2571044" y="463973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42B80CC-1067-4543-90B5-B59040C18612}"/>
              </a:ext>
            </a:extLst>
          </p:cNvPr>
          <p:cNvSpPr txBox="1"/>
          <p:nvPr/>
        </p:nvSpPr>
        <p:spPr>
          <a:xfrm>
            <a:off x="2870200" y="4634090"/>
            <a:ext cx="16764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Make sure to save! </a:t>
            </a:r>
            <a:endParaRPr lang="en-US" sz="1600" dirty="0">
              <a:latin typeface="Arial Nova" panose="020B0604020202020204" pitchFamily="34" charset="0"/>
            </a:endParaRPr>
          </a:p>
        </p:txBody>
      </p:sp>
      <p:sp>
        <p:nvSpPr>
          <p:cNvPr id="15" name="TextBox 14">
            <a:extLst>
              <a:ext uri="{FF2B5EF4-FFF2-40B4-BE49-F238E27FC236}">
                <a16:creationId xmlns:a16="http://schemas.microsoft.com/office/drawing/2014/main" id="{5E238F31-8D65-4285-9B08-9280183F26C6}"/>
              </a:ext>
            </a:extLst>
          </p:cNvPr>
          <p:cNvSpPr txBox="1"/>
          <p:nvPr/>
        </p:nvSpPr>
        <p:spPr>
          <a:xfrm>
            <a:off x="1752600" y="3429000"/>
            <a:ext cx="42672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a detailed justification for the grant extension </a:t>
            </a:r>
            <a:endParaRPr lang="en-US" sz="1600" dirty="0">
              <a:latin typeface="Arial Nova" panose="020B0604020202020204" pitchFamily="34" charset="0"/>
            </a:endParaRPr>
          </a:p>
        </p:txBody>
      </p:sp>
      <p:sp>
        <p:nvSpPr>
          <p:cNvPr id="16" name="TextBox 15">
            <a:extLst>
              <a:ext uri="{FF2B5EF4-FFF2-40B4-BE49-F238E27FC236}">
                <a16:creationId xmlns:a16="http://schemas.microsoft.com/office/drawing/2014/main" id="{593680A7-A681-4EED-A446-291B6940ABD8}"/>
              </a:ext>
            </a:extLst>
          </p:cNvPr>
          <p:cNvSpPr txBox="1"/>
          <p:nvPr/>
        </p:nvSpPr>
        <p:spPr>
          <a:xfrm>
            <a:off x="2590800" y="2892623"/>
            <a:ext cx="32004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“New” proposed Extension date  </a:t>
            </a:r>
            <a:endParaRPr lang="en-US" sz="1600" dirty="0">
              <a:latin typeface="Arial Nova" panose="020B0604020202020204" pitchFamily="34" charset="0"/>
            </a:endParaRPr>
          </a:p>
        </p:txBody>
      </p:sp>
      <p:sp>
        <p:nvSpPr>
          <p:cNvPr id="17" name="Footer Placeholder 4">
            <a:extLst>
              <a:ext uri="{FF2B5EF4-FFF2-40B4-BE49-F238E27FC236}">
                <a16:creationId xmlns:a16="http://schemas.microsoft.com/office/drawing/2014/main" id="{6DA14B9C-1B1B-4C4E-B1DD-3E98FD15BC27}"/>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8" name="Rectangle 17">
            <a:extLst>
              <a:ext uri="{FF2B5EF4-FFF2-40B4-BE49-F238E27FC236}">
                <a16:creationId xmlns:a16="http://schemas.microsoft.com/office/drawing/2014/main" id="{9CB1F356-BC77-46E0-AA05-1CAB8C7FAF34}"/>
              </a:ext>
            </a:extLst>
          </p:cNvPr>
          <p:cNvSpPr/>
          <p:nvPr/>
        </p:nvSpPr>
        <p:spPr>
          <a:xfrm>
            <a:off x="152400" y="20955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0D5137-9E19-474F-BD0F-2E721ED24E72}"/>
              </a:ext>
            </a:extLst>
          </p:cNvPr>
          <p:cNvSpPr/>
          <p:nvPr/>
        </p:nvSpPr>
        <p:spPr>
          <a:xfrm>
            <a:off x="8227924" y="17526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901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49</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fontScale="90000"/>
          </a:bodyPr>
          <a:lstStyle/>
          <a:p>
            <a:r>
              <a:rPr lang="en-US" sz="5400" dirty="0"/>
              <a:t>NON-BUDGETARY ADJUSTMENT</a:t>
            </a:r>
          </a:p>
        </p:txBody>
      </p:sp>
      <p:pic>
        <p:nvPicPr>
          <p:cNvPr id="7" name="Content Placeholder 7" descr="A screenshot of a cell phone&#10;&#10;Description automatically generated">
            <a:extLst>
              <a:ext uri="{FF2B5EF4-FFF2-40B4-BE49-F238E27FC236}">
                <a16:creationId xmlns:a16="http://schemas.microsoft.com/office/drawing/2014/main" id="{BA804E0A-A829-47E3-A49E-E92178AF3D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828800"/>
            <a:ext cx="9143532" cy="3733799"/>
          </a:xfrm>
        </p:spPr>
      </p:pic>
      <p:sp>
        <p:nvSpPr>
          <p:cNvPr id="8" name="Arrow: Right 7">
            <a:extLst>
              <a:ext uri="{FF2B5EF4-FFF2-40B4-BE49-F238E27FC236}">
                <a16:creationId xmlns:a16="http://schemas.microsoft.com/office/drawing/2014/main" id="{EBDCB06F-ADEC-417F-8606-E13409DB9B7D}"/>
              </a:ext>
            </a:extLst>
          </p:cNvPr>
          <p:cNvSpPr/>
          <p:nvPr/>
        </p:nvSpPr>
        <p:spPr>
          <a:xfrm>
            <a:off x="7239000" y="2819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8A43F90-E460-4A2E-8062-5AD0E0EC6097}"/>
              </a:ext>
            </a:extLst>
          </p:cNvPr>
          <p:cNvSpPr/>
          <p:nvPr/>
        </p:nvSpPr>
        <p:spPr>
          <a:xfrm>
            <a:off x="75438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a:off x="12192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CBFF55-66B9-4DAE-83E3-182CE1F0F46A}"/>
              </a:ext>
            </a:extLst>
          </p:cNvPr>
          <p:cNvSpPr txBox="1"/>
          <p:nvPr/>
        </p:nvSpPr>
        <p:spPr>
          <a:xfrm>
            <a:off x="6074568" y="2743200"/>
            <a:ext cx="131683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Option</a:t>
            </a:r>
            <a:endParaRPr lang="en-US" sz="1600" dirty="0">
              <a:latin typeface="Arial Nova" panose="020B0604020202020204" pitchFamily="34" charset="0"/>
            </a:endParaRPr>
          </a:p>
        </p:txBody>
      </p:sp>
      <p:sp>
        <p:nvSpPr>
          <p:cNvPr id="12" name="TextBox 11">
            <a:extLst>
              <a:ext uri="{FF2B5EF4-FFF2-40B4-BE49-F238E27FC236}">
                <a16:creationId xmlns:a16="http://schemas.microsoft.com/office/drawing/2014/main" id="{C81609D0-D0FA-426B-B0A3-7A6ECB9EF8D5}"/>
              </a:ext>
            </a:extLst>
          </p:cNvPr>
          <p:cNvSpPr txBox="1"/>
          <p:nvPr/>
        </p:nvSpPr>
        <p:spPr>
          <a:xfrm>
            <a:off x="7048416" y="2209800"/>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a:t>
            </a:r>
            <a:endParaRPr lang="en-US" sz="1600" dirty="0">
              <a:latin typeface="Arial Nova" panose="020B0604020202020204" pitchFamily="34" charset="0"/>
            </a:endParaRPr>
          </a:p>
        </p:txBody>
      </p:sp>
      <p:sp>
        <p:nvSpPr>
          <p:cNvPr id="13" name="Arrow: Right 12">
            <a:extLst>
              <a:ext uri="{FF2B5EF4-FFF2-40B4-BE49-F238E27FC236}">
                <a16:creationId xmlns:a16="http://schemas.microsoft.com/office/drawing/2014/main" id="{851B9B3C-7D01-40EB-86A7-F95C7D99F57A}"/>
              </a:ext>
            </a:extLst>
          </p:cNvPr>
          <p:cNvSpPr/>
          <p:nvPr/>
        </p:nvSpPr>
        <p:spPr>
          <a:xfrm rot="10800000">
            <a:off x="16002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5" name="Rectangle 14">
            <a:extLst>
              <a:ext uri="{FF2B5EF4-FFF2-40B4-BE49-F238E27FC236}">
                <a16:creationId xmlns:a16="http://schemas.microsoft.com/office/drawing/2014/main" id="{9315280F-EF33-419E-AD18-06CF357CD239}"/>
              </a:ext>
            </a:extLst>
          </p:cNvPr>
          <p:cNvSpPr/>
          <p:nvPr/>
        </p:nvSpPr>
        <p:spPr>
          <a:xfrm>
            <a:off x="152400" y="22479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EFEDDA-7EA6-4DE3-9E6C-EBE3FE552AB4}"/>
              </a:ext>
            </a:extLst>
          </p:cNvPr>
          <p:cNvSpPr/>
          <p:nvPr/>
        </p:nvSpPr>
        <p:spPr>
          <a:xfrm>
            <a:off x="8153400" y="18637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9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1A59-9BAA-4533-A0D6-6A31892D2579}"/>
              </a:ext>
            </a:extLst>
          </p:cNvPr>
          <p:cNvSpPr>
            <a:spLocks noGrp="1"/>
          </p:cNvSpPr>
          <p:nvPr>
            <p:ph type="ctrTitle"/>
          </p:nvPr>
        </p:nvSpPr>
        <p:spPr>
          <a:xfrm>
            <a:off x="493872" y="2590800"/>
            <a:ext cx="8153400" cy="1676399"/>
          </a:xfrm>
        </p:spPr>
        <p:txBody>
          <a:bodyPr>
            <a:normAutofit fontScale="90000"/>
          </a:bodyPr>
          <a:lstStyle/>
          <a:p>
            <a:pPr algn="ctr"/>
            <a:r>
              <a:rPr lang="en-US" sz="6700" dirty="0"/>
              <a:t>MY PROJECTS OVERVIEW</a:t>
            </a:r>
            <a:br>
              <a:rPr lang="en-US" sz="5300" dirty="0"/>
            </a:br>
            <a:r>
              <a:rPr lang="en-US" sz="5300" dirty="0"/>
              <a:t>and</a:t>
            </a:r>
            <a:br>
              <a:rPr lang="en-US" sz="5300" dirty="0"/>
            </a:br>
            <a:r>
              <a:rPr lang="en-US" sz="6700" dirty="0"/>
              <a:t>MY PROFILE</a:t>
            </a:r>
            <a:endParaRPr lang="en-US" sz="7200" dirty="0"/>
          </a:p>
        </p:txBody>
      </p:sp>
      <p:sp>
        <p:nvSpPr>
          <p:cNvPr id="3" name="Subtitle 2">
            <a:extLst>
              <a:ext uri="{FF2B5EF4-FFF2-40B4-BE49-F238E27FC236}">
                <a16:creationId xmlns:a16="http://schemas.microsoft.com/office/drawing/2014/main" id="{C502F07D-F4B5-4BC6-8C5E-80C6891BACE9}"/>
              </a:ext>
            </a:extLst>
          </p:cNvPr>
          <p:cNvSpPr>
            <a:spLocks noGrp="1"/>
          </p:cNvSpPr>
          <p:nvPr>
            <p:ph type="subTitle" idx="1"/>
          </p:nvPr>
        </p:nvSpPr>
        <p:spPr>
          <a:xfrm>
            <a:off x="685800" y="4876800"/>
            <a:ext cx="7772400" cy="1199704"/>
          </a:xfrm>
        </p:spPr>
        <p:txBody>
          <a:bodyPr>
            <a:normAutofit/>
          </a:bodyPr>
          <a:lstStyle/>
          <a:p>
            <a:pPr algn="ctr"/>
            <a:r>
              <a:rPr lang="en-US" sz="4000" dirty="0"/>
              <a:t>PRESENTED BY</a:t>
            </a:r>
            <a:r>
              <a:rPr lang="en-US" sz="4400" dirty="0"/>
              <a:t>: Allyson Teem</a:t>
            </a:r>
            <a:endParaRPr lang="en-US" sz="4000" dirty="0"/>
          </a:p>
        </p:txBody>
      </p:sp>
      <p:sp>
        <p:nvSpPr>
          <p:cNvPr id="6" name="Slide Number Placeholder 5">
            <a:extLst>
              <a:ext uri="{FF2B5EF4-FFF2-40B4-BE49-F238E27FC236}">
                <a16:creationId xmlns:a16="http://schemas.microsoft.com/office/drawing/2014/main" id="{9CE71AFB-ABDF-4A62-81AF-535685A9BB0A}"/>
              </a:ext>
            </a:extLst>
          </p:cNvPr>
          <p:cNvSpPr>
            <a:spLocks noGrp="1"/>
          </p:cNvSpPr>
          <p:nvPr>
            <p:ph type="sldNum" sz="quarter" idx="12"/>
          </p:nvPr>
        </p:nvSpPr>
        <p:spPr/>
        <p:txBody>
          <a:bodyPr/>
          <a:lstStyle/>
          <a:p>
            <a:fld id="{5217D969-FAF6-4667-9EED-A6C98B22320E}" type="slidenum">
              <a:rPr lang="en-US" smtClean="0"/>
              <a:t>5</a:t>
            </a:fld>
            <a:endParaRPr lang="en-US" dirty="0"/>
          </a:p>
        </p:txBody>
      </p:sp>
    </p:spTree>
    <p:extLst>
      <p:ext uri="{BB962C8B-B14F-4D97-AF65-F5344CB8AC3E}">
        <p14:creationId xmlns:p14="http://schemas.microsoft.com/office/powerpoint/2010/main" val="2159082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FA21DDE7-39C4-4B00-98DC-587254DF82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1" y="1615705"/>
            <a:ext cx="9144951" cy="3642095"/>
          </a:xfrm>
        </p:spPr>
      </p:pic>
      <p:sp>
        <p:nvSpPr>
          <p:cNvPr id="5" name="Slide Number Placeholder 4">
            <a:extLst>
              <a:ext uri="{FF2B5EF4-FFF2-40B4-BE49-F238E27FC236}">
                <a16:creationId xmlns:a16="http://schemas.microsoft.com/office/drawing/2014/main" id="{73787E06-FE13-4344-B660-D26BC7449D90}"/>
              </a:ext>
            </a:extLst>
          </p:cNvPr>
          <p:cNvSpPr>
            <a:spLocks noGrp="1"/>
          </p:cNvSpPr>
          <p:nvPr>
            <p:ph type="sldNum" sz="quarter" idx="12"/>
          </p:nvPr>
        </p:nvSpPr>
        <p:spPr/>
        <p:txBody>
          <a:bodyPr/>
          <a:lstStyle/>
          <a:p>
            <a:fld id="{5217D969-FAF6-4667-9EED-A6C98B22320E}" type="slidenum">
              <a:rPr lang="en-US" smtClean="0"/>
              <a:t>50</a:t>
            </a:fld>
            <a:endParaRPr lang="en-US"/>
          </a:p>
        </p:txBody>
      </p:sp>
      <p:sp>
        <p:nvSpPr>
          <p:cNvPr id="6" name="Title 5">
            <a:extLst>
              <a:ext uri="{FF2B5EF4-FFF2-40B4-BE49-F238E27FC236}">
                <a16:creationId xmlns:a16="http://schemas.microsoft.com/office/drawing/2014/main" id="{B9A26856-AE07-4825-8425-820CFF33F32F}"/>
              </a:ext>
            </a:extLst>
          </p:cNvPr>
          <p:cNvSpPr>
            <a:spLocks noGrp="1"/>
          </p:cNvSpPr>
          <p:nvPr>
            <p:ph type="title"/>
          </p:nvPr>
        </p:nvSpPr>
        <p:spPr>
          <a:xfrm>
            <a:off x="152400" y="274638"/>
            <a:ext cx="8860632" cy="1143000"/>
          </a:xfrm>
        </p:spPr>
        <p:txBody>
          <a:bodyPr>
            <a:normAutofit/>
          </a:bodyPr>
          <a:lstStyle/>
          <a:p>
            <a:r>
              <a:rPr lang="en-US" sz="6000" dirty="0"/>
              <a:t>PERSONNEL ADJUSTMENT</a:t>
            </a:r>
          </a:p>
        </p:txBody>
      </p:sp>
      <p:sp>
        <p:nvSpPr>
          <p:cNvPr id="7" name="Arrow: Right 6">
            <a:extLst>
              <a:ext uri="{FF2B5EF4-FFF2-40B4-BE49-F238E27FC236}">
                <a16:creationId xmlns:a16="http://schemas.microsoft.com/office/drawing/2014/main" id="{1318CBE5-4B19-4E28-961B-515E364F4D58}"/>
              </a:ext>
            </a:extLst>
          </p:cNvPr>
          <p:cNvSpPr/>
          <p:nvPr/>
        </p:nvSpPr>
        <p:spPr>
          <a:xfrm>
            <a:off x="7620000" y="2667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4FEB6EF-751B-44C9-A48E-C71E6CF1B0E0}"/>
              </a:ext>
            </a:extLst>
          </p:cNvPr>
          <p:cNvSpPr/>
          <p:nvPr/>
        </p:nvSpPr>
        <p:spPr>
          <a:xfrm>
            <a:off x="1295400" y="2057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393824-AC1B-4A08-969F-FF12E5F7FD64}"/>
              </a:ext>
            </a:extLst>
          </p:cNvPr>
          <p:cNvSpPr txBox="1"/>
          <p:nvPr/>
        </p:nvSpPr>
        <p:spPr>
          <a:xfrm>
            <a:off x="7162800" y="2590800"/>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a:t>
            </a:r>
            <a:endParaRPr lang="en-US" sz="1600" dirty="0">
              <a:latin typeface="Arial Nova" panose="020B0604020202020204" pitchFamily="34" charset="0"/>
            </a:endParaRPr>
          </a:p>
        </p:txBody>
      </p:sp>
      <p:sp>
        <p:nvSpPr>
          <p:cNvPr id="11" name="Arrow: Right 10">
            <a:extLst>
              <a:ext uri="{FF2B5EF4-FFF2-40B4-BE49-F238E27FC236}">
                <a16:creationId xmlns:a16="http://schemas.microsoft.com/office/drawing/2014/main" id="{A7B2BB98-BF49-4AE4-A54F-C775ED8A0D6A}"/>
              </a:ext>
            </a:extLst>
          </p:cNvPr>
          <p:cNvSpPr/>
          <p:nvPr/>
        </p:nvSpPr>
        <p:spPr>
          <a:xfrm rot="10800000">
            <a:off x="1600200" y="3886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8D9CEAE2-37D0-401A-8F8F-F0059552C49F}"/>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2" name="Rectangle 1">
            <a:extLst>
              <a:ext uri="{FF2B5EF4-FFF2-40B4-BE49-F238E27FC236}">
                <a16:creationId xmlns:a16="http://schemas.microsoft.com/office/drawing/2014/main" id="{B67A03FA-EDC2-43D5-9A4E-A13FA848C71E}"/>
              </a:ext>
            </a:extLst>
          </p:cNvPr>
          <p:cNvSpPr/>
          <p:nvPr/>
        </p:nvSpPr>
        <p:spPr>
          <a:xfrm>
            <a:off x="152400" y="20574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85298B-F18C-45FB-85AA-CBFA5263FA3B}"/>
              </a:ext>
            </a:extLst>
          </p:cNvPr>
          <p:cNvSpPr/>
          <p:nvPr/>
        </p:nvSpPr>
        <p:spPr>
          <a:xfrm>
            <a:off x="8153400" y="16351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028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8971C71F-4BD3-447A-B9B5-A91D4153D3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958" t="6671" r="25359" b="1635"/>
          <a:stretch/>
        </p:blipFill>
        <p:spPr>
          <a:xfrm>
            <a:off x="2133600" y="936603"/>
            <a:ext cx="5123756" cy="5235597"/>
          </a:xfrm>
        </p:spPr>
      </p:pic>
      <p:sp>
        <p:nvSpPr>
          <p:cNvPr id="5" name="Slide Number Placeholder 4">
            <a:extLst>
              <a:ext uri="{FF2B5EF4-FFF2-40B4-BE49-F238E27FC236}">
                <a16:creationId xmlns:a16="http://schemas.microsoft.com/office/drawing/2014/main" id="{AA8920FF-F6EC-46F6-AAF1-35C2E6831220}"/>
              </a:ext>
            </a:extLst>
          </p:cNvPr>
          <p:cNvSpPr>
            <a:spLocks noGrp="1"/>
          </p:cNvSpPr>
          <p:nvPr>
            <p:ph type="sldNum" sz="quarter" idx="12"/>
          </p:nvPr>
        </p:nvSpPr>
        <p:spPr/>
        <p:txBody>
          <a:bodyPr/>
          <a:lstStyle/>
          <a:p>
            <a:fld id="{5217D969-FAF6-4667-9EED-A6C98B22320E}" type="slidenum">
              <a:rPr lang="en-US" smtClean="0"/>
              <a:t>51</a:t>
            </a:fld>
            <a:endParaRPr lang="en-US"/>
          </a:p>
        </p:txBody>
      </p:sp>
      <p:sp>
        <p:nvSpPr>
          <p:cNvPr id="6" name="Title 5">
            <a:extLst>
              <a:ext uri="{FF2B5EF4-FFF2-40B4-BE49-F238E27FC236}">
                <a16:creationId xmlns:a16="http://schemas.microsoft.com/office/drawing/2014/main" id="{98D1C50C-D415-4593-BF08-29C38863420B}"/>
              </a:ext>
            </a:extLst>
          </p:cNvPr>
          <p:cNvSpPr>
            <a:spLocks noGrp="1"/>
          </p:cNvSpPr>
          <p:nvPr>
            <p:ph type="title"/>
          </p:nvPr>
        </p:nvSpPr>
        <p:spPr>
          <a:xfrm>
            <a:off x="295378" y="189470"/>
            <a:ext cx="8916593" cy="797038"/>
          </a:xfrm>
        </p:spPr>
        <p:txBody>
          <a:bodyPr>
            <a:normAutofit fontScale="90000"/>
          </a:bodyPr>
          <a:lstStyle/>
          <a:p>
            <a:r>
              <a:rPr lang="en-US" sz="3200" dirty="0"/>
              <a:t>PERSONNEL ADJUSTMENT – EDIT JOB INFORMATION</a:t>
            </a:r>
          </a:p>
        </p:txBody>
      </p:sp>
      <p:sp>
        <p:nvSpPr>
          <p:cNvPr id="7" name="Arrow: Right 6">
            <a:extLst>
              <a:ext uri="{FF2B5EF4-FFF2-40B4-BE49-F238E27FC236}">
                <a16:creationId xmlns:a16="http://schemas.microsoft.com/office/drawing/2014/main" id="{72C6A08C-0730-49B8-899F-610951EBA54F}"/>
              </a:ext>
            </a:extLst>
          </p:cNvPr>
          <p:cNvSpPr/>
          <p:nvPr/>
        </p:nvSpPr>
        <p:spPr>
          <a:xfrm>
            <a:off x="1785257" y="206178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2641171-8E22-4483-9F06-3E28E3E83FC0}"/>
              </a:ext>
            </a:extLst>
          </p:cNvPr>
          <p:cNvSpPr/>
          <p:nvPr/>
        </p:nvSpPr>
        <p:spPr>
          <a:xfrm>
            <a:off x="1784779" y="986759"/>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F84AEAF7-307B-4F93-AA2F-26AA8690D9AA}"/>
              </a:ext>
            </a:extLst>
          </p:cNvPr>
          <p:cNvSpPr/>
          <p:nvPr/>
        </p:nvSpPr>
        <p:spPr>
          <a:xfrm>
            <a:off x="1785257" y="1568762"/>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096354E-1096-433A-AF47-BF8C405091CB}"/>
              </a:ext>
            </a:extLst>
          </p:cNvPr>
          <p:cNvSpPr/>
          <p:nvPr/>
        </p:nvSpPr>
        <p:spPr>
          <a:xfrm>
            <a:off x="4204447" y="3124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694461C-E604-4639-BC5B-5105C8A7A395}"/>
              </a:ext>
            </a:extLst>
          </p:cNvPr>
          <p:cNvSpPr/>
          <p:nvPr/>
        </p:nvSpPr>
        <p:spPr>
          <a:xfrm>
            <a:off x="1806685" y="259404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C7160658-59A5-44BB-B543-3484089A638E}"/>
              </a:ext>
            </a:extLst>
          </p:cNvPr>
          <p:cNvSpPr/>
          <p:nvPr/>
        </p:nvSpPr>
        <p:spPr>
          <a:xfrm>
            <a:off x="4213412" y="274932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9B480CF-1520-4511-9A15-7C3790153A24}"/>
              </a:ext>
            </a:extLst>
          </p:cNvPr>
          <p:cNvSpPr/>
          <p:nvPr/>
        </p:nvSpPr>
        <p:spPr>
          <a:xfrm>
            <a:off x="1828800" y="347626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6E8BC64-4580-47C1-9FEF-74CC4D33CE0E}"/>
              </a:ext>
            </a:extLst>
          </p:cNvPr>
          <p:cNvSpPr/>
          <p:nvPr/>
        </p:nvSpPr>
        <p:spPr>
          <a:xfrm>
            <a:off x="1827110" y="479680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0EF5620-8A31-4A51-BA13-99FDF308F052}"/>
              </a:ext>
            </a:extLst>
          </p:cNvPr>
          <p:cNvSpPr/>
          <p:nvPr/>
        </p:nvSpPr>
        <p:spPr>
          <a:xfrm>
            <a:off x="1784779" y="580709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CC50ABE-D944-4D5D-B781-C8F6E49D5FB1}"/>
              </a:ext>
            </a:extLst>
          </p:cNvPr>
          <p:cNvSpPr txBox="1"/>
          <p:nvPr/>
        </p:nvSpPr>
        <p:spPr>
          <a:xfrm>
            <a:off x="1378555" y="5766951"/>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a:t>
            </a:r>
            <a:endParaRPr lang="en-US" sz="1600" dirty="0">
              <a:latin typeface="Arial Nova" panose="020B0604020202020204" pitchFamily="34" charset="0"/>
            </a:endParaRPr>
          </a:p>
        </p:txBody>
      </p:sp>
      <p:sp>
        <p:nvSpPr>
          <p:cNvPr id="19" name="TextBox 18">
            <a:extLst>
              <a:ext uri="{FF2B5EF4-FFF2-40B4-BE49-F238E27FC236}">
                <a16:creationId xmlns:a16="http://schemas.microsoft.com/office/drawing/2014/main" id="{91A5340A-3E79-4F56-A319-38290A0A3FAB}"/>
              </a:ext>
            </a:extLst>
          </p:cNvPr>
          <p:cNvSpPr txBox="1"/>
          <p:nvPr/>
        </p:nvSpPr>
        <p:spPr>
          <a:xfrm>
            <a:off x="22962" y="4752367"/>
            <a:ext cx="1994648"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Add Fringe Information </a:t>
            </a:r>
            <a:endParaRPr lang="en-US" sz="1600" dirty="0">
              <a:latin typeface="Arial Nova" panose="020B0604020202020204" pitchFamily="34" charset="0"/>
            </a:endParaRPr>
          </a:p>
        </p:txBody>
      </p:sp>
      <p:sp>
        <p:nvSpPr>
          <p:cNvPr id="20" name="TextBox 19">
            <a:extLst>
              <a:ext uri="{FF2B5EF4-FFF2-40B4-BE49-F238E27FC236}">
                <a16:creationId xmlns:a16="http://schemas.microsoft.com/office/drawing/2014/main" id="{FDD3A00F-6152-4AEB-86A3-E959E2E5D9FB}"/>
              </a:ext>
            </a:extLst>
          </p:cNvPr>
          <p:cNvSpPr txBox="1"/>
          <p:nvPr/>
        </p:nvSpPr>
        <p:spPr>
          <a:xfrm>
            <a:off x="34256" y="3429823"/>
            <a:ext cx="199464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Detailed job functions </a:t>
            </a:r>
            <a:endParaRPr lang="en-US" sz="1600" dirty="0">
              <a:latin typeface="Arial Nova" panose="020B0604020202020204" pitchFamily="34" charset="0"/>
            </a:endParaRPr>
          </a:p>
        </p:txBody>
      </p:sp>
      <p:sp>
        <p:nvSpPr>
          <p:cNvPr id="21" name="TextBox 20">
            <a:extLst>
              <a:ext uri="{FF2B5EF4-FFF2-40B4-BE49-F238E27FC236}">
                <a16:creationId xmlns:a16="http://schemas.microsoft.com/office/drawing/2014/main" id="{51D444C4-CF84-46DA-B280-184C15493A8B}"/>
              </a:ext>
            </a:extLst>
          </p:cNvPr>
          <p:cNvSpPr txBox="1"/>
          <p:nvPr/>
        </p:nvSpPr>
        <p:spPr>
          <a:xfrm>
            <a:off x="103733" y="2555849"/>
            <a:ext cx="1855695"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Position Type</a:t>
            </a:r>
            <a:endParaRPr lang="en-US" sz="1600" dirty="0">
              <a:latin typeface="Arial Nova" panose="020B0604020202020204" pitchFamily="34" charset="0"/>
            </a:endParaRPr>
          </a:p>
        </p:txBody>
      </p:sp>
      <p:sp>
        <p:nvSpPr>
          <p:cNvPr id="22" name="TextBox 21">
            <a:extLst>
              <a:ext uri="{FF2B5EF4-FFF2-40B4-BE49-F238E27FC236}">
                <a16:creationId xmlns:a16="http://schemas.microsoft.com/office/drawing/2014/main" id="{221FD8DA-1443-4CEB-A8AE-FB73D273E8A1}"/>
              </a:ext>
            </a:extLst>
          </p:cNvPr>
          <p:cNvSpPr txBox="1"/>
          <p:nvPr/>
        </p:nvSpPr>
        <p:spPr>
          <a:xfrm>
            <a:off x="318705" y="2022198"/>
            <a:ext cx="163381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Position title</a:t>
            </a:r>
            <a:endParaRPr lang="en-US" sz="1600" dirty="0">
              <a:latin typeface="Arial Nova" panose="020B0604020202020204" pitchFamily="34" charset="0"/>
            </a:endParaRPr>
          </a:p>
        </p:txBody>
      </p:sp>
      <p:sp>
        <p:nvSpPr>
          <p:cNvPr id="24" name="Footer Placeholder 4">
            <a:extLst>
              <a:ext uri="{FF2B5EF4-FFF2-40B4-BE49-F238E27FC236}">
                <a16:creationId xmlns:a16="http://schemas.microsoft.com/office/drawing/2014/main" id="{F0356520-8696-43F8-BF46-A2C7F6D15A5C}"/>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25" name="Arrow: Right 24">
            <a:extLst>
              <a:ext uri="{FF2B5EF4-FFF2-40B4-BE49-F238E27FC236}">
                <a16:creationId xmlns:a16="http://schemas.microsoft.com/office/drawing/2014/main" id="{67B54CB5-E247-4128-BD0B-6718AEE32E7A}"/>
              </a:ext>
            </a:extLst>
          </p:cNvPr>
          <p:cNvSpPr/>
          <p:nvPr/>
        </p:nvSpPr>
        <p:spPr>
          <a:xfrm rot="10800000">
            <a:off x="6483724" y="260767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98A037A-464D-4DD0-B5D3-B9D10B9029FB}"/>
              </a:ext>
            </a:extLst>
          </p:cNvPr>
          <p:cNvSpPr/>
          <p:nvPr/>
        </p:nvSpPr>
        <p:spPr>
          <a:xfrm rot="10800000">
            <a:off x="6476871" y="210137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D8FCF43-C942-4AF8-ADFB-F3BD2D52C77C}"/>
              </a:ext>
            </a:extLst>
          </p:cNvPr>
          <p:cNvSpPr txBox="1"/>
          <p:nvPr/>
        </p:nvSpPr>
        <p:spPr>
          <a:xfrm>
            <a:off x="6805472" y="2077498"/>
            <a:ext cx="220756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Employee/s name/s</a:t>
            </a:r>
            <a:endParaRPr lang="en-US" sz="1600" dirty="0">
              <a:latin typeface="Arial Nova" panose="020B0604020202020204" pitchFamily="34" charset="0"/>
            </a:endParaRPr>
          </a:p>
        </p:txBody>
      </p:sp>
      <p:sp>
        <p:nvSpPr>
          <p:cNvPr id="23" name="TextBox 22">
            <a:extLst>
              <a:ext uri="{FF2B5EF4-FFF2-40B4-BE49-F238E27FC236}">
                <a16:creationId xmlns:a16="http://schemas.microsoft.com/office/drawing/2014/main" id="{CC64DAD0-A6CF-4F37-AF6D-351D135BC6C1}"/>
              </a:ext>
            </a:extLst>
          </p:cNvPr>
          <p:cNvSpPr txBox="1"/>
          <p:nvPr/>
        </p:nvSpPr>
        <p:spPr>
          <a:xfrm>
            <a:off x="6832707" y="2583879"/>
            <a:ext cx="220756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Appropriate option</a:t>
            </a:r>
            <a:endParaRPr lang="en-US" sz="1600" dirty="0">
              <a:latin typeface="Arial Nova" panose="020B0604020202020204" pitchFamily="34" charset="0"/>
            </a:endParaRPr>
          </a:p>
        </p:txBody>
      </p:sp>
    </p:spTree>
    <p:extLst>
      <p:ext uri="{BB962C8B-B14F-4D97-AF65-F5344CB8AC3E}">
        <p14:creationId xmlns:p14="http://schemas.microsoft.com/office/powerpoint/2010/main" val="2933074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52</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a:bodyPr>
          <a:lstStyle/>
          <a:p>
            <a:r>
              <a:rPr lang="en-US" sz="5400" dirty="0"/>
              <a:t>PROJECT ADJUSTMENT</a:t>
            </a:r>
          </a:p>
        </p:txBody>
      </p:sp>
      <p:pic>
        <p:nvPicPr>
          <p:cNvPr id="7" name="Content Placeholder 7" descr="A screenshot of a cell phone&#10;&#10;Description automatically generated">
            <a:extLst>
              <a:ext uri="{FF2B5EF4-FFF2-40B4-BE49-F238E27FC236}">
                <a16:creationId xmlns:a16="http://schemas.microsoft.com/office/drawing/2014/main" id="{BA804E0A-A829-47E3-A49E-E92178AF3D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828800"/>
            <a:ext cx="9143532" cy="3733799"/>
          </a:xfrm>
        </p:spPr>
      </p:pic>
      <p:sp>
        <p:nvSpPr>
          <p:cNvPr id="8" name="Arrow: Right 7">
            <a:extLst>
              <a:ext uri="{FF2B5EF4-FFF2-40B4-BE49-F238E27FC236}">
                <a16:creationId xmlns:a16="http://schemas.microsoft.com/office/drawing/2014/main" id="{EBDCB06F-ADEC-417F-8606-E13409DB9B7D}"/>
              </a:ext>
            </a:extLst>
          </p:cNvPr>
          <p:cNvSpPr/>
          <p:nvPr/>
        </p:nvSpPr>
        <p:spPr>
          <a:xfrm>
            <a:off x="7239000" y="302275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8A43F90-E460-4A2E-8062-5AD0E0EC6097}"/>
              </a:ext>
            </a:extLst>
          </p:cNvPr>
          <p:cNvSpPr/>
          <p:nvPr/>
        </p:nvSpPr>
        <p:spPr>
          <a:xfrm>
            <a:off x="75438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a:off x="12192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CBFF55-66B9-4DAE-83E3-182CE1F0F46A}"/>
              </a:ext>
            </a:extLst>
          </p:cNvPr>
          <p:cNvSpPr txBox="1"/>
          <p:nvPr/>
        </p:nvSpPr>
        <p:spPr>
          <a:xfrm>
            <a:off x="6073073" y="2986638"/>
            <a:ext cx="131683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Option</a:t>
            </a:r>
            <a:endParaRPr lang="en-US" sz="1600" dirty="0">
              <a:latin typeface="Arial Nova" panose="020B0604020202020204" pitchFamily="34" charset="0"/>
            </a:endParaRPr>
          </a:p>
        </p:txBody>
      </p:sp>
      <p:sp>
        <p:nvSpPr>
          <p:cNvPr id="12" name="TextBox 11">
            <a:extLst>
              <a:ext uri="{FF2B5EF4-FFF2-40B4-BE49-F238E27FC236}">
                <a16:creationId xmlns:a16="http://schemas.microsoft.com/office/drawing/2014/main" id="{C81609D0-D0FA-426B-B0A3-7A6ECB9EF8D5}"/>
              </a:ext>
            </a:extLst>
          </p:cNvPr>
          <p:cNvSpPr txBox="1"/>
          <p:nvPr/>
        </p:nvSpPr>
        <p:spPr>
          <a:xfrm>
            <a:off x="7048416" y="2209800"/>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a:t>
            </a:r>
            <a:endParaRPr lang="en-US" sz="1600" dirty="0">
              <a:latin typeface="Arial Nova" panose="020B0604020202020204" pitchFamily="34" charset="0"/>
            </a:endParaRPr>
          </a:p>
        </p:txBody>
      </p:sp>
      <p:sp>
        <p:nvSpPr>
          <p:cNvPr id="13" name="Arrow: Right 12">
            <a:extLst>
              <a:ext uri="{FF2B5EF4-FFF2-40B4-BE49-F238E27FC236}">
                <a16:creationId xmlns:a16="http://schemas.microsoft.com/office/drawing/2014/main" id="{851B9B3C-7D01-40EB-86A7-F95C7D99F57A}"/>
              </a:ext>
            </a:extLst>
          </p:cNvPr>
          <p:cNvSpPr/>
          <p:nvPr/>
        </p:nvSpPr>
        <p:spPr>
          <a:xfrm rot="10800000">
            <a:off x="14097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5" name="Rectangle 14">
            <a:extLst>
              <a:ext uri="{FF2B5EF4-FFF2-40B4-BE49-F238E27FC236}">
                <a16:creationId xmlns:a16="http://schemas.microsoft.com/office/drawing/2014/main" id="{9315280F-EF33-419E-AD18-06CF357CD239}"/>
              </a:ext>
            </a:extLst>
          </p:cNvPr>
          <p:cNvSpPr/>
          <p:nvPr/>
        </p:nvSpPr>
        <p:spPr>
          <a:xfrm>
            <a:off x="152400" y="22479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A89A37-EA8A-4FB1-AFEA-B8E0F7EE7D5D}"/>
              </a:ext>
            </a:extLst>
          </p:cNvPr>
          <p:cNvSpPr/>
          <p:nvPr/>
        </p:nvSpPr>
        <p:spPr>
          <a:xfrm>
            <a:off x="8153400" y="18637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956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53</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a:bodyPr>
          <a:lstStyle/>
          <a:p>
            <a:r>
              <a:rPr lang="en-US" sz="5400" dirty="0"/>
              <a:t>PROJECT ADJUSTMENT</a:t>
            </a:r>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pic>
        <p:nvPicPr>
          <p:cNvPr id="16" name="Picture 15">
            <a:extLst>
              <a:ext uri="{FF2B5EF4-FFF2-40B4-BE49-F238E27FC236}">
                <a16:creationId xmlns:a16="http://schemas.microsoft.com/office/drawing/2014/main" id="{B5382694-1069-4CD5-BC68-34DD6196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4065859"/>
          </a:xfrm>
          <a:prstGeom prst="rect">
            <a:avLst/>
          </a:prstGeom>
        </p:spPr>
      </p:pic>
      <p:sp>
        <p:nvSpPr>
          <p:cNvPr id="13" name="Arrow: Right 12">
            <a:extLst>
              <a:ext uri="{FF2B5EF4-FFF2-40B4-BE49-F238E27FC236}">
                <a16:creationId xmlns:a16="http://schemas.microsoft.com/office/drawing/2014/main" id="{851B9B3C-7D01-40EB-86A7-F95C7D99F57A}"/>
              </a:ext>
            </a:extLst>
          </p:cNvPr>
          <p:cNvSpPr/>
          <p:nvPr/>
        </p:nvSpPr>
        <p:spPr>
          <a:xfrm rot="10800000">
            <a:off x="14097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a:off x="12192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15280F-EF33-419E-AD18-06CF357CD239}"/>
              </a:ext>
            </a:extLst>
          </p:cNvPr>
          <p:cNvSpPr/>
          <p:nvPr/>
        </p:nvSpPr>
        <p:spPr>
          <a:xfrm>
            <a:off x="152400" y="1487327"/>
            <a:ext cx="1257300" cy="47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0B478A-0C90-4AEE-A960-4E6585A5008E}"/>
              </a:ext>
            </a:extLst>
          </p:cNvPr>
          <p:cNvSpPr/>
          <p:nvPr/>
        </p:nvSpPr>
        <p:spPr>
          <a:xfrm>
            <a:off x="1715094" y="2255838"/>
            <a:ext cx="7257568" cy="1173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DCBFF55-66B9-4DAE-83E3-182CE1F0F46A}"/>
              </a:ext>
            </a:extLst>
          </p:cNvPr>
          <p:cNvSpPr txBox="1"/>
          <p:nvPr/>
        </p:nvSpPr>
        <p:spPr>
          <a:xfrm>
            <a:off x="1845963" y="2406749"/>
            <a:ext cx="2562331"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Current abstract of project</a:t>
            </a:r>
            <a:endParaRPr lang="en-US" sz="1600" dirty="0">
              <a:latin typeface="Arial Nova" panose="020B0604020202020204" pitchFamily="34" charset="0"/>
            </a:endParaRPr>
          </a:p>
        </p:txBody>
      </p:sp>
      <p:sp>
        <p:nvSpPr>
          <p:cNvPr id="18" name="TextBox 17">
            <a:extLst>
              <a:ext uri="{FF2B5EF4-FFF2-40B4-BE49-F238E27FC236}">
                <a16:creationId xmlns:a16="http://schemas.microsoft.com/office/drawing/2014/main" id="{DEAB92AA-7576-4D97-BC87-209097CC5EC5}"/>
              </a:ext>
            </a:extLst>
          </p:cNvPr>
          <p:cNvSpPr txBox="1"/>
          <p:nvPr/>
        </p:nvSpPr>
        <p:spPr>
          <a:xfrm>
            <a:off x="1779411" y="3737335"/>
            <a:ext cx="2944989"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New proposed abstract of project</a:t>
            </a:r>
            <a:endParaRPr lang="en-US" sz="1600" dirty="0">
              <a:latin typeface="Arial Nova" panose="020B0604020202020204" pitchFamily="34" charset="0"/>
            </a:endParaRPr>
          </a:p>
        </p:txBody>
      </p:sp>
    </p:spTree>
    <p:extLst>
      <p:ext uri="{BB962C8B-B14F-4D97-AF65-F5344CB8AC3E}">
        <p14:creationId xmlns:p14="http://schemas.microsoft.com/office/powerpoint/2010/main" val="2749610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54</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a:bodyPr>
          <a:lstStyle/>
          <a:p>
            <a:r>
              <a:rPr lang="en-US" sz="5400" dirty="0"/>
              <a:t>PROJECT ADJUSTMENT</a:t>
            </a:r>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pic>
        <p:nvPicPr>
          <p:cNvPr id="16" name="Picture 15">
            <a:extLst>
              <a:ext uri="{FF2B5EF4-FFF2-40B4-BE49-F238E27FC236}">
                <a16:creationId xmlns:a16="http://schemas.microsoft.com/office/drawing/2014/main" id="{B5382694-1069-4CD5-BC68-34DD6196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4015"/>
            <a:ext cx="9144000" cy="4053104"/>
          </a:xfrm>
          <a:prstGeom prst="rect">
            <a:avLst/>
          </a:prstGeom>
        </p:spPr>
      </p:pic>
      <p:sp>
        <p:nvSpPr>
          <p:cNvPr id="13" name="Arrow: Right 12">
            <a:extLst>
              <a:ext uri="{FF2B5EF4-FFF2-40B4-BE49-F238E27FC236}">
                <a16:creationId xmlns:a16="http://schemas.microsoft.com/office/drawing/2014/main" id="{851B9B3C-7D01-40EB-86A7-F95C7D99F57A}"/>
              </a:ext>
            </a:extLst>
          </p:cNvPr>
          <p:cNvSpPr/>
          <p:nvPr/>
        </p:nvSpPr>
        <p:spPr>
          <a:xfrm rot="10800000">
            <a:off x="14097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a:off x="1219200" y="2286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15280F-EF33-419E-AD18-06CF357CD239}"/>
              </a:ext>
            </a:extLst>
          </p:cNvPr>
          <p:cNvSpPr/>
          <p:nvPr/>
        </p:nvSpPr>
        <p:spPr>
          <a:xfrm>
            <a:off x="152400" y="1447800"/>
            <a:ext cx="1257300" cy="478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0B478A-0C90-4AEE-A960-4E6585A5008E}"/>
              </a:ext>
            </a:extLst>
          </p:cNvPr>
          <p:cNvSpPr/>
          <p:nvPr/>
        </p:nvSpPr>
        <p:spPr>
          <a:xfrm>
            <a:off x="1676400" y="2179638"/>
            <a:ext cx="7257568" cy="1173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DCBFF55-66B9-4DAE-83E3-182CE1F0F46A}"/>
              </a:ext>
            </a:extLst>
          </p:cNvPr>
          <p:cNvSpPr txBox="1"/>
          <p:nvPr/>
        </p:nvSpPr>
        <p:spPr>
          <a:xfrm>
            <a:off x="1779411" y="2238054"/>
            <a:ext cx="2562331"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Current Timeline information</a:t>
            </a:r>
            <a:endParaRPr lang="en-US" sz="1600" dirty="0">
              <a:latin typeface="Arial Nova" panose="020B0604020202020204" pitchFamily="34" charset="0"/>
            </a:endParaRPr>
          </a:p>
        </p:txBody>
      </p:sp>
      <p:sp>
        <p:nvSpPr>
          <p:cNvPr id="18" name="TextBox 17">
            <a:extLst>
              <a:ext uri="{FF2B5EF4-FFF2-40B4-BE49-F238E27FC236}">
                <a16:creationId xmlns:a16="http://schemas.microsoft.com/office/drawing/2014/main" id="{DEAB92AA-7576-4D97-BC87-209097CC5EC5}"/>
              </a:ext>
            </a:extLst>
          </p:cNvPr>
          <p:cNvSpPr txBox="1"/>
          <p:nvPr/>
        </p:nvSpPr>
        <p:spPr>
          <a:xfrm>
            <a:off x="1779411" y="3737335"/>
            <a:ext cx="2944989"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New proposed Timeline of project</a:t>
            </a:r>
            <a:endParaRPr lang="en-US" sz="1600" dirty="0">
              <a:latin typeface="Arial Nova" panose="020B0604020202020204" pitchFamily="34" charset="0"/>
            </a:endParaRPr>
          </a:p>
        </p:txBody>
      </p:sp>
    </p:spTree>
    <p:extLst>
      <p:ext uri="{BB962C8B-B14F-4D97-AF65-F5344CB8AC3E}">
        <p14:creationId xmlns:p14="http://schemas.microsoft.com/office/powerpoint/2010/main" val="4286819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55</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a:bodyPr>
          <a:lstStyle/>
          <a:p>
            <a:r>
              <a:rPr lang="en-US" sz="5400" dirty="0"/>
              <a:t>PROJECT ADJUSTMENT</a:t>
            </a:r>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pic>
        <p:nvPicPr>
          <p:cNvPr id="16" name="Picture 15">
            <a:extLst>
              <a:ext uri="{FF2B5EF4-FFF2-40B4-BE49-F238E27FC236}">
                <a16:creationId xmlns:a16="http://schemas.microsoft.com/office/drawing/2014/main" id="{B5382694-1069-4CD5-BC68-34DD6196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2742"/>
            <a:ext cx="9144000" cy="3335651"/>
          </a:xfrm>
          <a:prstGeom prst="rect">
            <a:avLst/>
          </a:prstGeom>
        </p:spPr>
      </p:pic>
      <p:sp>
        <p:nvSpPr>
          <p:cNvPr id="13" name="Arrow: Right 12">
            <a:extLst>
              <a:ext uri="{FF2B5EF4-FFF2-40B4-BE49-F238E27FC236}">
                <a16:creationId xmlns:a16="http://schemas.microsoft.com/office/drawing/2014/main" id="{851B9B3C-7D01-40EB-86A7-F95C7D99F57A}"/>
              </a:ext>
            </a:extLst>
          </p:cNvPr>
          <p:cNvSpPr/>
          <p:nvPr/>
        </p:nvSpPr>
        <p:spPr>
          <a:xfrm rot="10800000">
            <a:off x="14097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rot="5400000">
            <a:off x="5490631" y="274105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15280F-EF33-419E-AD18-06CF357CD239}"/>
              </a:ext>
            </a:extLst>
          </p:cNvPr>
          <p:cNvSpPr/>
          <p:nvPr/>
        </p:nvSpPr>
        <p:spPr>
          <a:xfrm>
            <a:off x="160867" y="2209800"/>
            <a:ext cx="12573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DCBFF55-66B9-4DAE-83E3-182CE1F0F46A}"/>
              </a:ext>
            </a:extLst>
          </p:cNvPr>
          <p:cNvSpPr txBox="1"/>
          <p:nvPr/>
        </p:nvSpPr>
        <p:spPr>
          <a:xfrm>
            <a:off x="4724400" y="2510165"/>
            <a:ext cx="2562331"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Current Goals of project</a:t>
            </a:r>
            <a:endParaRPr lang="en-US" sz="1600" dirty="0">
              <a:latin typeface="Arial Nova" panose="020B0604020202020204" pitchFamily="34" charset="0"/>
            </a:endParaRPr>
          </a:p>
        </p:txBody>
      </p:sp>
      <p:sp>
        <p:nvSpPr>
          <p:cNvPr id="12" name="Arrow: Right 11">
            <a:extLst>
              <a:ext uri="{FF2B5EF4-FFF2-40B4-BE49-F238E27FC236}">
                <a16:creationId xmlns:a16="http://schemas.microsoft.com/office/drawing/2014/main" id="{D4F0D319-E1A6-433E-ADED-99385015C0CF}"/>
              </a:ext>
            </a:extLst>
          </p:cNvPr>
          <p:cNvSpPr/>
          <p:nvPr/>
        </p:nvSpPr>
        <p:spPr>
          <a:xfrm rot="10800000" flipV="1">
            <a:off x="2667000" y="384669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80C679DF-E75F-4C56-9A5C-523E2C2B13E9}"/>
              </a:ext>
            </a:extLst>
          </p:cNvPr>
          <p:cNvSpPr/>
          <p:nvPr/>
        </p:nvSpPr>
        <p:spPr>
          <a:xfrm>
            <a:off x="8077200" y="304585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D49E16-7339-4B87-9294-5AA2301D7E38}"/>
              </a:ext>
            </a:extLst>
          </p:cNvPr>
          <p:cNvSpPr/>
          <p:nvPr/>
        </p:nvSpPr>
        <p:spPr>
          <a:xfrm>
            <a:off x="1828800" y="3104445"/>
            <a:ext cx="2465195" cy="17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F8B91A-C2E7-495F-BEBA-2A2464516B40}"/>
              </a:ext>
            </a:extLst>
          </p:cNvPr>
          <p:cNvSpPr/>
          <p:nvPr/>
        </p:nvSpPr>
        <p:spPr>
          <a:xfrm>
            <a:off x="3276600" y="3352800"/>
            <a:ext cx="1905000" cy="154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44A1B4-0261-4228-9D6B-6E34D15B35C3}"/>
              </a:ext>
            </a:extLst>
          </p:cNvPr>
          <p:cNvSpPr/>
          <p:nvPr/>
        </p:nvSpPr>
        <p:spPr>
          <a:xfrm>
            <a:off x="8227924" y="1802421"/>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8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56</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a:bodyPr>
          <a:lstStyle/>
          <a:p>
            <a:r>
              <a:rPr lang="en-US" sz="5400" dirty="0"/>
              <a:t>PROJECT ADJUSTMENT</a:t>
            </a:r>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pic>
        <p:nvPicPr>
          <p:cNvPr id="16" name="Picture 15">
            <a:extLst>
              <a:ext uri="{FF2B5EF4-FFF2-40B4-BE49-F238E27FC236}">
                <a16:creationId xmlns:a16="http://schemas.microsoft.com/office/drawing/2014/main" id="{B5382694-1069-4CD5-BC68-34DD6196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2421"/>
            <a:ext cx="9144000" cy="3296292"/>
          </a:xfrm>
          <a:prstGeom prst="rect">
            <a:avLst/>
          </a:prstGeom>
        </p:spPr>
      </p:pic>
      <p:sp>
        <p:nvSpPr>
          <p:cNvPr id="13" name="Arrow: Right 12">
            <a:extLst>
              <a:ext uri="{FF2B5EF4-FFF2-40B4-BE49-F238E27FC236}">
                <a16:creationId xmlns:a16="http://schemas.microsoft.com/office/drawing/2014/main" id="{851B9B3C-7D01-40EB-86A7-F95C7D99F57A}"/>
              </a:ext>
            </a:extLst>
          </p:cNvPr>
          <p:cNvSpPr/>
          <p:nvPr/>
        </p:nvSpPr>
        <p:spPr>
          <a:xfrm rot="10800000">
            <a:off x="14097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rot="5400000">
            <a:off x="5364912" y="2682668"/>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15280F-EF33-419E-AD18-06CF357CD239}"/>
              </a:ext>
            </a:extLst>
          </p:cNvPr>
          <p:cNvSpPr/>
          <p:nvPr/>
        </p:nvSpPr>
        <p:spPr>
          <a:xfrm>
            <a:off x="152400" y="2286000"/>
            <a:ext cx="12573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F0B478A-0C90-4AEE-A960-4E6585A5008E}"/>
              </a:ext>
            </a:extLst>
          </p:cNvPr>
          <p:cNvSpPr/>
          <p:nvPr/>
        </p:nvSpPr>
        <p:spPr>
          <a:xfrm>
            <a:off x="1656644" y="3154532"/>
            <a:ext cx="2610556" cy="1188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DCBFF55-66B9-4DAE-83E3-182CE1F0F46A}"/>
              </a:ext>
            </a:extLst>
          </p:cNvPr>
          <p:cNvSpPr txBox="1"/>
          <p:nvPr/>
        </p:nvSpPr>
        <p:spPr>
          <a:xfrm>
            <a:off x="5029200" y="2348089"/>
            <a:ext cx="2562331"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Current objectives of project</a:t>
            </a:r>
            <a:endParaRPr lang="en-US" sz="1600" dirty="0">
              <a:latin typeface="Arial Nova" panose="020B0604020202020204" pitchFamily="34" charset="0"/>
            </a:endParaRPr>
          </a:p>
        </p:txBody>
      </p:sp>
      <p:sp>
        <p:nvSpPr>
          <p:cNvPr id="12" name="Rectangle 11">
            <a:extLst>
              <a:ext uri="{FF2B5EF4-FFF2-40B4-BE49-F238E27FC236}">
                <a16:creationId xmlns:a16="http://schemas.microsoft.com/office/drawing/2014/main" id="{BE511DB1-6FB0-4AA1-A3AD-8630583AC5B5}"/>
              </a:ext>
            </a:extLst>
          </p:cNvPr>
          <p:cNvSpPr/>
          <p:nvPr/>
        </p:nvSpPr>
        <p:spPr>
          <a:xfrm>
            <a:off x="8227924" y="1802421"/>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737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C525AF-40C1-41CC-B6AA-83F45879D7AB}"/>
              </a:ext>
            </a:extLst>
          </p:cNvPr>
          <p:cNvSpPr>
            <a:spLocks noGrp="1"/>
          </p:cNvSpPr>
          <p:nvPr>
            <p:ph type="sldNum" sz="quarter" idx="12"/>
          </p:nvPr>
        </p:nvSpPr>
        <p:spPr/>
        <p:txBody>
          <a:bodyPr/>
          <a:lstStyle/>
          <a:p>
            <a:fld id="{5217D969-FAF6-4667-9EED-A6C98B22320E}" type="slidenum">
              <a:rPr lang="en-US" smtClean="0"/>
              <a:t>57</a:t>
            </a:fld>
            <a:endParaRPr lang="en-US"/>
          </a:p>
        </p:txBody>
      </p:sp>
      <p:sp>
        <p:nvSpPr>
          <p:cNvPr id="6" name="Title 5">
            <a:extLst>
              <a:ext uri="{FF2B5EF4-FFF2-40B4-BE49-F238E27FC236}">
                <a16:creationId xmlns:a16="http://schemas.microsoft.com/office/drawing/2014/main" id="{9FD45BF0-C226-47CB-BDBD-C47E23053B07}"/>
              </a:ext>
            </a:extLst>
          </p:cNvPr>
          <p:cNvSpPr>
            <a:spLocks noGrp="1"/>
          </p:cNvSpPr>
          <p:nvPr>
            <p:ph type="title"/>
          </p:nvPr>
        </p:nvSpPr>
        <p:spPr>
          <a:xfrm>
            <a:off x="152400" y="274638"/>
            <a:ext cx="8860632" cy="1143000"/>
          </a:xfrm>
        </p:spPr>
        <p:txBody>
          <a:bodyPr>
            <a:normAutofit/>
          </a:bodyPr>
          <a:lstStyle/>
          <a:p>
            <a:r>
              <a:rPr lang="en-US" sz="5400" dirty="0"/>
              <a:t>PROJECT ADJUSTMENT</a:t>
            </a:r>
          </a:p>
        </p:txBody>
      </p:sp>
      <p:sp>
        <p:nvSpPr>
          <p:cNvPr id="14" name="Footer Placeholder 4">
            <a:extLst>
              <a:ext uri="{FF2B5EF4-FFF2-40B4-BE49-F238E27FC236}">
                <a16:creationId xmlns:a16="http://schemas.microsoft.com/office/drawing/2014/main" id="{8DF95AC5-3654-4B33-9637-ED6F0CA8D4A1}"/>
              </a:ext>
            </a:extLst>
          </p:cNvPr>
          <p:cNvSpPr>
            <a:spLocks noGrp="1"/>
          </p:cNvSpPr>
          <p:nvPr>
            <p:ph type="ftr" sz="quarter" idx="11"/>
          </p:nvPr>
        </p:nvSpPr>
        <p:spPr>
          <a:xfrm>
            <a:off x="4380072" y="6407944"/>
            <a:ext cx="2350681" cy="365125"/>
          </a:xfrm>
        </p:spPr>
        <p:txBody>
          <a:bodyPr/>
          <a:lstStyle/>
          <a:p>
            <a:r>
              <a:rPr lang="en-US" dirty="0"/>
              <a:t>Governor’s Crime Commission</a:t>
            </a:r>
          </a:p>
        </p:txBody>
      </p:sp>
      <p:pic>
        <p:nvPicPr>
          <p:cNvPr id="16" name="Picture 15">
            <a:extLst>
              <a:ext uri="{FF2B5EF4-FFF2-40B4-BE49-F238E27FC236}">
                <a16:creationId xmlns:a16="http://schemas.microsoft.com/office/drawing/2014/main" id="{B5382694-1069-4CD5-BC68-34DD6196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2421"/>
            <a:ext cx="9144000" cy="3234266"/>
          </a:xfrm>
          <a:prstGeom prst="rect">
            <a:avLst/>
          </a:prstGeom>
        </p:spPr>
      </p:pic>
      <p:sp>
        <p:nvSpPr>
          <p:cNvPr id="13" name="Arrow: Right 12">
            <a:extLst>
              <a:ext uri="{FF2B5EF4-FFF2-40B4-BE49-F238E27FC236}">
                <a16:creationId xmlns:a16="http://schemas.microsoft.com/office/drawing/2014/main" id="{851B9B3C-7D01-40EB-86A7-F95C7D99F57A}"/>
              </a:ext>
            </a:extLst>
          </p:cNvPr>
          <p:cNvSpPr/>
          <p:nvPr/>
        </p:nvSpPr>
        <p:spPr>
          <a:xfrm rot="10800000">
            <a:off x="1409700" y="411480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92E5838-419C-4B0B-B056-EC90CD91C552}"/>
              </a:ext>
            </a:extLst>
          </p:cNvPr>
          <p:cNvSpPr/>
          <p:nvPr/>
        </p:nvSpPr>
        <p:spPr>
          <a:xfrm rot="5400000">
            <a:off x="4210050" y="225316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15280F-EF33-419E-AD18-06CF357CD239}"/>
              </a:ext>
            </a:extLst>
          </p:cNvPr>
          <p:cNvSpPr/>
          <p:nvPr/>
        </p:nvSpPr>
        <p:spPr>
          <a:xfrm>
            <a:off x="152400" y="2293488"/>
            <a:ext cx="12573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AB92AA-7576-4D97-BC87-209097CC5EC5}"/>
              </a:ext>
            </a:extLst>
          </p:cNvPr>
          <p:cNvSpPr txBox="1"/>
          <p:nvPr/>
        </p:nvSpPr>
        <p:spPr>
          <a:xfrm>
            <a:off x="1790700" y="3053091"/>
            <a:ext cx="52197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the NEW justification of proposed changes for the project.</a:t>
            </a:r>
            <a:endParaRPr lang="en-US" sz="1600" dirty="0">
              <a:latin typeface="Arial Nova" panose="020B0604020202020204" pitchFamily="34" charset="0"/>
            </a:endParaRPr>
          </a:p>
        </p:txBody>
      </p:sp>
      <p:sp>
        <p:nvSpPr>
          <p:cNvPr id="12" name="Rectangle 11">
            <a:extLst>
              <a:ext uri="{FF2B5EF4-FFF2-40B4-BE49-F238E27FC236}">
                <a16:creationId xmlns:a16="http://schemas.microsoft.com/office/drawing/2014/main" id="{04B809F9-DB30-4792-B7F2-9384490DE884}"/>
              </a:ext>
            </a:extLst>
          </p:cNvPr>
          <p:cNvSpPr/>
          <p:nvPr/>
        </p:nvSpPr>
        <p:spPr>
          <a:xfrm>
            <a:off x="8227924" y="1802421"/>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461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1C83-77C8-42EB-AB86-72FCEF201CA4}"/>
              </a:ext>
            </a:extLst>
          </p:cNvPr>
          <p:cNvSpPr>
            <a:spLocks noGrp="1"/>
          </p:cNvSpPr>
          <p:nvPr>
            <p:ph type="ctrTitle"/>
          </p:nvPr>
        </p:nvSpPr>
        <p:spPr>
          <a:xfrm>
            <a:off x="228600" y="1752601"/>
            <a:ext cx="8610600" cy="1829761"/>
          </a:xfrm>
        </p:spPr>
        <p:txBody>
          <a:bodyPr>
            <a:normAutofit/>
          </a:bodyPr>
          <a:lstStyle/>
          <a:p>
            <a:pPr algn="ctr"/>
            <a:r>
              <a:rPr lang="en-US" sz="7200" dirty="0"/>
              <a:t>PROJECT REPORTING</a:t>
            </a:r>
          </a:p>
        </p:txBody>
      </p:sp>
      <p:sp>
        <p:nvSpPr>
          <p:cNvPr id="3" name="Subtitle 2">
            <a:extLst>
              <a:ext uri="{FF2B5EF4-FFF2-40B4-BE49-F238E27FC236}">
                <a16:creationId xmlns:a16="http://schemas.microsoft.com/office/drawing/2014/main" id="{79569AC4-0F6F-4622-9134-F34D5456263C}"/>
              </a:ext>
            </a:extLst>
          </p:cNvPr>
          <p:cNvSpPr>
            <a:spLocks noGrp="1"/>
          </p:cNvSpPr>
          <p:nvPr>
            <p:ph type="subTitle" idx="1"/>
          </p:nvPr>
        </p:nvSpPr>
        <p:spPr/>
        <p:txBody>
          <a:bodyPr>
            <a:normAutofit/>
          </a:bodyPr>
          <a:lstStyle/>
          <a:p>
            <a:pPr algn="ctr"/>
            <a:r>
              <a:rPr lang="en-US" sz="4000" dirty="0"/>
              <a:t>PRESENTED BY: </a:t>
            </a:r>
            <a:r>
              <a:rPr lang="en-US" sz="4400" dirty="0"/>
              <a:t>Harriet Lunsford</a:t>
            </a:r>
            <a:endParaRPr lang="en-US" sz="4000" dirty="0"/>
          </a:p>
        </p:txBody>
      </p:sp>
      <p:sp>
        <p:nvSpPr>
          <p:cNvPr id="6" name="Slide Number Placeholder 5">
            <a:extLst>
              <a:ext uri="{FF2B5EF4-FFF2-40B4-BE49-F238E27FC236}">
                <a16:creationId xmlns:a16="http://schemas.microsoft.com/office/drawing/2014/main" id="{E12EF7D2-1B9A-49E1-8947-CD77252C97DC}"/>
              </a:ext>
            </a:extLst>
          </p:cNvPr>
          <p:cNvSpPr>
            <a:spLocks noGrp="1"/>
          </p:cNvSpPr>
          <p:nvPr>
            <p:ph type="sldNum" sz="quarter" idx="12"/>
          </p:nvPr>
        </p:nvSpPr>
        <p:spPr/>
        <p:txBody>
          <a:bodyPr/>
          <a:lstStyle/>
          <a:p>
            <a:fld id="{5217D969-FAF6-4667-9EED-A6C98B22320E}" type="slidenum">
              <a:rPr lang="en-US" smtClean="0"/>
              <a:t>58</a:t>
            </a:fld>
            <a:endParaRPr lang="en-US" dirty="0"/>
          </a:p>
        </p:txBody>
      </p:sp>
    </p:spTree>
    <p:extLst>
      <p:ext uri="{BB962C8B-B14F-4D97-AF65-F5344CB8AC3E}">
        <p14:creationId xmlns:p14="http://schemas.microsoft.com/office/powerpoint/2010/main" val="3066275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200" dirty="0"/>
              <a:t>PMT  </a:t>
            </a:r>
          </a:p>
          <a:p>
            <a:r>
              <a:rPr lang="en-US" sz="3200" dirty="0"/>
              <a:t>Initial Subaward Report(VOCA ONLY)</a:t>
            </a:r>
          </a:p>
          <a:p>
            <a:pPr lvl="1">
              <a:lnSpc>
                <a:spcPct val="120000"/>
              </a:lnSpc>
            </a:pPr>
            <a:r>
              <a:rPr lang="en-US" sz="2900" dirty="0"/>
              <a:t>VOCA – Victims of Crime</a:t>
            </a:r>
          </a:p>
          <a:p>
            <a:pPr lvl="1">
              <a:lnSpc>
                <a:spcPct val="120000"/>
              </a:lnSpc>
            </a:pPr>
            <a:r>
              <a:rPr lang="en-US" sz="2900" dirty="0"/>
              <a:t>BYRNE JAG </a:t>
            </a:r>
          </a:p>
          <a:p>
            <a:pPr lvl="1">
              <a:lnSpc>
                <a:spcPct val="120000"/>
              </a:lnSpc>
            </a:pPr>
            <a:r>
              <a:rPr lang="en-US" sz="2900" dirty="0"/>
              <a:t>JUVENILE JUSTICE</a:t>
            </a:r>
          </a:p>
          <a:p>
            <a:r>
              <a:rPr lang="en-US" sz="3200" dirty="0"/>
              <a:t>VAWA – STOP – Violence Against Women</a:t>
            </a:r>
          </a:p>
          <a:p>
            <a:r>
              <a:rPr lang="en-US" sz="3200" dirty="0"/>
              <a:t>PROJECT PROGRESS REPORT</a:t>
            </a:r>
          </a:p>
          <a:p>
            <a:endParaRPr lang="en-US" sz="3200" dirty="0"/>
          </a:p>
          <a:p>
            <a:pPr marL="109728" indent="0">
              <a:buNone/>
            </a:pPr>
            <a:r>
              <a:rPr lang="en-US" sz="3200" dirty="0"/>
              <a:t> </a:t>
            </a:r>
          </a:p>
          <a:p>
            <a:pPr marL="393192" lvl="1"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sz="5400" dirty="0"/>
              <a:t>REPORTING</a:t>
            </a:r>
          </a:p>
        </p:txBody>
      </p:sp>
      <p:sp>
        <p:nvSpPr>
          <p:cNvPr id="6" name="Slide Number Placeholder 5"/>
          <p:cNvSpPr>
            <a:spLocks noGrp="1"/>
          </p:cNvSpPr>
          <p:nvPr>
            <p:ph type="sldNum" sz="quarter" idx="12"/>
          </p:nvPr>
        </p:nvSpPr>
        <p:spPr>
          <a:xfrm>
            <a:off x="8458200" y="6407944"/>
            <a:ext cx="554832" cy="365125"/>
          </a:xfrm>
        </p:spPr>
        <p:txBody>
          <a:bodyPr/>
          <a:lstStyle/>
          <a:p>
            <a:fld id="{5217D969-FAF6-4667-9EED-A6C98B22320E}" type="slidenum">
              <a:rPr lang="en-US" smtClean="0">
                <a:solidFill>
                  <a:schemeClr val="bg1"/>
                </a:solidFill>
              </a:rPr>
              <a:t>59</a:t>
            </a:fld>
            <a:endParaRPr lang="en-US" dirty="0">
              <a:solidFill>
                <a:schemeClr val="bg1"/>
              </a:solidFill>
            </a:endParaRPr>
          </a:p>
        </p:txBody>
      </p:sp>
      <p:sp>
        <p:nvSpPr>
          <p:cNvPr id="5" name="Footer Placeholder 4">
            <a:extLst>
              <a:ext uri="{FF2B5EF4-FFF2-40B4-BE49-F238E27FC236}">
                <a16:creationId xmlns:a16="http://schemas.microsoft.com/office/drawing/2014/main" id="{1C1234D9-1600-44CE-BB39-6494E0BD6582}"/>
              </a:ext>
            </a:extLst>
          </p:cNvPr>
          <p:cNvSpPr>
            <a:spLocks noGrp="1"/>
          </p:cNvSpPr>
          <p:nvPr>
            <p:ph type="ftr" sz="quarter" idx="11"/>
          </p:nvPr>
        </p:nvSpPr>
        <p:spPr>
          <a:xfrm>
            <a:off x="4380072" y="6407944"/>
            <a:ext cx="2350681" cy="365125"/>
          </a:xfrm>
        </p:spPr>
        <p:txBody>
          <a:bodyPr/>
          <a:lstStyle/>
          <a:p>
            <a:r>
              <a:rPr lang="en-US" dirty="0"/>
              <a:t>Governor’s Crime Commission</a:t>
            </a:r>
          </a:p>
        </p:txBody>
      </p:sp>
    </p:spTree>
    <p:extLst>
      <p:ext uri="{BB962C8B-B14F-4D97-AF65-F5344CB8AC3E}">
        <p14:creationId xmlns:p14="http://schemas.microsoft.com/office/powerpoint/2010/main" val="389460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PROJECTS – PROJECT OVERVIEW</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a:t>
            </a:fld>
            <a:endParaRPr lang="en-US"/>
          </a:p>
        </p:txBody>
      </p:sp>
      <p:pic>
        <p:nvPicPr>
          <p:cNvPr id="9" name="Content Placeholder 8" descr="A screenshot of a cell phone&#10;&#10;Description automatically generated">
            <a:extLst>
              <a:ext uri="{FF2B5EF4-FFF2-40B4-BE49-F238E27FC236}">
                <a16:creationId xmlns:a16="http://schemas.microsoft.com/office/drawing/2014/main" id="{D1B96FB0-9A59-4C42-B028-03690A0618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46922"/>
            <a:ext cx="9143999" cy="4785013"/>
          </a:xfrm>
        </p:spPr>
      </p:pic>
      <p:sp>
        <p:nvSpPr>
          <p:cNvPr id="8" name="Arrow: Right 7">
            <a:extLst>
              <a:ext uri="{FF2B5EF4-FFF2-40B4-BE49-F238E27FC236}">
                <a16:creationId xmlns:a16="http://schemas.microsoft.com/office/drawing/2014/main" id="{BBEE5DC4-4A29-4088-BFA3-6D3D6D603326}"/>
              </a:ext>
            </a:extLst>
          </p:cNvPr>
          <p:cNvSpPr/>
          <p:nvPr/>
        </p:nvSpPr>
        <p:spPr>
          <a:xfrm rot="10800000">
            <a:off x="876300" y="2072462"/>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B57C6CC-D7E7-42A4-8E86-2010761FB5C8}"/>
              </a:ext>
            </a:extLst>
          </p:cNvPr>
          <p:cNvSpPr/>
          <p:nvPr/>
        </p:nvSpPr>
        <p:spPr>
          <a:xfrm>
            <a:off x="4495800" y="2030296"/>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D8731EB-40F9-4B33-870A-2F09E9EAB51A}"/>
              </a:ext>
            </a:extLst>
          </p:cNvPr>
          <p:cNvSpPr/>
          <p:nvPr/>
        </p:nvSpPr>
        <p:spPr>
          <a:xfrm>
            <a:off x="4522694" y="244573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0B54C7C-849D-46C6-871B-96BBAF264C0F}"/>
              </a:ext>
            </a:extLst>
          </p:cNvPr>
          <p:cNvSpPr/>
          <p:nvPr/>
        </p:nvSpPr>
        <p:spPr>
          <a:xfrm rot="5400000">
            <a:off x="7620000" y="3657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33358CD-3EC1-4E26-992B-BAE3EE6143D5}"/>
              </a:ext>
            </a:extLst>
          </p:cNvPr>
          <p:cNvSpPr/>
          <p:nvPr/>
        </p:nvSpPr>
        <p:spPr>
          <a:xfrm>
            <a:off x="4522694" y="299361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FDC0706-BA6A-4EA0-B872-32C525EB54BA}"/>
              </a:ext>
            </a:extLst>
          </p:cNvPr>
          <p:cNvSpPr/>
          <p:nvPr/>
        </p:nvSpPr>
        <p:spPr>
          <a:xfrm rot="5400000">
            <a:off x="4075272" y="3886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688EA417-4525-4E9C-BBF7-F661A3B9237B}"/>
              </a:ext>
            </a:extLst>
          </p:cNvPr>
          <p:cNvSpPr/>
          <p:nvPr/>
        </p:nvSpPr>
        <p:spPr>
          <a:xfrm rot="5400000">
            <a:off x="4931568" y="3962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7CDD0CBF-10C7-4A91-86F4-70D876844525}"/>
              </a:ext>
            </a:extLst>
          </p:cNvPr>
          <p:cNvSpPr/>
          <p:nvPr/>
        </p:nvSpPr>
        <p:spPr>
          <a:xfrm rot="5400000">
            <a:off x="5943600" y="388111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C1A278-F72B-4472-A791-02AC41C995E1}"/>
              </a:ext>
            </a:extLst>
          </p:cNvPr>
          <p:cNvSpPr/>
          <p:nvPr/>
        </p:nvSpPr>
        <p:spPr>
          <a:xfrm>
            <a:off x="6629400" y="1635131"/>
            <a:ext cx="1600200" cy="353896"/>
          </a:xfrm>
          <a:prstGeom prst="rect">
            <a:avLst/>
          </a:prstGeom>
          <a:noFill/>
          <a:ln w="2857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3" name="Arrow: Right 22">
            <a:extLst>
              <a:ext uri="{FF2B5EF4-FFF2-40B4-BE49-F238E27FC236}">
                <a16:creationId xmlns:a16="http://schemas.microsoft.com/office/drawing/2014/main" id="{E6386F8A-88CB-49F0-9E53-7F0E0342D3A3}"/>
              </a:ext>
            </a:extLst>
          </p:cNvPr>
          <p:cNvSpPr/>
          <p:nvPr/>
        </p:nvSpPr>
        <p:spPr>
          <a:xfrm>
            <a:off x="6125135" y="164440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4463597-F4A9-4BD9-863F-A4AF29C236B7}"/>
              </a:ext>
            </a:extLst>
          </p:cNvPr>
          <p:cNvSpPr txBox="1"/>
          <p:nvPr/>
        </p:nvSpPr>
        <p:spPr>
          <a:xfrm>
            <a:off x="5007768" y="1620430"/>
            <a:ext cx="124063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Export/Print</a:t>
            </a:r>
            <a:endParaRPr lang="en-US" sz="1600" dirty="0">
              <a:latin typeface="Arial Nova" panose="020B0604020202020204" pitchFamily="34" charset="0"/>
            </a:endParaRPr>
          </a:p>
        </p:txBody>
      </p:sp>
      <p:sp>
        <p:nvSpPr>
          <p:cNvPr id="26" name="TextBox 25">
            <a:extLst>
              <a:ext uri="{FF2B5EF4-FFF2-40B4-BE49-F238E27FC236}">
                <a16:creationId xmlns:a16="http://schemas.microsoft.com/office/drawing/2014/main" id="{D052BF64-C5EE-467C-9288-657C3BAAFA7E}"/>
              </a:ext>
            </a:extLst>
          </p:cNvPr>
          <p:cNvSpPr txBox="1"/>
          <p:nvPr/>
        </p:nvSpPr>
        <p:spPr>
          <a:xfrm>
            <a:off x="7408068" y="3313117"/>
            <a:ext cx="120253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Filter Option</a:t>
            </a:r>
            <a:endParaRPr lang="en-US" sz="1600" dirty="0">
              <a:latin typeface="Arial Nova" panose="020B0604020202020204" pitchFamily="34" charset="0"/>
            </a:endParaRPr>
          </a:p>
        </p:txBody>
      </p:sp>
      <p:sp>
        <p:nvSpPr>
          <p:cNvPr id="27" name="TextBox 26">
            <a:extLst>
              <a:ext uri="{FF2B5EF4-FFF2-40B4-BE49-F238E27FC236}">
                <a16:creationId xmlns:a16="http://schemas.microsoft.com/office/drawing/2014/main" id="{3B4624B3-B3BD-4712-97C0-366750B4620D}"/>
              </a:ext>
            </a:extLst>
          </p:cNvPr>
          <p:cNvSpPr txBox="1"/>
          <p:nvPr/>
        </p:nvSpPr>
        <p:spPr>
          <a:xfrm>
            <a:off x="3806736" y="3635786"/>
            <a:ext cx="90013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Quantity</a:t>
            </a:r>
            <a:endParaRPr lang="en-US" sz="1600" dirty="0">
              <a:latin typeface="Arial Nova" panose="020B0604020202020204" pitchFamily="34" charset="0"/>
            </a:endParaRPr>
          </a:p>
        </p:txBody>
      </p:sp>
      <p:sp>
        <p:nvSpPr>
          <p:cNvPr id="28" name="TextBox 27">
            <a:extLst>
              <a:ext uri="{FF2B5EF4-FFF2-40B4-BE49-F238E27FC236}">
                <a16:creationId xmlns:a16="http://schemas.microsoft.com/office/drawing/2014/main" id="{81BF800B-0A69-47B2-9EE5-4405E278BD3D}"/>
              </a:ext>
            </a:extLst>
          </p:cNvPr>
          <p:cNvSpPr txBox="1"/>
          <p:nvPr/>
        </p:nvSpPr>
        <p:spPr>
          <a:xfrm>
            <a:off x="4787158" y="3646615"/>
            <a:ext cx="990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Unit Cost </a:t>
            </a:r>
            <a:endParaRPr lang="en-US" sz="1600" dirty="0">
              <a:latin typeface="Arial Nova" panose="020B0604020202020204" pitchFamily="34" charset="0"/>
            </a:endParaRPr>
          </a:p>
        </p:txBody>
      </p:sp>
      <p:sp>
        <p:nvSpPr>
          <p:cNvPr id="29" name="TextBox 28">
            <a:extLst>
              <a:ext uri="{FF2B5EF4-FFF2-40B4-BE49-F238E27FC236}">
                <a16:creationId xmlns:a16="http://schemas.microsoft.com/office/drawing/2014/main" id="{5ABC340D-70F3-4CD9-B255-C512BBCEB0EE}"/>
              </a:ext>
            </a:extLst>
          </p:cNvPr>
          <p:cNvSpPr txBox="1"/>
          <p:nvPr/>
        </p:nvSpPr>
        <p:spPr>
          <a:xfrm>
            <a:off x="5891020" y="3641425"/>
            <a:ext cx="1394452"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Federal Share</a:t>
            </a:r>
            <a:endParaRPr lang="en-US" sz="1600" dirty="0">
              <a:latin typeface="Arial Nova" panose="020B0604020202020204" pitchFamily="34" charset="0"/>
            </a:endParaRPr>
          </a:p>
        </p:txBody>
      </p:sp>
      <p:sp>
        <p:nvSpPr>
          <p:cNvPr id="31" name="Rectangle 30">
            <a:extLst>
              <a:ext uri="{FF2B5EF4-FFF2-40B4-BE49-F238E27FC236}">
                <a16:creationId xmlns:a16="http://schemas.microsoft.com/office/drawing/2014/main" id="{2F3422F7-6A08-402A-8F92-3854BEFB72BF}"/>
              </a:ext>
            </a:extLst>
          </p:cNvPr>
          <p:cNvSpPr/>
          <p:nvPr/>
        </p:nvSpPr>
        <p:spPr>
          <a:xfrm>
            <a:off x="152400" y="16764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ACE6459-3AA3-4B87-A52C-D3CA1DE3080D}"/>
              </a:ext>
            </a:extLst>
          </p:cNvPr>
          <p:cNvSpPr/>
          <p:nvPr/>
        </p:nvSpPr>
        <p:spPr>
          <a:xfrm>
            <a:off x="7467600" y="12954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A64FE3-FA9B-47B1-BCBD-0AD5A4752245}"/>
              </a:ext>
            </a:extLst>
          </p:cNvPr>
          <p:cNvSpPr/>
          <p:nvPr/>
        </p:nvSpPr>
        <p:spPr>
          <a:xfrm>
            <a:off x="1803495" y="2075937"/>
            <a:ext cx="863505" cy="137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D4556FF-916C-477C-9486-9597798807DE}"/>
              </a:ext>
            </a:extLst>
          </p:cNvPr>
          <p:cNvSpPr/>
          <p:nvPr/>
        </p:nvSpPr>
        <p:spPr>
          <a:xfrm>
            <a:off x="1524000" y="3224782"/>
            <a:ext cx="106680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984160E-9D9C-490F-B092-581BC0F2B27C}"/>
              </a:ext>
            </a:extLst>
          </p:cNvPr>
          <p:cNvSpPr/>
          <p:nvPr/>
        </p:nvSpPr>
        <p:spPr>
          <a:xfrm>
            <a:off x="4868333" y="3251437"/>
            <a:ext cx="106680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F0F0BD6-0F0B-4B33-8D41-F6EFC02D1700}"/>
              </a:ext>
            </a:extLst>
          </p:cNvPr>
          <p:cNvSpPr/>
          <p:nvPr/>
        </p:nvSpPr>
        <p:spPr>
          <a:xfrm>
            <a:off x="5004769" y="2697331"/>
            <a:ext cx="1066800"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CEF543-E234-4962-BAF7-47E552EBC5F7}"/>
              </a:ext>
            </a:extLst>
          </p:cNvPr>
          <p:cNvSpPr/>
          <p:nvPr/>
        </p:nvSpPr>
        <p:spPr>
          <a:xfrm>
            <a:off x="4988951" y="2110562"/>
            <a:ext cx="94618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6AE7EF94-F973-47CE-8C43-A9E3C67AAC93}"/>
              </a:ext>
            </a:extLst>
          </p:cNvPr>
          <p:cNvSpPr/>
          <p:nvPr/>
        </p:nvSpPr>
        <p:spPr>
          <a:xfrm rot="10800000">
            <a:off x="1905000" y="203029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D64ACE-9CAF-4F1B-849E-BB29F8101FE1}"/>
              </a:ext>
            </a:extLst>
          </p:cNvPr>
          <p:cNvPicPr>
            <a:picLocks noChangeAspect="1"/>
          </p:cNvPicPr>
          <p:nvPr/>
        </p:nvPicPr>
        <p:blipFill>
          <a:blip r:embed="rId4"/>
          <a:stretch>
            <a:fillRect/>
          </a:stretch>
        </p:blipFill>
        <p:spPr>
          <a:xfrm>
            <a:off x="723240" y="1247218"/>
            <a:ext cx="953160" cy="387914"/>
          </a:xfrm>
          <a:prstGeom prst="rect">
            <a:avLst/>
          </a:prstGeom>
        </p:spPr>
      </p:pic>
      <p:pic>
        <p:nvPicPr>
          <p:cNvPr id="17" name="Picture 16">
            <a:extLst>
              <a:ext uri="{FF2B5EF4-FFF2-40B4-BE49-F238E27FC236}">
                <a16:creationId xmlns:a16="http://schemas.microsoft.com/office/drawing/2014/main" id="{7C6B39B4-4CF9-4A26-8D3D-60500CE97E61}"/>
              </a:ext>
            </a:extLst>
          </p:cNvPr>
          <p:cNvPicPr>
            <a:picLocks noChangeAspect="1"/>
          </p:cNvPicPr>
          <p:nvPr/>
        </p:nvPicPr>
        <p:blipFill>
          <a:blip r:embed="rId5"/>
          <a:stretch>
            <a:fillRect/>
          </a:stretch>
        </p:blipFill>
        <p:spPr>
          <a:xfrm>
            <a:off x="1807442" y="1278612"/>
            <a:ext cx="592198" cy="433316"/>
          </a:xfrm>
          <a:prstGeom prst="rect">
            <a:avLst/>
          </a:prstGeom>
        </p:spPr>
      </p:pic>
      <p:pic>
        <p:nvPicPr>
          <p:cNvPr id="22" name="Picture 21">
            <a:extLst>
              <a:ext uri="{FF2B5EF4-FFF2-40B4-BE49-F238E27FC236}">
                <a16:creationId xmlns:a16="http://schemas.microsoft.com/office/drawing/2014/main" id="{6AEB39FB-EFE9-4957-BE17-887DAEF51A18}"/>
              </a:ext>
            </a:extLst>
          </p:cNvPr>
          <p:cNvPicPr>
            <a:picLocks noChangeAspect="1"/>
          </p:cNvPicPr>
          <p:nvPr/>
        </p:nvPicPr>
        <p:blipFill>
          <a:blip r:embed="rId5"/>
          <a:stretch>
            <a:fillRect/>
          </a:stretch>
        </p:blipFill>
        <p:spPr>
          <a:xfrm>
            <a:off x="2078757" y="2482981"/>
            <a:ext cx="499915" cy="365792"/>
          </a:xfrm>
          <a:prstGeom prst="rect">
            <a:avLst/>
          </a:prstGeom>
        </p:spPr>
      </p:pic>
      <p:pic>
        <p:nvPicPr>
          <p:cNvPr id="24" name="Picture 23">
            <a:extLst>
              <a:ext uri="{FF2B5EF4-FFF2-40B4-BE49-F238E27FC236}">
                <a16:creationId xmlns:a16="http://schemas.microsoft.com/office/drawing/2014/main" id="{EB2B8A7B-2B3C-453E-A76C-1548CB75D0D1}"/>
              </a:ext>
            </a:extLst>
          </p:cNvPr>
          <p:cNvPicPr>
            <a:picLocks noChangeAspect="1"/>
          </p:cNvPicPr>
          <p:nvPr/>
        </p:nvPicPr>
        <p:blipFill>
          <a:blip r:embed="rId5"/>
          <a:stretch>
            <a:fillRect/>
          </a:stretch>
        </p:blipFill>
        <p:spPr>
          <a:xfrm>
            <a:off x="2090885" y="3018773"/>
            <a:ext cx="499915" cy="365792"/>
          </a:xfrm>
          <a:prstGeom prst="rect">
            <a:avLst/>
          </a:prstGeom>
        </p:spPr>
      </p:pic>
    </p:spTree>
    <p:extLst>
      <p:ext uri="{BB962C8B-B14F-4D97-AF65-F5344CB8AC3E}">
        <p14:creationId xmlns:p14="http://schemas.microsoft.com/office/powerpoint/2010/main" val="352037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1688" y="1417638"/>
            <a:ext cx="8228464" cy="4602161"/>
          </a:xfrm>
        </p:spPr>
        <p:txBody>
          <a:bodyPr>
            <a:normAutofit/>
          </a:bodyPr>
          <a:lstStyle/>
          <a:p>
            <a:pPr>
              <a:lnSpc>
                <a:spcPct val="120000"/>
              </a:lnSpc>
            </a:pPr>
            <a:endParaRPr lang="en-US" sz="2800" dirty="0"/>
          </a:p>
          <a:p>
            <a:pPr>
              <a:lnSpc>
                <a:spcPct val="120000"/>
              </a:lnSpc>
            </a:pPr>
            <a:endParaRPr lang="en-US" sz="2800" dirty="0"/>
          </a:p>
          <a:p>
            <a:pPr marL="393192" lvl="1" indent="0">
              <a:lnSpc>
                <a:spcPct val="120000"/>
              </a:lnSpc>
              <a:buNone/>
            </a:pPr>
            <a:endParaRPr lang="en-US" dirty="0"/>
          </a:p>
          <a:p>
            <a:pPr lvl="1">
              <a:lnSpc>
                <a:spcPct val="120000"/>
              </a:lnSpc>
            </a:pPr>
            <a:endParaRPr lang="en-US" dirty="0"/>
          </a:p>
        </p:txBody>
      </p:sp>
      <p:sp>
        <p:nvSpPr>
          <p:cNvPr id="3" name="Title 2"/>
          <p:cNvSpPr>
            <a:spLocks noGrp="1"/>
          </p:cNvSpPr>
          <p:nvPr>
            <p:ph type="title"/>
          </p:nvPr>
        </p:nvSpPr>
        <p:spPr/>
        <p:txBody>
          <a:bodyPr/>
          <a:lstStyle/>
          <a:p>
            <a:r>
              <a:rPr lang="en-US" dirty="0"/>
              <a:t>REPORTING SCHEDULE</a:t>
            </a:r>
          </a:p>
        </p:txBody>
      </p:sp>
      <p:sp>
        <p:nvSpPr>
          <p:cNvPr id="5" name="Footer Placeholder 4"/>
          <p:cNvSpPr>
            <a:spLocks noGrp="1"/>
          </p:cNvSpPr>
          <p:nvPr>
            <p:ph type="ftr" sz="quarter" idx="11"/>
          </p:nvPr>
        </p:nvSpPr>
        <p:spPr>
          <a:xfrm>
            <a:off x="5142072" y="6504748"/>
            <a:ext cx="3544728" cy="365126"/>
          </a:xfrm>
        </p:spPr>
        <p:txBody>
          <a:bodyPr/>
          <a:lstStyle/>
          <a:p>
            <a:r>
              <a:rPr lang="en-US" sz="1800" dirty="0"/>
              <a:t>North Carolina Governor’s </a:t>
            </a:r>
          </a:p>
          <a:p>
            <a:r>
              <a:rPr lang="en-US" sz="1800" dirty="0"/>
              <a:t>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60</a:t>
            </a:fld>
            <a:endParaRPr lang="en-US" dirty="0"/>
          </a:p>
        </p:txBody>
      </p:sp>
      <p:cxnSp>
        <p:nvCxnSpPr>
          <p:cNvPr id="8" name="Straight Connector 7">
            <a:extLst>
              <a:ext uri="{FF2B5EF4-FFF2-40B4-BE49-F238E27FC236}">
                <a16:creationId xmlns:a16="http://schemas.microsoft.com/office/drawing/2014/main" id="{59F5D963-3C11-40C2-BF0E-7BEABA82E997}"/>
              </a:ext>
            </a:extLst>
          </p:cNvPr>
          <p:cNvCxnSpPr>
            <a:cxnSpLocks/>
          </p:cNvCxnSpPr>
          <p:nvPr/>
        </p:nvCxnSpPr>
        <p:spPr>
          <a:xfrm>
            <a:off x="457200" y="1219200"/>
            <a:ext cx="837295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1">
            <a:extLst>
              <a:ext uri="{FF2B5EF4-FFF2-40B4-BE49-F238E27FC236}">
                <a16:creationId xmlns:a16="http://schemas.microsoft.com/office/drawing/2014/main" id="{C54B236F-E4DD-4A80-89AD-B9371D428121}"/>
              </a:ext>
            </a:extLst>
          </p:cNvPr>
          <p:cNvSpPr txBox="1">
            <a:spLocks/>
          </p:cNvSpPr>
          <p:nvPr/>
        </p:nvSpPr>
        <p:spPr>
          <a:xfrm>
            <a:off x="601689" y="4369874"/>
            <a:ext cx="8229600" cy="76078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sz="2800" dirty="0"/>
          </a:p>
          <a:p>
            <a:pPr marL="393192" lvl="1" indent="0">
              <a:buFont typeface="Verdana"/>
              <a:buNone/>
            </a:pPr>
            <a:endParaRPr lang="en-US" dirty="0"/>
          </a:p>
          <a:p>
            <a:pPr lvl="1"/>
            <a:endParaRPr lang="en-US" dirty="0"/>
          </a:p>
        </p:txBody>
      </p:sp>
      <p:graphicFrame>
        <p:nvGraphicFramePr>
          <p:cNvPr id="13" name="Table 12">
            <a:extLst>
              <a:ext uri="{FF2B5EF4-FFF2-40B4-BE49-F238E27FC236}">
                <a16:creationId xmlns:a16="http://schemas.microsoft.com/office/drawing/2014/main" id="{CD1DA350-EAD4-4674-A0DA-CBD125A62B5E}"/>
              </a:ext>
            </a:extLst>
          </p:cNvPr>
          <p:cNvGraphicFramePr>
            <a:graphicFrameLocks noGrp="1"/>
          </p:cNvGraphicFramePr>
          <p:nvPr>
            <p:extLst/>
          </p:nvPr>
        </p:nvGraphicFramePr>
        <p:xfrm>
          <a:off x="320025" y="1885017"/>
          <a:ext cx="8516305" cy="3511826"/>
        </p:xfrm>
        <a:graphic>
          <a:graphicData uri="http://schemas.openxmlformats.org/drawingml/2006/table">
            <a:tbl>
              <a:tblPr firstRow="1" firstCol="1" bandRow="1">
                <a:tableStyleId>{5C22544A-7EE6-4342-B048-85BDC9FD1C3A}</a:tableStyleId>
              </a:tblPr>
              <a:tblGrid>
                <a:gridCol w="1370533">
                  <a:extLst>
                    <a:ext uri="{9D8B030D-6E8A-4147-A177-3AD203B41FA5}">
                      <a16:colId xmlns:a16="http://schemas.microsoft.com/office/drawing/2014/main" val="2225474367"/>
                    </a:ext>
                  </a:extLst>
                </a:gridCol>
                <a:gridCol w="3056906">
                  <a:extLst>
                    <a:ext uri="{9D8B030D-6E8A-4147-A177-3AD203B41FA5}">
                      <a16:colId xmlns:a16="http://schemas.microsoft.com/office/drawing/2014/main" val="1557510947"/>
                    </a:ext>
                  </a:extLst>
                </a:gridCol>
                <a:gridCol w="4088866">
                  <a:extLst>
                    <a:ext uri="{9D8B030D-6E8A-4147-A177-3AD203B41FA5}">
                      <a16:colId xmlns:a16="http://schemas.microsoft.com/office/drawing/2014/main" val="3783956257"/>
                    </a:ext>
                  </a:extLst>
                </a:gridCol>
              </a:tblGrid>
              <a:tr h="257254">
                <a:tc>
                  <a:txBody>
                    <a:bodyPr/>
                    <a:lstStyle/>
                    <a:p>
                      <a:pPr marL="0" marR="0" algn="ctr">
                        <a:lnSpc>
                          <a:spcPct val="107000"/>
                        </a:lnSpc>
                        <a:spcBef>
                          <a:spcPts val="0"/>
                        </a:spcBef>
                        <a:spcAft>
                          <a:spcPts val="0"/>
                        </a:spcAft>
                      </a:pPr>
                      <a:r>
                        <a:rPr lang="en-US" sz="1400" dirty="0">
                          <a:solidFill>
                            <a:schemeClr val="tx2"/>
                          </a:solidFill>
                          <a:effectLst/>
                        </a:rPr>
                        <a:t>ACROYNMS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2"/>
                          </a:solidFill>
                          <a:effectLst/>
                        </a:rPr>
                        <a:t>Due Dates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400" dirty="0">
                          <a:solidFill>
                            <a:schemeClr val="tx2"/>
                          </a:solidFill>
                          <a:effectLst/>
                        </a:rPr>
                        <a:t>Report Names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795849"/>
                  </a:ext>
                </a:extLst>
              </a:tr>
              <a:tr h="257254">
                <a:tc>
                  <a:txBody>
                    <a:bodyPr/>
                    <a:lstStyle/>
                    <a:p>
                      <a:pPr marL="0" marR="0">
                        <a:lnSpc>
                          <a:spcPct val="107000"/>
                        </a:lnSpc>
                        <a:spcBef>
                          <a:spcPts val="0"/>
                        </a:spcBef>
                        <a:spcAft>
                          <a:spcPts val="0"/>
                        </a:spcAft>
                      </a:pPr>
                      <a:r>
                        <a:rPr lang="en-US" sz="1400" dirty="0">
                          <a:solidFill>
                            <a:schemeClr val="tx2"/>
                          </a:solidFill>
                          <a:effectLst/>
                        </a:rPr>
                        <a:t>NOGI</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October - Grant Opening</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Notice of Grant Implementation</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2357794"/>
                  </a:ext>
                </a:extLst>
              </a:tr>
              <a:tr h="257254">
                <a:tc>
                  <a:txBody>
                    <a:bodyPr/>
                    <a:lstStyle/>
                    <a:p>
                      <a:pPr marL="0" marR="0">
                        <a:lnSpc>
                          <a:spcPct val="107000"/>
                        </a:lnSpc>
                        <a:spcBef>
                          <a:spcPts val="0"/>
                        </a:spcBef>
                        <a:spcAft>
                          <a:spcPts val="0"/>
                        </a:spcAft>
                      </a:pPr>
                      <a:r>
                        <a:rPr lang="en-US" sz="1400" dirty="0">
                          <a:solidFill>
                            <a:schemeClr val="tx2"/>
                          </a:solidFill>
                          <a:effectLst/>
                        </a:rPr>
                        <a:t>ISAR/SAR</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October - Grant Opening</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Initial Sub-Grant Award Report</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2347682"/>
                  </a:ext>
                </a:extLst>
              </a:tr>
              <a:tr h="526385">
                <a:tc>
                  <a:txBody>
                    <a:bodyPr/>
                    <a:lstStyle/>
                    <a:p>
                      <a:pPr marL="0" marR="0">
                        <a:lnSpc>
                          <a:spcPct val="107000"/>
                        </a:lnSpc>
                        <a:spcBef>
                          <a:spcPts val="0"/>
                        </a:spcBef>
                        <a:spcAft>
                          <a:spcPts val="0"/>
                        </a:spcAft>
                      </a:pPr>
                      <a:r>
                        <a:rPr lang="en-US" sz="1400">
                          <a:solidFill>
                            <a:schemeClr val="tx2"/>
                          </a:solidFill>
                          <a:effectLst/>
                        </a:rPr>
                        <a:t>BJA PMT</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Quarterly - October/January/April/July</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Bureau of Justice Assistance PMT</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735864"/>
                  </a:ext>
                </a:extLst>
              </a:tr>
              <a:tr h="526385">
                <a:tc>
                  <a:txBody>
                    <a:bodyPr/>
                    <a:lstStyle/>
                    <a:p>
                      <a:pPr marL="0" marR="0">
                        <a:lnSpc>
                          <a:spcPct val="107000"/>
                        </a:lnSpc>
                        <a:spcBef>
                          <a:spcPts val="0"/>
                        </a:spcBef>
                        <a:spcAft>
                          <a:spcPts val="0"/>
                        </a:spcAft>
                      </a:pPr>
                      <a:r>
                        <a:rPr lang="en-US" sz="1400">
                          <a:solidFill>
                            <a:schemeClr val="tx2"/>
                          </a:solidFill>
                          <a:effectLst/>
                        </a:rPr>
                        <a:t>PMT</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a:solidFill>
                            <a:schemeClr val="tx2"/>
                          </a:solidFill>
                          <a:effectLst/>
                        </a:rPr>
                        <a:t>Quarterly - October/January/April/July</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Performance Measurement Tool Reports</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500486"/>
                  </a:ext>
                </a:extLst>
              </a:tr>
              <a:tr h="257254">
                <a:tc>
                  <a:txBody>
                    <a:bodyPr/>
                    <a:lstStyle/>
                    <a:p>
                      <a:pPr marL="0" marR="0">
                        <a:lnSpc>
                          <a:spcPct val="107000"/>
                        </a:lnSpc>
                        <a:spcBef>
                          <a:spcPts val="0"/>
                        </a:spcBef>
                        <a:spcAft>
                          <a:spcPts val="0"/>
                        </a:spcAft>
                      </a:pPr>
                      <a:r>
                        <a:rPr lang="en-US" sz="1400">
                          <a:solidFill>
                            <a:schemeClr val="tx2"/>
                          </a:solidFill>
                          <a:effectLst/>
                        </a:rPr>
                        <a:t>PPR</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Annually - October</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Project Progress Report</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161680"/>
                  </a:ext>
                </a:extLst>
              </a:tr>
              <a:tr h="257254">
                <a:tc>
                  <a:txBody>
                    <a:bodyPr/>
                    <a:lstStyle/>
                    <a:p>
                      <a:pPr marL="0" marR="0">
                        <a:lnSpc>
                          <a:spcPct val="107000"/>
                        </a:lnSpc>
                        <a:spcBef>
                          <a:spcPts val="0"/>
                        </a:spcBef>
                        <a:spcAft>
                          <a:spcPts val="0"/>
                        </a:spcAft>
                      </a:pPr>
                      <a:r>
                        <a:rPr lang="en-US" sz="1400">
                          <a:solidFill>
                            <a:schemeClr val="tx2"/>
                          </a:solidFill>
                          <a:effectLst/>
                        </a:rPr>
                        <a:t>STOP</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Annually - October</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VAWA Annual Progress Report</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317778"/>
                  </a:ext>
                </a:extLst>
              </a:tr>
              <a:tr h="257254">
                <a:tc>
                  <a:txBody>
                    <a:bodyPr/>
                    <a:lstStyle/>
                    <a:p>
                      <a:pPr marL="0" marR="0">
                        <a:lnSpc>
                          <a:spcPct val="107000"/>
                        </a:lnSpc>
                        <a:spcBef>
                          <a:spcPts val="0"/>
                        </a:spcBef>
                        <a:spcAft>
                          <a:spcPts val="0"/>
                        </a:spcAft>
                      </a:pPr>
                      <a:r>
                        <a:rPr lang="en-US" sz="1400">
                          <a:solidFill>
                            <a:schemeClr val="tx2"/>
                          </a:solidFill>
                          <a:effectLst/>
                        </a:rPr>
                        <a:t>BA</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60 days prior to grant expiration</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Budget Adjustments</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8844982"/>
                  </a:ext>
                </a:extLst>
              </a:tr>
              <a:tr h="268956">
                <a:tc>
                  <a:txBody>
                    <a:bodyPr/>
                    <a:lstStyle/>
                    <a:p>
                      <a:pPr marL="0" marR="0">
                        <a:lnSpc>
                          <a:spcPct val="107000"/>
                        </a:lnSpc>
                        <a:spcBef>
                          <a:spcPts val="0"/>
                        </a:spcBef>
                        <a:spcAft>
                          <a:spcPts val="0"/>
                        </a:spcAft>
                      </a:pPr>
                      <a:r>
                        <a:rPr lang="en-US" sz="1400">
                          <a:solidFill>
                            <a:schemeClr val="tx2"/>
                          </a:solidFill>
                          <a:effectLst/>
                        </a:rPr>
                        <a:t>NBA</a:t>
                      </a:r>
                      <a:endParaRPr lang="en-US"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dirty="0">
                          <a:solidFill>
                            <a:schemeClr val="tx2"/>
                          </a:solidFill>
                          <a:effectLst/>
                        </a:rPr>
                        <a:t>Before grant expires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200000"/>
                        </a:lnSpc>
                        <a:spcBef>
                          <a:spcPts val="0"/>
                        </a:spcBef>
                        <a:spcAft>
                          <a:spcPts val="0"/>
                        </a:spcAft>
                      </a:pPr>
                      <a:r>
                        <a:rPr lang="en-US" sz="1400" b="1" dirty="0">
                          <a:solidFill>
                            <a:schemeClr val="tx2"/>
                          </a:solidFill>
                          <a:effectLst/>
                        </a:rPr>
                        <a:t>Non-Budgetary Adjustments</a:t>
                      </a:r>
                      <a:endParaRPr lang="en-US"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638870"/>
                  </a:ext>
                </a:extLst>
              </a:tr>
            </a:tbl>
          </a:graphicData>
        </a:graphic>
      </p:graphicFrame>
    </p:spTree>
    <p:extLst>
      <p:ext uri="{BB962C8B-B14F-4D97-AF65-F5344CB8AC3E}">
        <p14:creationId xmlns:p14="http://schemas.microsoft.com/office/powerpoint/2010/main" val="406337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03872-6E15-4B7E-960D-C9EC05FA0E07}"/>
              </a:ext>
            </a:extLst>
          </p:cNvPr>
          <p:cNvSpPr>
            <a:spLocks noGrp="1"/>
          </p:cNvSpPr>
          <p:nvPr>
            <p:ph idx="1"/>
          </p:nvPr>
        </p:nvSpPr>
        <p:spPr/>
        <p:txBody>
          <a:bodyPr/>
          <a:lstStyle/>
          <a:p>
            <a:r>
              <a:rPr lang="en-US" dirty="0"/>
              <a:t>If your reports are late your agency will be put on hold.</a:t>
            </a:r>
          </a:p>
          <a:p>
            <a:endParaRPr lang="en-US" dirty="0"/>
          </a:p>
          <a:p>
            <a:r>
              <a:rPr lang="en-US" dirty="0"/>
              <a:t>Submit your reports in a timely manner</a:t>
            </a:r>
          </a:p>
          <a:p>
            <a:endParaRPr lang="en-US" dirty="0"/>
          </a:p>
          <a:p>
            <a:r>
              <a:rPr lang="en-US" dirty="0"/>
              <a:t>If you have any issues submitting your reports, contact your Grant Administrator</a:t>
            </a:r>
          </a:p>
        </p:txBody>
      </p:sp>
      <p:sp>
        <p:nvSpPr>
          <p:cNvPr id="3" name="Date Placeholder 2">
            <a:extLst>
              <a:ext uri="{FF2B5EF4-FFF2-40B4-BE49-F238E27FC236}">
                <a16:creationId xmlns:a16="http://schemas.microsoft.com/office/drawing/2014/main" id="{9156F273-FA6D-40E7-824A-03240C181450}"/>
              </a:ext>
            </a:extLst>
          </p:cNvPr>
          <p:cNvSpPr>
            <a:spLocks noGrp="1"/>
          </p:cNvSpPr>
          <p:nvPr>
            <p:ph type="dt" sz="half" idx="10"/>
          </p:nvPr>
        </p:nvSpPr>
        <p:spPr/>
        <p:txBody>
          <a:bodyPr/>
          <a:lstStyle/>
          <a:p>
            <a:fld id="{4B6E77EE-5059-4652-87B5-90132B6E248D}" type="datetime1">
              <a:rPr lang="en-US" smtClean="0"/>
              <a:t>9/15/2022</a:t>
            </a:fld>
            <a:endParaRPr lang="en-US"/>
          </a:p>
        </p:txBody>
      </p:sp>
      <p:sp>
        <p:nvSpPr>
          <p:cNvPr id="4" name="Footer Placeholder 3">
            <a:extLst>
              <a:ext uri="{FF2B5EF4-FFF2-40B4-BE49-F238E27FC236}">
                <a16:creationId xmlns:a16="http://schemas.microsoft.com/office/drawing/2014/main" id="{C407E293-8C75-4D0B-B3EA-CDC9B4E531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2643C-23AF-41BC-A6A4-AFF04C5CDCEC}"/>
              </a:ext>
            </a:extLst>
          </p:cNvPr>
          <p:cNvSpPr>
            <a:spLocks noGrp="1"/>
          </p:cNvSpPr>
          <p:nvPr>
            <p:ph type="sldNum" sz="quarter" idx="12"/>
          </p:nvPr>
        </p:nvSpPr>
        <p:spPr/>
        <p:txBody>
          <a:bodyPr/>
          <a:lstStyle/>
          <a:p>
            <a:fld id="{5217D969-FAF6-4667-9EED-A6C98B22320E}" type="slidenum">
              <a:rPr lang="en-US" smtClean="0"/>
              <a:t>61</a:t>
            </a:fld>
            <a:endParaRPr lang="en-US"/>
          </a:p>
        </p:txBody>
      </p:sp>
      <p:sp>
        <p:nvSpPr>
          <p:cNvPr id="6" name="Title 5">
            <a:extLst>
              <a:ext uri="{FF2B5EF4-FFF2-40B4-BE49-F238E27FC236}">
                <a16:creationId xmlns:a16="http://schemas.microsoft.com/office/drawing/2014/main" id="{F05C6498-F832-4F2B-B6F2-D004C62886F3}"/>
              </a:ext>
            </a:extLst>
          </p:cNvPr>
          <p:cNvSpPr>
            <a:spLocks noGrp="1"/>
          </p:cNvSpPr>
          <p:nvPr>
            <p:ph type="title"/>
          </p:nvPr>
        </p:nvSpPr>
        <p:spPr/>
        <p:txBody>
          <a:bodyPr/>
          <a:lstStyle/>
          <a:p>
            <a:r>
              <a:rPr lang="en-US" dirty="0"/>
              <a:t>NEED TO KNOW</a:t>
            </a:r>
          </a:p>
        </p:txBody>
      </p:sp>
    </p:spTree>
    <p:extLst>
      <p:ext uri="{BB962C8B-B14F-4D97-AF65-F5344CB8AC3E}">
        <p14:creationId xmlns:p14="http://schemas.microsoft.com/office/powerpoint/2010/main" val="3120140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1143000"/>
          </a:xfrm>
        </p:spPr>
        <p:txBody>
          <a:bodyPr>
            <a:noAutofit/>
          </a:bodyPr>
          <a:lstStyle/>
          <a:p>
            <a:r>
              <a:rPr lang="en-US" sz="3200" dirty="0"/>
              <a:t>VOCA </a:t>
            </a:r>
            <a:r>
              <a:rPr lang="en-US" sz="2800" dirty="0"/>
              <a:t>REPORTING</a:t>
            </a:r>
            <a:r>
              <a:rPr lang="en-US" sz="3200" dirty="0"/>
              <a:t> – INITIAL SUBAWARD REPORT</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62</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5D3AF052-1B06-437B-A1BA-D97159DCD8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76399"/>
            <a:ext cx="9169961" cy="3581401"/>
          </a:xfrm>
        </p:spPr>
      </p:pic>
      <p:sp>
        <p:nvSpPr>
          <p:cNvPr id="7" name="Arrow: Right 6">
            <a:extLst>
              <a:ext uri="{FF2B5EF4-FFF2-40B4-BE49-F238E27FC236}">
                <a16:creationId xmlns:a16="http://schemas.microsoft.com/office/drawing/2014/main" id="{1A66ADA3-0ED7-4802-A62A-F64D141468F0}"/>
              </a:ext>
            </a:extLst>
          </p:cNvPr>
          <p:cNvSpPr/>
          <p:nvPr/>
        </p:nvSpPr>
        <p:spPr>
          <a:xfrm>
            <a:off x="1447800" y="258691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3FAF3E70-58F5-4D85-86F9-B49F756DAF95}"/>
              </a:ext>
            </a:extLst>
          </p:cNvPr>
          <p:cNvSpPr/>
          <p:nvPr/>
        </p:nvSpPr>
        <p:spPr>
          <a:xfrm>
            <a:off x="1371600" y="2057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A4CDAA3-7D0D-4210-94F7-717D16177EDD}"/>
              </a:ext>
            </a:extLst>
          </p:cNvPr>
          <p:cNvSpPr/>
          <p:nvPr/>
        </p:nvSpPr>
        <p:spPr>
          <a:xfrm>
            <a:off x="6705600" y="258691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B365A0D-55BF-4B11-B803-8321D1FE6624}"/>
              </a:ext>
            </a:extLst>
          </p:cNvPr>
          <p:cNvSpPr/>
          <p:nvPr/>
        </p:nvSpPr>
        <p:spPr>
          <a:xfrm rot="16200000">
            <a:off x="7496652" y="3124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B5A6CEC-1E17-49B3-AB78-AFA598CF3E14}"/>
              </a:ext>
            </a:extLst>
          </p:cNvPr>
          <p:cNvSpPr txBox="1"/>
          <p:nvPr/>
        </p:nvSpPr>
        <p:spPr>
          <a:xfrm>
            <a:off x="3034657" y="2061229"/>
            <a:ext cx="2690830"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FOR VOCA PROJECTS ONLY - Complete when opening project</a:t>
            </a:r>
            <a:endParaRPr lang="en-US" sz="1600" dirty="0">
              <a:latin typeface="Arial Nova" panose="020B0604020202020204" pitchFamily="34" charset="0"/>
            </a:endParaRPr>
          </a:p>
        </p:txBody>
      </p:sp>
      <p:sp>
        <p:nvSpPr>
          <p:cNvPr id="13" name="TextBox 12">
            <a:extLst>
              <a:ext uri="{FF2B5EF4-FFF2-40B4-BE49-F238E27FC236}">
                <a16:creationId xmlns:a16="http://schemas.microsoft.com/office/drawing/2014/main" id="{AB4299F3-FB8B-441E-A348-7E52502BEB4B}"/>
              </a:ext>
            </a:extLst>
          </p:cNvPr>
          <p:cNvSpPr txBox="1"/>
          <p:nvPr/>
        </p:nvSpPr>
        <p:spPr>
          <a:xfrm>
            <a:off x="4172987" y="3316628"/>
            <a:ext cx="4657165"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link to compete part 2 of SAR – Sub-Award Report</a:t>
            </a:r>
            <a:endParaRPr lang="en-US" sz="1600" dirty="0">
              <a:latin typeface="Arial Nova" panose="020B0604020202020204" pitchFamily="34" charset="0"/>
            </a:endParaRPr>
          </a:p>
        </p:txBody>
      </p:sp>
      <p:sp>
        <p:nvSpPr>
          <p:cNvPr id="15" name="Rectangle 14">
            <a:extLst>
              <a:ext uri="{FF2B5EF4-FFF2-40B4-BE49-F238E27FC236}">
                <a16:creationId xmlns:a16="http://schemas.microsoft.com/office/drawing/2014/main" id="{BFAF5D9C-88F2-4BB7-81AE-578BCF647F12}"/>
              </a:ext>
            </a:extLst>
          </p:cNvPr>
          <p:cNvSpPr/>
          <p:nvPr/>
        </p:nvSpPr>
        <p:spPr>
          <a:xfrm>
            <a:off x="228600" y="20574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67BA34-488A-44D1-BE31-4E63E0871ED3}"/>
              </a:ext>
            </a:extLst>
          </p:cNvPr>
          <p:cNvSpPr/>
          <p:nvPr/>
        </p:nvSpPr>
        <p:spPr>
          <a:xfrm>
            <a:off x="8227924" y="16764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8AC392-7DFD-45F3-922C-19E21E8C2D11}"/>
              </a:ext>
            </a:extLst>
          </p:cNvPr>
          <p:cNvSpPr/>
          <p:nvPr/>
        </p:nvSpPr>
        <p:spPr>
          <a:xfrm>
            <a:off x="1752600" y="3276600"/>
            <a:ext cx="2057400" cy="874372"/>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1548304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763000" cy="721335"/>
          </a:xfrm>
        </p:spPr>
        <p:txBody>
          <a:bodyPr>
            <a:normAutofit fontScale="90000"/>
          </a:bodyPr>
          <a:lstStyle/>
          <a:p>
            <a:r>
              <a:rPr lang="en-US" sz="4400" dirty="0"/>
              <a:t>INITIAL SUBAWARD REPORT FORM 1</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63</a:t>
            </a:fld>
            <a:endParaRPr lang="en-US"/>
          </a:p>
        </p:txBody>
      </p:sp>
      <p:pic>
        <p:nvPicPr>
          <p:cNvPr id="10" name="Content Placeholder 9" descr="A screenshot of a cell phone&#10;&#10;Description automatically generated">
            <a:extLst>
              <a:ext uri="{FF2B5EF4-FFF2-40B4-BE49-F238E27FC236}">
                <a16:creationId xmlns:a16="http://schemas.microsoft.com/office/drawing/2014/main" id="{8115C82D-FB68-44F0-AAB2-E0466D7B04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45" y="995974"/>
            <a:ext cx="9156945" cy="5188746"/>
          </a:xfrm>
        </p:spPr>
      </p:pic>
      <p:sp>
        <p:nvSpPr>
          <p:cNvPr id="7" name="Arrow: Right 6">
            <a:extLst>
              <a:ext uri="{FF2B5EF4-FFF2-40B4-BE49-F238E27FC236}">
                <a16:creationId xmlns:a16="http://schemas.microsoft.com/office/drawing/2014/main" id="{4FE3CBEC-16E4-44E8-B162-687CD87CD0D5}"/>
              </a:ext>
            </a:extLst>
          </p:cNvPr>
          <p:cNvSpPr/>
          <p:nvPr/>
        </p:nvSpPr>
        <p:spPr>
          <a:xfrm>
            <a:off x="1219200" y="1447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1BF88FF-8623-4D22-AEFB-6C5B5A5138AE}"/>
              </a:ext>
            </a:extLst>
          </p:cNvPr>
          <p:cNvSpPr/>
          <p:nvPr/>
        </p:nvSpPr>
        <p:spPr>
          <a:xfrm>
            <a:off x="1219200" y="1752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01F65E2-357C-4477-9CB1-9C5EA6EF898D}"/>
              </a:ext>
            </a:extLst>
          </p:cNvPr>
          <p:cNvSpPr/>
          <p:nvPr/>
        </p:nvSpPr>
        <p:spPr>
          <a:xfrm>
            <a:off x="1219200" y="3124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A5DC3E8-76FE-4F89-A8AF-42AD6F9DFF7B}"/>
              </a:ext>
            </a:extLst>
          </p:cNvPr>
          <p:cNvSpPr/>
          <p:nvPr/>
        </p:nvSpPr>
        <p:spPr>
          <a:xfrm>
            <a:off x="1219200" y="477982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2F7EE2F-816D-46E7-A731-091621880E58}"/>
              </a:ext>
            </a:extLst>
          </p:cNvPr>
          <p:cNvSpPr txBox="1"/>
          <p:nvPr/>
        </p:nvSpPr>
        <p:spPr>
          <a:xfrm>
            <a:off x="4062860" y="1390514"/>
            <a:ext cx="4761072"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Sample Pages: Select each option appropriate to your project and submit</a:t>
            </a:r>
            <a:endParaRPr lang="en-US" sz="1600" dirty="0">
              <a:latin typeface="Arial Nova" panose="020B0604020202020204" pitchFamily="34" charset="0"/>
            </a:endParaRPr>
          </a:p>
        </p:txBody>
      </p:sp>
      <p:sp>
        <p:nvSpPr>
          <p:cNvPr id="14" name="Rectangle 13">
            <a:extLst>
              <a:ext uri="{FF2B5EF4-FFF2-40B4-BE49-F238E27FC236}">
                <a16:creationId xmlns:a16="http://schemas.microsoft.com/office/drawing/2014/main" id="{FC82F923-5416-4E57-B1F1-B27EA97541BF}"/>
              </a:ext>
            </a:extLst>
          </p:cNvPr>
          <p:cNvSpPr/>
          <p:nvPr/>
        </p:nvSpPr>
        <p:spPr>
          <a:xfrm>
            <a:off x="152400" y="1447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2EACA4-F157-40C0-A09B-68BD4DA6A82C}"/>
              </a:ext>
            </a:extLst>
          </p:cNvPr>
          <p:cNvSpPr/>
          <p:nvPr/>
        </p:nvSpPr>
        <p:spPr>
          <a:xfrm>
            <a:off x="8153400" y="9906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957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2"/>
            <a:ext cx="8936832" cy="814078"/>
          </a:xfrm>
        </p:spPr>
        <p:txBody>
          <a:bodyPr>
            <a:normAutofit/>
          </a:bodyPr>
          <a:lstStyle/>
          <a:p>
            <a:r>
              <a:rPr lang="en-US" dirty="0"/>
              <a:t>INITIAL SUBAWARD REPORT FORM 2</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64</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9C2F2504-2425-4A3E-BE72-05BF827B57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28515"/>
            <a:ext cx="9144000" cy="5286109"/>
          </a:xfrm>
        </p:spPr>
      </p:pic>
      <p:sp>
        <p:nvSpPr>
          <p:cNvPr id="7" name="Arrow: Right 6">
            <a:extLst>
              <a:ext uri="{FF2B5EF4-FFF2-40B4-BE49-F238E27FC236}">
                <a16:creationId xmlns:a16="http://schemas.microsoft.com/office/drawing/2014/main" id="{31413AEC-E27E-4694-8211-CFACC9B9EC79}"/>
              </a:ext>
            </a:extLst>
          </p:cNvPr>
          <p:cNvSpPr/>
          <p:nvPr/>
        </p:nvSpPr>
        <p:spPr>
          <a:xfrm>
            <a:off x="1219200"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29C76F1-E34D-4ADC-BC71-2E34AF05BA6D}"/>
              </a:ext>
            </a:extLst>
          </p:cNvPr>
          <p:cNvSpPr/>
          <p:nvPr/>
        </p:nvSpPr>
        <p:spPr>
          <a:xfrm>
            <a:off x="1219200" y="1600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80275F9-7714-4CC9-9484-1E4A91AF73FD}"/>
              </a:ext>
            </a:extLst>
          </p:cNvPr>
          <p:cNvSpPr/>
          <p:nvPr/>
        </p:nvSpPr>
        <p:spPr>
          <a:xfrm>
            <a:off x="1219200" y="4343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FC02C2-0F0B-4D5E-9E84-9C916DE5D855}"/>
              </a:ext>
            </a:extLst>
          </p:cNvPr>
          <p:cNvSpPr txBox="1"/>
          <p:nvPr/>
        </p:nvSpPr>
        <p:spPr>
          <a:xfrm>
            <a:off x="2819400" y="928515"/>
            <a:ext cx="4761072"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Sample Pages: Select each option appropriate to your project and submit</a:t>
            </a:r>
            <a:endParaRPr lang="en-US" sz="1600" dirty="0">
              <a:latin typeface="Arial Nova" panose="020B0604020202020204" pitchFamily="34" charset="0"/>
            </a:endParaRPr>
          </a:p>
        </p:txBody>
      </p:sp>
      <p:sp>
        <p:nvSpPr>
          <p:cNvPr id="12" name="Rectangle 11">
            <a:extLst>
              <a:ext uri="{FF2B5EF4-FFF2-40B4-BE49-F238E27FC236}">
                <a16:creationId xmlns:a16="http://schemas.microsoft.com/office/drawing/2014/main" id="{5B50D1E2-006F-4C7F-9854-9A19778CA247}"/>
              </a:ext>
            </a:extLst>
          </p:cNvPr>
          <p:cNvSpPr/>
          <p:nvPr/>
        </p:nvSpPr>
        <p:spPr>
          <a:xfrm>
            <a:off x="8153400" y="9493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B6020-1A00-42C7-BDC1-30CC0A3E202B}"/>
              </a:ext>
            </a:extLst>
          </p:cNvPr>
          <p:cNvSpPr/>
          <p:nvPr/>
        </p:nvSpPr>
        <p:spPr>
          <a:xfrm>
            <a:off x="3276600" y="3006046"/>
            <a:ext cx="877728" cy="11815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019E6F-0580-49E0-9BEB-1E27DEEFD925}"/>
              </a:ext>
            </a:extLst>
          </p:cNvPr>
          <p:cNvSpPr/>
          <p:nvPr/>
        </p:nvSpPr>
        <p:spPr>
          <a:xfrm flipV="1">
            <a:off x="3276600" y="3316901"/>
            <a:ext cx="877728" cy="9112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FD182-8AB4-435F-9999-9E4B30E80F4E}"/>
              </a:ext>
            </a:extLst>
          </p:cNvPr>
          <p:cNvSpPr/>
          <p:nvPr/>
        </p:nvSpPr>
        <p:spPr>
          <a:xfrm>
            <a:off x="3200400" y="3920446"/>
            <a:ext cx="877728" cy="11815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C35201-602E-452E-936A-FE658F0E16A4}"/>
              </a:ext>
            </a:extLst>
          </p:cNvPr>
          <p:cNvSpPr/>
          <p:nvPr/>
        </p:nvSpPr>
        <p:spPr>
          <a:xfrm>
            <a:off x="6934200" y="4953000"/>
            <a:ext cx="877728" cy="11815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BCA6C9-7BB3-4DBD-B5E5-876AF25DB881}"/>
              </a:ext>
            </a:extLst>
          </p:cNvPr>
          <p:cNvSpPr/>
          <p:nvPr/>
        </p:nvSpPr>
        <p:spPr>
          <a:xfrm>
            <a:off x="3221575" y="3615646"/>
            <a:ext cx="877728" cy="11815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D2E866F-64A0-4E1A-A480-6A0A30E9831A}"/>
              </a:ext>
            </a:extLst>
          </p:cNvPr>
          <p:cNvSpPr/>
          <p:nvPr/>
        </p:nvSpPr>
        <p:spPr>
          <a:xfrm>
            <a:off x="1828800" y="1981200"/>
            <a:ext cx="2057400" cy="11815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250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FORM 3</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65</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05E33DC0-D27A-45C3-B1C6-D9A84973E5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6597"/>
            <a:ext cx="9144000" cy="5275604"/>
          </a:xfrm>
        </p:spPr>
      </p:pic>
      <p:sp>
        <p:nvSpPr>
          <p:cNvPr id="7" name="Arrow: Right 6">
            <a:extLst>
              <a:ext uri="{FF2B5EF4-FFF2-40B4-BE49-F238E27FC236}">
                <a16:creationId xmlns:a16="http://schemas.microsoft.com/office/drawing/2014/main" id="{38370EA8-09B5-4BCD-B8EF-16F8C7EE48FE}"/>
              </a:ext>
            </a:extLst>
          </p:cNvPr>
          <p:cNvSpPr/>
          <p:nvPr/>
        </p:nvSpPr>
        <p:spPr>
          <a:xfrm>
            <a:off x="1295400" y="176278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2F5BD2-7B21-454F-B206-409D5EC50C51}"/>
              </a:ext>
            </a:extLst>
          </p:cNvPr>
          <p:cNvSpPr txBox="1"/>
          <p:nvPr/>
        </p:nvSpPr>
        <p:spPr>
          <a:xfrm>
            <a:off x="2819400" y="1087233"/>
            <a:ext cx="4761072" cy="52322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Sample Pages: Select each option appropriate to your project and submit</a:t>
            </a:r>
            <a:endParaRPr lang="en-US" sz="1600" dirty="0">
              <a:latin typeface="Arial Nova" panose="020B0604020202020204" pitchFamily="34" charset="0"/>
            </a:endParaRPr>
          </a:p>
        </p:txBody>
      </p:sp>
      <p:sp>
        <p:nvSpPr>
          <p:cNvPr id="9" name="Rectangle 8">
            <a:extLst>
              <a:ext uri="{FF2B5EF4-FFF2-40B4-BE49-F238E27FC236}">
                <a16:creationId xmlns:a16="http://schemas.microsoft.com/office/drawing/2014/main" id="{8F02CD21-A8F0-42DC-A414-E208038C69DD}"/>
              </a:ext>
            </a:extLst>
          </p:cNvPr>
          <p:cNvSpPr/>
          <p:nvPr/>
        </p:nvSpPr>
        <p:spPr>
          <a:xfrm>
            <a:off x="8153400" y="9493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122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66</a:t>
            </a:fld>
            <a:endParaRPr lang="en-US"/>
          </a:p>
        </p:txBody>
      </p:sp>
      <p:pic>
        <p:nvPicPr>
          <p:cNvPr id="9" name="Content Placeholder 8">
            <a:extLst>
              <a:ext uri="{FF2B5EF4-FFF2-40B4-BE49-F238E27FC236}">
                <a16:creationId xmlns:a16="http://schemas.microsoft.com/office/drawing/2014/main" id="{59A81B89-2BC4-4C0C-BF54-5001622F4E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395" y="899664"/>
            <a:ext cx="8449210" cy="5165379"/>
          </a:xfrm>
        </p:spPr>
      </p:pic>
      <p:sp>
        <p:nvSpPr>
          <p:cNvPr id="7" name="Arrow: Right 6">
            <a:extLst>
              <a:ext uri="{FF2B5EF4-FFF2-40B4-BE49-F238E27FC236}">
                <a16:creationId xmlns:a16="http://schemas.microsoft.com/office/drawing/2014/main" id="{38370EA8-09B5-4BCD-B8EF-16F8C7EE48FE}"/>
              </a:ext>
            </a:extLst>
          </p:cNvPr>
          <p:cNvSpPr/>
          <p:nvPr/>
        </p:nvSpPr>
        <p:spPr>
          <a:xfrm rot="16200000">
            <a:off x="1583205" y="3575548"/>
            <a:ext cx="633412" cy="447022"/>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41E3D84-6F75-4402-B29D-6D55747E058F}"/>
              </a:ext>
            </a:extLst>
          </p:cNvPr>
          <p:cNvSpPr/>
          <p:nvPr/>
        </p:nvSpPr>
        <p:spPr>
          <a:xfrm rot="16200000">
            <a:off x="5633711" y="3587454"/>
            <a:ext cx="609600" cy="447021"/>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CB4EF86-341C-4611-85F3-D0D2D9DB4F6E}"/>
              </a:ext>
            </a:extLst>
          </p:cNvPr>
          <p:cNvSpPr/>
          <p:nvPr/>
        </p:nvSpPr>
        <p:spPr>
          <a:xfrm rot="16200000">
            <a:off x="7679205" y="3882729"/>
            <a:ext cx="633412" cy="447022"/>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351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67</a:t>
            </a:fld>
            <a:endParaRPr lang="en-US"/>
          </a:p>
        </p:txBody>
      </p:sp>
      <p:pic>
        <p:nvPicPr>
          <p:cNvPr id="9" name="Content Placeholder 8">
            <a:extLst>
              <a:ext uri="{FF2B5EF4-FFF2-40B4-BE49-F238E27FC236}">
                <a16:creationId xmlns:a16="http://schemas.microsoft.com/office/drawing/2014/main" id="{2161723C-4545-45B6-A80A-9F9965701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623" y="838200"/>
            <a:ext cx="8534753" cy="5257799"/>
          </a:xfrm>
        </p:spPr>
      </p:pic>
      <p:sp>
        <p:nvSpPr>
          <p:cNvPr id="7" name="Arrow: Right 6">
            <a:extLst>
              <a:ext uri="{FF2B5EF4-FFF2-40B4-BE49-F238E27FC236}">
                <a16:creationId xmlns:a16="http://schemas.microsoft.com/office/drawing/2014/main" id="{38370EA8-09B5-4BCD-B8EF-16F8C7EE48FE}"/>
              </a:ext>
            </a:extLst>
          </p:cNvPr>
          <p:cNvSpPr/>
          <p:nvPr/>
        </p:nvSpPr>
        <p:spPr>
          <a:xfrm>
            <a:off x="2209800" y="3657600"/>
            <a:ext cx="1295400" cy="5232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106193-8D28-472A-9F3F-5FBFDD80C290}"/>
              </a:ext>
            </a:extLst>
          </p:cNvPr>
          <p:cNvSpPr/>
          <p:nvPr/>
        </p:nvSpPr>
        <p:spPr>
          <a:xfrm>
            <a:off x="5867400" y="2320968"/>
            <a:ext cx="914400" cy="19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191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68</a:t>
            </a:fld>
            <a:endParaRPr lang="en-US"/>
          </a:p>
        </p:txBody>
      </p:sp>
      <p:pic>
        <p:nvPicPr>
          <p:cNvPr id="9" name="Content Placeholder 8">
            <a:extLst>
              <a:ext uri="{FF2B5EF4-FFF2-40B4-BE49-F238E27FC236}">
                <a16:creationId xmlns:a16="http://schemas.microsoft.com/office/drawing/2014/main" id="{E83FFF13-C297-41A6-B078-53095BF658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344" y="2310712"/>
            <a:ext cx="8894687" cy="2870887"/>
          </a:xfrm>
        </p:spPr>
      </p:pic>
      <p:sp>
        <p:nvSpPr>
          <p:cNvPr id="7" name="Arrow: Right 6">
            <a:extLst>
              <a:ext uri="{FF2B5EF4-FFF2-40B4-BE49-F238E27FC236}">
                <a16:creationId xmlns:a16="http://schemas.microsoft.com/office/drawing/2014/main" id="{38370EA8-09B5-4BCD-B8EF-16F8C7EE48FE}"/>
              </a:ext>
            </a:extLst>
          </p:cNvPr>
          <p:cNvSpPr/>
          <p:nvPr/>
        </p:nvSpPr>
        <p:spPr>
          <a:xfrm>
            <a:off x="2133600" y="4419600"/>
            <a:ext cx="1447800" cy="4470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85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69</a:t>
            </a:fld>
            <a:endParaRPr lang="en-US"/>
          </a:p>
        </p:txBody>
      </p:sp>
      <p:pic>
        <p:nvPicPr>
          <p:cNvPr id="9" name="Content Placeholder 8">
            <a:extLst>
              <a:ext uri="{FF2B5EF4-FFF2-40B4-BE49-F238E27FC236}">
                <a16:creationId xmlns:a16="http://schemas.microsoft.com/office/drawing/2014/main" id="{E6F37469-B87F-459D-9DD7-4EBF14BCCE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832" y="1406059"/>
            <a:ext cx="8839200" cy="4099884"/>
          </a:xfrm>
        </p:spPr>
      </p:pic>
      <p:sp>
        <p:nvSpPr>
          <p:cNvPr id="7" name="Arrow: Right 6">
            <a:extLst>
              <a:ext uri="{FF2B5EF4-FFF2-40B4-BE49-F238E27FC236}">
                <a16:creationId xmlns:a16="http://schemas.microsoft.com/office/drawing/2014/main" id="{38370EA8-09B5-4BCD-B8EF-16F8C7EE48FE}"/>
              </a:ext>
            </a:extLst>
          </p:cNvPr>
          <p:cNvSpPr/>
          <p:nvPr/>
        </p:nvSpPr>
        <p:spPr>
          <a:xfrm>
            <a:off x="5257800" y="2590800"/>
            <a:ext cx="990600" cy="3708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39CCAF5-8CF5-4DFE-914A-887A543B1E36}"/>
              </a:ext>
            </a:extLst>
          </p:cNvPr>
          <p:cNvSpPr/>
          <p:nvPr/>
        </p:nvSpPr>
        <p:spPr>
          <a:xfrm>
            <a:off x="5546928" y="4495800"/>
            <a:ext cx="990600" cy="3708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068113-663B-4408-BF9C-66623C8575AB}"/>
              </a:ext>
            </a:extLst>
          </p:cNvPr>
          <p:cNvSpPr/>
          <p:nvPr/>
        </p:nvSpPr>
        <p:spPr>
          <a:xfrm>
            <a:off x="7086600" y="2775353"/>
            <a:ext cx="1143000" cy="153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DE9776-26F0-4027-AA4B-8CBAA403D0FC}"/>
              </a:ext>
            </a:extLst>
          </p:cNvPr>
          <p:cNvSpPr/>
          <p:nvPr/>
        </p:nvSpPr>
        <p:spPr>
          <a:xfrm>
            <a:off x="3429000" y="3657600"/>
            <a:ext cx="1981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855D8E-34E3-4445-B5ED-193A962161D3}"/>
              </a:ext>
            </a:extLst>
          </p:cNvPr>
          <p:cNvSpPr/>
          <p:nvPr/>
        </p:nvSpPr>
        <p:spPr>
          <a:xfrm>
            <a:off x="3429000" y="4495800"/>
            <a:ext cx="1981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852AEB-1382-4596-8066-572A3355ADE2}"/>
              </a:ext>
            </a:extLst>
          </p:cNvPr>
          <p:cNvSpPr/>
          <p:nvPr/>
        </p:nvSpPr>
        <p:spPr>
          <a:xfrm>
            <a:off x="762000" y="3657601"/>
            <a:ext cx="253027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5CDF96-D581-49A6-8F16-FCF42C44CBE0}"/>
              </a:ext>
            </a:extLst>
          </p:cNvPr>
          <p:cNvSpPr/>
          <p:nvPr/>
        </p:nvSpPr>
        <p:spPr>
          <a:xfrm>
            <a:off x="762000" y="4640843"/>
            <a:ext cx="253027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29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53876"/>
            <a:ext cx="8800908" cy="1063762"/>
          </a:xfrm>
        </p:spPr>
        <p:txBody>
          <a:bodyPr>
            <a:normAutofit/>
          </a:bodyPr>
          <a:lstStyle/>
          <a:p>
            <a:r>
              <a:rPr lang="en-US" sz="5400" dirty="0"/>
              <a:t>NOTICE OF IMPLEMENTATION</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678EE1DE-1FD6-4AFD-B2B5-52C5A8828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12" y="1752600"/>
            <a:ext cx="9135288" cy="3733800"/>
          </a:xfrm>
        </p:spPr>
      </p:pic>
      <p:sp>
        <p:nvSpPr>
          <p:cNvPr id="7" name="Arrow: Right 6">
            <a:extLst>
              <a:ext uri="{FF2B5EF4-FFF2-40B4-BE49-F238E27FC236}">
                <a16:creationId xmlns:a16="http://schemas.microsoft.com/office/drawing/2014/main" id="{E4C9DF1E-97AF-4295-A195-9209FAF2E95B}"/>
              </a:ext>
            </a:extLst>
          </p:cNvPr>
          <p:cNvSpPr/>
          <p:nvPr/>
        </p:nvSpPr>
        <p:spPr>
          <a:xfrm>
            <a:off x="1219200" y="3722407"/>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0169779-E657-4368-9AC8-0E0868BB4B00}"/>
              </a:ext>
            </a:extLst>
          </p:cNvPr>
          <p:cNvSpPr/>
          <p:nvPr/>
        </p:nvSpPr>
        <p:spPr>
          <a:xfrm>
            <a:off x="1219200" y="286156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1C99A16-A863-4844-A14D-AA9AF900B589}"/>
              </a:ext>
            </a:extLst>
          </p:cNvPr>
          <p:cNvSpPr txBox="1"/>
          <p:nvPr/>
        </p:nvSpPr>
        <p:spPr>
          <a:xfrm>
            <a:off x="1752600" y="4267200"/>
            <a:ext cx="4876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description of next steps for project to proceed/begin</a:t>
            </a:r>
            <a:endParaRPr lang="en-US" sz="1600" dirty="0">
              <a:latin typeface="Arial Nova" panose="020B0604020202020204" pitchFamily="34" charset="0"/>
            </a:endParaRPr>
          </a:p>
        </p:txBody>
      </p:sp>
      <p:sp>
        <p:nvSpPr>
          <p:cNvPr id="12" name="TextBox 11">
            <a:extLst>
              <a:ext uri="{FF2B5EF4-FFF2-40B4-BE49-F238E27FC236}">
                <a16:creationId xmlns:a16="http://schemas.microsoft.com/office/drawing/2014/main" id="{2FE74607-ACFA-4CB4-A7A4-BA3B07170F4E}"/>
              </a:ext>
            </a:extLst>
          </p:cNvPr>
          <p:cNvSpPr txBox="1"/>
          <p:nvPr/>
        </p:nvSpPr>
        <p:spPr>
          <a:xfrm>
            <a:off x="3886200" y="2819400"/>
            <a:ext cx="2345689"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Select all boxes that apply</a:t>
            </a:r>
            <a:endParaRPr lang="en-US" sz="1600" dirty="0">
              <a:latin typeface="Arial Nova" panose="020B0604020202020204" pitchFamily="34" charset="0"/>
            </a:endParaRPr>
          </a:p>
        </p:txBody>
      </p:sp>
      <p:sp>
        <p:nvSpPr>
          <p:cNvPr id="14" name="Rectangle 13">
            <a:extLst>
              <a:ext uri="{FF2B5EF4-FFF2-40B4-BE49-F238E27FC236}">
                <a16:creationId xmlns:a16="http://schemas.microsoft.com/office/drawing/2014/main" id="{C5D4C854-8404-420D-8236-2B2B501590A5}"/>
              </a:ext>
            </a:extLst>
          </p:cNvPr>
          <p:cNvSpPr/>
          <p:nvPr/>
        </p:nvSpPr>
        <p:spPr>
          <a:xfrm>
            <a:off x="152400" y="2209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8F1E0B-8A52-467D-8A75-3894A0A49A5A}"/>
              </a:ext>
            </a:extLst>
          </p:cNvPr>
          <p:cNvSpPr/>
          <p:nvPr/>
        </p:nvSpPr>
        <p:spPr>
          <a:xfrm>
            <a:off x="8153400" y="17875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919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70</a:t>
            </a:fld>
            <a:endParaRPr lang="en-US"/>
          </a:p>
        </p:txBody>
      </p:sp>
      <p:pic>
        <p:nvPicPr>
          <p:cNvPr id="9" name="Content Placeholder 8">
            <a:extLst>
              <a:ext uri="{FF2B5EF4-FFF2-40B4-BE49-F238E27FC236}">
                <a16:creationId xmlns:a16="http://schemas.microsoft.com/office/drawing/2014/main" id="{45473F5C-BE1E-47DF-BC2B-58ADF32B49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638819"/>
            <a:ext cx="8686800" cy="2210600"/>
          </a:xfrm>
        </p:spPr>
      </p:pic>
      <p:sp>
        <p:nvSpPr>
          <p:cNvPr id="7" name="Arrow: Right 6">
            <a:extLst>
              <a:ext uri="{FF2B5EF4-FFF2-40B4-BE49-F238E27FC236}">
                <a16:creationId xmlns:a16="http://schemas.microsoft.com/office/drawing/2014/main" id="{38370EA8-09B5-4BCD-B8EF-16F8C7EE48FE}"/>
              </a:ext>
            </a:extLst>
          </p:cNvPr>
          <p:cNvSpPr/>
          <p:nvPr/>
        </p:nvSpPr>
        <p:spPr>
          <a:xfrm rot="16200000">
            <a:off x="6395710" y="4348491"/>
            <a:ext cx="838200" cy="3708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943BF7-D7E6-4DC7-8022-2AB5967E3CD6}"/>
              </a:ext>
            </a:extLst>
          </p:cNvPr>
          <p:cNvSpPr/>
          <p:nvPr/>
        </p:nvSpPr>
        <p:spPr>
          <a:xfrm>
            <a:off x="2667000" y="3744119"/>
            <a:ext cx="1143000" cy="153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2D7BF6-C0A5-4AFD-AA1F-089CCFFCDCBD}"/>
              </a:ext>
            </a:extLst>
          </p:cNvPr>
          <p:cNvSpPr/>
          <p:nvPr/>
        </p:nvSpPr>
        <p:spPr>
          <a:xfrm>
            <a:off x="5105400" y="3744794"/>
            <a:ext cx="1143000" cy="153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52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71</a:t>
            </a:fld>
            <a:endParaRPr lang="en-US"/>
          </a:p>
        </p:txBody>
      </p:sp>
      <p:pic>
        <p:nvPicPr>
          <p:cNvPr id="9" name="Content Placeholder 8">
            <a:extLst>
              <a:ext uri="{FF2B5EF4-FFF2-40B4-BE49-F238E27FC236}">
                <a16:creationId xmlns:a16="http://schemas.microsoft.com/office/drawing/2014/main" id="{70B950DE-A22C-403E-BC01-5F27E8A843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394" y="1905000"/>
            <a:ext cx="8828431" cy="3747498"/>
          </a:xfrm>
        </p:spPr>
      </p:pic>
      <p:sp>
        <p:nvSpPr>
          <p:cNvPr id="7" name="Arrow: Right 6">
            <a:extLst>
              <a:ext uri="{FF2B5EF4-FFF2-40B4-BE49-F238E27FC236}">
                <a16:creationId xmlns:a16="http://schemas.microsoft.com/office/drawing/2014/main" id="{38370EA8-09B5-4BCD-B8EF-16F8C7EE48FE}"/>
              </a:ext>
            </a:extLst>
          </p:cNvPr>
          <p:cNvSpPr/>
          <p:nvPr/>
        </p:nvSpPr>
        <p:spPr>
          <a:xfrm rot="5400000">
            <a:off x="1061710" y="1719591"/>
            <a:ext cx="1295400" cy="3708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70A042-C09D-42DD-86CE-77966E4201D5}"/>
              </a:ext>
            </a:extLst>
          </p:cNvPr>
          <p:cNvSpPr/>
          <p:nvPr/>
        </p:nvSpPr>
        <p:spPr>
          <a:xfrm flipV="1">
            <a:off x="595489" y="3124200"/>
            <a:ext cx="914400" cy="151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1DDCC8-87B6-4BF0-86CF-C7C691702450}"/>
              </a:ext>
            </a:extLst>
          </p:cNvPr>
          <p:cNvSpPr/>
          <p:nvPr/>
        </p:nvSpPr>
        <p:spPr>
          <a:xfrm flipV="1">
            <a:off x="2133600" y="3733799"/>
            <a:ext cx="28194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957C1E-E217-438B-814B-3892482D5C25}"/>
              </a:ext>
            </a:extLst>
          </p:cNvPr>
          <p:cNvSpPr/>
          <p:nvPr/>
        </p:nvSpPr>
        <p:spPr>
          <a:xfrm flipV="1">
            <a:off x="1917399" y="3886199"/>
            <a:ext cx="28194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AB5953-8105-407D-B2B3-9967A5286C62}"/>
              </a:ext>
            </a:extLst>
          </p:cNvPr>
          <p:cNvSpPr/>
          <p:nvPr/>
        </p:nvSpPr>
        <p:spPr>
          <a:xfrm flipV="1">
            <a:off x="1676400" y="4908600"/>
            <a:ext cx="6858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979C823-6BE7-4D0F-A459-AA78FAC94C63}"/>
              </a:ext>
            </a:extLst>
          </p:cNvPr>
          <p:cNvSpPr/>
          <p:nvPr/>
        </p:nvSpPr>
        <p:spPr>
          <a:xfrm flipV="1">
            <a:off x="1790700" y="5073599"/>
            <a:ext cx="6858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3143C3-DFDE-47A4-98E2-02C5E6622FA7}"/>
              </a:ext>
            </a:extLst>
          </p:cNvPr>
          <p:cNvSpPr/>
          <p:nvPr/>
        </p:nvSpPr>
        <p:spPr>
          <a:xfrm flipV="1">
            <a:off x="1447800" y="5238598"/>
            <a:ext cx="1143000" cy="136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30441E6-82EC-495C-9A61-C250EEEF55D4}"/>
              </a:ext>
            </a:extLst>
          </p:cNvPr>
          <p:cNvSpPr/>
          <p:nvPr/>
        </p:nvSpPr>
        <p:spPr>
          <a:xfrm flipV="1">
            <a:off x="1333500" y="4071059"/>
            <a:ext cx="6858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D9E17C8-1D36-47C8-9844-48C1109A0E7A}"/>
              </a:ext>
            </a:extLst>
          </p:cNvPr>
          <p:cNvSpPr/>
          <p:nvPr/>
        </p:nvSpPr>
        <p:spPr>
          <a:xfrm flipV="1">
            <a:off x="1574499" y="4429529"/>
            <a:ext cx="6858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9CF244-7F67-4B6B-BE31-F38AC254309F}"/>
              </a:ext>
            </a:extLst>
          </p:cNvPr>
          <p:cNvSpPr/>
          <p:nvPr/>
        </p:nvSpPr>
        <p:spPr>
          <a:xfrm flipV="1">
            <a:off x="2019300" y="3130753"/>
            <a:ext cx="6858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9F66113-EA91-4C5F-B6A2-F653239D1FBE}"/>
              </a:ext>
            </a:extLst>
          </p:cNvPr>
          <p:cNvSpPr/>
          <p:nvPr/>
        </p:nvSpPr>
        <p:spPr>
          <a:xfrm flipV="1">
            <a:off x="4920957" y="3124200"/>
            <a:ext cx="685800"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92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INITIAL SUBAWARD REPORT </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72</a:t>
            </a:fld>
            <a:endParaRPr lang="en-US"/>
          </a:p>
        </p:txBody>
      </p:sp>
      <p:pic>
        <p:nvPicPr>
          <p:cNvPr id="9" name="Content Placeholder 8">
            <a:extLst>
              <a:ext uri="{FF2B5EF4-FFF2-40B4-BE49-F238E27FC236}">
                <a16:creationId xmlns:a16="http://schemas.microsoft.com/office/drawing/2014/main" id="{6B0A9CEF-6295-4EF7-99C3-B671BC8EA8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851" y="2286000"/>
            <a:ext cx="9108926" cy="2659503"/>
          </a:xfrm>
        </p:spPr>
      </p:pic>
      <p:sp>
        <p:nvSpPr>
          <p:cNvPr id="7" name="Arrow: Right 6">
            <a:extLst>
              <a:ext uri="{FF2B5EF4-FFF2-40B4-BE49-F238E27FC236}">
                <a16:creationId xmlns:a16="http://schemas.microsoft.com/office/drawing/2014/main" id="{38370EA8-09B5-4BCD-B8EF-16F8C7EE48FE}"/>
              </a:ext>
            </a:extLst>
          </p:cNvPr>
          <p:cNvSpPr/>
          <p:nvPr/>
        </p:nvSpPr>
        <p:spPr>
          <a:xfrm>
            <a:off x="2743200" y="3810000"/>
            <a:ext cx="1447800" cy="52322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0D2C39-9AF5-4D95-87D2-AFD191288179}"/>
              </a:ext>
            </a:extLst>
          </p:cNvPr>
          <p:cNvSpPr/>
          <p:nvPr/>
        </p:nvSpPr>
        <p:spPr>
          <a:xfrm>
            <a:off x="4267200" y="2743200"/>
            <a:ext cx="838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7C9E39-24D4-4473-B215-95FFA448592C}"/>
              </a:ext>
            </a:extLst>
          </p:cNvPr>
          <p:cNvSpPr/>
          <p:nvPr/>
        </p:nvSpPr>
        <p:spPr>
          <a:xfrm flipV="1">
            <a:off x="5582734" y="4724400"/>
            <a:ext cx="894265" cy="12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7781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VOCA REPORTING</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73</a:t>
            </a:fld>
            <a:endParaRPr lang="en-US"/>
          </a:p>
        </p:txBody>
      </p:sp>
      <p:pic>
        <p:nvPicPr>
          <p:cNvPr id="9" name="Content Placeholder 8">
            <a:extLst>
              <a:ext uri="{FF2B5EF4-FFF2-40B4-BE49-F238E27FC236}">
                <a16:creationId xmlns:a16="http://schemas.microsoft.com/office/drawing/2014/main" id="{65729853-2D8E-471B-ABB1-DBFAB0071B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371600"/>
            <a:ext cx="9169402" cy="3352800"/>
          </a:xfrm>
        </p:spPr>
      </p:pic>
      <p:sp>
        <p:nvSpPr>
          <p:cNvPr id="14" name="Arrow: Right 13">
            <a:extLst>
              <a:ext uri="{FF2B5EF4-FFF2-40B4-BE49-F238E27FC236}">
                <a16:creationId xmlns:a16="http://schemas.microsoft.com/office/drawing/2014/main" id="{439851F2-09DC-438E-9DA7-D1008CB5C671}"/>
              </a:ext>
            </a:extLst>
          </p:cNvPr>
          <p:cNvSpPr/>
          <p:nvPr/>
        </p:nvSpPr>
        <p:spPr>
          <a:xfrm rot="10800000">
            <a:off x="914400" y="4267200"/>
            <a:ext cx="762000" cy="372268"/>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0DE1C692-9B85-4B66-830D-3D80D3098EE0}"/>
              </a:ext>
            </a:extLst>
          </p:cNvPr>
          <p:cNvSpPr/>
          <p:nvPr/>
        </p:nvSpPr>
        <p:spPr>
          <a:xfrm rot="10800000">
            <a:off x="3995351" y="3033889"/>
            <a:ext cx="762000" cy="372268"/>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DC8303-47AB-4B86-81CD-F227B2B160C9}"/>
              </a:ext>
            </a:extLst>
          </p:cNvPr>
          <p:cNvSpPr/>
          <p:nvPr/>
        </p:nvSpPr>
        <p:spPr>
          <a:xfrm>
            <a:off x="8227924" y="14065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7D78F6-0265-4FB7-BD3D-3A44BF659AF9}"/>
              </a:ext>
            </a:extLst>
          </p:cNvPr>
          <p:cNvSpPr/>
          <p:nvPr/>
        </p:nvSpPr>
        <p:spPr>
          <a:xfrm>
            <a:off x="76200" y="1752600"/>
            <a:ext cx="1371600" cy="610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756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4931"/>
            <a:ext cx="8839200" cy="753269"/>
          </a:xfrm>
        </p:spPr>
        <p:txBody>
          <a:bodyPr>
            <a:normAutofit fontScale="90000"/>
          </a:bodyPr>
          <a:lstStyle/>
          <a:p>
            <a:r>
              <a:rPr lang="en-US" sz="4400" dirty="0"/>
              <a:t>SUBMITTING PMT REPORT</a:t>
            </a:r>
          </a:p>
        </p:txBody>
      </p:sp>
      <p:sp>
        <p:nvSpPr>
          <p:cNvPr id="5" name="Footer Placeholder 4"/>
          <p:cNvSpPr>
            <a:spLocks noGrp="1"/>
          </p:cNvSpPr>
          <p:nvPr>
            <p:ph type="ftr" sz="quarter" idx="11"/>
          </p:nvPr>
        </p:nvSpPr>
        <p:spPr>
          <a:xfrm>
            <a:off x="4376351" y="6407944"/>
            <a:ext cx="2350681" cy="365125"/>
          </a:xfrm>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74</a:t>
            </a:fld>
            <a:endParaRPr lang="en-US"/>
          </a:p>
        </p:txBody>
      </p:sp>
      <p:pic>
        <p:nvPicPr>
          <p:cNvPr id="9" name="Content Placeholder 8">
            <a:extLst>
              <a:ext uri="{FF2B5EF4-FFF2-40B4-BE49-F238E27FC236}">
                <a16:creationId xmlns:a16="http://schemas.microsoft.com/office/drawing/2014/main" id="{D978893A-EDD5-4E84-83EA-26BCF28010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999" y="1937560"/>
            <a:ext cx="8839200" cy="3380014"/>
          </a:xfrm>
        </p:spPr>
      </p:pic>
      <p:sp>
        <p:nvSpPr>
          <p:cNvPr id="10" name="Arrow: Right 9">
            <a:extLst>
              <a:ext uri="{FF2B5EF4-FFF2-40B4-BE49-F238E27FC236}">
                <a16:creationId xmlns:a16="http://schemas.microsoft.com/office/drawing/2014/main" id="{FDB52BE1-D322-4310-B97A-482B7A839C70}"/>
              </a:ext>
            </a:extLst>
          </p:cNvPr>
          <p:cNvSpPr/>
          <p:nvPr/>
        </p:nvSpPr>
        <p:spPr>
          <a:xfrm rot="16200000">
            <a:off x="8228172" y="3225058"/>
            <a:ext cx="838200" cy="407884"/>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8370EA8-09B5-4BCD-B8EF-16F8C7EE48FE}"/>
              </a:ext>
            </a:extLst>
          </p:cNvPr>
          <p:cNvSpPr/>
          <p:nvPr/>
        </p:nvSpPr>
        <p:spPr>
          <a:xfrm rot="10800000">
            <a:off x="1524000" y="4900165"/>
            <a:ext cx="838200" cy="407884"/>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08BC8FB-84CF-43E6-9805-C98B8E1CF7EA}"/>
              </a:ext>
            </a:extLst>
          </p:cNvPr>
          <p:cNvSpPr/>
          <p:nvPr/>
        </p:nvSpPr>
        <p:spPr>
          <a:xfrm rot="16200000">
            <a:off x="1943100" y="3644158"/>
            <a:ext cx="838200" cy="407884"/>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B90BBA-5C8B-4E3D-8CC1-52F60B5ABD30}"/>
              </a:ext>
            </a:extLst>
          </p:cNvPr>
          <p:cNvSpPr/>
          <p:nvPr/>
        </p:nvSpPr>
        <p:spPr>
          <a:xfrm>
            <a:off x="8260633" y="1981200"/>
            <a:ext cx="590581"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F03495-2E6D-4624-BD66-CA3826C31A7F}"/>
              </a:ext>
            </a:extLst>
          </p:cNvPr>
          <p:cNvSpPr/>
          <p:nvPr/>
        </p:nvSpPr>
        <p:spPr>
          <a:xfrm>
            <a:off x="8077200" y="19399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D12E84-F355-4DBA-9066-ABBC3E112416}"/>
              </a:ext>
            </a:extLst>
          </p:cNvPr>
          <p:cNvSpPr/>
          <p:nvPr/>
        </p:nvSpPr>
        <p:spPr>
          <a:xfrm>
            <a:off x="304800" y="2362200"/>
            <a:ext cx="1371600" cy="610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979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784432" cy="1143000"/>
          </a:xfrm>
        </p:spPr>
        <p:txBody>
          <a:bodyPr>
            <a:noAutofit/>
          </a:bodyPr>
          <a:lstStyle/>
          <a:p>
            <a:r>
              <a:rPr lang="en-US" sz="8800" dirty="0"/>
              <a:t>VAWA REPORTS</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75</a:t>
            </a:fld>
            <a:endParaRPr lang="en-US"/>
          </a:p>
        </p:txBody>
      </p:sp>
      <p:pic>
        <p:nvPicPr>
          <p:cNvPr id="9" name="Content Placeholder 8" descr="A screenshot of a social media post&#10;&#10;Description automatically generated">
            <a:extLst>
              <a:ext uri="{FF2B5EF4-FFF2-40B4-BE49-F238E27FC236}">
                <a16:creationId xmlns:a16="http://schemas.microsoft.com/office/drawing/2014/main" id="{9B178873-D489-4678-96A9-7CF7655C66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25102"/>
            <a:ext cx="9144000" cy="3720935"/>
          </a:xfrm>
        </p:spPr>
      </p:pic>
      <p:sp>
        <p:nvSpPr>
          <p:cNvPr id="7" name="Arrow: Right 6">
            <a:extLst>
              <a:ext uri="{FF2B5EF4-FFF2-40B4-BE49-F238E27FC236}">
                <a16:creationId xmlns:a16="http://schemas.microsoft.com/office/drawing/2014/main" id="{BBA32CFE-1F10-4660-BC82-DE590EFBE3D2}"/>
              </a:ext>
            </a:extLst>
          </p:cNvPr>
          <p:cNvSpPr/>
          <p:nvPr/>
        </p:nvSpPr>
        <p:spPr>
          <a:xfrm>
            <a:off x="1371600" y="335697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C7DAF11-798A-4039-BE0D-AEBE27A8276D}"/>
              </a:ext>
            </a:extLst>
          </p:cNvPr>
          <p:cNvSpPr/>
          <p:nvPr/>
        </p:nvSpPr>
        <p:spPr>
          <a:xfrm>
            <a:off x="1295400" y="2133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17AEC6B-BB05-4988-AF40-2E7643D42B9E}"/>
              </a:ext>
            </a:extLst>
          </p:cNvPr>
          <p:cNvSpPr/>
          <p:nvPr/>
        </p:nvSpPr>
        <p:spPr>
          <a:xfrm rot="10800000">
            <a:off x="2514602" y="4037429"/>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F6D1C3A-8E73-4772-9417-2B1E209543B4}"/>
              </a:ext>
            </a:extLst>
          </p:cNvPr>
          <p:cNvSpPr txBox="1"/>
          <p:nvPr/>
        </p:nvSpPr>
        <p:spPr>
          <a:xfrm>
            <a:off x="2895602" y="3998158"/>
            <a:ext cx="2743200" cy="307142"/>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 to download VAWA Report</a:t>
            </a:r>
            <a:endParaRPr lang="en-US" sz="1600" dirty="0">
              <a:latin typeface="Arial Nova" panose="020B0604020202020204" pitchFamily="34" charset="0"/>
            </a:endParaRPr>
          </a:p>
        </p:txBody>
      </p:sp>
      <p:sp>
        <p:nvSpPr>
          <p:cNvPr id="13" name="Rectangle 12">
            <a:extLst>
              <a:ext uri="{FF2B5EF4-FFF2-40B4-BE49-F238E27FC236}">
                <a16:creationId xmlns:a16="http://schemas.microsoft.com/office/drawing/2014/main" id="{649C52B4-9161-49A1-B8AD-895CF4BEE56E}"/>
              </a:ext>
            </a:extLst>
          </p:cNvPr>
          <p:cNvSpPr/>
          <p:nvPr/>
        </p:nvSpPr>
        <p:spPr>
          <a:xfrm>
            <a:off x="152400" y="2209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B2D300E-F984-4F39-82BF-21FD9EB6F5AB}"/>
              </a:ext>
            </a:extLst>
          </p:cNvPr>
          <p:cNvSpPr/>
          <p:nvPr/>
        </p:nvSpPr>
        <p:spPr>
          <a:xfrm rot="10800000">
            <a:off x="876300" y="4800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13CA7E-CCFF-40B9-90B2-847428F355C3}"/>
              </a:ext>
            </a:extLst>
          </p:cNvPr>
          <p:cNvSpPr/>
          <p:nvPr/>
        </p:nvSpPr>
        <p:spPr>
          <a:xfrm>
            <a:off x="8227924" y="1802421"/>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3107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784432" cy="1143000"/>
          </a:xfrm>
        </p:spPr>
        <p:txBody>
          <a:bodyPr>
            <a:normAutofit/>
          </a:bodyPr>
          <a:lstStyle/>
          <a:p>
            <a:r>
              <a:rPr lang="en-US" sz="5400" dirty="0"/>
              <a:t>VAWA REPORT INSTRUCTIONS</a:t>
            </a:r>
          </a:p>
        </p:txBody>
      </p:sp>
      <p:sp>
        <p:nvSpPr>
          <p:cNvPr id="6" name="Slide Number Placeholder 5"/>
          <p:cNvSpPr>
            <a:spLocks noGrp="1"/>
          </p:cNvSpPr>
          <p:nvPr>
            <p:ph type="sldNum" sz="quarter" idx="12"/>
          </p:nvPr>
        </p:nvSpPr>
        <p:spPr/>
        <p:txBody>
          <a:bodyPr/>
          <a:lstStyle/>
          <a:p>
            <a:fld id="{5217D969-FAF6-4667-9EED-A6C98B22320E}" type="slidenum">
              <a:rPr lang="en-US" smtClean="0"/>
              <a:t>76</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CECA2450-249C-40A1-AC94-AC5EE37661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2" y="1455603"/>
            <a:ext cx="9138758" cy="4732145"/>
          </a:xfrm>
        </p:spPr>
      </p:pic>
      <p:sp>
        <p:nvSpPr>
          <p:cNvPr id="7" name="Arrow: Right 6">
            <a:extLst>
              <a:ext uri="{FF2B5EF4-FFF2-40B4-BE49-F238E27FC236}">
                <a16:creationId xmlns:a16="http://schemas.microsoft.com/office/drawing/2014/main" id="{87E2433D-FB1C-49B7-B2B8-493B9C7B6C8E}"/>
              </a:ext>
            </a:extLst>
          </p:cNvPr>
          <p:cNvSpPr/>
          <p:nvPr/>
        </p:nvSpPr>
        <p:spPr>
          <a:xfrm>
            <a:off x="6172200" y="4953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6FC20E8B-C7BA-4822-9B0B-AC386AD30312}"/>
              </a:ext>
            </a:extLst>
          </p:cNvPr>
          <p:cNvSpPr txBox="1">
            <a:spLocks/>
          </p:cNvSpPr>
          <p:nvPr/>
        </p:nvSpPr>
        <p:spPr>
          <a:xfrm>
            <a:off x="4495800" y="6407944"/>
            <a:ext cx="2350681" cy="365125"/>
          </a:xfrm>
          <a:prstGeom prst="rect">
            <a:avLst/>
          </a:prstGeom>
        </p:spPr>
        <p:txBody>
          <a:bodyPr vert="horz" anchor="b"/>
          <a:lstStyle>
            <a:defPPr>
              <a:defRPr lang="en-US"/>
            </a:defPPr>
            <a:lvl1pPr marL="0" algn="r" defTabSz="914400" rtl="0" eaLnBrk="1" latinLnBrk="0" hangingPunct="1">
              <a:defRPr kumimoji="0"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Governor’s Crime Commission</a:t>
            </a:r>
          </a:p>
        </p:txBody>
      </p:sp>
    </p:spTree>
    <p:extLst>
      <p:ext uri="{BB962C8B-B14F-4D97-AF65-F5344CB8AC3E}">
        <p14:creationId xmlns:p14="http://schemas.microsoft.com/office/powerpoint/2010/main" val="32337753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94415"/>
            <a:ext cx="8860632" cy="844948"/>
          </a:xfrm>
        </p:spPr>
        <p:txBody>
          <a:bodyPr>
            <a:normAutofit fontScale="90000"/>
          </a:bodyPr>
          <a:lstStyle/>
          <a:p>
            <a:r>
              <a:rPr lang="en-US" sz="5400" dirty="0"/>
              <a:t>VAWA REPORT PDF DOWNLOAD</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77</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16C89A2F-937D-4E77-9C7C-AD40B71D6F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5528" y="880431"/>
            <a:ext cx="4968671" cy="5346656"/>
          </a:xfrm>
        </p:spPr>
      </p:pic>
      <p:sp>
        <p:nvSpPr>
          <p:cNvPr id="7" name="Arrow: Right 6">
            <a:extLst>
              <a:ext uri="{FF2B5EF4-FFF2-40B4-BE49-F238E27FC236}">
                <a16:creationId xmlns:a16="http://schemas.microsoft.com/office/drawing/2014/main" id="{9873198D-68EC-4B51-9065-32AD809B71E8}"/>
              </a:ext>
            </a:extLst>
          </p:cNvPr>
          <p:cNvSpPr/>
          <p:nvPr/>
        </p:nvSpPr>
        <p:spPr>
          <a:xfrm>
            <a:off x="3004138" y="140026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869051-9B68-4A01-81FA-149238D9D5C8}"/>
              </a:ext>
            </a:extLst>
          </p:cNvPr>
          <p:cNvSpPr txBox="1"/>
          <p:nvPr/>
        </p:nvSpPr>
        <p:spPr>
          <a:xfrm>
            <a:off x="2127838" y="935075"/>
            <a:ext cx="2133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Sample VAWA REPORT</a:t>
            </a:r>
            <a:endParaRPr lang="en-US" sz="1600" dirty="0">
              <a:latin typeface="Arial Nova" panose="020B0604020202020204" pitchFamily="34" charset="0"/>
            </a:endParaRPr>
          </a:p>
        </p:txBody>
      </p:sp>
      <p:sp>
        <p:nvSpPr>
          <p:cNvPr id="9" name="TextBox 8">
            <a:extLst>
              <a:ext uri="{FF2B5EF4-FFF2-40B4-BE49-F238E27FC236}">
                <a16:creationId xmlns:a16="http://schemas.microsoft.com/office/drawing/2014/main" id="{EC63C67B-967E-44E4-B41C-235AAB292A59}"/>
              </a:ext>
            </a:extLst>
          </p:cNvPr>
          <p:cNvSpPr txBox="1"/>
          <p:nvPr/>
        </p:nvSpPr>
        <p:spPr>
          <a:xfrm>
            <a:off x="6340271" y="1238563"/>
            <a:ext cx="2133600" cy="738664"/>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Make sure to Validate report in Adobe Prior to Submission into GEMs</a:t>
            </a:r>
            <a:endParaRPr lang="en-US" sz="1600" dirty="0">
              <a:latin typeface="Arial Nova" panose="020B0604020202020204" pitchFamily="34" charset="0"/>
            </a:endParaRPr>
          </a:p>
        </p:txBody>
      </p:sp>
    </p:spTree>
    <p:extLst>
      <p:ext uri="{BB962C8B-B14F-4D97-AF65-F5344CB8AC3E}">
        <p14:creationId xmlns:p14="http://schemas.microsoft.com/office/powerpoint/2010/main" val="40497891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94415"/>
            <a:ext cx="8860632" cy="844948"/>
          </a:xfrm>
        </p:spPr>
        <p:txBody>
          <a:bodyPr>
            <a:normAutofit fontScale="90000"/>
          </a:bodyPr>
          <a:lstStyle/>
          <a:p>
            <a:r>
              <a:rPr lang="en-US" sz="5400" dirty="0"/>
              <a:t>VAWA REPORT PDF DOWNLOAD</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78</a:t>
            </a:fld>
            <a:endParaRPr lang="en-US"/>
          </a:p>
        </p:txBody>
      </p:sp>
      <p:sp>
        <p:nvSpPr>
          <p:cNvPr id="8" name="TextBox 7">
            <a:extLst>
              <a:ext uri="{FF2B5EF4-FFF2-40B4-BE49-F238E27FC236}">
                <a16:creationId xmlns:a16="http://schemas.microsoft.com/office/drawing/2014/main" id="{C4869051-9B68-4A01-81FA-149238D9D5C8}"/>
              </a:ext>
            </a:extLst>
          </p:cNvPr>
          <p:cNvSpPr txBox="1"/>
          <p:nvPr/>
        </p:nvSpPr>
        <p:spPr>
          <a:xfrm>
            <a:off x="1219200" y="1087475"/>
            <a:ext cx="2133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Sample VAWA REPORT</a:t>
            </a:r>
            <a:endParaRPr lang="en-US" sz="1600" dirty="0">
              <a:latin typeface="Arial Nova" panose="020B0604020202020204" pitchFamily="34" charset="0"/>
            </a:endParaRPr>
          </a:p>
        </p:txBody>
      </p:sp>
      <p:pic>
        <p:nvPicPr>
          <p:cNvPr id="12" name="Content Placeholder 11">
            <a:extLst>
              <a:ext uri="{FF2B5EF4-FFF2-40B4-BE49-F238E27FC236}">
                <a16:creationId xmlns:a16="http://schemas.microsoft.com/office/drawing/2014/main" id="{258537C8-F51A-4ED7-B58A-E2F5B4194E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927" y="1524000"/>
            <a:ext cx="8724075" cy="4398925"/>
          </a:xfrm>
        </p:spPr>
      </p:pic>
      <p:sp>
        <p:nvSpPr>
          <p:cNvPr id="7" name="Arrow: Right 6">
            <a:extLst>
              <a:ext uri="{FF2B5EF4-FFF2-40B4-BE49-F238E27FC236}">
                <a16:creationId xmlns:a16="http://schemas.microsoft.com/office/drawing/2014/main" id="{9873198D-68EC-4B51-9065-32AD809B71E8}"/>
              </a:ext>
            </a:extLst>
          </p:cNvPr>
          <p:cNvSpPr/>
          <p:nvPr/>
        </p:nvSpPr>
        <p:spPr>
          <a:xfrm>
            <a:off x="2286000" y="4953000"/>
            <a:ext cx="838200" cy="5334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63C67B-967E-44E4-B41C-235AAB292A59}"/>
              </a:ext>
            </a:extLst>
          </p:cNvPr>
          <p:cNvSpPr txBox="1"/>
          <p:nvPr/>
        </p:nvSpPr>
        <p:spPr>
          <a:xfrm>
            <a:off x="457200" y="4850368"/>
            <a:ext cx="2133600" cy="738664"/>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Make sure to Validate report in Adobe Prior to Submission into GEMs</a:t>
            </a:r>
            <a:endParaRPr lang="en-US" sz="1600" dirty="0">
              <a:latin typeface="Arial Nova" panose="020B0604020202020204" pitchFamily="34" charset="0"/>
            </a:endParaRPr>
          </a:p>
        </p:txBody>
      </p:sp>
      <p:sp>
        <p:nvSpPr>
          <p:cNvPr id="13" name="Oval 12">
            <a:extLst>
              <a:ext uri="{FF2B5EF4-FFF2-40B4-BE49-F238E27FC236}">
                <a16:creationId xmlns:a16="http://schemas.microsoft.com/office/drawing/2014/main" id="{17FD70B9-B801-4F2D-99D4-C5D7C018020D}"/>
              </a:ext>
            </a:extLst>
          </p:cNvPr>
          <p:cNvSpPr/>
          <p:nvPr/>
        </p:nvSpPr>
        <p:spPr>
          <a:xfrm>
            <a:off x="3124200" y="4648200"/>
            <a:ext cx="2743200" cy="1122325"/>
          </a:xfrm>
          <a:prstGeom prst="ellipse">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925320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94415"/>
            <a:ext cx="8860632" cy="844948"/>
          </a:xfrm>
        </p:spPr>
        <p:txBody>
          <a:bodyPr>
            <a:normAutofit fontScale="90000"/>
          </a:bodyPr>
          <a:lstStyle/>
          <a:p>
            <a:r>
              <a:rPr lang="en-US" sz="5400" dirty="0"/>
              <a:t>VAWA REPORT PDF DOWNLOAD</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79</a:t>
            </a:fld>
            <a:endParaRPr lang="en-US"/>
          </a:p>
        </p:txBody>
      </p:sp>
      <p:sp>
        <p:nvSpPr>
          <p:cNvPr id="8" name="TextBox 7">
            <a:extLst>
              <a:ext uri="{FF2B5EF4-FFF2-40B4-BE49-F238E27FC236}">
                <a16:creationId xmlns:a16="http://schemas.microsoft.com/office/drawing/2014/main" id="{C4869051-9B68-4A01-81FA-149238D9D5C8}"/>
              </a:ext>
            </a:extLst>
          </p:cNvPr>
          <p:cNvSpPr txBox="1"/>
          <p:nvPr/>
        </p:nvSpPr>
        <p:spPr>
          <a:xfrm>
            <a:off x="1219200" y="1087475"/>
            <a:ext cx="2133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Sample VAWA REPORT</a:t>
            </a:r>
            <a:endParaRPr lang="en-US" sz="1600" dirty="0">
              <a:latin typeface="Arial Nova" panose="020B0604020202020204" pitchFamily="34" charset="0"/>
            </a:endParaRPr>
          </a:p>
        </p:txBody>
      </p:sp>
      <p:pic>
        <p:nvPicPr>
          <p:cNvPr id="12" name="Content Placeholder 11">
            <a:extLst>
              <a:ext uri="{FF2B5EF4-FFF2-40B4-BE49-F238E27FC236}">
                <a16:creationId xmlns:a16="http://schemas.microsoft.com/office/drawing/2014/main" id="{258537C8-F51A-4ED7-B58A-E2F5B4194E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461745"/>
            <a:ext cx="8860632" cy="4554531"/>
          </a:xfrm>
        </p:spPr>
      </p:pic>
      <p:sp>
        <p:nvSpPr>
          <p:cNvPr id="7" name="Arrow: Right 6">
            <a:extLst>
              <a:ext uri="{FF2B5EF4-FFF2-40B4-BE49-F238E27FC236}">
                <a16:creationId xmlns:a16="http://schemas.microsoft.com/office/drawing/2014/main" id="{9873198D-68EC-4B51-9065-32AD809B71E8}"/>
              </a:ext>
            </a:extLst>
          </p:cNvPr>
          <p:cNvSpPr/>
          <p:nvPr/>
        </p:nvSpPr>
        <p:spPr>
          <a:xfrm>
            <a:off x="1981200" y="5188265"/>
            <a:ext cx="838200" cy="5334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C63C67B-967E-44E4-B41C-235AAB292A59}"/>
              </a:ext>
            </a:extLst>
          </p:cNvPr>
          <p:cNvSpPr txBox="1"/>
          <p:nvPr/>
        </p:nvSpPr>
        <p:spPr>
          <a:xfrm>
            <a:off x="266700" y="5031861"/>
            <a:ext cx="2133600" cy="738664"/>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Make sure to Validate report in Adobe Prior to Submission into GEMs</a:t>
            </a:r>
            <a:endParaRPr lang="en-US" sz="1600" dirty="0">
              <a:latin typeface="Arial Nova" panose="020B0604020202020204" pitchFamily="34" charset="0"/>
            </a:endParaRPr>
          </a:p>
        </p:txBody>
      </p:sp>
      <p:sp>
        <p:nvSpPr>
          <p:cNvPr id="13" name="Oval 12">
            <a:extLst>
              <a:ext uri="{FF2B5EF4-FFF2-40B4-BE49-F238E27FC236}">
                <a16:creationId xmlns:a16="http://schemas.microsoft.com/office/drawing/2014/main" id="{17FD70B9-B801-4F2D-99D4-C5D7C018020D}"/>
              </a:ext>
            </a:extLst>
          </p:cNvPr>
          <p:cNvSpPr/>
          <p:nvPr/>
        </p:nvSpPr>
        <p:spPr>
          <a:xfrm>
            <a:off x="2819399" y="5031861"/>
            <a:ext cx="2667001" cy="911739"/>
          </a:xfrm>
          <a:prstGeom prst="ellipse">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Oval 9">
            <a:extLst>
              <a:ext uri="{FF2B5EF4-FFF2-40B4-BE49-F238E27FC236}">
                <a16:creationId xmlns:a16="http://schemas.microsoft.com/office/drawing/2014/main" id="{D7D2EC94-F841-4995-B99E-93A28A624A6C}"/>
              </a:ext>
            </a:extLst>
          </p:cNvPr>
          <p:cNvSpPr/>
          <p:nvPr/>
        </p:nvSpPr>
        <p:spPr>
          <a:xfrm>
            <a:off x="6858000" y="3239166"/>
            <a:ext cx="1179672" cy="494634"/>
          </a:xfrm>
          <a:prstGeom prst="ellipse">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 name="Arrow: Right 10">
            <a:extLst>
              <a:ext uri="{FF2B5EF4-FFF2-40B4-BE49-F238E27FC236}">
                <a16:creationId xmlns:a16="http://schemas.microsoft.com/office/drawing/2014/main" id="{0950D3CF-4A8D-4187-B926-A7F4D1D1940C}"/>
              </a:ext>
            </a:extLst>
          </p:cNvPr>
          <p:cNvSpPr/>
          <p:nvPr/>
        </p:nvSpPr>
        <p:spPr>
          <a:xfrm rot="16200000">
            <a:off x="4310809" y="2908661"/>
            <a:ext cx="522382" cy="2179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highlight>
                <a:srgbClr val="FFFF00"/>
              </a:highlight>
            </a:endParaRPr>
          </a:p>
        </p:txBody>
      </p:sp>
      <p:sp>
        <p:nvSpPr>
          <p:cNvPr id="2" name="Rectangle 1">
            <a:extLst>
              <a:ext uri="{FF2B5EF4-FFF2-40B4-BE49-F238E27FC236}">
                <a16:creationId xmlns:a16="http://schemas.microsoft.com/office/drawing/2014/main" id="{959428F9-474B-4E61-9E46-D498FA0FD57C}"/>
              </a:ext>
            </a:extLst>
          </p:cNvPr>
          <p:cNvSpPr/>
          <p:nvPr/>
        </p:nvSpPr>
        <p:spPr>
          <a:xfrm>
            <a:off x="4114801" y="2514600"/>
            <a:ext cx="990600" cy="189382"/>
          </a:xfrm>
          <a:prstGeom prst="rect">
            <a:avLst/>
          </a:prstGeom>
          <a:noFill/>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4" name="Rectangle 13">
            <a:extLst>
              <a:ext uri="{FF2B5EF4-FFF2-40B4-BE49-F238E27FC236}">
                <a16:creationId xmlns:a16="http://schemas.microsoft.com/office/drawing/2014/main" id="{BC656F19-9073-4610-8A0D-CB586DDB49B4}"/>
              </a:ext>
            </a:extLst>
          </p:cNvPr>
          <p:cNvSpPr/>
          <p:nvPr/>
        </p:nvSpPr>
        <p:spPr>
          <a:xfrm>
            <a:off x="5486400" y="2514600"/>
            <a:ext cx="1600200" cy="189382"/>
          </a:xfrm>
          <a:prstGeom prst="rect">
            <a:avLst/>
          </a:prstGeom>
          <a:noFill/>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5" name="Arrow: Right 14">
            <a:extLst>
              <a:ext uri="{FF2B5EF4-FFF2-40B4-BE49-F238E27FC236}">
                <a16:creationId xmlns:a16="http://schemas.microsoft.com/office/drawing/2014/main" id="{7CF7EF38-2EDC-43F6-8FFE-DD0FFF9CE841}"/>
              </a:ext>
            </a:extLst>
          </p:cNvPr>
          <p:cNvSpPr/>
          <p:nvPr/>
        </p:nvSpPr>
        <p:spPr>
          <a:xfrm rot="16200000">
            <a:off x="6085165" y="2922716"/>
            <a:ext cx="522382" cy="2179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92021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1">
            <a:extLst>
              <a:ext uri="{FF2B5EF4-FFF2-40B4-BE49-F238E27FC236}">
                <a16:creationId xmlns:a16="http://schemas.microsoft.com/office/drawing/2014/main" id="{9D5F4290-C388-4A07-9F4E-174DA2F2926C}"/>
              </a:ext>
            </a:extLst>
          </p:cNvPr>
          <p:cNvPicPr>
            <a:picLocks noGrp="1" noChangeAspect="1"/>
          </p:cNvPicPr>
          <p:nvPr>
            <p:ph idx="1"/>
          </p:nvPr>
        </p:nvPicPr>
        <p:blipFill>
          <a:blip r:embed="rId3"/>
          <a:stretch>
            <a:fillRect/>
          </a:stretch>
        </p:blipFill>
        <p:spPr>
          <a:xfrm>
            <a:off x="138091" y="1570038"/>
            <a:ext cx="8867817" cy="4525962"/>
          </a:xfrm>
          <a:prstGeom prst="rect">
            <a:avLst/>
          </a:prstGeom>
        </p:spPr>
      </p:pic>
      <p:sp>
        <p:nvSpPr>
          <p:cNvPr id="5" name="Slide Number Placeholder 4">
            <a:extLst>
              <a:ext uri="{FF2B5EF4-FFF2-40B4-BE49-F238E27FC236}">
                <a16:creationId xmlns:a16="http://schemas.microsoft.com/office/drawing/2014/main" id="{BF7F18DF-13A6-41DF-BF71-AF815CED375E}"/>
              </a:ext>
            </a:extLst>
          </p:cNvPr>
          <p:cNvSpPr>
            <a:spLocks noGrp="1"/>
          </p:cNvSpPr>
          <p:nvPr>
            <p:ph type="sldNum" sz="quarter" idx="12"/>
          </p:nvPr>
        </p:nvSpPr>
        <p:spPr/>
        <p:txBody>
          <a:bodyPr/>
          <a:lstStyle/>
          <a:p>
            <a:fld id="{5217D969-FAF6-4667-9EED-A6C98B22320E}" type="slidenum">
              <a:rPr lang="en-US" smtClean="0"/>
              <a:t>8</a:t>
            </a:fld>
            <a:endParaRPr lang="en-US"/>
          </a:p>
        </p:txBody>
      </p:sp>
      <p:sp>
        <p:nvSpPr>
          <p:cNvPr id="6" name="Title 5">
            <a:extLst>
              <a:ext uri="{FF2B5EF4-FFF2-40B4-BE49-F238E27FC236}">
                <a16:creationId xmlns:a16="http://schemas.microsoft.com/office/drawing/2014/main" id="{0FC38A28-57BF-44EF-B74A-7BC8531655F0}"/>
              </a:ext>
            </a:extLst>
          </p:cNvPr>
          <p:cNvSpPr>
            <a:spLocks noGrp="1"/>
          </p:cNvSpPr>
          <p:nvPr>
            <p:ph type="title"/>
          </p:nvPr>
        </p:nvSpPr>
        <p:spPr/>
        <p:txBody>
          <a:bodyPr>
            <a:normAutofit/>
          </a:bodyPr>
          <a:lstStyle/>
          <a:p>
            <a:r>
              <a:rPr lang="en-US" sz="6000" dirty="0"/>
              <a:t>MY PROFILE OVERVIEW</a:t>
            </a:r>
          </a:p>
        </p:txBody>
      </p:sp>
      <p:sp>
        <p:nvSpPr>
          <p:cNvPr id="7" name="Rectangle 6">
            <a:extLst>
              <a:ext uri="{FF2B5EF4-FFF2-40B4-BE49-F238E27FC236}">
                <a16:creationId xmlns:a16="http://schemas.microsoft.com/office/drawing/2014/main" id="{FEEEFFB3-6B00-4C5B-BA68-9DA306DEFA44}"/>
              </a:ext>
            </a:extLst>
          </p:cNvPr>
          <p:cNvSpPr/>
          <p:nvPr/>
        </p:nvSpPr>
        <p:spPr>
          <a:xfrm>
            <a:off x="125458" y="2133600"/>
            <a:ext cx="1474742" cy="2743200"/>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A1902D1D-3B60-40FF-BB1C-F02185AA2DC9}"/>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3" name="Rectangle 2">
            <a:extLst>
              <a:ext uri="{FF2B5EF4-FFF2-40B4-BE49-F238E27FC236}">
                <a16:creationId xmlns:a16="http://schemas.microsoft.com/office/drawing/2014/main" id="{22EB580C-7CEB-4E77-B9C6-F5974599A1DC}"/>
              </a:ext>
            </a:extLst>
          </p:cNvPr>
          <p:cNvSpPr/>
          <p:nvPr/>
        </p:nvSpPr>
        <p:spPr>
          <a:xfrm>
            <a:off x="2133599" y="1588681"/>
            <a:ext cx="1013791" cy="392519"/>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4" name="Arrow: Down 3">
            <a:extLst>
              <a:ext uri="{FF2B5EF4-FFF2-40B4-BE49-F238E27FC236}">
                <a16:creationId xmlns:a16="http://schemas.microsoft.com/office/drawing/2014/main" id="{B15F02CD-FC6E-431B-AF43-59E93B1DD54B}"/>
              </a:ext>
            </a:extLst>
          </p:cNvPr>
          <p:cNvSpPr/>
          <p:nvPr/>
        </p:nvSpPr>
        <p:spPr>
          <a:xfrm rot="5400000">
            <a:off x="3564045" y="1278045"/>
            <a:ext cx="392518" cy="1013791"/>
          </a:xfrm>
          <a:prstGeom prst="down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115AA8-7AE5-4FB2-B236-03D67AF2BEFD}"/>
              </a:ext>
            </a:extLst>
          </p:cNvPr>
          <p:cNvSpPr/>
          <p:nvPr/>
        </p:nvSpPr>
        <p:spPr>
          <a:xfrm>
            <a:off x="7848600" y="1600200"/>
            <a:ext cx="914400" cy="315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D047BD-F33A-4584-BB76-B4A03CEA7DE0}"/>
              </a:ext>
            </a:extLst>
          </p:cNvPr>
          <p:cNvPicPr>
            <a:picLocks noChangeAspect="1"/>
          </p:cNvPicPr>
          <p:nvPr/>
        </p:nvPicPr>
        <p:blipFill>
          <a:blip r:embed="rId4"/>
          <a:stretch>
            <a:fillRect/>
          </a:stretch>
        </p:blipFill>
        <p:spPr>
          <a:xfrm>
            <a:off x="1752600" y="2830369"/>
            <a:ext cx="914400" cy="392519"/>
          </a:xfrm>
          <a:prstGeom prst="rect">
            <a:avLst/>
          </a:prstGeom>
        </p:spPr>
      </p:pic>
      <p:pic>
        <p:nvPicPr>
          <p:cNvPr id="16" name="Picture 15">
            <a:extLst>
              <a:ext uri="{FF2B5EF4-FFF2-40B4-BE49-F238E27FC236}">
                <a16:creationId xmlns:a16="http://schemas.microsoft.com/office/drawing/2014/main" id="{ED889C02-4630-4C04-83C3-70953BF5E4C0}"/>
              </a:ext>
            </a:extLst>
          </p:cNvPr>
          <p:cNvPicPr>
            <a:picLocks noChangeAspect="1"/>
          </p:cNvPicPr>
          <p:nvPr/>
        </p:nvPicPr>
        <p:blipFill>
          <a:blip r:embed="rId5"/>
          <a:stretch>
            <a:fillRect/>
          </a:stretch>
        </p:blipFill>
        <p:spPr>
          <a:xfrm>
            <a:off x="2686431" y="2784979"/>
            <a:ext cx="1133954" cy="524301"/>
          </a:xfrm>
          <a:prstGeom prst="rect">
            <a:avLst/>
          </a:prstGeom>
        </p:spPr>
      </p:pic>
    </p:spTree>
    <p:extLst>
      <p:ext uri="{BB962C8B-B14F-4D97-AF65-F5344CB8AC3E}">
        <p14:creationId xmlns:p14="http://schemas.microsoft.com/office/powerpoint/2010/main" val="27921903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1143000"/>
          </a:xfrm>
        </p:spPr>
        <p:txBody>
          <a:bodyPr>
            <a:normAutofit/>
          </a:bodyPr>
          <a:lstStyle/>
          <a:p>
            <a:r>
              <a:rPr lang="en-US" sz="6600" dirty="0"/>
              <a:t>UPLOAD VAWA REPORT</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80</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81AF6F3E-1810-48AE-98F1-04FCE7A94B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14011"/>
            <a:ext cx="9144000" cy="3718824"/>
          </a:xfrm>
        </p:spPr>
      </p:pic>
      <p:sp>
        <p:nvSpPr>
          <p:cNvPr id="7" name="Arrow: Right 6">
            <a:extLst>
              <a:ext uri="{FF2B5EF4-FFF2-40B4-BE49-F238E27FC236}">
                <a16:creationId xmlns:a16="http://schemas.microsoft.com/office/drawing/2014/main" id="{E273ABEA-71F3-4CF4-B3B8-AE784561E3B0}"/>
              </a:ext>
            </a:extLst>
          </p:cNvPr>
          <p:cNvSpPr/>
          <p:nvPr/>
        </p:nvSpPr>
        <p:spPr>
          <a:xfrm>
            <a:off x="1219200" y="268627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DC0EDB2-629E-4FE0-9A73-E3789630D132}"/>
              </a:ext>
            </a:extLst>
          </p:cNvPr>
          <p:cNvSpPr/>
          <p:nvPr/>
        </p:nvSpPr>
        <p:spPr>
          <a:xfrm>
            <a:off x="8077200" y="2743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BFA27E7-719A-402D-9855-F437BD6D70FB}"/>
              </a:ext>
            </a:extLst>
          </p:cNvPr>
          <p:cNvSpPr/>
          <p:nvPr/>
        </p:nvSpPr>
        <p:spPr>
          <a:xfrm>
            <a:off x="1219200" y="2250141"/>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90C2198-E51D-44F5-960F-286DCEB6A6EB}"/>
              </a:ext>
            </a:extLst>
          </p:cNvPr>
          <p:cNvSpPr/>
          <p:nvPr/>
        </p:nvSpPr>
        <p:spPr>
          <a:xfrm>
            <a:off x="1219200" y="3048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02492A-B056-4EB3-A020-604A65113022}"/>
              </a:ext>
            </a:extLst>
          </p:cNvPr>
          <p:cNvSpPr txBox="1"/>
          <p:nvPr/>
        </p:nvSpPr>
        <p:spPr>
          <a:xfrm>
            <a:off x="3581400" y="2686271"/>
            <a:ext cx="25908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Upload Validated PDF Version</a:t>
            </a:r>
            <a:endParaRPr lang="en-US" sz="1600" dirty="0">
              <a:latin typeface="Arial Nova" panose="020B0604020202020204" pitchFamily="34" charset="0"/>
            </a:endParaRPr>
          </a:p>
        </p:txBody>
      </p:sp>
      <p:sp>
        <p:nvSpPr>
          <p:cNvPr id="13" name="TextBox 12">
            <a:extLst>
              <a:ext uri="{FF2B5EF4-FFF2-40B4-BE49-F238E27FC236}">
                <a16:creationId xmlns:a16="http://schemas.microsoft.com/office/drawing/2014/main" id="{4B1D889D-82EA-4597-9461-525A2F39AB3D}"/>
              </a:ext>
            </a:extLst>
          </p:cNvPr>
          <p:cNvSpPr txBox="1"/>
          <p:nvPr/>
        </p:nvSpPr>
        <p:spPr>
          <a:xfrm>
            <a:off x="804333" y="3039533"/>
            <a:ext cx="609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5" name="Rectangle 14">
            <a:extLst>
              <a:ext uri="{FF2B5EF4-FFF2-40B4-BE49-F238E27FC236}">
                <a16:creationId xmlns:a16="http://schemas.microsoft.com/office/drawing/2014/main" id="{A0F82949-C276-472D-BF40-1F629727012E}"/>
              </a:ext>
            </a:extLst>
          </p:cNvPr>
          <p:cNvSpPr/>
          <p:nvPr/>
        </p:nvSpPr>
        <p:spPr>
          <a:xfrm>
            <a:off x="152400" y="22860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4D00002-A4BC-4D5C-936A-C667742DD882}"/>
              </a:ext>
            </a:extLst>
          </p:cNvPr>
          <p:cNvSpPr/>
          <p:nvPr/>
        </p:nvSpPr>
        <p:spPr>
          <a:xfrm>
            <a:off x="1775178" y="3048000"/>
            <a:ext cx="1219201" cy="381000"/>
          </a:xfrm>
          <a:prstGeom prst="ellipse">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6" name="Oval 15">
            <a:extLst>
              <a:ext uri="{FF2B5EF4-FFF2-40B4-BE49-F238E27FC236}">
                <a16:creationId xmlns:a16="http://schemas.microsoft.com/office/drawing/2014/main" id="{B8397B8B-F8D7-4909-9E1D-B992483B7D1C}"/>
              </a:ext>
            </a:extLst>
          </p:cNvPr>
          <p:cNvSpPr/>
          <p:nvPr/>
        </p:nvSpPr>
        <p:spPr>
          <a:xfrm>
            <a:off x="8458200" y="2672315"/>
            <a:ext cx="609600" cy="381000"/>
          </a:xfrm>
          <a:prstGeom prst="ellipse">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7" name="Arrow: Right 16">
            <a:extLst>
              <a:ext uri="{FF2B5EF4-FFF2-40B4-BE49-F238E27FC236}">
                <a16:creationId xmlns:a16="http://schemas.microsoft.com/office/drawing/2014/main" id="{02F43174-CDED-43C6-B265-DDAE6BAFF00E}"/>
              </a:ext>
            </a:extLst>
          </p:cNvPr>
          <p:cNvSpPr/>
          <p:nvPr/>
        </p:nvSpPr>
        <p:spPr>
          <a:xfrm rot="10800000">
            <a:off x="838200" y="4876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BEED0B-255B-430F-8372-4F9443E774C2}"/>
              </a:ext>
            </a:extLst>
          </p:cNvPr>
          <p:cNvSpPr/>
          <p:nvPr/>
        </p:nvSpPr>
        <p:spPr>
          <a:xfrm>
            <a:off x="8153400" y="18637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122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60632" cy="1143000"/>
          </a:xfrm>
        </p:spPr>
        <p:txBody>
          <a:bodyPr>
            <a:normAutofit/>
          </a:bodyPr>
          <a:lstStyle/>
          <a:p>
            <a:r>
              <a:rPr lang="en-US" sz="5400" dirty="0"/>
              <a:t>PROJECT PROGRESS REPORT</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81</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9733FD7C-AF8D-46E4-B374-4384C18AF0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52600"/>
            <a:ext cx="9143999" cy="3695675"/>
          </a:xfrm>
        </p:spPr>
      </p:pic>
      <p:sp>
        <p:nvSpPr>
          <p:cNvPr id="7" name="Arrow: Right 6">
            <a:extLst>
              <a:ext uri="{FF2B5EF4-FFF2-40B4-BE49-F238E27FC236}">
                <a16:creationId xmlns:a16="http://schemas.microsoft.com/office/drawing/2014/main" id="{59E568E6-1F83-49C8-B8AF-0DA4BF3157B6}"/>
              </a:ext>
            </a:extLst>
          </p:cNvPr>
          <p:cNvSpPr/>
          <p:nvPr/>
        </p:nvSpPr>
        <p:spPr>
          <a:xfrm>
            <a:off x="1295400" y="2710185"/>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3D261B8-E925-4D54-B1AD-C2126DDE120B}"/>
              </a:ext>
            </a:extLst>
          </p:cNvPr>
          <p:cNvSpPr/>
          <p:nvPr/>
        </p:nvSpPr>
        <p:spPr>
          <a:xfrm>
            <a:off x="1295400"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A6046-38E3-41E6-A230-E4D12F2405F5}"/>
              </a:ext>
            </a:extLst>
          </p:cNvPr>
          <p:cNvSpPr/>
          <p:nvPr/>
        </p:nvSpPr>
        <p:spPr>
          <a:xfrm>
            <a:off x="152400" y="2209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C636EFE-E727-47F6-814F-A90FD50849A8}"/>
              </a:ext>
            </a:extLst>
          </p:cNvPr>
          <p:cNvSpPr/>
          <p:nvPr/>
        </p:nvSpPr>
        <p:spPr>
          <a:xfrm rot="10800000">
            <a:off x="1295400" y="4191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F0F05-E9CF-463E-B8A5-62D6C6ADD86C}"/>
              </a:ext>
            </a:extLst>
          </p:cNvPr>
          <p:cNvSpPr/>
          <p:nvPr/>
        </p:nvSpPr>
        <p:spPr>
          <a:xfrm>
            <a:off x="8153400" y="1752600"/>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531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3128"/>
            <a:ext cx="8860632" cy="764048"/>
          </a:xfrm>
        </p:spPr>
        <p:txBody>
          <a:bodyPr>
            <a:normAutofit/>
          </a:bodyPr>
          <a:lstStyle/>
          <a:p>
            <a:r>
              <a:rPr lang="en-US" sz="4000" dirty="0"/>
              <a:t>PROJECT PROGRESS REPORT – OBJECTIVE </a:t>
            </a: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t>82</a:t>
            </a:fld>
            <a:endParaRPr lang="en-US"/>
          </a:p>
        </p:txBody>
      </p:sp>
      <p:pic>
        <p:nvPicPr>
          <p:cNvPr id="10" name="Content Placeholder 9" descr="A screenshot of a social media post&#10;&#10;Description automatically generated">
            <a:extLst>
              <a:ext uri="{FF2B5EF4-FFF2-40B4-BE49-F238E27FC236}">
                <a16:creationId xmlns:a16="http://schemas.microsoft.com/office/drawing/2014/main" id="{87728109-009A-4E6D-B97D-823570500F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5" y="920535"/>
            <a:ext cx="9149315" cy="5295772"/>
          </a:xfrm>
        </p:spPr>
      </p:pic>
      <p:sp>
        <p:nvSpPr>
          <p:cNvPr id="7" name="Arrow: Right 6">
            <a:extLst>
              <a:ext uri="{FF2B5EF4-FFF2-40B4-BE49-F238E27FC236}">
                <a16:creationId xmlns:a16="http://schemas.microsoft.com/office/drawing/2014/main" id="{36AAA0BB-E85F-48DB-97D9-67C740AC4FEA}"/>
              </a:ext>
            </a:extLst>
          </p:cNvPr>
          <p:cNvSpPr/>
          <p:nvPr/>
        </p:nvSpPr>
        <p:spPr>
          <a:xfrm>
            <a:off x="1219200" y="34290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B86CE68-F772-49F1-8FDF-35B204C00DCC}"/>
              </a:ext>
            </a:extLst>
          </p:cNvPr>
          <p:cNvSpPr/>
          <p:nvPr/>
        </p:nvSpPr>
        <p:spPr>
          <a:xfrm>
            <a:off x="1219200" y="3962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680C482-AED4-4793-A54E-C9351C4B6090}"/>
              </a:ext>
            </a:extLst>
          </p:cNvPr>
          <p:cNvSpPr/>
          <p:nvPr/>
        </p:nvSpPr>
        <p:spPr>
          <a:xfrm>
            <a:off x="1219200" y="5943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631B984-4DC5-4560-A858-05E2C93BDE41}"/>
              </a:ext>
            </a:extLst>
          </p:cNvPr>
          <p:cNvSpPr/>
          <p:nvPr/>
        </p:nvSpPr>
        <p:spPr>
          <a:xfrm>
            <a:off x="1219200" y="2971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D394FE1-3712-4CF9-B600-1EAD40A5D0F9}"/>
              </a:ext>
            </a:extLst>
          </p:cNvPr>
          <p:cNvSpPr/>
          <p:nvPr/>
        </p:nvSpPr>
        <p:spPr>
          <a:xfrm>
            <a:off x="1219200" y="2514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E7E5430-5E40-4974-999E-17F45804E4C7}"/>
              </a:ext>
            </a:extLst>
          </p:cNvPr>
          <p:cNvSpPr/>
          <p:nvPr/>
        </p:nvSpPr>
        <p:spPr>
          <a:xfrm>
            <a:off x="1295400" y="1678443"/>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9D17CC-9D0F-400B-9E75-CFBF0D922376}"/>
              </a:ext>
            </a:extLst>
          </p:cNvPr>
          <p:cNvSpPr txBox="1"/>
          <p:nvPr/>
        </p:nvSpPr>
        <p:spPr>
          <a:xfrm>
            <a:off x="1947646" y="4419600"/>
            <a:ext cx="3607766"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detailed description for project results</a:t>
            </a:r>
            <a:endParaRPr lang="en-US" sz="1600" dirty="0">
              <a:latin typeface="Arial Nova" panose="020B0604020202020204" pitchFamily="34" charset="0"/>
            </a:endParaRPr>
          </a:p>
        </p:txBody>
      </p:sp>
      <p:sp>
        <p:nvSpPr>
          <p:cNvPr id="15" name="TextBox 14">
            <a:extLst>
              <a:ext uri="{FF2B5EF4-FFF2-40B4-BE49-F238E27FC236}">
                <a16:creationId xmlns:a16="http://schemas.microsoft.com/office/drawing/2014/main" id="{2412ED3F-7EB0-4BCD-B650-3222854B6883}"/>
              </a:ext>
            </a:extLst>
          </p:cNvPr>
          <p:cNvSpPr txBox="1"/>
          <p:nvPr/>
        </p:nvSpPr>
        <p:spPr>
          <a:xfrm>
            <a:off x="665693" y="5867400"/>
            <a:ext cx="70590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6" name="Arrow: Right 15">
            <a:extLst>
              <a:ext uri="{FF2B5EF4-FFF2-40B4-BE49-F238E27FC236}">
                <a16:creationId xmlns:a16="http://schemas.microsoft.com/office/drawing/2014/main" id="{85BFCC3F-6F3E-4B8B-BD90-B250AC1AA305}"/>
              </a:ext>
            </a:extLst>
          </p:cNvPr>
          <p:cNvSpPr/>
          <p:nvPr/>
        </p:nvSpPr>
        <p:spPr>
          <a:xfrm>
            <a:off x="2133600" y="2057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B8C8BFD-8EB4-45D9-B1C3-327758ABE298}"/>
              </a:ext>
            </a:extLst>
          </p:cNvPr>
          <p:cNvSpPr/>
          <p:nvPr/>
        </p:nvSpPr>
        <p:spPr>
          <a:xfrm>
            <a:off x="152400" y="13716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CC3CC5-15A3-4853-8C53-3656705F2E38}"/>
              </a:ext>
            </a:extLst>
          </p:cNvPr>
          <p:cNvSpPr/>
          <p:nvPr/>
        </p:nvSpPr>
        <p:spPr>
          <a:xfrm>
            <a:off x="8153400" y="9493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3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9469B8D2-68FF-422D-A624-5BCE6244BD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28800"/>
            <a:ext cx="9144000" cy="4356446"/>
          </a:xfrm>
        </p:spPr>
      </p:pic>
      <p:sp>
        <p:nvSpPr>
          <p:cNvPr id="5" name="Slide Number Placeholder 4">
            <a:extLst>
              <a:ext uri="{FF2B5EF4-FFF2-40B4-BE49-F238E27FC236}">
                <a16:creationId xmlns:a16="http://schemas.microsoft.com/office/drawing/2014/main" id="{CCED98A5-7070-41A1-8D3B-B1F5A4E1CB6B}"/>
              </a:ext>
            </a:extLst>
          </p:cNvPr>
          <p:cNvSpPr>
            <a:spLocks noGrp="1"/>
          </p:cNvSpPr>
          <p:nvPr>
            <p:ph type="sldNum" sz="quarter" idx="12"/>
          </p:nvPr>
        </p:nvSpPr>
        <p:spPr/>
        <p:txBody>
          <a:bodyPr/>
          <a:lstStyle/>
          <a:p>
            <a:fld id="{5217D969-FAF6-4667-9EED-A6C98B22320E}" type="slidenum">
              <a:rPr lang="en-US" smtClean="0"/>
              <a:t>83</a:t>
            </a:fld>
            <a:endParaRPr lang="en-US"/>
          </a:p>
        </p:txBody>
      </p:sp>
      <p:sp>
        <p:nvSpPr>
          <p:cNvPr id="6" name="Title 5">
            <a:extLst>
              <a:ext uri="{FF2B5EF4-FFF2-40B4-BE49-F238E27FC236}">
                <a16:creationId xmlns:a16="http://schemas.microsoft.com/office/drawing/2014/main" id="{430F8418-2AC1-4C63-887B-AB21DA419BB1}"/>
              </a:ext>
            </a:extLst>
          </p:cNvPr>
          <p:cNvSpPr>
            <a:spLocks noGrp="1"/>
          </p:cNvSpPr>
          <p:nvPr>
            <p:ph type="title"/>
          </p:nvPr>
        </p:nvSpPr>
        <p:spPr>
          <a:xfrm>
            <a:off x="152400" y="92707"/>
            <a:ext cx="8991600" cy="1104385"/>
          </a:xfrm>
        </p:spPr>
        <p:txBody>
          <a:bodyPr>
            <a:normAutofit fontScale="90000"/>
          </a:bodyPr>
          <a:lstStyle/>
          <a:p>
            <a:r>
              <a:rPr lang="en-US" sz="4000" dirty="0"/>
              <a:t>PROJECT </a:t>
            </a:r>
            <a:r>
              <a:rPr lang="en-US" sz="4400" dirty="0"/>
              <a:t>PROGRESS</a:t>
            </a:r>
            <a:r>
              <a:rPr lang="en-US" sz="4000" dirty="0"/>
              <a:t> REPORT - ACTIVITIES</a:t>
            </a:r>
          </a:p>
        </p:txBody>
      </p:sp>
      <p:sp>
        <p:nvSpPr>
          <p:cNvPr id="7" name="Arrow: Right 6">
            <a:extLst>
              <a:ext uri="{FF2B5EF4-FFF2-40B4-BE49-F238E27FC236}">
                <a16:creationId xmlns:a16="http://schemas.microsoft.com/office/drawing/2014/main" id="{0AB736CD-AB96-4C84-9480-0D0F8DB7C6AF}"/>
              </a:ext>
            </a:extLst>
          </p:cNvPr>
          <p:cNvSpPr/>
          <p:nvPr/>
        </p:nvSpPr>
        <p:spPr>
          <a:xfrm>
            <a:off x="1295400" y="3886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0AB7B3E-6DE5-491E-8831-0AFAFFD7B9D9}"/>
              </a:ext>
            </a:extLst>
          </p:cNvPr>
          <p:cNvSpPr/>
          <p:nvPr/>
        </p:nvSpPr>
        <p:spPr>
          <a:xfrm>
            <a:off x="1326776" y="33147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8E2046B-FEEE-4039-B4EF-598700D45614}"/>
              </a:ext>
            </a:extLst>
          </p:cNvPr>
          <p:cNvSpPr/>
          <p:nvPr/>
        </p:nvSpPr>
        <p:spPr>
          <a:xfrm>
            <a:off x="1295400" y="22098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5B2BA34-1BC6-451F-89B2-1E1D769ECE85}"/>
              </a:ext>
            </a:extLst>
          </p:cNvPr>
          <p:cNvSpPr/>
          <p:nvPr/>
        </p:nvSpPr>
        <p:spPr>
          <a:xfrm>
            <a:off x="1219200" y="58674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10AFF8F-0A1F-4B7A-9202-2D2DB89BD3E2}"/>
              </a:ext>
            </a:extLst>
          </p:cNvPr>
          <p:cNvSpPr/>
          <p:nvPr/>
        </p:nvSpPr>
        <p:spPr>
          <a:xfrm>
            <a:off x="4604657" y="2895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8039FE-F4EB-4732-BB14-6C49315B2D76}"/>
              </a:ext>
            </a:extLst>
          </p:cNvPr>
          <p:cNvSpPr txBox="1"/>
          <p:nvPr/>
        </p:nvSpPr>
        <p:spPr>
          <a:xfrm>
            <a:off x="1752600" y="4264223"/>
            <a:ext cx="43434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detailed description for project activity results</a:t>
            </a:r>
            <a:endParaRPr lang="en-US" sz="1600" dirty="0">
              <a:latin typeface="Arial Nova" panose="020B0604020202020204" pitchFamily="34" charset="0"/>
            </a:endParaRPr>
          </a:p>
        </p:txBody>
      </p:sp>
      <p:sp>
        <p:nvSpPr>
          <p:cNvPr id="14" name="TextBox 13">
            <a:extLst>
              <a:ext uri="{FF2B5EF4-FFF2-40B4-BE49-F238E27FC236}">
                <a16:creationId xmlns:a16="http://schemas.microsoft.com/office/drawing/2014/main" id="{A7200D00-CA64-41C5-944E-2E9734805DCC}"/>
              </a:ext>
            </a:extLst>
          </p:cNvPr>
          <p:cNvSpPr txBox="1"/>
          <p:nvPr/>
        </p:nvSpPr>
        <p:spPr>
          <a:xfrm>
            <a:off x="710517" y="5791200"/>
            <a:ext cx="661083" cy="304800"/>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5" name="Footer Placeholder 4">
            <a:extLst>
              <a:ext uri="{FF2B5EF4-FFF2-40B4-BE49-F238E27FC236}">
                <a16:creationId xmlns:a16="http://schemas.microsoft.com/office/drawing/2014/main" id="{99680968-EF43-4552-8743-C79839B913E2}"/>
              </a:ext>
            </a:extLst>
          </p:cNvPr>
          <p:cNvSpPr txBox="1">
            <a:spLocks/>
          </p:cNvSpPr>
          <p:nvPr/>
        </p:nvSpPr>
        <p:spPr>
          <a:xfrm>
            <a:off x="4419600" y="6400168"/>
            <a:ext cx="2350681" cy="365125"/>
          </a:xfrm>
          <a:prstGeom prst="rect">
            <a:avLst/>
          </a:prstGeom>
        </p:spPr>
        <p:txBody>
          <a:bodyPr vert="horz" anchor="b"/>
          <a:lstStyle>
            <a:defPPr>
              <a:defRPr lang="en-US"/>
            </a:defPPr>
            <a:lvl1pPr marL="0" algn="r" defTabSz="914400" rtl="0" eaLnBrk="1" latinLnBrk="0" hangingPunct="1">
              <a:defRPr kumimoji="0"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Governor’s Crime Commission</a:t>
            </a:r>
          </a:p>
        </p:txBody>
      </p:sp>
      <p:sp>
        <p:nvSpPr>
          <p:cNvPr id="16" name="Rectangle 15">
            <a:extLst>
              <a:ext uri="{FF2B5EF4-FFF2-40B4-BE49-F238E27FC236}">
                <a16:creationId xmlns:a16="http://schemas.microsoft.com/office/drawing/2014/main" id="{40F3852A-55D3-4996-ABB0-C6113234B4F7}"/>
              </a:ext>
            </a:extLst>
          </p:cNvPr>
          <p:cNvSpPr/>
          <p:nvPr/>
        </p:nvSpPr>
        <p:spPr>
          <a:xfrm>
            <a:off x="152400" y="22098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F01398-D65E-4C3A-9CCA-024B5F78EF87}"/>
              </a:ext>
            </a:extLst>
          </p:cNvPr>
          <p:cNvSpPr/>
          <p:nvPr/>
        </p:nvSpPr>
        <p:spPr>
          <a:xfrm>
            <a:off x="8153400" y="18637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164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social media post&#10;&#10;Description automatically generated">
            <a:extLst>
              <a:ext uri="{FF2B5EF4-FFF2-40B4-BE49-F238E27FC236}">
                <a16:creationId xmlns:a16="http://schemas.microsoft.com/office/drawing/2014/main" id="{713E5686-0C65-4645-83B1-67E43490AD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7" y="1981200"/>
            <a:ext cx="9153468" cy="3733800"/>
          </a:xfrm>
        </p:spPr>
      </p:pic>
      <p:sp>
        <p:nvSpPr>
          <p:cNvPr id="5" name="Slide Number Placeholder 4">
            <a:extLst>
              <a:ext uri="{FF2B5EF4-FFF2-40B4-BE49-F238E27FC236}">
                <a16:creationId xmlns:a16="http://schemas.microsoft.com/office/drawing/2014/main" id="{C9CC2704-4998-49E3-BEED-5E827EFA3D48}"/>
              </a:ext>
            </a:extLst>
          </p:cNvPr>
          <p:cNvSpPr>
            <a:spLocks noGrp="1"/>
          </p:cNvSpPr>
          <p:nvPr>
            <p:ph type="sldNum" sz="quarter" idx="12"/>
          </p:nvPr>
        </p:nvSpPr>
        <p:spPr/>
        <p:txBody>
          <a:bodyPr/>
          <a:lstStyle/>
          <a:p>
            <a:fld id="{5217D969-FAF6-4667-9EED-A6C98B22320E}" type="slidenum">
              <a:rPr lang="en-US" smtClean="0"/>
              <a:t>84</a:t>
            </a:fld>
            <a:endParaRPr lang="en-US"/>
          </a:p>
        </p:txBody>
      </p:sp>
      <p:sp>
        <p:nvSpPr>
          <p:cNvPr id="6" name="Title 5">
            <a:extLst>
              <a:ext uri="{FF2B5EF4-FFF2-40B4-BE49-F238E27FC236}">
                <a16:creationId xmlns:a16="http://schemas.microsoft.com/office/drawing/2014/main" id="{AF4D3777-1A47-4690-A195-B1982646423F}"/>
              </a:ext>
            </a:extLst>
          </p:cNvPr>
          <p:cNvSpPr>
            <a:spLocks noGrp="1"/>
          </p:cNvSpPr>
          <p:nvPr>
            <p:ph type="title"/>
          </p:nvPr>
        </p:nvSpPr>
        <p:spPr>
          <a:xfrm>
            <a:off x="83587" y="274638"/>
            <a:ext cx="8946447" cy="1143000"/>
          </a:xfrm>
        </p:spPr>
        <p:txBody>
          <a:bodyPr>
            <a:normAutofit/>
          </a:bodyPr>
          <a:lstStyle/>
          <a:p>
            <a:r>
              <a:rPr lang="en-US" sz="3600" dirty="0"/>
              <a:t>PROJECT PROGRESS REPORT - COMMENTS</a:t>
            </a:r>
          </a:p>
        </p:txBody>
      </p:sp>
      <p:sp>
        <p:nvSpPr>
          <p:cNvPr id="7" name="Arrow: Right 6">
            <a:extLst>
              <a:ext uri="{FF2B5EF4-FFF2-40B4-BE49-F238E27FC236}">
                <a16:creationId xmlns:a16="http://schemas.microsoft.com/office/drawing/2014/main" id="{F8D93CDF-B305-4CDE-806E-186C374B2F0A}"/>
              </a:ext>
            </a:extLst>
          </p:cNvPr>
          <p:cNvSpPr/>
          <p:nvPr/>
        </p:nvSpPr>
        <p:spPr>
          <a:xfrm>
            <a:off x="1219200" y="2433244"/>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CAEE5AE-3C71-429A-9E78-1DC09516359F}"/>
              </a:ext>
            </a:extLst>
          </p:cNvPr>
          <p:cNvSpPr/>
          <p:nvPr/>
        </p:nvSpPr>
        <p:spPr>
          <a:xfrm>
            <a:off x="1219200" y="340852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54C2BD0-7DE8-4229-82B0-F4E6D411CCD0}"/>
              </a:ext>
            </a:extLst>
          </p:cNvPr>
          <p:cNvSpPr/>
          <p:nvPr/>
        </p:nvSpPr>
        <p:spPr>
          <a:xfrm>
            <a:off x="1219200" y="51816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55B3FDE-6376-4D47-80F4-DA569DF74ADC}"/>
              </a:ext>
            </a:extLst>
          </p:cNvPr>
          <p:cNvSpPr/>
          <p:nvPr/>
        </p:nvSpPr>
        <p:spPr>
          <a:xfrm>
            <a:off x="7086600" y="3124200"/>
            <a:ext cx="381000" cy="228600"/>
          </a:xfrm>
          <a:prstGeom prst="rightArrow">
            <a:avLst/>
          </a:prstGeom>
          <a:solidFill>
            <a:srgbClr val="92D050"/>
          </a:solidFill>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259B81-0AF2-49A7-8BF8-9F5CACB5E8D8}"/>
              </a:ext>
            </a:extLst>
          </p:cNvPr>
          <p:cNvSpPr txBox="1"/>
          <p:nvPr/>
        </p:nvSpPr>
        <p:spPr>
          <a:xfrm>
            <a:off x="741893" y="5105400"/>
            <a:ext cx="629707"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Click</a:t>
            </a:r>
            <a:endParaRPr lang="en-US" sz="1600" dirty="0">
              <a:latin typeface="Arial Nova" panose="020B0604020202020204" pitchFamily="34" charset="0"/>
            </a:endParaRPr>
          </a:p>
        </p:txBody>
      </p:sp>
      <p:sp>
        <p:nvSpPr>
          <p:cNvPr id="13" name="TextBox 12">
            <a:extLst>
              <a:ext uri="{FF2B5EF4-FFF2-40B4-BE49-F238E27FC236}">
                <a16:creationId xmlns:a16="http://schemas.microsoft.com/office/drawing/2014/main" id="{F704AC0D-E30D-48E7-96EB-AB73E23DF0EC}"/>
              </a:ext>
            </a:extLst>
          </p:cNvPr>
          <p:cNvSpPr txBox="1"/>
          <p:nvPr/>
        </p:nvSpPr>
        <p:spPr>
          <a:xfrm>
            <a:off x="1828800" y="3730823"/>
            <a:ext cx="3657600" cy="307777"/>
          </a:xfrm>
          <a:prstGeom prst="rect">
            <a:avLst/>
          </a:prstGeom>
          <a:solidFill>
            <a:schemeClr val="bg1"/>
          </a:solidFill>
          <a:ln w="19050">
            <a:solidFill>
              <a:srgbClr val="0070C0"/>
            </a:solidFill>
          </a:ln>
        </p:spPr>
        <p:txBody>
          <a:bodyPr wrap="square" rtlCol="0">
            <a:spAutoFit/>
          </a:bodyPr>
          <a:lstStyle/>
          <a:p>
            <a:r>
              <a:rPr lang="en-US" sz="1400" dirty="0">
                <a:latin typeface="Arial Nova" panose="020B0604020202020204" pitchFamily="34" charset="0"/>
              </a:rPr>
              <a:t>Enter detailed comments regarding project.</a:t>
            </a:r>
            <a:endParaRPr lang="en-US" sz="1600" dirty="0">
              <a:latin typeface="Arial Nova" panose="020B0604020202020204" pitchFamily="34" charset="0"/>
            </a:endParaRPr>
          </a:p>
        </p:txBody>
      </p:sp>
      <p:sp>
        <p:nvSpPr>
          <p:cNvPr id="14" name="Footer Placeholder 4">
            <a:extLst>
              <a:ext uri="{FF2B5EF4-FFF2-40B4-BE49-F238E27FC236}">
                <a16:creationId xmlns:a16="http://schemas.microsoft.com/office/drawing/2014/main" id="{339927D2-C481-4562-8C70-9FFFFDD9E35D}"/>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15" name="Rectangle 14">
            <a:extLst>
              <a:ext uri="{FF2B5EF4-FFF2-40B4-BE49-F238E27FC236}">
                <a16:creationId xmlns:a16="http://schemas.microsoft.com/office/drawing/2014/main" id="{2D4A1644-1101-49D7-9315-09610935B7B3}"/>
              </a:ext>
            </a:extLst>
          </p:cNvPr>
          <p:cNvSpPr/>
          <p:nvPr/>
        </p:nvSpPr>
        <p:spPr>
          <a:xfrm>
            <a:off x="152400" y="2438400"/>
            <a:ext cx="914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E1977F0-E487-4330-A857-3E334FE3FCA4}"/>
              </a:ext>
            </a:extLst>
          </p:cNvPr>
          <p:cNvSpPr/>
          <p:nvPr/>
        </p:nvSpPr>
        <p:spPr>
          <a:xfrm>
            <a:off x="8153400" y="2016168"/>
            <a:ext cx="839876" cy="269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5985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672" y="1828800"/>
            <a:ext cx="7873566" cy="3947162"/>
          </a:xfrm>
        </p:spPr>
        <p:txBody>
          <a:bodyPr>
            <a:normAutofit/>
          </a:bodyPr>
          <a:lstStyle/>
          <a:p>
            <a:pPr algn="ctr"/>
            <a:r>
              <a:rPr lang="en-US" sz="5400" dirty="0">
                <a:solidFill>
                  <a:schemeClr val="tx1"/>
                </a:solidFill>
              </a:rPr>
              <a:t>Answers to questions posted in the chat - </a:t>
            </a:r>
            <a:br>
              <a:rPr lang="en-US" sz="5400" dirty="0">
                <a:solidFill>
                  <a:schemeClr val="tx1"/>
                </a:solidFill>
              </a:rPr>
            </a:br>
            <a:br>
              <a:rPr lang="en-US" sz="5400" dirty="0">
                <a:solidFill>
                  <a:schemeClr val="tx1"/>
                </a:solidFill>
              </a:rPr>
            </a:br>
            <a:r>
              <a:rPr lang="en-US" sz="5400" dirty="0">
                <a:solidFill>
                  <a:schemeClr val="tx1"/>
                </a:solidFill>
              </a:rPr>
              <a:t>GCC Website</a:t>
            </a:r>
            <a:br>
              <a:rPr lang="en-US" sz="5400" dirty="0">
                <a:solidFill>
                  <a:schemeClr val="tx1"/>
                </a:solidFill>
              </a:rPr>
            </a:br>
            <a:r>
              <a:rPr lang="en-US" sz="3600" dirty="0">
                <a:solidFill>
                  <a:schemeClr val="tx1"/>
                </a:solidFill>
              </a:rPr>
              <a:t>Resources &gt; 2022 Workshop Materials</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dirty="0"/>
              <a:t>Governor’s Crime Commission</a:t>
            </a:r>
          </a:p>
        </p:txBody>
      </p:sp>
      <p:sp>
        <p:nvSpPr>
          <p:cNvPr id="6" name="Slide Number Placeholder 5"/>
          <p:cNvSpPr>
            <a:spLocks noGrp="1"/>
          </p:cNvSpPr>
          <p:nvPr>
            <p:ph type="sldNum" sz="quarter" idx="12"/>
          </p:nvPr>
        </p:nvSpPr>
        <p:spPr/>
        <p:txBody>
          <a:bodyPr/>
          <a:lstStyle/>
          <a:p>
            <a:fld id="{5217D969-FAF6-4667-9EED-A6C98B22320E}" type="slidenum">
              <a:rPr lang="en-US" smtClean="0"/>
              <a:pPr/>
              <a:t>85</a:t>
            </a:fld>
            <a:endParaRPr lang="en-US" dirty="0"/>
          </a:p>
        </p:txBody>
      </p:sp>
    </p:spTree>
    <p:extLst>
      <p:ext uri="{BB962C8B-B14F-4D97-AF65-F5344CB8AC3E}">
        <p14:creationId xmlns:p14="http://schemas.microsoft.com/office/powerpoint/2010/main" val="838570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057400"/>
            <a:ext cx="8860632" cy="4191000"/>
          </a:xfrm>
        </p:spPr>
        <p:txBody>
          <a:bodyPr>
            <a:normAutofit/>
          </a:bodyPr>
          <a:lstStyle/>
          <a:p>
            <a:pPr algn="ctr"/>
            <a:endParaRPr lang="en-US" sz="2000" dirty="0"/>
          </a:p>
          <a:p>
            <a:pPr algn="ctr"/>
            <a:r>
              <a:rPr lang="en-US" dirty="0"/>
              <a:t>THANK YOU FOR ATTENDING THE 2022 GOVERNOR’S CRIME COMMISSION ANNUAL GRANT WORKSHOP</a:t>
            </a:r>
          </a:p>
          <a:p>
            <a:pPr algn="ctr"/>
            <a:endParaRPr lang="en-US" sz="1600" dirty="0"/>
          </a:p>
          <a:p>
            <a:pPr algn="ctr"/>
            <a:endParaRPr lang="en-US" sz="1600" dirty="0"/>
          </a:p>
          <a:p>
            <a:pPr algn="ctr"/>
            <a:endParaRPr lang="en-US" sz="1600" dirty="0"/>
          </a:p>
          <a:p>
            <a:pPr algn="ctr"/>
            <a:r>
              <a:rPr lang="en-US" sz="2400" dirty="0"/>
              <a:t>GCC Point of Contact email: </a:t>
            </a:r>
          </a:p>
          <a:p>
            <a:pPr algn="ctr"/>
            <a:r>
              <a:rPr lang="en-US" sz="2400" dirty="0"/>
              <a:t>GCC_Grants_Management@ncdps.gov</a:t>
            </a: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9639D"/>
                </a:solidFill>
                <a:effectLst/>
                <a:uLnTx/>
                <a:uFillTx/>
                <a:latin typeface="Calibri"/>
                <a:ea typeface="+mn-ea"/>
                <a:cs typeface="+mn-cs"/>
              </a:rPr>
              <a:t>Governor’s Crime Commission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17D969-FAF6-4667-9EED-A6C98B22320E}" type="slidenum">
              <a:rPr kumimoji="0" lang="en-US" sz="1000" b="0" i="0" u="none" strike="noStrike" kern="1200" cap="none" spc="0" normalizeH="0" baseline="0" noProof="0" smtClean="0">
                <a:ln>
                  <a:noFill/>
                </a:ln>
                <a:solidFill>
                  <a:srgbClr val="39639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000" b="0" i="0" u="none" strike="noStrike" kern="1200" cap="none" spc="0" normalizeH="0" baseline="0" noProof="0" dirty="0">
              <a:ln>
                <a:noFill/>
              </a:ln>
              <a:solidFill>
                <a:srgbClr val="39639D"/>
              </a:solidFill>
              <a:effectLst/>
              <a:uLnTx/>
              <a:uFillTx/>
              <a:latin typeface="Calibri"/>
              <a:ea typeface="+mn-ea"/>
              <a:cs typeface="+mn-cs"/>
            </a:endParaRPr>
          </a:p>
        </p:txBody>
      </p:sp>
    </p:spTree>
    <p:extLst>
      <p:ext uri="{BB962C8B-B14F-4D97-AF65-F5344CB8AC3E}">
        <p14:creationId xmlns:p14="http://schemas.microsoft.com/office/powerpoint/2010/main" val="61478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AC72E85-20DA-4384-B290-8605314AD95E}"/>
              </a:ext>
            </a:extLst>
          </p:cNvPr>
          <p:cNvPicPr>
            <a:picLocks noGrp="1" noChangeAspect="1"/>
          </p:cNvPicPr>
          <p:nvPr>
            <p:ph idx="1"/>
          </p:nvPr>
        </p:nvPicPr>
        <p:blipFill>
          <a:blip r:embed="rId3"/>
          <a:stretch>
            <a:fillRect/>
          </a:stretch>
        </p:blipFill>
        <p:spPr>
          <a:xfrm>
            <a:off x="0" y="1840049"/>
            <a:ext cx="9144000" cy="4232843"/>
          </a:xfrm>
          <a:prstGeom prst="rect">
            <a:avLst/>
          </a:prstGeom>
        </p:spPr>
      </p:pic>
      <p:sp>
        <p:nvSpPr>
          <p:cNvPr id="5" name="Slide Number Placeholder 4">
            <a:extLst>
              <a:ext uri="{FF2B5EF4-FFF2-40B4-BE49-F238E27FC236}">
                <a16:creationId xmlns:a16="http://schemas.microsoft.com/office/drawing/2014/main" id="{BF7F18DF-13A6-41DF-BF71-AF815CED375E}"/>
              </a:ext>
            </a:extLst>
          </p:cNvPr>
          <p:cNvSpPr>
            <a:spLocks noGrp="1"/>
          </p:cNvSpPr>
          <p:nvPr>
            <p:ph type="sldNum" sz="quarter" idx="12"/>
          </p:nvPr>
        </p:nvSpPr>
        <p:spPr/>
        <p:txBody>
          <a:bodyPr/>
          <a:lstStyle/>
          <a:p>
            <a:fld id="{5217D969-FAF6-4667-9EED-A6C98B22320E}" type="slidenum">
              <a:rPr lang="en-US" smtClean="0"/>
              <a:t>9</a:t>
            </a:fld>
            <a:endParaRPr lang="en-US"/>
          </a:p>
        </p:txBody>
      </p:sp>
      <p:sp>
        <p:nvSpPr>
          <p:cNvPr id="6" name="Title 5">
            <a:extLst>
              <a:ext uri="{FF2B5EF4-FFF2-40B4-BE49-F238E27FC236}">
                <a16:creationId xmlns:a16="http://schemas.microsoft.com/office/drawing/2014/main" id="{0FC38A28-57BF-44EF-B74A-7BC8531655F0}"/>
              </a:ext>
            </a:extLst>
          </p:cNvPr>
          <p:cNvSpPr>
            <a:spLocks noGrp="1"/>
          </p:cNvSpPr>
          <p:nvPr>
            <p:ph type="title"/>
          </p:nvPr>
        </p:nvSpPr>
        <p:spPr>
          <a:xfrm>
            <a:off x="392272" y="361998"/>
            <a:ext cx="8229600" cy="1143000"/>
          </a:xfrm>
        </p:spPr>
        <p:txBody>
          <a:bodyPr>
            <a:noAutofit/>
          </a:bodyPr>
          <a:lstStyle/>
          <a:p>
            <a:pPr algn="ctr"/>
            <a:r>
              <a:rPr lang="en-US" sz="5000" dirty="0"/>
              <a:t>ORGANIZATION DOCUMENTS</a:t>
            </a:r>
          </a:p>
        </p:txBody>
      </p:sp>
      <p:sp>
        <p:nvSpPr>
          <p:cNvPr id="10" name="Footer Placeholder 4">
            <a:extLst>
              <a:ext uri="{FF2B5EF4-FFF2-40B4-BE49-F238E27FC236}">
                <a16:creationId xmlns:a16="http://schemas.microsoft.com/office/drawing/2014/main" id="{A1902D1D-3B60-40FF-BB1C-F02185AA2DC9}"/>
              </a:ext>
            </a:extLst>
          </p:cNvPr>
          <p:cNvSpPr>
            <a:spLocks noGrp="1"/>
          </p:cNvSpPr>
          <p:nvPr>
            <p:ph type="ftr" sz="quarter" idx="11"/>
          </p:nvPr>
        </p:nvSpPr>
        <p:spPr>
          <a:xfrm>
            <a:off x="4380072" y="6407944"/>
            <a:ext cx="2350681" cy="365125"/>
          </a:xfrm>
        </p:spPr>
        <p:txBody>
          <a:bodyPr/>
          <a:lstStyle/>
          <a:p>
            <a:r>
              <a:rPr lang="en-US" dirty="0"/>
              <a:t>Governor’s Crime Commission</a:t>
            </a:r>
          </a:p>
        </p:txBody>
      </p:sp>
      <p:sp>
        <p:nvSpPr>
          <p:cNvPr id="3" name="Rectangle 2">
            <a:extLst>
              <a:ext uri="{FF2B5EF4-FFF2-40B4-BE49-F238E27FC236}">
                <a16:creationId xmlns:a16="http://schemas.microsoft.com/office/drawing/2014/main" id="{22EB580C-7CEB-4E77-B9C6-F5974599A1DC}"/>
              </a:ext>
            </a:extLst>
          </p:cNvPr>
          <p:cNvSpPr/>
          <p:nvPr/>
        </p:nvSpPr>
        <p:spPr>
          <a:xfrm>
            <a:off x="72256" y="3420533"/>
            <a:ext cx="1371600" cy="392519"/>
          </a:xfrm>
          <a:prstGeom prst="rect">
            <a:avLst/>
          </a:prstGeom>
          <a:noFill/>
          <a:ln w="38100"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 name="Rectangle 10">
            <a:extLst>
              <a:ext uri="{FF2B5EF4-FFF2-40B4-BE49-F238E27FC236}">
                <a16:creationId xmlns:a16="http://schemas.microsoft.com/office/drawing/2014/main" id="{9D115AA8-7AE5-4FB2-B236-03D67AF2BEFD}"/>
              </a:ext>
            </a:extLst>
          </p:cNvPr>
          <p:cNvSpPr/>
          <p:nvPr/>
        </p:nvSpPr>
        <p:spPr>
          <a:xfrm>
            <a:off x="8001000" y="2133600"/>
            <a:ext cx="914400" cy="315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D889C02-4630-4C04-83C3-70953BF5E4C0}"/>
              </a:ext>
            </a:extLst>
          </p:cNvPr>
          <p:cNvPicPr>
            <a:picLocks noChangeAspect="1"/>
          </p:cNvPicPr>
          <p:nvPr/>
        </p:nvPicPr>
        <p:blipFill>
          <a:blip r:embed="rId4"/>
          <a:stretch>
            <a:fillRect/>
          </a:stretch>
        </p:blipFill>
        <p:spPr>
          <a:xfrm>
            <a:off x="1533046" y="3438099"/>
            <a:ext cx="1133954" cy="524301"/>
          </a:xfrm>
          <a:prstGeom prst="rect">
            <a:avLst/>
          </a:prstGeom>
        </p:spPr>
      </p:pic>
      <p:pic>
        <p:nvPicPr>
          <p:cNvPr id="12" name="Picture 11">
            <a:extLst>
              <a:ext uri="{FF2B5EF4-FFF2-40B4-BE49-F238E27FC236}">
                <a16:creationId xmlns:a16="http://schemas.microsoft.com/office/drawing/2014/main" id="{2F7603F0-CF1F-41D9-ADCA-D9D541C36374}"/>
              </a:ext>
            </a:extLst>
          </p:cNvPr>
          <p:cNvPicPr>
            <a:picLocks noChangeAspect="1"/>
          </p:cNvPicPr>
          <p:nvPr/>
        </p:nvPicPr>
        <p:blipFill>
          <a:blip r:embed="rId5"/>
          <a:stretch>
            <a:fillRect/>
          </a:stretch>
        </p:blipFill>
        <p:spPr>
          <a:xfrm>
            <a:off x="7153577" y="3962400"/>
            <a:ext cx="743754" cy="228600"/>
          </a:xfrm>
          <a:prstGeom prst="rect">
            <a:avLst/>
          </a:prstGeom>
        </p:spPr>
      </p:pic>
      <p:pic>
        <p:nvPicPr>
          <p:cNvPr id="13" name="Picture 12">
            <a:extLst>
              <a:ext uri="{FF2B5EF4-FFF2-40B4-BE49-F238E27FC236}">
                <a16:creationId xmlns:a16="http://schemas.microsoft.com/office/drawing/2014/main" id="{4C1DA2DB-59DA-4702-A6DE-6D584D53A8AB}"/>
              </a:ext>
            </a:extLst>
          </p:cNvPr>
          <p:cNvPicPr>
            <a:picLocks noChangeAspect="1"/>
          </p:cNvPicPr>
          <p:nvPr/>
        </p:nvPicPr>
        <p:blipFill>
          <a:blip r:embed="rId6"/>
          <a:stretch>
            <a:fillRect/>
          </a:stretch>
        </p:blipFill>
        <p:spPr>
          <a:xfrm rot="17770536">
            <a:off x="7545507" y="3420533"/>
            <a:ext cx="743754" cy="342047"/>
          </a:xfrm>
          <a:prstGeom prst="rect">
            <a:avLst/>
          </a:prstGeom>
        </p:spPr>
      </p:pic>
    </p:spTree>
    <p:extLst>
      <p:ext uri="{BB962C8B-B14F-4D97-AF65-F5344CB8AC3E}">
        <p14:creationId xmlns:p14="http://schemas.microsoft.com/office/powerpoint/2010/main" val="3532578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14" ma:contentTypeDescription="Create a new document." ma:contentTypeScope="" ma:versionID="48be3135f2c1740726ce013cf3ff0184">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da73c94ec54fbd5b8c8efd30cca46b1a"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Date and Time" ma:description="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documentManagement>
</p:properties>
</file>

<file path=customXml/itemProps1.xml><?xml version="1.0" encoding="utf-8"?>
<ds:datastoreItem xmlns:ds="http://schemas.openxmlformats.org/officeDocument/2006/customXml" ds:itemID="{9D29DC34-8F21-445B-9E28-B23B8A38A8D9}"/>
</file>

<file path=customXml/itemProps2.xml><?xml version="1.0" encoding="utf-8"?>
<ds:datastoreItem xmlns:ds="http://schemas.openxmlformats.org/officeDocument/2006/customXml" ds:itemID="{32441ECE-F83D-4062-84D6-E0937C044EA1}"/>
</file>

<file path=customXml/itemProps3.xml><?xml version="1.0" encoding="utf-8"?>
<ds:datastoreItem xmlns:ds="http://schemas.openxmlformats.org/officeDocument/2006/customXml" ds:itemID="{9F7D4869-239D-4BC0-8656-510E9A56B041}"/>
</file>

<file path=docProps/app.xml><?xml version="1.0" encoding="utf-8"?>
<Properties xmlns="http://schemas.openxmlformats.org/officeDocument/2006/extended-properties" xmlns:vt="http://schemas.openxmlformats.org/officeDocument/2006/docPropsVTypes">
  <Template>DPStheme</Template>
  <TotalTime>36826</TotalTime>
  <Words>6038</Words>
  <Application>Microsoft Office PowerPoint</Application>
  <PresentationFormat>On-screen Show (4:3)</PresentationFormat>
  <Paragraphs>800</Paragraphs>
  <Slides>86</Slides>
  <Notes>86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Arial Nova</vt:lpstr>
      <vt:lpstr>Calibri</vt:lpstr>
      <vt:lpstr>Times New Roman</vt:lpstr>
      <vt:lpstr>Verdana</vt:lpstr>
      <vt:lpstr>Wingdings</vt:lpstr>
      <vt:lpstr>Wingdings 2</vt:lpstr>
      <vt:lpstr>Wingdings 3</vt:lpstr>
      <vt:lpstr>DPStheme</vt:lpstr>
      <vt:lpstr>WELCOME TO GEMS</vt:lpstr>
      <vt:lpstr>GEMS TRAINING 101</vt:lpstr>
      <vt:lpstr>GEMS TRAINING CONTENTS and  PRESENTERS</vt:lpstr>
      <vt:lpstr>QUESTIONS</vt:lpstr>
      <vt:lpstr>MY PROJECTS OVERVIEW and MY PROFILE</vt:lpstr>
      <vt:lpstr>MY PROJECTS – PROJECT OVERVIEW</vt:lpstr>
      <vt:lpstr>NOTICE OF IMPLEMENTATION</vt:lpstr>
      <vt:lpstr>MY PROFILE OVERVIEW</vt:lpstr>
      <vt:lpstr>ORGANIZATION DOCUMENTS</vt:lpstr>
      <vt:lpstr>MY PROFILE – INDIRECT COSTS</vt:lpstr>
      <vt:lpstr>Organization Roles</vt:lpstr>
      <vt:lpstr>TRAINING CONTENTS</vt:lpstr>
      <vt:lpstr>NEED TO KNOW</vt:lpstr>
      <vt:lpstr>PowerPoint Presentation</vt:lpstr>
      <vt:lpstr>MY PROFILE – REQUEST ORGANIZATION ROLES</vt:lpstr>
      <vt:lpstr>MY PROFILE – REQUEST PROJECT ACCESS</vt:lpstr>
      <vt:lpstr>MY ORGANIZATION – APPROVE/DENY ROLE REQUESTS</vt:lpstr>
      <vt:lpstr>MY PROFILE – DEACTIVATE ROLES</vt:lpstr>
      <vt:lpstr>MY PROFILE – ASSIGN OFFICIALS</vt:lpstr>
      <vt:lpstr>REIMBURSEMENT REQUESTS</vt:lpstr>
      <vt:lpstr>NEED TO KNOW: </vt:lpstr>
      <vt:lpstr>BYRNE JAG AWARDS ONLY: </vt:lpstr>
      <vt:lpstr>REIMBURSEMENT REQUESTS</vt:lpstr>
      <vt:lpstr>CREATE REIMBURSEMENT</vt:lpstr>
      <vt:lpstr>REIMBURSEMENT FUNCTIONS</vt:lpstr>
      <vt:lpstr>UPLOAD REIMBURSEMENT FILE</vt:lpstr>
      <vt:lpstr>ADD REIMBURSEMENT LINE ITEM</vt:lpstr>
      <vt:lpstr>DROP DOWN AND SELECT LINE ITEM</vt:lpstr>
      <vt:lpstr>FOLLOW INSTRUCTIONS BELOW</vt:lpstr>
      <vt:lpstr>SUBMIT TO FINANCIAL OFFICER</vt:lpstr>
      <vt:lpstr>BUDGET ADJUSTMENTS</vt:lpstr>
      <vt:lpstr>NEED TO KNOW</vt:lpstr>
      <vt:lpstr>BYRNE JAG AWARDS ONLY: </vt:lpstr>
      <vt:lpstr>BUDGET ADJUSTMENTS</vt:lpstr>
      <vt:lpstr>CREATING A BUDGET ADJUSTMENT</vt:lpstr>
      <vt:lpstr>BUDGET ADJUSTMENT FUNCTIONS</vt:lpstr>
      <vt:lpstr>ADD A BUDGET LINE ITEM</vt:lpstr>
      <vt:lpstr>ADD BUDGET LINE – CATEGORY SELECTIONS </vt:lpstr>
      <vt:lpstr>ADD BUDGET LINE ITEM - SALARY</vt:lpstr>
      <vt:lpstr>FREEZE/EDIT OPTIONS</vt:lpstr>
      <vt:lpstr>EDIT BUDGET LINE</vt:lpstr>
      <vt:lpstr>REQUESTING ADDITIONAL FEDERAL SHARE</vt:lpstr>
      <vt:lpstr>NON- BUDGETARY ADJUSTMENTS</vt:lpstr>
      <vt:lpstr>NEED TO KNOW</vt:lpstr>
      <vt:lpstr>BYRNE JAG AWARDS ONLY: </vt:lpstr>
      <vt:lpstr>NON – BUDGETARY ADJUSTMENT</vt:lpstr>
      <vt:lpstr>NON – BUDGETARY ADJUSTMENT</vt:lpstr>
      <vt:lpstr>GRANT PERIOD EXTENSION</vt:lpstr>
      <vt:lpstr>NON-BUDGETARY ADJUSTMENT</vt:lpstr>
      <vt:lpstr>PERSONNEL ADJUSTMENT</vt:lpstr>
      <vt:lpstr>PERSONNEL ADJUSTMENT – EDIT JOB INFORMATION</vt:lpstr>
      <vt:lpstr>PROJECT ADJUSTMENT</vt:lpstr>
      <vt:lpstr>PROJECT ADJUSTMENT</vt:lpstr>
      <vt:lpstr>PROJECT ADJUSTMENT</vt:lpstr>
      <vt:lpstr>PROJECT ADJUSTMENT</vt:lpstr>
      <vt:lpstr>PROJECT ADJUSTMENT</vt:lpstr>
      <vt:lpstr>PROJECT ADJUSTMENT</vt:lpstr>
      <vt:lpstr>PROJECT REPORTING</vt:lpstr>
      <vt:lpstr>REPORTING</vt:lpstr>
      <vt:lpstr>REPORTING SCHEDULE</vt:lpstr>
      <vt:lpstr>NEED TO KNOW</vt:lpstr>
      <vt:lpstr>VOCA REPORTING – INITIAL SUBAWARD REPORT</vt:lpstr>
      <vt:lpstr>INITIAL SUBAWARD REPORT FORM 1</vt:lpstr>
      <vt:lpstr>INITIAL SUBAWARD REPORT FORM 2</vt:lpstr>
      <vt:lpstr>INITIAL SUBAWARD REPORT FORM 3</vt:lpstr>
      <vt:lpstr>INITIAL SUBAWARD REPORT </vt:lpstr>
      <vt:lpstr>INITIAL SUBAWARD REPORT </vt:lpstr>
      <vt:lpstr>INITIAL SUBAWARD REPORT </vt:lpstr>
      <vt:lpstr>INITIAL SUBAWARD REPORT </vt:lpstr>
      <vt:lpstr>INITIAL SUBAWARD REPORT </vt:lpstr>
      <vt:lpstr>INITIAL SUBAWARD REPORT </vt:lpstr>
      <vt:lpstr>INITIAL SUBAWARD REPORT </vt:lpstr>
      <vt:lpstr>VOCA REPORTING</vt:lpstr>
      <vt:lpstr>SUBMITTING PMT REPORT</vt:lpstr>
      <vt:lpstr>VAWA REPORTS</vt:lpstr>
      <vt:lpstr>VAWA REPORT INSTRUCTIONS</vt:lpstr>
      <vt:lpstr>VAWA REPORT PDF DOWNLOAD</vt:lpstr>
      <vt:lpstr>VAWA REPORT PDF DOWNLOAD</vt:lpstr>
      <vt:lpstr>VAWA REPORT PDF DOWNLOAD</vt:lpstr>
      <vt:lpstr>UPLOAD VAWA REPORT</vt:lpstr>
      <vt:lpstr>PROJECT PROGRESS REPORT</vt:lpstr>
      <vt:lpstr>PROJECT PROGRESS REPORT – OBJECTIVE </vt:lpstr>
      <vt:lpstr>PROJECT PROGRESS REPORT - ACTIVITIES</vt:lpstr>
      <vt:lpstr>PROJECT PROGRESS REPORT - COMMENTS</vt:lpstr>
      <vt:lpstr>Answers to questions posted in the chat -   GCC Website Resources &gt; 2022 Workshop Materials</vt:lpstr>
      <vt:lpstr>PowerPoint Presentation</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Cheek, Arienne</cp:lastModifiedBy>
  <cp:revision>311</cp:revision>
  <cp:lastPrinted>2022-09-15T16:57:51Z</cp:lastPrinted>
  <dcterms:created xsi:type="dcterms:W3CDTF">2012-07-26T16:23:26Z</dcterms:created>
  <dcterms:modified xsi:type="dcterms:W3CDTF">2022-09-15T16:59:22Z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ies>
</file>