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35"/>
  </p:notesMasterIdLst>
  <p:handoutMasterIdLst>
    <p:handoutMasterId r:id="rId36"/>
  </p:handoutMasterIdLst>
  <p:sldIdLst>
    <p:sldId id="297" r:id="rId2"/>
    <p:sldId id="318" r:id="rId3"/>
    <p:sldId id="275" r:id="rId4"/>
    <p:sldId id="319" r:id="rId5"/>
    <p:sldId id="320" r:id="rId6"/>
    <p:sldId id="315" r:id="rId7"/>
    <p:sldId id="278" r:id="rId8"/>
    <p:sldId id="321" r:id="rId9"/>
    <p:sldId id="281" r:id="rId10"/>
    <p:sldId id="282" r:id="rId11"/>
    <p:sldId id="283" r:id="rId12"/>
    <p:sldId id="284" r:id="rId13"/>
    <p:sldId id="313" r:id="rId14"/>
    <p:sldId id="314" r:id="rId15"/>
    <p:sldId id="322" r:id="rId16"/>
    <p:sldId id="317" r:id="rId17"/>
    <p:sldId id="261" r:id="rId18"/>
    <p:sldId id="285" r:id="rId19"/>
    <p:sldId id="262" r:id="rId20"/>
    <p:sldId id="263" r:id="rId21"/>
    <p:sldId id="298" r:id="rId22"/>
    <p:sldId id="299" r:id="rId23"/>
    <p:sldId id="323" r:id="rId24"/>
    <p:sldId id="304" r:id="rId25"/>
    <p:sldId id="305" r:id="rId26"/>
    <p:sldId id="306" r:id="rId27"/>
    <p:sldId id="307" r:id="rId28"/>
    <p:sldId id="308" r:id="rId29"/>
    <p:sldId id="309" r:id="rId30"/>
    <p:sldId id="325" r:id="rId31"/>
    <p:sldId id="312" r:id="rId32"/>
    <p:sldId id="324" r:id="rId33"/>
    <p:sldId id="27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1156" autoAdjust="0"/>
  </p:normalViewPr>
  <p:slideViewPr>
    <p:cSldViewPr>
      <p:cViewPr varScale="1">
        <p:scale>
          <a:sx n="67" d="100"/>
          <a:sy n="67" d="100"/>
        </p:scale>
        <p:origin x="78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C35F1A-E79E-42E4-999A-12CC29D1EF28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D3F6F6-3BA5-4B96-830F-0C0FD8B73D49}">
      <dgm:prSet/>
      <dgm:spPr/>
      <dgm:t>
        <a:bodyPr/>
        <a:lstStyle/>
        <a:p>
          <a:r>
            <a:rPr lang="en-US" b="1" i="0" dirty="0"/>
            <a:t>Everything that the person says is important.</a:t>
          </a:r>
        </a:p>
      </dgm:t>
    </dgm:pt>
    <dgm:pt modelId="{BAC0F701-678F-4B21-84AE-E03A4105829F}" type="parTrans" cxnId="{6805C413-4FA6-4797-8B3B-DD74827D1F8C}">
      <dgm:prSet/>
      <dgm:spPr/>
      <dgm:t>
        <a:bodyPr/>
        <a:lstStyle/>
        <a:p>
          <a:endParaRPr lang="en-US" b="1" i="0"/>
        </a:p>
      </dgm:t>
    </dgm:pt>
    <dgm:pt modelId="{AE647D06-436A-4881-AA34-CF79C4889ADC}" type="sibTrans" cxnId="{6805C413-4FA6-4797-8B3B-DD74827D1F8C}">
      <dgm:prSet/>
      <dgm:spPr/>
      <dgm:t>
        <a:bodyPr/>
        <a:lstStyle/>
        <a:p>
          <a:endParaRPr lang="en-US" b="1" i="0"/>
        </a:p>
      </dgm:t>
    </dgm:pt>
    <dgm:pt modelId="{4AC723ED-6190-4859-A981-D4C5E099BF89}">
      <dgm:prSet/>
      <dgm:spPr/>
      <dgm:t>
        <a:bodyPr/>
        <a:lstStyle/>
        <a:p>
          <a:r>
            <a:rPr lang="en-US" b="1" i="0" dirty="0"/>
            <a:t>Concentrate and pay attention to what they are saying.</a:t>
          </a:r>
        </a:p>
      </dgm:t>
    </dgm:pt>
    <dgm:pt modelId="{DB16029E-045D-4788-AE1D-7941DD67DB95}" type="parTrans" cxnId="{2EE397D3-EA96-44DA-8A6E-970EF8FA5872}">
      <dgm:prSet/>
      <dgm:spPr/>
      <dgm:t>
        <a:bodyPr/>
        <a:lstStyle/>
        <a:p>
          <a:endParaRPr lang="en-US" b="1" i="0"/>
        </a:p>
      </dgm:t>
    </dgm:pt>
    <dgm:pt modelId="{210AF63A-C18A-4390-AAE9-ABDF3CD5802A}" type="sibTrans" cxnId="{2EE397D3-EA96-44DA-8A6E-970EF8FA5872}">
      <dgm:prSet/>
      <dgm:spPr/>
      <dgm:t>
        <a:bodyPr/>
        <a:lstStyle/>
        <a:p>
          <a:endParaRPr lang="en-US" b="1" i="0"/>
        </a:p>
      </dgm:t>
    </dgm:pt>
    <dgm:pt modelId="{9AA523F5-CDBF-4D3F-9C9E-3E3245529441}">
      <dgm:prSet/>
      <dgm:spPr/>
      <dgm:t>
        <a:bodyPr/>
        <a:lstStyle/>
        <a:p>
          <a:r>
            <a:rPr lang="en-US" b="1" i="0" dirty="0"/>
            <a:t>Avoid distractions.</a:t>
          </a:r>
        </a:p>
      </dgm:t>
    </dgm:pt>
    <dgm:pt modelId="{72C25BB7-18DF-445F-8102-B3F33656DC72}" type="parTrans" cxnId="{523F6360-DC33-4541-972D-68C23BDC4CCC}">
      <dgm:prSet/>
      <dgm:spPr/>
      <dgm:t>
        <a:bodyPr/>
        <a:lstStyle/>
        <a:p>
          <a:endParaRPr lang="en-US" b="1" i="0"/>
        </a:p>
      </dgm:t>
    </dgm:pt>
    <dgm:pt modelId="{8A2F5D09-686A-46D1-80BE-35C8BFA1430E}" type="sibTrans" cxnId="{523F6360-DC33-4541-972D-68C23BDC4CCC}">
      <dgm:prSet/>
      <dgm:spPr/>
      <dgm:t>
        <a:bodyPr/>
        <a:lstStyle/>
        <a:p>
          <a:endParaRPr lang="en-US" b="1" i="0"/>
        </a:p>
      </dgm:t>
    </dgm:pt>
    <dgm:pt modelId="{D20D1AE3-42B9-478C-830B-9A6A008D7D0E}">
      <dgm:prSet/>
      <dgm:spPr/>
      <dgm:t>
        <a:bodyPr/>
        <a:lstStyle/>
        <a:p>
          <a:r>
            <a:rPr lang="en-US" b="1" i="0" dirty="0"/>
            <a:t>Be physically and mentally alert.</a:t>
          </a:r>
        </a:p>
      </dgm:t>
    </dgm:pt>
    <dgm:pt modelId="{9C4762E5-6EDF-496D-8A57-D682D0D9E8F2}" type="parTrans" cxnId="{B7822824-5F06-41CD-AC4C-747DF41FE832}">
      <dgm:prSet/>
      <dgm:spPr/>
      <dgm:t>
        <a:bodyPr/>
        <a:lstStyle/>
        <a:p>
          <a:endParaRPr lang="en-US" b="1" i="0"/>
        </a:p>
      </dgm:t>
    </dgm:pt>
    <dgm:pt modelId="{1CFD620B-9BC4-4923-A946-562DF7A94889}" type="sibTrans" cxnId="{B7822824-5F06-41CD-AC4C-747DF41FE832}">
      <dgm:prSet/>
      <dgm:spPr/>
      <dgm:t>
        <a:bodyPr/>
        <a:lstStyle/>
        <a:p>
          <a:endParaRPr lang="en-US" b="1" i="0"/>
        </a:p>
      </dgm:t>
    </dgm:pt>
    <dgm:pt modelId="{4D37CBF3-1166-4362-94CA-3BD3BF22852F}">
      <dgm:prSet/>
      <dgm:spPr/>
      <dgm:t>
        <a:bodyPr/>
        <a:lstStyle/>
        <a:p>
          <a:r>
            <a:rPr lang="en-US" b="1" i="0"/>
            <a:t>Listen with an open mind.</a:t>
          </a:r>
        </a:p>
      </dgm:t>
    </dgm:pt>
    <dgm:pt modelId="{36AB4F5B-24D7-4216-AEE9-87C3F23D52D1}" type="parTrans" cxnId="{F9B5FA92-27C5-4047-AD0B-6A28506579CC}">
      <dgm:prSet/>
      <dgm:spPr/>
      <dgm:t>
        <a:bodyPr/>
        <a:lstStyle/>
        <a:p>
          <a:endParaRPr lang="en-US" b="1" i="0"/>
        </a:p>
      </dgm:t>
    </dgm:pt>
    <dgm:pt modelId="{A6E5D941-622E-4A65-8C76-2B612401C6A9}" type="sibTrans" cxnId="{F9B5FA92-27C5-4047-AD0B-6A28506579CC}">
      <dgm:prSet/>
      <dgm:spPr/>
      <dgm:t>
        <a:bodyPr/>
        <a:lstStyle/>
        <a:p>
          <a:endParaRPr lang="en-US" b="1" i="0"/>
        </a:p>
      </dgm:t>
    </dgm:pt>
    <dgm:pt modelId="{6011B734-B7E0-4DE8-BA04-4C3B21F0DF0A}" type="pres">
      <dgm:prSet presAssocID="{C7C35F1A-E79E-42E4-999A-12CC29D1EF28}" presName="diagram" presStyleCnt="0">
        <dgm:presLayoutVars>
          <dgm:dir/>
          <dgm:resizeHandles val="exact"/>
        </dgm:presLayoutVars>
      </dgm:prSet>
      <dgm:spPr/>
    </dgm:pt>
    <dgm:pt modelId="{2A16A8C9-6AAB-4B4A-B3D3-40549338F8E8}" type="pres">
      <dgm:prSet presAssocID="{79D3F6F6-3BA5-4B96-830F-0C0FD8B73D49}" presName="node" presStyleLbl="node1" presStyleIdx="0" presStyleCnt="5">
        <dgm:presLayoutVars>
          <dgm:bulletEnabled val="1"/>
        </dgm:presLayoutVars>
      </dgm:prSet>
      <dgm:spPr/>
    </dgm:pt>
    <dgm:pt modelId="{905D404E-DC41-48B7-8F96-E006B3E078CD}" type="pres">
      <dgm:prSet presAssocID="{AE647D06-436A-4881-AA34-CF79C4889ADC}" presName="sibTrans" presStyleCnt="0"/>
      <dgm:spPr/>
    </dgm:pt>
    <dgm:pt modelId="{EBDE736B-1DC1-45B1-8B28-E17BCD8B0B14}" type="pres">
      <dgm:prSet presAssocID="{4AC723ED-6190-4859-A981-D4C5E099BF89}" presName="node" presStyleLbl="node1" presStyleIdx="1" presStyleCnt="5">
        <dgm:presLayoutVars>
          <dgm:bulletEnabled val="1"/>
        </dgm:presLayoutVars>
      </dgm:prSet>
      <dgm:spPr/>
    </dgm:pt>
    <dgm:pt modelId="{21CD904B-389A-479C-A960-C20C967F1C57}" type="pres">
      <dgm:prSet presAssocID="{210AF63A-C18A-4390-AAE9-ABDF3CD5802A}" presName="sibTrans" presStyleCnt="0"/>
      <dgm:spPr/>
    </dgm:pt>
    <dgm:pt modelId="{CFF91674-9115-41EA-A0FB-3EE1EA0DEC49}" type="pres">
      <dgm:prSet presAssocID="{9AA523F5-CDBF-4D3F-9C9E-3E3245529441}" presName="node" presStyleLbl="node1" presStyleIdx="2" presStyleCnt="5">
        <dgm:presLayoutVars>
          <dgm:bulletEnabled val="1"/>
        </dgm:presLayoutVars>
      </dgm:prSet>
      <dgm:spPr/>
    </dgm:pt>
    <dgm:pt modelId="{78A01643-0E61-4079-852D-64614500D4D8}" type="pres">
      <dgm:prSet presAssocID="{8A2F5D09-686A-46D1-80BE-35C8BFA1430E}" presName="sibTrans" presStyleCnt="0"/>
      <dgm:spPr/>
    </dgm:pt>
    <dgm:pt modelId="{BB8F3110-27C2-42AD-A5AB-3F64570F6BBE}" type="pres">
      <dgm:prSet presAssocID="{D20D1AE3-42B9-478C-830B-9A6A008D7D0E}" presName="node" presStyleLbl="node1" presStyleIdx="3" presStyleCnt="5">
        <dgm:presLayoutVars>
          <dgm:bulletEnabled val="1"/>
        </dgm:presLayoutVars>
      </dgm:prSet>
      <dgm:spPr/>
    </dgm:pt>
    <dgm:pt modelId="{35BB0DD9-E6AB-4123-B8F8-58B5F4C56F8D}" type="pres">
      <dgm:prSet presAssocID="{1CFD620B-9BC4-4923-A946-562DF7A94889}" presName="sibTrans" presStyleCnt="0"/>
      <dgm:spPr/>
    </dgm:pt>
    <dgm:pt modelId="{92C9CB0A-31FA-437C-B5B4-B2E72633403E}" type="pres">
      <dgm:prSet presAssocID="{4D37CBF3-1166-4362-94CA-3BD3BF22852F}" presName="node" presStyleLbl="node1" presStyleIdx="4" presStyleCnt="5">
        <dgm:presLayoutVars>
          <dgm:bulletEnabled val="1"/>
        </dgm:presLayoutVars>
      </dgm:prSet>
      <dgm:spPr/>
    </dgm:pt>
  </dgm:ptLst>
  <dgm:cxnLst>
    <dgm:cxn modelId="{6805C413-4FA6-4797-8B3B-DD74827D1F8C}" srcId="{C7C35F1A-E79E-42E4-999A-12CC29D1EF28}" destId="{79D3F6F6-3BA5-4B96-830F-0C0FD8B73D49}" srcOrd="0" destOrd="0" parTransId="{BAC0F701-678F-4B21-84AE-E03A4105829F}" sibTransId="{AE647D06-436A-4881-AA34-CF79C4889ADC}"/>
    <dgm:cxn modelId="{B7822824-5F06-41CD-AC4C-747DF41FE832}" srcId="{C7C35F1A-E79E-42E4-999A-12CC29D1EF28}" destId="{D20D1AE3-42B9-478C-830B-9A6A008D7D0E}" srcOrd="3" destOrd="0" parTransId="{9C4762E5-6EDF-496D-8A57-D682D0D9E8F2}" sibTransId="{1CFD620B-9BC4-4923-A946-562DF7A94889}"/>
    <dgm:cxn modelId="{27E7B55F-4A2D-4E77-8F2E-8E52D2E3F998}" type="presOf" srcId="{4AC723ED-6190-4859-A981-D4C5E099BF89}" destId="{EBDE736B-1DC1-45B1-8B28-E17BCD8B0B14}" srcOrd="0" destOrd="0" presId="urn:microsoft.com/office/officeart/2005/8/layout/default"/>
    <dgm:cxn modelId="{523F6360-DC33-4541-972D-68C23BDC4CCC}" srcId="{C7C35F1A-E79E-42E4-999A-12CC29D1EF28}" destId="{9AA523F5-CDBF-4D3F-9C9E-3E3245529441}" srcOrd="2" destOrd="0" parTransId="{72C25BB7-18DF-445F-8102-B3F33656DC72}" sibTransId="{8A2F5D09-686A-46D1-80BE-35C8BFA1430E}"/>
    <dgm:cxn modelId="{F9B5FA92-27C5-4047-AD0B-6A28506579CC}" srcId="{C7C35F1A-E79E-42E4-999A-12CC29D1EF28}" destId="{4D37CBF3-1166-4362-94CA-3BD3BF22852F}" srcOrd="4" destOrd="0" parTransId="{36AB4F5B-24D7-4216-AEE9-87C3F23D52D1}" sibTransId="{A6E5D941-622E-4A65-8C76-2B612401C6A9}"/>
    <dgm:cxn modelId="{C806E3BB-D0D4-4740-AEFC-7C1B7BAFBE06}" type="presOf" srcId="{C7C35F1A-E79E-42E4-999A-12CC29D1EF28}" destId="{6011B734-B7E0-4DE8-BA04-4C3B21F0DF0A}" srcOrd="0" destOrd="0" presId="urn:microsoft.com/office/officeart/2005/8/layout/default"/>
    <dgm:cxn modelId="{2EE397D3-EA96-44DA-8A6E-970EF8FA5872}" srcId="{C7C35F1A-E79E-42E4-999A-12CC29D1EF28}" destId="{4AC723ED-6190-4859-A981-D4C5E099BF89}" srcOrd="1" destOrd="0" parTransId="{DB16029E-045D-4788-AE1D-7941DD67DB95}" sibTransId="{210AF63A-C18A-4390-AAE9-ABDF3CD5802A}"/>
    <dgm:cxn modelId="{CF7717D4-A44D-4709-ADA3-B1F530E66DCD}" type="presOf" srcId="{79D3F6F6-3BA5-4B96-830F-0C0FD8B73D49}" destId="{2A16A8C9-6AAB-4B4A-B3D3-40549338F8E8}" srcOrd="0" destOrd="0" presId="urn:microsoft.com/office/officeart/2005/8/layout/default"/>
    <dgm:cxn modelId="{A87BA4D6-9161-4416-80C8-87480BA2A943}" type="presOf" srcId="{9AA523F5-CDBF-4D3F-9C9E-3E3245529441}" destId="{CFF91674-9115-41EA-A0FB-3EE1EA0DEC49}" srcOrd="0" destOrd="0" presId="urn:microsoft.com/office/officeart/2005/8/layout/default"/>
    <dgm:cxn modelId="{EBBF68EC-E163-427D-AD9C-B7E36E43E869}" type="presOf" srcId="{4D37CBF3-1166-4362-94CA-3BD3BF22852F}" destId="{92C9CB0A-31FA-437C-B5B4-B2E72633403E}" srcOrd="0" destOrd="0" presId="urn:microsoft.com/office/officeart/2005/8/layout/default"/>
    <dgm:cxn modelId="{65BA78FE-A3F0-4377-8B3B-97534185B3C6}" type="presOf" srcId="{D20D1AE3-42B9-478C-830B-9A6A008D7D0E}" destId="{BB8F3110-27C2-42AD-A5AB-3F64570F6BBE}" srcOrd="0" destOrd="0" presId="urn:microsoft.com/office/officeart/2005/8/layout/default"/>
    <dgm:cxn modelId="{8EDC8AB1-107B-4773-B607-EC1D029B6325}" type="presParOf" srcId="{6011B734-B7E0-4DE8-BA04-4C3B21F0DF0A}" destId="{2A16A8C9-6AAB-4B4A-B3D3-40549338F8E8}" srcOrd="0" destOrd="0" presId="urn:microsoft.com/office/officeart/2005/8/layout/default"/>
    <dgm:cxn modelId="{0B8216AC-7287-4C13-A750-BA60C89C493E}" type="presParOf" srcId="{6011B734-B7E0-4DE8-BA04-4C3B21F0DF0A}" destId="{905D404E-DC41-48B7-8F96-E006B3E078CD}" srcOrd="1" destOrd="0" presId="urn:microsoft.com/office/officeart/2005/8/layout/default"/>
    <dgm:cxn modelId="{9083D607-16C7-4AE6-B1FC-4B938947B0B5}" type="presParOf" srcId="{6011B734-B7E0-4DE8-BA04-4C3B21F0DF0A}" destId="{EBDE736B-1DC1-45B1-8B28-E17BCD8B0B14}" srcOrd="2" destOrd="0" presId="urn:microsoft.com/office/officeart/2005/8/layout/default"/>
    <dgm:cxn modelId="{12D94E36-5600-447D-8F90-8B714246E6AC}" type="presParOf" srcId="{6011B734-B7E0-4DE8-BA04-4C3B21F0DF0A}" destId="{21CD904B-389A-479C-A960-C20C967F1C57}" srcOrd="3" destOrd="0" presId="urn:microsoft.com/office/officeart/2005/8/layout/default"/>
    <dgm:cxn modelId="{CE5862CD-5949-4ADF-94D0-AAD0E58A9FC5}" type="presParOf" srcId="{6011B734-B7E0-4DE8-BA04-4C3B21F0DF0A}" destId="{CFF91674-9115-41EA-A0FB-3EE1EA0DEC49}" srcOrd="4" destOrd="0" presId="urn:microsoft.com/office/officeart/2005/8/layout/default"/>
    <dgm:cxn modelId="{39CAB22B-88B6-4DAD-966D-755DE9CA8801}" type="presParOf" srcId="{6011B734-B7E0-4DE8-BA04-4C3B21F0DF0A}" destId="{78A01643-0E61-4079-852D-64614500D4D8}" srcOrd="5" destOrd="0" presId="urn:microsoft.com/office/officeart/2005/8/layout/default"/>
    <dgm:cxn modelId="{B7ED3889-EB28-470A-AB33-315C7CDEC060}" type="presParOf" srcId="{6011B734-B7E0-4DE8-BA04-4C3B21F0DF0A}" destId="{BB8F3110-27C2-42AD-A5AB-3F64570F6BBE}" srcOrd="6" destOrd="0" presId="urn:microsoft.com/office/officeart/2005/8/layout/default"/>
    <dgm:cxn modelId="{F8EC9406-1C36-4139-99A0-A102347536AA}" type="presParOf" srcId="{6011B734-B7E0-4DE8-BA04-4C3B21F0DF0A}" destId="{35BB0DD9-E6AB-4123-B8F8-58B5F4C56F8D}" srcOrd="7" destOrd="0" presId="urn:microsoft.com/office/officeart/2005/8/layout/default"/>
    <dgm:cxn modelId="{2D7B2CB4-1607-4654-A9AD-4F0DD8D7665D}" type="presParOf" srcId="{6011B734-B7E0-4DE8-BA04-4C3B21F0DF0A}" destId="{92C9CB0A-31FA-437C-B5B4-B2E72633403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E062CC-4FA8-44E8-B951-5CB84FEA9E9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F66659F-81C1-4E5C-9F45-4F7C1B3B13F5}">
      <dgm:prSet/>
      <dgm:spPr/>
      <dgm:t>
        <a:bodyPr/>
        <a:lstStyle/>
        <a:p>
          <a:r>
            <a:rPr lang="en-US"/>
            <a:t>Never use foul language in return and never make threats</a:t>
          </a:r>
        </a:p>
      </dgm:t>
    </dgm:pt>
    <dgm:pt modelId="{93B67233-AF6C-44F6-BF6B-18243A434951}" type="parTrans" cxnId="{1DE73624-B898-40E2-8A95-1BF61508CADC}">
      <dgm:prSet/>
      <dgm:spPr/>
      <dgm:t>
        <a:bodyPr/>
        <a:lstStyle/>
        <a:p>
          <a:endParaRPr lang="en-US"/>
        </a:p>
      </dgm:t>
    </dgm:pt>
    <dgm:pt modelId="{179A7A71-D63C-4BBA-A827-1649BD541579}" type="sibTrans" cxnId="{1DE73624-B898-40E2-8A95-1BF61508CADC}">
      <dgm:prSet/>
      <dgm:spPr/>
      <dgm:t>
        <a:bodyPr/>
        <a:lstStyle/>
        <a:p>
          <a:endParaRPr lang="en-US"/>
        </a:p>
      </dgm:t>
    </dgm:pt>
    <dgm:pt modelId="{FEB2657B-C8C5-4EEA-BE60-C7672903A85B}">
      <dgm:prSet/>
      <dgm:spPr/>
      <dgm:t>
        <a:bodyPr/>
        <a:lstStyle/>
        <a:p>
          <a:r>
            <a:rPr lang="en-US"/>
            <a:t>This will only make things worst</a:t>
          </a:r>
        </a:p>
      </dgm:t>
    </dgm:pt>
    <dgm:pt modelId="{399B3033-5B8E-40CE-B285-72D5694EC0BA}" type="parTrans" cxnId="{86D54DC3-EFAE-4355-B2A4-BC0BA33B1ED2}">
      <dgm:prSet/>
      <dgm:spPr/>
      <dgm:t>
        <a:bodyPr/>
        <a:lstStyle/>
        <a:p>
          <a:endParaRPr lang="en-US"/>
        </a:p>
      </dgm:t>
    </dgm:pt>
    <dgm:pt modelId="{E30F246A-A5FD-4B2D-B4A6-A60810EEFECF}" type="sibTrans" cxnId="{86D54DC3-EFAE-4355-B2A4-BC0BA33B1ED2}">
      <dgm:prSet/>
      <dgm:spPr/>
      <dgm:t>
        <a:bodyPr/>
        <a:lstStyle/>
        <a:p>
          <a:endParaRPr lang="en-US"/>
        </a:p>
      </dgm:t>
    </dgm:pt>
    <dgm:pt modelId="{3E20494D-6663-4774-9EC7-E35662FC4939}">
      <dgm:prSet/>
      <dgm:spPr/>
      <dgm:t>
        <a:bodyPr/>
        <a:lstStyle/>
        <a:p>
          <a:r>
            <a:rPr lang="en-US"/>
            <a:t>Shows lack of professional control on your part</a:t>
          </a:r>
        </a:p>
      </dgm:t>
    </dgm:pt>
    <dgm:pt modelId="{F8C7F38B-0FD4-47A2-A6E3-1F95A395524A}" type="parTrans" cxnId="{CB6BE84D-B49C-4E9A-8A78-D326F1847891}">
      <dgm:prSet/>
      <dgm:spPr/>
      <dgm:t>
        <a:bodyPr/>
        <a:lstStyle/>
        <a:p>
          <a:endParaRPr lang="en-US"/>
        </a:p>
      </dgm:t>
    </dgm:pt>
    <dgm:pt modelId="{12B6A816-3E61-4A47-A15F-72F22C41AA9D}" type="sibTrans" cxnId="{CB6BE84D-B49C-4E9A-8A78-D326F1847891}">
      <dgm:prSet/>
      <dgm:spPr/>
      <dgm:t>
        <a:bodyPr/>
        <a:lstStyle/>
        <a:p>
          <a:endParaRPr lang="en-US"/>
        </a:p>
      </dgm:t>
    </dgm:pt>
    <dgm:pt modelId="{46FEB9A5-56F5-4011-A5E4-73361C8ACFC5}">
      <dgm:prSet/>
      <dgm:spPr/>
      <dgm:t>
        <a:bodyPr/>
        <a:lstStyle/>
        <a:p>
          <a:r>
            <a:rPr lang="en-US"/>
            <a:t>Emotions can run high</a:t>
          </a:r>
        </a:p>
      </dgm:t>
    </dgm:pt>
    <dgm:pt modelId="{BB4A7110-8DC0-4542-BAA2-953065ADBE86}" type="parTrans" cxnId="{780A0A6B-C7CC-4F2E-A633-883AC7714797}">
      <dgm:prSet/>
      <dgm:spPr/>
      <dgm:t>
        <a:bodyPr/>
        <a:lstStyle/>
        <a:p>
          <a:endParaRPr lang="en-US"/>
        </a:p>
      </dgm:t>
    </dgm:pt>
    <dgm:pt modelId="{34CA2941-D8D0-484B-AAA9-73A768616B09}" type="sibTrans" cxnId="{780A0A6B-C7CC-4F2E-A633-883AC7714797}">
      <dgm:prSet/>
      <dgm:spPr/>
      <dgm:t>
        <a:bodyPr/>
        <a:lstStyle/>
        <a:p>
          <a:endParaRPr lang="en-US"/>
        </a:p>
      </dgm:t>
    </dgm:pt>
    <dgm:pt modelId="{88794F4E-F5F7-4E94-BAAD-C8B4BDC80840}">
      <dgm:prSet/>
      <dgm:spPr/>
      <dgm:t>
        <a:bodyPr/>
        <a:lstStyle/>
        <a:p>
          <a:r>
            <a:rPr lang="en-US"/>
            <a:t>Use words or phrases that will diffuse a highly charged situation.</a:t>
          </a:r>
        </a:p>
      </dgm:t>
    </dgm:pt>
    <dgm:pt modelId="{1DFA4ADD-C603-42F6-8881-A285FA9BF165}" type="parTrans" cxnId="{43F5502F-5B6B-4360-B3A6-C987E71AE3A0}">
      <dgm:prSet/>
      <dgm:spPr/>
      <dgm:t>
        <a:bodyPr/>
        <a:lstStyle/>
        <a:p>
          <a:endParaRPr lang="en-US"/>
        </a:p>
      </dgm:t>
    </dgm:pt>
    <dgm:pt modelId="{10D203BE-6675-4629-A8A8-8D95B421C0CC}" type="sibTrans" cxnId="{43F5502F-5B6B-4360-B3A6-C987E71AE3A0}">
      <dgm:prSet/>
      <dgm:spPr/>
      <dgm:t>
        <a:bodyPr/>
        <a:lstStyle/>
        <a:p>
          <a:endParaRPr lang="en-US"/>
        </a:p>
      </dgm:t>
    </dgm:pt>
    <dgm:pt modelId="{208B1EAB-BDBE-4797-BC30-695B78A63873}">
      <dgm:prSet/>
      <dgm:spPr/>
      <dgm:t>
        <a:bodyPr/>
        <a:lstStyle/>
        <a:p>
          <a:r>
            <a:rPr lang="en-US" dirty="0"/>
            <a:t>Say: “</a:t>
          </a:r>
          <a:r>
            <a:rPr lang="en-US"/>
            <a:t>thank you”, </a:t>
          </a:r>
          <a:r>
            <a:rPr lang="en-US" dirty="0"/>
            <a:t>“</a:t>
          </a:r>
          <a:r>
            <a:rPr lang="en-US"/>
            <a:t>no sir”, “yes sir”,  </a:t>
          </a:r>
          <a:r>
            <a:rPr lang="en-US" dirty="0"/>
            <a:t>“</a:t>
          </a:r>
          <a:r>
            <a:rPr lang="en-US"/>
            <a:t>no ma’am”, “please” and “thank </a:t>
          </a:r>
          <a:r>
            <a:rPr lang="en-US" dirty="0"/>
            <a:t>you for your cooperation”</a:t>
          </a:r>
        </a:p>
      </dgm:t>
    </dgm:pt>
    <dgm:pt modelId="{33F41C67-FE78-4CFA-92D4-CB0E9CE9081A}" type="parTrans" cxnId="{0FC13CA3-6FF6-4FAC-B4FE-26878BDA3F1B}">
      <dgm:prSet/>
      <dgm:spPr/>
      <dgm:t>
        <a:bodyPr/>
        <a:lstStyle/>
        <a:p>
          <a:endParaRPr lang="en-US"/>
        </a:p>
      </dgm:t>
    </dgm:pt>
    <dgm:pt modelId="{AC2FEBF5-96CA-4AAD-9439-50E6CFEBD58C}" type="sibTrans" cxnId="{0FC13CA3-6FF6-4FAC-B4FE-26878BDA3F1B}">
      <dgm:prSet/>
      <dgm:spPr/>
      <dgm:t>
        <a:bodyPr/>
        <a:lstStyle/>
        <a:p>
          <a:endParaRPr lang="en-US"/>
        </a:p>
      </dgm:t>
    </dgm:pt>
    <dgm:pt modelId="{AAF63394-BFEB-4E4D-AB28-FC3FE7FE07AB}" type="pres">
      <dgm:prSet presAssocID="{66E062CC-4FA8-44E8-B951-5CB84FEA9E93}" presName="vert0" presStyleCnt="0">
        <dgm:presLayoutVars>
          <dgm:dir/>
          <dgm:animOne val="branch"/>
          <dgm:animLvl val="lvl"/>
        </dgm:presLayoutVars>
      </dgm:prSet>
      <dgm:spPr/>
    </dgm:pt>
    <dgm:pt modelId="{F469EC7A-E943-4559-8715-AB0E5841C299}" type="pres">
      <dgm:prSet presAssocID="{BF66659F-81C1-4E5C-9F45-4F7C1B3B13F5}" presName="thickLine" presStyleLbl="alignNode1" presStyleIdx="0" presStyleCnt="6"/>
      <dgm:spPr/>
    </dgm:pt>
    <dgm:pt modelId="{EDEED4A9-FF02-448F-AFA7-CF4CF6DB4860}" type="pres">
      <dgm:prSet presAssocID="{BF66659F-81C1-4E5C-9F45-4F7C1B3B13F5}" presName="horz1" presStyleCnt="0"/>
      <dgm:spPr/>
    </dgm:pt>
    <dgm:pt modelId="{1128BA63-DB10-4A31-9F5C-B23A7BAC8AFE}" type="pres">
      <dgm:prSet presAssocID="{BF66659F-81C1-4E5C-9F45-4F7C1B3B13F5}" presName="tx1" presStyleLbl="revTx" presStyleIdx="0" presStyleCnt="6"/>
      <dgm:spPr/>
    </dgm:pt>
    <dgm:pt modelId="{3E980408-31A2-4C89-BE7E-1BDA8E2C0D04}" type="pres">
      <dgm:prSet presAssocID="{BF66659F-81C1-4E5C-9F45-4F7C1B3B13F5}" presName="vert1" presStyleCnt="0"/>
      <dgm:spPr/>
    </dgm:pt>
    <dgm:pt modelId="{A2D67B55-805C-4BFA-AC4F-6DE0FB42FA18}" type="pres">
      <dgm:prSet presAssocID="{FEB2657B-C8C5-4EEA-BE60-C7672903A85B}" presName="thickLine" presStyleLbl="alignNode1" presStyleIdx="1" presStyleCnt="6"/>
      <dgm:spPr/>
    </dgm:pt>
    <dgm:pt modelId="{D05669AD-2BE3-4005-8177-8F9BF54A940B}" type="pres">
      <dgm:prSet presAssocID="{FEB2657B-C8C5-4EEA-BE60-C7672903A85B}" presName="horz1" presStyleCnt="0"/>
      <dgm:spPr/>
    </dgm:pt>
    <dgm:pt modelId="{9FA27885-D1C8-4349-B7ED-A0D83033E1EB}" type="pres">
      <dgm:prSet presAssocID="{FEB2657B-C8C5-4EEA-BE60-C7672903A85B}" presName="tx1" presStyleLbl="revTx" presStyleIdx="1" presStyleCnt="6"/>
      <dgm:spPr/>
    </dgm:pt>
    <dgm:pt modelId="{285775AD-D295-4030-90B8-8F0E748AC882}" type="pres">
      <dgm:prSet presAssocID="{FEB2657B-C8C5-4EEA-BE60-C7672903A85B}" presName="vert1" presStyleCnt="0"/>
      <dgm:spPr/>
    </dgm:pt>
    <dgm:pt modelId="{B0F27D22-7A2A-4CA7-9B0C-9D1B746F2548}" type="pres">
      <dgm:prSet presAssocID="{3E20494D-6663-4774-9EC7-E35662FC4939}" presName="thickLine" presStyleLbl="alignNode1" presStyleIdx="2" presStyleCnt="6"/>
      <dgm:spPr/>
    </dgm:pt>
    <dgm:pt modelId="{0DE67F85-09C8-4EC5-897F-1D1E8E8DA54F}" type="pres">
      <dgm:prSet presAssocID="{3E20494D-6663-4774-9EC7-E35662FC4939}" presName="horz1" presStyleCnt="0"/>
      <dgm:spPr/>
    </dgm:pt>
    <dgm:pt modelId="{64CD1B4C-0A88-4713-A280-139FE0F9C8C5}" type="pres">
      <dgm:prSet presAssocID="{3E20494D-6663-4774-9EC7-E35662FC4939}" presName="tx1" presStyleLbl="revTx" presStyleIdx="2" presStyleCnt="6"/>
      <dgm:spPr/>
    </dgm:pt>
    <dgm:pt modelId="{5A372F04-B856-4AB6-8B28-13EB13BA4D4F}" type="pres">
      <dgm:prSet presAssocID="{3E20494D-6663-4774-9EC7-E35662FC4939}" presName="vert1" presStyleCnt="0"/>
      <dgm:spPr/>
    </dgm:pt>
    <dgm:pt modelId="{C5DC55EB-08EA-453B-BB2B-92668FE0D426}" type="pres">
      <dgm:prSet presAssocID="{46FEB9A5-56F5-4011-A5E4-73361C8ACFC5}" presName="thickLine" presStyleLbl="alignNode1" presStyleIdx="3" presStyleCnt="6"/>
      <dgm:spPr/>
    </dgm:pt>
    <dgm:pt modelId="{743DF0D5-B1FC-42F7-A5BA-2E347E5EB8BE}" type="pres">
      <dgm:prSet presAssocID="{46FEB9A5-56F5-4011-A5E4-73361C8ACFC5}" presName="horz1" presStyleCnt="0"/>
      <dgm:spPr/>
    </dgm:pt>
    <dgm:pt modelId="{F92D3C5C-3C52-431D-AFD8-0A0686D07EA7}" type="pres">
      <dgm:prSet presAssocID="{46FEB9A5-56F5-4011-A5E4-73361C8ACFC5}" presName="tx1" presStyleLbl="revTx" presStyleIdx="3" presStyleCnt="6"/>
      <dgm:spPr/>
    </dgm:pt>
    <dgm:pt modelId="{435E6EAD-A061-4FF9-8331-AAF06ADB74CD}" type="pres">
      <dgm:prSet presAssocID="{46FEB9A5-56F5-4011-A5E4-73361C8ACFC5}" presName="vert1" presStyleCnt="0"/>
      <dgm:spPr/>
    </dgm:pt>
    <dgm:pt modelId="{554470B0-BA86-4927-B19E-88EDBE3847C6}" type="pres">
      <dgm:prSet presAssocID="{88794F4E-F5F7-4E94-BAAD-C8B4BDC80840}" presName="thickLine" presStyleLbl="alignNode1" presStyleIdx="4" presStyleCnt="6"/>
      <dgm:spPr/>
    </dgm:pt>
    <dgm:pt modelId="{B83ED1AE-3474-4510-9DEB-272AB16F4EF9}" type="pres">
      <dgm:prSet presAssocID="{88794F4E-F5F7-4E94-BAAD-C8B4BDC80840}" presName="horz1" presStyleCnt="0"/>
      <dgm:spPr/>
    </dgm:pt>
    <dgm:pt modelId="{38E6BA40-8EDB-4232-89AF-DAB8951FCDFC}" type="pres">
      <dgm:prSet presAssocID="{88794F4E-F5F7-4E94-BAAD-C8B4BDC80840}" presName="tx1" presStyleLbl="revTx" presStyleIdx="4" presStyleCnt="6"/>
      <dgm:spPr/>
    </dgm:pt>
    <dgm:pt modelId="{914989FC-5206-4ACC-B9BC-DC2A66BECCCB}" type="pres">
      <dgm:prSet presAssocID="{88794F4E-F5F7-4E94-BAAD-C8B4BDC80840}" presName="vert1" presStyleCnt="0"/>
      <dgm:spPr/>
    </dgm:pt>
    <dgm:pt modelId="{F1F608A6-8AB7-4718-89E9-8F402AA6CBB9}" type="pres">
      <dgm:prSet presAssocID="{208B1EAB-BDBE-4797-BC30-695B78A63873}" presName="thickLine" presStyleLbl="alignNode1" presStyleIdx="5" presStyleCnt="6"/>
      <dgm:spPr/>
    </dgm:pt>
    <dgm:pt modelId="{6C4DEB6B-DD90-413E-88C7-8871ED0B6F5E}" type="pres">
      <dgm:prSet presAssocID="{208B1EAB-BDBE-4797-BC30-695B78A63873}" presName="horz1" presStyleCnt="0"/>
      <dgm:spPr/>
    </dgm:pt>
    <dgm:pt modelId="{590AB92D-28CC-4890-823E-04E7D8DF9B3C}" type="pres">
      <dgm:prSet presAssocID="{208B1EAB-BDBE-4797-BC30-695B78A63873}" presName="tx1" presStyleLbl="revTx" presStyleIdx="5" presStyleCnt="6"/>
      <dgm:spPr/>
    </dgm:pt>
    <dgm:pt modelId="{56E2FEE1-7595-4CD2-97FB-9B9C53BB2164}" type="pres">
      <dgm:prSet presAssocID="{208B1EAB-BDBE-4797-BC30-695B78A63873}" presName="vert1" presStyleCnt="0"/>
      <dgm:spPr/>
    </dgm:pt>
  </dgm:ptLst>
  <dgm:cxnLst>
    <dgm:cxn modelId="{83338902-4082-443A-803A-DF14B60B53B6}" type="presOf" srcId="{BF66659F-81C1-4E5C-9F45-4F7C1B3B13F5}" destId="{1128BA63-DB10-4A31-9F5C-B23A7BAC8AFE}" srcOrd="0" destOrd="0" presId="urn:microsoft.com/office/officeart/2008/layout/LinedList"/>
    <dgm:cxn modelId="{1DE73624-B898-40E2-8A95-1BF61508CADC}" srcId="{66E062CC-4FA8-44E8-B951-5CB84FEA9E93}" destId="{BF66659F-81C1-4E5C-9F45-4F7C1B3B13F5}" srcOrd="0" destOrd="0" parTransId="{93B67233-AF6C-44F6-BF6B-18243A434951}" sibTransId="{179A7A71-D63C-4BBA-A827-1649BD541579}"/>
    <dgm:cxn modelId="{43F5502F-5B6B-4360-B3A6-C987E71AE3A0}" srcId="{66E062CC-4FA8-44E8-B951-5CB84FEA9E93}" destId="{88794F4E-F5F7-4E94-BAAD-C8B4BDC80840}" srcOrd="4" destOrd="0" parTransId="{1DFA4ADD-C603-42F6-8881-A285FA9BF165}" sibTransId="{10D203BE-6675-4629-A8A8-8D95B421C0CC}"/>
    <dgm:cxn modelId="{DEAFAF34-29BC-4ABA-B01F-FAC120C3D1C5}" type="presOf" srcId="{FEB2657B-C8C5-4EEA-BE60-C7672903A85B}" destId="{9FA27885-D1C8-4349-B7ED-A0D83033E1EB}" srcOrd="0" destOrd="0" presId="urn:microsoft.com/office/officeart/2008/layout/LinedList"/>
    <dgm:cxn modelId="{780A0A6B-C7CC-4F2E-A633-883AC7714797}" srcId="{66E062CC-4FA8-44E8-B951-5CB84FEA9E93}" destId="{46FEB9A5-56F5-4011-A5E4-73361C8ACFC5}" srcOrd="3" destOrd="0" parTransId="{BB4A7110-8DC0-4542-BAA2-953065ADBE86}" sibTransId="{34CA2941-D8D0-484B-AAA9-73A768616B09}"/>
    <dgm:cxn modelId="{CB6BE84D-B49C-4E9A-8A78-D326F1847891}" srcId="{66E062CC-4FA8-44E8-B951-5CB84FEA9E93}" destId="{3E20494D-6663-4774-9EC7-E35662FC4939}" srcOrd="2" destOrd="0" parTransId="{F8C7F38B-0FD4-47A2-A6E3-1F95A395524A}" sibTransId="{12B6A816-3E61-4A47-A15F-72F22C41AA9D}"/>
    <dgm:cxn modelId="{7CFC057A-1913-4A2A-B59C-782BBF34CACE}" type="presOf" srcId="{46FEB9A5-56F5-4011-A5E4-73361C8ACFC5}" destId="{F92D3C5C-3C52-431D-AFD8-0A0686D07EA7}" srcOrd="0" destOrd="0" presId="urn:microsoft.com/office/officeart/2008/layout/LinedList"/>
    <dgm:cxn modelId="{0FC13CA3-6FF6-4FAC-B4FE-26878BDA3F1B}" srcId="{66E062CC-4FA8-44E8-B951-5CB84FEA9E93}" destId="{208B1EAB-BDBE-4797-BC30-695B78A63873}" srcOrd="5" destOrd="0" parTransId="{33F41C67-FE78-4CFA-92D4-CB0E9CE9081A}" sibTransId="{AC2FEBF5-96CA-4AAD-9439-50E6CFEBD58C}"/>
    <dgm:cxn modelId="{1405D6B7-640C-444D-9DB3-11FE074EA3B8}" type="presOf" srcId="{208B1EAB-BDBE-4797-BC30-695B78A63873}" destId="{590AB92D-28CC-4890-823E-04E7D8DF9B3C}" srcOrd="0" destOrd="0" presId="urn:microsoft.com/office/officeart/2008/layout/LinedList"/>
    <dgm:cxn modelId="{3E9BFBB7-EA14-4D77-B94A-28371EC2B74C}" type="presOf" srcId="{66E062CC-4FA8-44E8-B951-5CB84FEA9E93}" destId="{AAF63394-BFEB-4E4D-AB28-FC3FE7FE07AB}" srcOrd="0" destOrd="0" presId="urn:microsoft.com/office/officeart/2008/layout/LinedList"/>
    <dgm:cxn modelId="{86D54DC3-EFAE-4355-B2A4-BC0BA33B1ED2}" srcId="{66E062CC-4FA8-44E8-B951-5CB84FEA9E93}" destId="{FEB2657B-C8C5-4EEA-BE60-C7672903A85B}" srcOrd="1" destOrd="0" parTransId="{399B3033-5B8E-40CE-B285-72D5694EC0BA}" sibTransId="{E30F246A-A5FD-4B2D-B4A6-A60810EEFECF}"/>
    <dgm:cxn modelId="{9439D9C8-A8C4-4FF1-9F32-6F28B6E0D04D}" type="presOf" srcId="{3E20494D-6663-4774-9EC7-E35662FC4939}" destId="{64CD1B4C-0A88-4713-A280-139FE0F9C8C5}" srcOrd="0" destOrd="0" presId="urn:microsoft.com/office/officeart/2008/layout/LinedList"/>
    <dgm:cxn modelId="{FF4445D5-6478-4A55-AB33-DD68CE0B66A5}" type="presOf" srcId="{88794F4E-F5F7-4E94-BAAD-C8B4BDC80840}" destId="{38E6BA40-8EDB-4232-89AF-DAB8951FCDFC}" srcOrd="0" destOrd="0" presId="urn:microsoft.com/office/officeart/2008/layout/LinedList"/>
    <dgm:cxn modelId="{71CF821A-FE50-47D2-AB4B-745CCF7D9592}" type="presParOf" srcId="{AAF63394-BFEB-4E4D-AB28-FC3FE7FE07AB}" destId="{F469EC7A-E943-4559-8715-AB0E5841C299}" srcOrd="0" destOrd="0" presId="urn:microsoft.com/office/officeart/2008/layout/LinedList"/>
    <dgm:cxn modelId="{529F7601-9266-4A05-8592-CB77A2EE6678}" type="presParOf" srcId="{AAF63394-BFEB-4E4D-AB28-FC3FE7FE07AB}" destId="{EDEED4A9-FF02-448F-AFA7-CF4CF6DB4860}" srcOrd="1" destOrd="0" presId="urn:microsoft.com/office/officeart/2008/layout/LinedList"/>
    <dgm:cxn modelId="{82FA9620-8792-4A14-9E1B-2D656BAC217D}" type="presParOf" srcId="{EDEED4A9-FF02-448F-AFA7-CF4CF6DB4860}" destId="{1128BA63-DB10-4A31-9F5C-B23A7BAC8AFE}" srcOrd="0" destOrd="0" presId="urn:microsoft.com/office/officeart/2008/layout/LinedList"/>
    <dgm:cxn modelId="{7CAA7A08-E46C-4CE6-A168-ADE056E1DB69}" type="presParOf" srcId="{EDEED4A9-FF02-448F-AFA7-CF4CF6DB4860}" destId="{3E980408-31A2-4C89-BE7E-1BDA8E2C0D04}" srcOrd="1" destOrd="0" presId="urn:microsoft.com/office/officeart/2008/layout/LinedList"/>
    <dgm:cxn modelId="{7782C76C-118F-423D-A5B1-EF729C504B4E}" type="presParOf" srcId="{AAF63394-BFEB-4E4D-AB28-FC3FE7FE07AB}" destId="{A2D67B55-805C-4BFA-AC4F-6DE0FB42FA18}" srcOrd="2" destOrd="0" presId="urn:microsoft.com/office/officeart/2008/layout/LinedList"/>
    <dgm:cxn modelId="{8523B364-2007-44E1-BE48-0D69F0F8E125}" type="presParOf" srcId="{AAF63394-BFEB-4E4D-AB28-FC3FE7FE07AB}" destId="{D05669AD-2BE3-4005-8177-8F9BF54A940B}" srcOrd="3" destOrd="0" presId="urn:microsoft.com/office/officeart/2008/layout/LinedList"/>
    <dgm:cxn modelId="{1360BF1F-078D-41F9-B5EB-9E3BFFC1E965}" type="presParOf" srcId="{D05669AD-2BE3-4005-8177-8F9BF54A940B}" destId="{9FA27885-D1C8-4349-B7ED-A0D83033E1EB}" srcOrd="0" destOrd="0" presId="urn:microsoft.com/office/officeart/2008/layout/LinedList"/>
    <dgm:cxn modelId="{3B39201B-E0FC-45A4-A3C0-9E144D34C508}" type="presParOf" srcId="{D05669AD-2BE3-4005-8177-8F9BF54A940B}" destId="{285775AD-D295-4030-90B8-8F0E748AC882}" srcOrd="1" destOrd="0" presId="urn:microsoft.com/office/officeart/2008/layout/LinedList"/>
    <dgm:cxn modelId="{70D59A61-A627-4F65-AF8F-D88D7E38D67A}" type="presParOf" srcId="{AAF63394-BFEB-4E4D-AB28-FC3FE7FE07AB}" destId="{B0F27D22-7A2A-4CA7-9B0C-9D1B746F2548}" srcOrd="4" destOrd="0" presId="urn:microsoft.com/office/officeart/2008/layout/LinedList"/>
    <dgm:cxn modelId="{59D84CA7-DF1E-4D12-8FC5-A5CA68E9AAC8}" type="presParOf" srcId="{AAF63394-BFEB-4E4D-AB28-FC3FE7FE07AB}" destId="{0DE67F85-09C8-4EC5-897F-1D1E8E8DA54F}" srcOrd="5" destOrd="0" presId="urn:microsoft.com/office/officeart/2008/layout/LinedList"/>
    <dgm:cxn modelId="{CBC2F74E-1849-4289-8C4E-E69250DDE548}" type="presParOf" srcId="{0DE67F85-09C8-4EC5-897F-1D1E8E8DA54F}" destId="{64CD1B4C-0A88-4713-A280-139FE0F9C8C5}" srcOrd="0" destOrd="0" presId="urn:microsoft.com/office/officeart/2008/layout/LinedList"/>
    <dgm:cxn modelId="{7C583F6E-124F-44B9-B1A6-B8174E7EC696}" type="presParOf" srcId="{0DE67F85-09C8-4EC5-897F-1D1E8E8DA54F}" destId="{5A372F04-B856-4AB6-8B28-13EB13BA4D4F}" srcOrd="1" destOrd="0" presId="urn:microsoft.com/office/officeart/2008/layout/LinedList"/>
    <dgm:cxn modelId="{D2A14288-C22B-4A67-A8C1-29DBACA25DD8}" type="presParOf" srcId="{AAF63394-BFEB-4E4D-AB28-FC3FE7FE07AB}" destId="{C5DC55EB-08EA-453B-BB2B-92668FE0D426}" srcOrd="6" destOrd="0" presId="urn:microsoft.com/office/officeart/2008/layout/LinedList"/>
    <dgm:cxn modelId="{B3DE00CA-EBE5-46A4-966F-6B04E3EFA94A}" type="presParOf" srcId="{AAF63394-BFEB-4E4D-AB28-FC3FE7FE07AB}" destId="{743DF0D5-B1FC-42F7-A5BA-2E347E5EB8BE}" srcOrd="7" destOrd="0" presId="urn:microsoft.com/office/officeart/2008/layout/LinedList"/>
    <dgm:cxn modelId="{CC2CE994-B846-4525-8C85-5EA3B2C9846A}" type="presParOf" srcId="{743DF0D5-B1FC-42F7-A5BA-2E347E5EB8BE}" destId="{F92D3C5C-3C52-431D-AFD8-0A0686D07EA7}" srcOrd="0" destOrd="0" presId="urn:microsoft.com/office/officeart/2008/layout/LinedList"/>
    <dgm:cxn modelId="{37D73D86-06D1-4B39-B061-2937DF90EBB0}" type="presParOf" srcId="{743DF0D5-B1FC-42F7-A5BA-2E347E5EB8BE}" destId="{435E6EAD-A061-4FF9-8331-AAF06ADB74CD}" srcOrd="1" destOrd="0" presId="urn:microsoft.com/office/officeart/2008/layout/LinedList"/>
    <dgm:cxn modelId="{E5CBA57C-D28E-4C16-AC91-A57189157308}" type="presParOf" srcId="{AAF63394-BFEB-4E4D-AB28-FC3FE7FE07AB}" destId="{554470B0-BA86-4927-B19E-88EDBE3847C6}" srcOrd="8" destOrd="0" presId="urn:microsoft.com/office/officeart/2008/layout/LinedList"/>
    <dgm:cxn modelId="{374C2F3D-EA10-4E5D-8DF3-F6E5901D7906}" type="presParOf" srcId="{AAF63394-BFEB-4E4D-AB28-FC3FE7FE07AB}" destId="{B83ED1AE-3474-4510-9DEB-272AB16F4EF9}" srcOrd="9" destOrd="0" presId="urn:microsoft.com/office/officeart/2008/layout/LinedList"/>
    <dgm:cxn modelId="{695B425E-F90D-462D-A832-2DA1B2D98886}" type="presParOf" srcId="{B83ED1AE-3474-4510-9DEB-272AB16F4EF9}" destId="{38E6BA40-8EDB-4232-89AF-DAB8951FCDFC}" srcOrd="0" destOrd="0" presId="urn:microsoft.com/office/officeart/2008/layout/LinedList"/>
    <dgm:cxn modelId="{252CD035-BE2C-42C5-9410-2F01D98B4D04}" type="presParOf" srcId="{B83ED1AE-3474-4510-9DEB-272AB16F4EF9}" destId="{914989FC-5206-4ACC-B9BC-DC2A66BECCCB}" srcOrd="1" destOrd="0" presId="urn:microsoft.com/office/officeart/2008/layout/LinedList"/>
    <dgm:cxn modelId="{55D04ABD-433A-444D-9096-FC4FF7DA93A1}" type="presParOf" srcId="{AAF63394-BFEB-4E4D-AB28-FC3FE7FE07AB}" destId="{F1F608A6-8AB7-4718-89E9-8F402AA6CBB9}" srcOrd="10" destOrd="0" presId="urn:microsoft.com/office/officeart/2008/layout/LinedList"/>
    <dgm:cxn modelId="{AE422939-9CBF-462E-8736-D6558AA4D857}" type="presParOf" srcId="{AAF63394-BFEB-4E4D-AB28-FC3FE7FE07AB}" destId="{6C4DEB6B-DD90-413E-88C7-8871ED0B6F5E}" srcOrd="11" destOrd="0" presId="urn:microsoft.com/office/officeart/2008/layout/LinedList"/>
    <dgm:cxn modelId="{8ED319F2-D892-4198-B4C7-445F6140C919}" type="presParOf" srcId="{6C4DEB6B-DD90-413E-88C7-8871ED0B6F5E}" destId="{590AB92D-28CC-4890-823E-04E7D8DF9B3C}" srcOrd="0" destOrd="0" presId="urn:microsoft.com/office/officeart/2008/layout/LinedList"/>
    <dgm:cxn modelId="{31F93D26-6202-49E9-AFA2-EF1EB5693A30}" type="presParOf" srcId="{6C4DEB6B-DD90-413E-88C7-8871ED0B6F5E}" destId="{56E2FEE1-7595-4CD2-97FB-9B9C53BB216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721CF5-38F4-4D86-A98D-71BF65DE4AC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750DEA5-A809-4E41-A339-7488ED3BF7C1}">
      <dgm:prSet/>
      <dgm:spPr/>
      <dgm:t>
        <a:bodyPr/>
        <a:lstStyle/>
        <a:p>
          <a:r>
            <a:rPr lang="en-US"/>
            <a:t>Strength-even and full</a:t>
          </a:r>
        </a:p>
      </dgm:t>
    </dgm:pt>
    <dgm:pt modelId="{81143D85-2079-4168-9975-9F55FEED27DA}" type="parTrans" cxnId="{894C758E-59D8-466B-AA86-F516DEC761F4}">
      <dgm:prSet/>
      <dgm:spPr/>
      <dgm:t>
        <a:bodyPr/>
        <a:lstStyle/>
        <a:p>
          <a:endParaRPr lang="en-US"/>
        </a:p>
      </dgm:t>
    </dgm:pt>
    <dgm:pt modelId="{172222A9-906B-4088-BAA5-7A16EF688AD3}" type="sibTrans" cxnId="{894C758E-59D8-466B-AA86-F516DEC761F4}">
      <dgm:prSet/>
      <dgm:spPr/>
      <dgm:t>
        <a:bodyPr/>
        <a:lstStyle/>
        <a:p>
          <a:endParaRPr lang="en-US"/>
        </a:p>
      </dgm:t>
    </dgm:pt>
    <dgm:pt modelId="{E4042B5E-0DA9-4C80-A6D8-7239490FC75C}">
      <dgm:prSet/>
      <dgm:spPr/>
      <dgm:t>
        <a:bodyPr/>
        <a:lstStyle/>
        <a:p>
          <a:r>
            <a:rPr lang="en-US"/>
            <a:t>Clarity-word pronunciation</a:t>
          </a:r>
        </a:p>
      </dgm:t>
    </dgm:pt>
    <dgm:pt modelId="{70C48681-DACE-4C95-9215-16E0118152F3}" type="parTrans" cxnId="{BEE658C3-C6DB-41A2-8BA6-DBE282D435EC}">
      <dgm:prSet/>
      <dgm:spPr/>
      <dgm:t>
        <a:bodyPr/>
        <a:lstStyle/>
        <a:p>
          <a:endParaRPr lang="en-US"/>
        </a:p>
      </dgm:t>
    </dgm:pt>
    <dgm:pt modelId="{84C04985-78C8-499F-83B9-BB966258479D}" type="sibTrans" cxnId="{BEE658C3-C6DB-41A2-8BA6-DBE282D435EC}">
      <dgm:prSet/>
      <dgm:spPr/>
      <dgm:t>
        <a:bodyPr/>
        <a:lstStyle/>
        <a:p>
          <a:endParaRPr lang="en-US"/>
        </a:p>
      </dgm:t>
    </dgm:pt>
    <dgm:pt modelId="{C5C6B984-36CA-4838-A95A-A0755CD6EBF5}">
      <dgm:prSet/>
      <dgm:spPr/>
      <dgm:t>
        <a:bodyPr/>
        <a:lstStyle/>
        <a:p>
          <a:r>
            <a:rPr lang="en-US"/>
            <a:t>Composure-calm voice</a:t>
          </a:r>
        </a:p>
      </dgm:t>
    </dgm:pt>
    <dgm:pt modelId="{689C2B70-2C99-498D-822C-898029261D0A}" type="parTrans" cxnId="{AAAA68C2-A4B3-4D84-9F54-1210DAB1EEFE}">
      <dgm:prSet/>
      <dgm:spPr/>
      <dgm:t>
        <a:bodyPr/>
        <a:lstStyle/>
        <a:p>
          <a:endParaRPr lang="en-US"/>
        </a:p>
      </dgm:t>
    </dgm:pt>
    <dgm:pt modelId="{A4F3A985-23E2-45FA-A70B-81F1681EBDF8}" type="sibTrans" cxnId="{AAAA68C2-A4B3-4D84-9F54-1210DAB1EEFE}">
      <dgm:prSet/>
      <dgm:spPr/>
      <dgm:t>
        <a:bodyPr/>
        <a:lstStyle/>
        <a:p>
          <a:endParaRPr lang="en-US"/>
        </a:p>
      </dgm:t>
    </dgm:pt>
    <dgm:pt modelId="{26A83BEE-0C85-41A5-B782-FA90BAD45F9C}">
      <dgm:prSet/>
      <dgm:spPr/>
      <dgm:t>
        <a:bodyPr/>
        <a:lstStyle/>
        <a:p>
          <a:r>
            <a:rPr lang="en-US"/>
            <a:t>Speed-60 words per minute</a:t>
          </a:r>
        </a:p>
      </dgm:t>
    </dgm:pt>
    <dgm:pt modelId="{F4BBFB9B-F94C-4AAA-91F4-A54293D4ACFD}" type="parTrans" cxnId="{4D60929C-83CE-4590-8894-2DBDAF3E2C74}">
      <dgm:prSet/>
      <dgm:spPr/>
      <dgm:t>
        <a:bodyPr/>
        <a:lstStyle/>
        <a:p>
          <a:endParaRPr lang="en-US"/>
        </a:p>
      </dgm:t>
    </dgm:pt>
    <dgm:pt modelId="{E1A11EAD-26C0-4803-99CA-805891A2A2C8}" type="sibTrans" cxnId="{4D60929C-83CE-4590-8894-2DBDAF3E2C74}">
      <dgm:prSet/>
      <dgm:spPr/>
      <dgm:t>
        <a:bodyPr/>
        <a:lstStyle/>
        <a:p>
          <a:endParaRPr lang="en-US"/>
        </a:p>
      </dgm:t>
    </dgm:pt>
    <dgm:pt modelId="{A465C320-1758-4ACA-8537-7101AF6307D0}">
      <dgm:prSet/>
      <dgm:spPr/>
      <dgm:t>
        <a:bodyPr/>
        <a:lstStyle/>
        <a:p>
          <a:r>
            <a:rPr lang="en-US"/>
            <a:t>Telephone conversation volume</a:t>
          </a:r>
        </a:p>
      </dgm:t>
    </dgm:pt>
    <dgm:pt modelId="{A8EF2B25-61C8-462E-B3FD-ABB4F4C326F0}" type="parTrans" cxnId="{B7C186D0-E9B9-4EB0-8DBF-28F150CE0CF3}">
      <dgm:prSet/>
      <dgm:spPr/>
      <dgm:t>
        <a:bodyPr/>
        <a:lstStyle/>
        <a:p>
          <a:endParaRPr lang="en-US"/>
        </a:p>
      </dgm:t>
    </dgm:pt>
    <dgm:pt modelId="{88E45C46-CF2F-4321-A9A1-AE808D742846}" type="sibTrans" cxnId="{B7C186D0-E9B9-4EB0-8DBF-28F150CE0CF3}">
      <dgm:prSet/>
      <dgm:spPr/>
      <dgm:t>
        <a:bodyPr/>
        <a:lstStyle/>
        <a:p>
          <a:endParaRPr lang="en-US"/>
        </a:p>
      </dgm:t>
    </dgm:pt>
    <dgm:pt modelId="{D2505748-A9BD-4F36-B1A1-9E9E3812DB69}" type="pres">
      <dgm:prSet presAssocID="{94721CF5-38F4-4D86-A98D-71BF65DE4AC7}" presName="linear" presStyleCnt="0">
        <dgm:presLayoutVars>
          <dgm:animLvl val="lvl"/>
          <dgm:resizeHandles val="exact"/>
        </dgm:presLayoutVars>
      </dgm:prSet>
      <dgm:spPr/>
    </dgm:pt>
    <dgm:pt modelId="{E817E1FC-6DF7-431E-B038-E6D27CBB2279}" type="pres">
      <dgm:prSet presAssocID="{C750DEA5-A809-4E41-A339-7488ED3BF7C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924906C-AA7D-482F-B134-4E42D23EB780}" type="pres">
      <dgm:prSet presAssocID="{172222A9-906B-4088-BAA5-7A16EF688AD3}" presName="spacer" presStyleCnt="0"/>
      <dgm:spPr/>
    </dgm:pt>
    <dgm:pt modelId="{091844A3-C81A-4E22-A48B-C4DA71C33888}" type="pres">
      <dgm:prSet presAssocID="{E4042B5E-0DA9-4C80-A6D8-7239490FC75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46A5157-98CB-4631-A74F-B5B2FD12B0A8}" type="pres">
      <dgm:prSet presAssocID="{84C04985-78C8-499F-83B9-BB966258479D}" presName="spacer" presStyleCnt="0"/>
      <dgm:spPr/>
    </dgm:pt>
    <dgm:pt modelId="{B33D0842-9A39-4C3A-ADB6-A1DCE8187E50}" type="pres">
      <dgm:prSet presAssocID="{C5C6B984-36CA-4838-A95A-A0755CD6EBF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8641ABD-35EC-4B13-9EBB-03F7DBB97101}" type="pres">
      <dgm:prSet presAssocID="{A4F3A985-23E2-45FA-A70B-81F1681EBDF8}" presName="spacer" presStyleCnt="0"/>
      <dgm:spPr/>
    </dgm:pt>
    <dgm:pt modelId="{DF698942-7D88-4678-8850-348059237721}" type="pres">
      <dgm:prSet presAssocID="{26A83BEE-0C85-41A5-B782-FA90BAD45F9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49A1E5A-BA87-423C-AC57-64C488A2EAE4}" type="pres">
      <dgm:prSet presAssocID="{E1A11EAD-26C0-4803-99CA-805891A2A2C8}" presName="spacer" presStyleCnt="0"/>
      <dgm:spPr/>
    </dgm:pt>
    <dgm:pt modelId="{42D93DB9-1825-4322-9BE5-3A121524C9BC}" type="pres">
      <dgm:prSet presAssocID="{A465C320-1758-4ACA-8537-7101AF6307D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08D4A02-BFD9-4815-A7A7-692A1341DAEF}" type="presOf" srcId="{E4042B5E-0DA9-4C80-A6D8-7239490FC75C}" destId="{091844A3-C81A-4E22-A48B-C4DA71C33888}" srcOrd="0" destOrd="0" presId="urn:microsoft.com/office/officeart/2005/8/layout/vList2"/>
    <dgm:cxn modelId="{27AC040F-3F26-4D7D-94EE-E1A81D3CF41B}" type="presOf" srcId="{A465C320-1758-4ACA-8537-7101AF6307D0}" destId="{42D93DB9-1825-4322-9BE5-3A121524C9BC}" srcOrd="0" destOrd="0" presId="urn:microsoft.com/office/officeart/2005/8/layout/vList2"/>
    <dgm:cxn modelId="{40773F46-4A24-474A-A8D5-6D2C4145B296}" type="presOf" srcId="{C750DEA5-A809-4E41-A339-7488ED3BF7C1}" destId="{E817E1FC-6DF7-431E-B038-E6D27CBB2279}" srcOrd="0" destOrd="0" presId="urn:microsoft.com/office/officeart/2005/8/layout/vList2"/>
    <dgm:cxn modelId="{894C758E-59D8-466B-AA86-F516DEC761F4}" srcId="{94721CF5-38F4-4D86-A98D-71BF65DE4AC7}" destId="{C750DEA5-A809-4E41-A339-7488ED3BF7C1}" srcOrd="0" destOrd="0" parTransId="{81143D85-2079-4168-9975-9F55FEED27DA}" sibTransId="{172222A9-906B-4088-BAA5-7A16EF688AD3}"/>
    <dgm:cxn modelId="{0CA6DF91-DD66-47C5-959B-8EF554AA6499}" type="presOf" srcId="{94721CF5-38F4-4D86-A98D-71BF65DE4AC7}" destId="{D2505748-A9BD-4F36-B1A1-9E9E3812DB69}" srcOrd="0" destOrd="0" presId="urn:microsoft.com/office/officeart/2005/8/layout/vList2"/>
    <dgm:cxn modelId="{4D60929C-83CE-4590-8894-2DBDAF3E2C74}" srcId="{94721CF5-38F4-4D86-A98D-71BF65DE4AC7}" destId="{26A83BEE-0C85-41A5-B782-FA90BAD45F9C}" srcOrd="3" destOrd="0" parTransId="{F4BBFB9B-F94C-4AAA-91F4-A54293D4ACFD}" sibTransId="{E1A11EAD-26C0-4803-99CA-805891A2A2C8}"/>
    <dgm:cxn modelId="{5B50DEA3-0962-465F-8CB2-BC2FF353150F}" type="presOf" srcId="{C5C6B984-36CA-4838-A95A-A0755CD6EBF5}" destId="{B33D0842-9A39-4C3A-ADB6-A1DCE8187E50}" srcOrd="0" destOrd="0" presId="urn:microsoft.com/office/officeart/2005/8/layout/vList2"/>
    <dgm:cxn modelId="{AAAA68C2-A4B3-4D84-9F54-1210DAB1EEFE}" srcId="{94721CF5-38F4-4D86-A98D-71BF65DE4AC7}" destId="{C5C6B984-36CA-4838-A95A-A0755CD6EBF5}" srcOrd="2" destOrd="0" parTransId="{689C2B70-2C99-498D-822C-898029261D0A}" sibTransId="{A4F3A985-23E2-45FA-A70B-81F1681EBDF8}"/>
    <dgm:cxn modelId="{BEE658C3-C6DB-41A2-8BA6-DBE282D435EC}" srcId="{94721CF5-38F4-4D86-A98D-71BF65DE4AC7}" destId="{E4042B5E-0DA9-4C80-A6D8-7239490FC75C}" srcOrd="1" destOrd="0" parTransId="{70C48681-DACE-4C95-9215-16E0118152F3}" sibTransId="{84C04985-78C8-499F-83B9-BB966258479D}"/>
    <dgm:cxn modelId="{DEFBCEC9-C781-441D-9476-72A97E157E5B}" type="presOf" srcId="{26A83BEE-0C85-41A5-B782-FA90BAD45F9C}" destId="{DF698942-7D88-4678-8850-348059237721}" srcOrd="0" destOrd="0" presId="urn:microsoft.com/office/officeart/2005/8/layout/vList2"/>
    <dgm:cxn modelId="{B7C186D0-E9B9-4EB0-8DBF-28F150CE0CF3}" srcId="{94721CF5-38F4-4D86-A98D-71BF65DE4AC7}" destId="{A465C320-1758-4ACA-8537-7101AF6307D0}" srcOrd="4" destOrd="0" parTransId="{A8EF2B25-61C8-462E-B3FD-ABB4F4C326F0}" sibTransId="{88E45C46-CF2F-4321-A9A1-AE808D742846}"/>
    <dgm:cxn modelId="{D5924634-7010-401E-8A72-252F2F8D6221}" type="presParOf" srcId="{D2505748-A9BD-4F36-B1A1-9E9E3812DB69}" destId="{E817E1FC-6DF7-431E-B038-E6D27CBB2279}" srcOrd="0" destOrd="0" presId="urn:microsoft.com/office/officeart/2005/8/layout/vList2"/>
    <dgm:cxn modelId="{29372E95-B5B5-4A46-BE3F-681E0211D008}" type="presParOf" srcId="{D2505748-A9BD-4F36-B1A1-9E9E3812DB69}" destId="{C924906C-AA7D-482F-B134-4E42D23EB780}" srcOrd="1" destOrd="0" presId="urn:microsoft.com/office/officeart/2005/8/layout/vList2"/>
    <dgm:cxn modelId="{18D29BAF-796D-4E05-9009-4BD98FE86BAE}" type="presParOf" srcId="{D2505748-A9BD-4F36-B1A1-9E9E3812DB69}" destId="{091844A3-C81A-4E22-A48B-C4DA71C33888}" srcOrd="2" destOrd="0" presId="urn:microsoft.com/office/officeart/2005/8/layout/vList2"/>
    <dgm:cxn modelId="{6C6F92A7-0C10-49AD-BD27-6D0BA201B4F1}" type="presParOf" srcId="{D2505748-A9BD-4F36-B1A1-9E9E3812DB69}" destId="{246A5157-98CB-4631-A74F-B5B2FD12B0A8}" srcOrd="3" destOrd="0" presId="urn:microsoft.com/office/officeart/2005/8/layout/vList2"/>
    <dgm:cxn modelId="{FEE21172-1BE5-4853-B7D1-F3E22E764FCD}" type="presParOf" srcId="{D2505748-A9BD-4F36-B1A1-9E9E3812DB69}" destId="{B33D0842-9A39-4C3A-ADB6-A1DCE8187E50}" srcOrd="4" destOrd="0" presId="urn:microsoft.com/office/officeart/2005/8/layout/vList2"/>
    <dgm:cxn modelId="{BB9836DD-2A61-46C9-AC59-E3C0249DC617}" type="presParOf" srcId="{D2505748-A9BD-4F36-B1A1-9E9E3812DB69}" destId="{A8641ABD-35EC-4B13-9EBB-03F7DBB97101}" srcOrd="5" destOrd="0" presId="urn:microsoft.com/office/officeart/2005/8/layout/vList2"/>
    <dgm:cxn modelId="{BF54309A-D555-44C2-9FFA-7FFD2EEDBE6C}" type="presParOf" srcId="{D2505748-A9BD-4F36-B1A1-9E9E3812DB69}" destId="{DF698942-7D88-4678-8850-348059237721}" srcOrd="6" destOrd="0" presId="urn:microsoft.com/office/officeart/2005/8/layout/vList2"/>
    <dgm:cxn modelId="{C9C00804-7F3D-4F82-A1F2-0678B27E115D}" type="presParOf" srcId="{D2505748-A9BD-4F36-B1A1-9E9E3812DB69}" destId="{649A1E5A-BA87-423C-AC57-64C488A2EAE4}" srcOrd="7" destOrd="0" presId="urn:microsoft.com/office/officeart/2005/8/layout/vList2"/>
    <dgm:cxn modelId="{528724F0-2B7F-4106-8169-59D88034E490}" type="presParOf" srcId="{D2505748-A9BD-4F36-B1A1-9E9E3812DB69}" destId="{42D93DB9-1825-4322-9BE5-3A121524C9B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ADDC60-501C-4082-9C35-256203F672F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FC07352-4326-48DF-93EF-9C6B8902CA88}">
      <dgm:prSet/>
      <dgm:spPr/>
      <dgm:t>
        <a:bodyPr/>
        <a:lstStyle/>
        <a:p>
          <a:r>
            <a:rPr lang="en-US"/>
            <a:t>If the information you are about to transmit is sensitive in nature, use the telephone to relay your message.</a:t>
          </a:r>
        </a:p>
      </dgm:t>
    </dgm:pt>
    <dgm:pt modelId="{A9930614-F7C9-4F01-B1C3-F88F3D832714}" type="parTrans" cxnId="{B993CBB0-CC06-48FC-9E4A-F21FD1A085B9}">
      <dgm:prSet/>
      <dgm:spPr/>
      <dgm:t>
        <a:bodyPr/>
        <a:lstStyle/>
        <a:p>
          <a:endParaRPr lang="en-US"/>
        </a:p>
      </dgm:t>
    </dgm:pt>
    <dgm:pt modelId="{F03AE078-4F12-4707-81E2-694A47AE03C3}" type="sibTrans" cxnId="{B993CBB0-CC06-48FC-9E4A-F21FD1A085B9}">
      <dgm:prSet/>
      <dgm:spPr/>
      <dgm:t>
        <a:bodyPr/>
        <a:lstStyle/>
        <a:p>
          <a:endParaRPr lang="en-US"/>
        </a:p>
      </dgm:t>
    </dgm:pt>
    <dgm:pt modelId="{C9A559AB-1803-4105-8E21-A1CEF31DC409}">
      <dgm:prSet/>
      <dgm:spPr/>
      <dgm:t>
        <a:bodyPr/>
        <a:lstStyle/>
        <a:p>
          <a:r>
            <a:rPr lang="en-US"/>
            <a:t>Cell phones are not safe from scanners, do not use them when relaying sensitive information.</a:t>
          </a:r>
        </a:p>
      </dgm:t>
    </dgm:pt>
    <dgm:pt modelId="{7FD6F70F-F719-4E2C-8AF0-A2E0EB819CA9}" type="parTrans" cxnId="{53252B53-1698-477D-972C-F8205A824E9F}">
      <dgm:prSet/>
      <dgm:spPr/>
      <dgm:t>
        <a:bodyPr/>
        <a:lstStyle/>
        <a:p>
          <a:endParaRPr lang="en-US"/>
        </a:p>
      </dgm:t>
    </dgm:pt>
    <dgm:pt modelId="{7C14019E-B61C-4770-AF9B-620CCA4C1C8F}" type="sibTrans" cxnId="{53252B53-1698-477D-972C-F8205A824E9F}">
      <dgm:prSet/>
      <dgm:spPr/>
      <dgm:t>
        <a:bodyPr/>
        <a:lstStyle/>
        <a:p>
          <a:endParaRPr lang="en-US"/>
        </a:p>
      </dgm:t>
    </dgm:pt>
    <dgm:pt modelId="{A85F4108-4F5A-4168-9B26-1C905B0ECD01}" type="pres">
      <dgm:prSet presAssocID="{12ADDC60-501C-4082-9C35-256203F672FA}" presName="linear" presStyleCnt="0">
        <dgm:presLayoutVars>
          <dgm:animLvl val="lvl"/>
          <dgm:resizeHandles val="exact"/>
        </dgm:presLayoutVars>
      </dgm:prSet>
      <dgm:spPr/>
    </dgm:pt>
    <dgm:pt modelId="{4712B3C8-19AD-4C6A-8413-C77923A65ECF}" type="pres">
      <dgm:prSet presAssocID="{2FC07352-4326-48DF-93EF-9C6B8902CA8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725E83-EEE0-467F-883B-A22D0A3DE939}" type="pres">
      <dgm:prSet presAssocID="{F03AE078-4F12-4707-81E2-694A47AE03C3}" presName="spacer" presStyleCnt="0"/>
      <dgm:spPr/>
    </dgm:pt>
    <dgm:pt modelId="{9EFBE52E-EBCE-402C-99F3-3DF8509BBDA6}" type="pres">
      <dgm:prSet presAssocID="{C9A559AB-1803-4105-8E21-A1CEF31DC40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F5C1305-887E-4E24-88F1-BA3AD70A727E}" type="presOf" srcId="{12ADDC60-501C-4082-9C35-256203F672FA}" destId="{A85F4108-4F5A-4168-9B26-1C905B0ECD01}" srcOrd="0" destOrd="0" presId="urn:microsoft.com/office/officeart/2005/8/layout/vList2"/>
    <dgm:cxn modelId="{53252B53-1698-477D-972C-F8205A824E9F}" srcId="{12ADDC60-501C-4082-9C35-256203F672FA}" destId="{C9A559AB-1803-4105-8E21-A1CEF31DC409}" srcOrd="1" destOrd="0" parTransId="{7FD6F70F-F719-4E2C-8AF0-A2E0EB819CA9}" sibTransId="{7C14019E-B61C-4770-AF9B-620CCA4C1C8F}"/>
    <dgm:cxn modelId="{4BC67A87-FE43-4AA1-86FC-2B2F31E5AE6E}" type="presOf" srcId="{2FC07352-4326-48DF-93EF-9C6B8902CA88}" destId="{4712B3C8-19AD-4C6A-8413-C77923A65ECF}" srcOrd="0" destOrd="0" presId="urn:microsoft.com/office/officeart/2005/8/layout/vList2"/>
    <dgm:cxn modelId="{B993CBB0-CC06-48FC-9E4A-F21FD1A085B9}" srcId="{12ADDC60-501C-4082-9C35-256203F672FA}" destId="{2FC07352-4326-48DF-93EF-9C6B8902CA88}" srcOrd="0" destOrd="0" parTransId="{A9930614-F7C9-4F01-B1C3-F88F3D832714}" sibTransId="{F03AE078-4F12-4707-81E2-694A47AE03C3}"/>
    <dgm:cxn modelId="{7E66BFD8-A947-4367-92B3-8C1838491308}" type="presOf" srcId="{C9A559AB-1803-4105-8E21-A1CEF31DC409}" destId="{9EFBE52E-EBCE-402C-99F3-3DF8509BBDA6}" srcOrd="0" destOrd="0" presId="urn:microsoft.com/office/officeart/2005/8/layout/vList2"/>
    <dgm:cxn modelId="{164C5C68-2173-42E2-B53E-CF8F06A6C742}" type="presParOf" srcId="{A85F4108-4F5A-4168-9B26-1C905B0ECD01}" destId="{4712B3C8-19AD-4C6A-8413-C77923A65ECF}" srcOrd="0" destOrd="0" presId="urn:microsoft.com/office/officeart/2005/8/layout/vList2"/>
    <dgm:cxn modelId="{5678DDA5-694F-431A-A97B-D0901A1F28F8}" type="presParOf" srcId="{A85F4108-4F5A-4168-9B26-1C905B0ECD01}" destId="{3F725E83-EEE0-467F-883B-A22D0A3DE939}" srcOrd="1" destOrd="0" presId="urn:microsoft.com/office/officeart/2005/8/layout/vList2"/>
    <dgm:cxn modelId="{2EE4BE81-EFF5-47B7-8EC3-1D66EE56727B}" type="presParOf" srcId="{A85F4108-4F5A-4168-9B26-1C905B0ECD01}" destId="{9EFBE52E-EBCE-402C-99F3-3DF8509BBDA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16A8C9-6AAB-4B4A-B3D3-40549338F8E8}">
      <dsp:nvSpPr>
        <dsp:cNvPr id="0" name=""/>
        <dsp:cNvSpPr/>
      </dsp:nvSpPr>
      <dsp:spPr>
        <a:xfrm>
          <a:off x="594" y="234382"/>
          <a:ext cx="2318317" cy="13909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 dirty="0"/>
            <a:t>Everything that the person says is important.</a:t>
          </a:r>
        </a:p>
      </dsp:txBody>
      <dsp:txXfrm>
        <a:off x="594" y="234382"/>
        <a:ext cx="2318317" cy="1390990"/>
      </dsp:txXfrm>
    </dsp:sp>
    <dsp:sp modelId="{EBDE736B-1DC1-45B1-8B28-E17BCD8B0B14}">
      <dsp:nvSpPr>
        <dsp:cNvPr id="0" name=""/>
        <dsp:cNvSpPr/>
      </dsp:nvSpPr>
      <dsp:spPr>
        <a:xfrm>
          <a:off x="2550743" y="234382"/>
          <a:ext cx="2318317" cy="1390990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 dirty="0"/>
            <a:t>Concentrate and pay attention to what they are saying.</a:t>
          </a:r>
        </a:p>
      </dsp:txBody>
      <dsp:txXfrm>
        <a:off x="2550743" y="234382"/>
        <a:ext cx="2318317" cy="1390990"/>
      </dsp:txXfrm>
    </dsp:sp>
    <dsp:sp modelId="{CFF91674-9115-41EA-A0FB-3EE1EA0DEC49}">
      <dsp:nvSpPr>
        <dsp:cNvPr id="0" name=""/>
        <dsp:cNvSpPr/>
      </dsp:nvSpPr>
      <dsp:spPr>
        <a:xfrm>
          <a:off x="594" y="1857204"/>
          <a:ext cx="2318317" cy="1390990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 dirty="0"/>
            <a:t>Avoid distractions.</a:t>
          </a:r>
        </a:p>
      </dsp:txBody>
      <dsp:txXfrm>
        <a:off x="594" y="1857204"/>
        <a:ext cx="2318317" cy="1390990"/>
      </dsp:txXfrm>
    </dsp:sp>
    <dsp:sp modelId="{BB8F3110-27C2-42AD-A5AB-3F64570F6BBE}">
      <dsp:nvSpPr>
        <dsp:cNvPr id="0" name=""/>
        <dsp:cNvSpPr/>
      </dsp:nvSpPr>
      <dsp:spPr>
        <a:xfrm>
          <a:off x="2550743" y="1857204"/>
          <a:ext cx="2318317" cy="1390990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 dirty="0"/>
            <a:t>Be physically and mentally alert.</a:t>
          </a:r>
        </a:p>
      </dsp:txBody>
      <dsp:txXfrm>
        <a:off x="2550743" y="1857204"/>
        <a:ext cx="2318317" cy="1390990"/>
      </dsp:txXfrm>
    </dsp:sp>
    <dsp:sp modelId="{92C9CB0A-31FA-437C-B5B4-B2E72633403E}">
      <dsp:nvSpPr>
        <dsp:cNvPr id="0" name=""/>
        <dsp:cNvSpPr/>
      </dsp:nvSpPr>
      <dsp:spPr>
        <a:xfrm>
          <a:off x="1275669" y="3480027"/>
          <a:ext cx="2318317" cy="139099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/>
            <a:t>Listen with an open mind.</a:t>
          </a:r>
        </a:p>
      </dsp:txBody>
      <dsp:txXfrm>
        <a:off x="1275669" y="3480027"/>
        <a:ext cx="2318317" cy="13909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9EC7A-E943-4559-8715-AB0E5841C299}">
      <dsp:nvSpPr>
        <dsp:cNvPr id="0" name=""/>
        <dsp:cNvSpPr/>
      </dsp:nvSpPr>
      <dsp:spPr>
        <a:xfrm>
          <a:off x="0" y="2492"/>
          <a:ext cx="48696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8BA63-DB10-4A31-9F5C-B23A7BAC8AFE}">
      <dsp:nvSpPr>
        <dsp:cNvPr id="0" name=""/>
        <dsp:cNvSpPr/>
      </dsp:nvSpPr>
      <dsp:spPr>
        <a:xfrm>
          <a:off x="0" y="2492"/>
          <a:ext cx="4869656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Never use foul language in return and never make threats</a:t>
          </a:r>
        </a:p>
      </dsp:txBody>
      <dsp:txXfrm>
        <a:off x="0" y="2492"/>
        <a:ext cx="4869656" cy="850069"/>
      </dsp:txXfrm>
    </dsp:sp>
    <dsp:sp modelId="{A2D67B55-805C-4BFA-AC4F-6DE0FB42FA18}">
      <dsp:nvSpPr>
        <dsp:cNvPr id="0" name=""/>
        <dsp:cNvSpPr/>
      </dsp:nvSpPr>
      <dsp:spPr>
        <a:xfrm>
          <a:off x="0" y="852561"/>
          <a:ext cx="4869656" cy="0"/>
        </a:xfrm>
        <a:prstGeom prst="line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A27885-D1C8-4349-B7ED-A0D83033E1EB}">
      <dsp:nvSpPr>
        <dsp:cNvPr id="0" name=""/>
        <dsp:cNvSpPr/>
      </dsp:nvSpPr>
      <dsp:spPr>
        <a:xfrm>
          <a:off x="0" y="852561"/>
          <a:ext cx="4869656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This will only make things worst</a:t>
          </a:r>
        </a:p>
      </dsp:txBody>
      <dsp:txXfrm>
        <a:off x="0" y="852561"/>
        <a:ext cx="4869656" cy="850069"/>
      </dsp:txXfrm>
    </dsp:sp>
    <dsp:sp modelId="{B0F27D22-7A2A-4CA7-9B0C-9D1B746F2548}">
      <dsp:nvSpPr>
        <dsp:cNvPr id="0" name=""/>
        <dsp:cNvSpPr/>
      </dsp:nvSpPr>
      <dsp:spPr>
        <a:xfrm>
          <a:off x="0" y="1702630"/>
          <a:ext cx="4869656" cy="0"/>
        </a:xfrm>
        <a:prstGeom prst="line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CD1B4C-0A88-4713-A280-139FE0F9C8C5}">
      <dsp:nvSpPr>
        <dsp:cNvPr id="0" name=""/>
        <dsp:cNvSpPr/>
      </dsp:nvSpPr>
      <dsp:spPr>
        <a:xfrm>
          <a:off x="0" y="1702630"/>
          <a:ext cx="4869656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Shows lack of professional control on your part</a:t>
          </a:r>
        </a:p>
      </dsp:txBody>
      <dsp:txXfrm>
        <a:off x="0" y="1702630"/>
        <a:ext cx="4869656" cy="850069"/>
      </dsp:txXfrm>
    </dsp:sp>
    <dsp:sp modelId="{C5DC55EB-08EA-453B-BB2B-92668FE0D426}">
      <dsp:nvSpPr>
        <dsp:cNvPr id="0" name=""/>
        <dsp:cNvSpPr/>
      </dsp:nvSpPr>
      <dsp:spPr>
        <a:xfrm>
          <a:off x="0" y="2552699"/>
          <a:ext cx="4869656" cy="0"/>
        </a:xfrm>
        <a:prstGeom prst="line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2D3C5C-3C52-431D-AFD8-0A0686D07EA7}">
      <dsp:nvSpPr>
        <dsp:cNvPr id="0" name=""/>
        <dsp:cNvSpPr/>
      </dsp:nvSpPr>
      <dsp:spPr>
        <a:xfrm>
          <a:off x="0" y="2552699"/>
          <a:ext cx="4869656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Emotions can run high</a:t>
          </a:r>
        </a:p>
      </dsp:txBody>
      <dsp:txXfrm>
        <a:off x="0" y="2552699"/>
        <a:ext cx="4869656" cy="850069"/>
      </dsp:txXfrm>
    </dsp:sp>
    <dsp:sp modelId="{554470B0-BA86-4927-B19E-88EDBE3847C6}">
      <dsp:nvSpPr>
        <dsp:cNvPr id="0" name=""/>
        <dsp:cNvSpPr/>
      </dsp:nvSpPr>
      <dsp:spPr>
        <a:xfrm>
          <a:off x="0" y="3402769"/>
          <a:ext cx="4869656" cy="0"/>
        </a:xfrm>
        <a:prstGeom prst="line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6BA40-8EDB-4232-89AF-DAB8951FCDFC}">
      <dsp:nvSpPr>
        <dsp:cNvPr id="0" name=""/>
        <dsp:cNvSpPr/>
      </dsp:nvSpPr>
      <dsp:spPr>
        <a:xfrm>
          <a:off x="0" y="3402769"/>
          <a:ext cx="4869656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Use words or phrases that will diffuse a highly charged situation.</a:t>
          </a:r>
        </a:p>
      </dsp:txBody>
      <dsp:txXfrm>
        <a:off x="0" y="3402769"/>
        <a:ext cx="4869656" cy="850069"/>
      </dsp:txXfrm>
    </dsp:sp>
    <dsp:sp modelId="{F1F608A6-8AB7-4718-89E9-8F402AA6CBB9}">
      <dsp:nvSpPr>
        <dsp:cNvPr id="0" name=""/>
        <dsp:cNvSpPr/>
      </dsp:nvSpPr>
      <dsp:spPr>
        <a:xfrm>
          <a:off x="0" y="4252838"/>
          <a:ext cx="4869656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0AB92D-28CC-4890-823E-04E7D8DF9B3C}">
      <dsp:nvSpPr>
        <dsp:cNvPr id="0" name=""/>
        <dsp:cNvSpPr/>
      </dsp:nvSpPr>
      <dsp:spPr>
        <a:xfrm>
          <a:off x="0" y="4252838"/>
          <a:ext cx="4869656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Say: “</a:t>
          </a:r>
          <a:r>
            <a:rPr lang="en-US" sz="1800" kern="1200"/>
            <a:t>thank you”, </a:t>
          </a:r>
          <a:r>
            <a:rPr lang="en-US" sz="1800" kern="1200" dirty="0"/>
            <a:t>“</a:t>
          </a:r>
          <a:r>
            <a:rPr lang="en-US" sz="1800" kern="1200"/>
            <a:t>no sir”, “yes sir”,  </a:t>
          </a:r>
          <a:r>
            <a:rPr lang="en-US" sz="1800" kern="1200" dirty="0"/>
            <a:t>“</a:t>
          </a:r>
          <a:r>
            <a:rPr lang="en-US" sz="1800" kern="1200"/>
            <a:t>no ma’am”, “please” and “thank </a:t>
          </a:r>
          <a:r>
            <a:rPr lang="en-US" sz="1800" kern="1200" dirty="0"/>
            <a:t>you for your cooperation”</a:t>
          </a:r>
        </a:p>
      </dsp:txBody>
      <dsp:txXfrm>
        <a:off x="0" y="4252838"/>
        <a:ext cx="4869656" cy="8500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17E1FC-6DF7-431E-B038-E6D27CBB2279}">
      <dsp:nvSpPr>
        <dsp:cNvPr id="0" name=""/>
        <dsp:cNvSpPr/>
      </dsp:nvSpPr>
      <dsp:spPr>
        <a:xfrm>
          <a:off x="0" y="712469"/>
          <a:ext cx="4869656" cy="6715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Strength-even and full</a:t>
          </a:r>
        </a:p>
      </dsp:txBody>
      <dsp:txXfrm>
        <a:off x="32784" y="745253"/>
        <a:ext cx="4804088" cy="606012"/>
      </dsp:txXfrm>
    </dsp:sp>
    <dsp:sp modelId="{091844A3-C81A-4E22-A48B-C4DA71C33888}">
      <dsp:nvSpPr>
        <dsp:cNvPr id="0" name=""/>
        <dsp:cNvSpPr/>
      </dsp:nvSpPr>
      <dsp:spPr>
        <a:xfrm>
          <a:off x="0" y="1464690"/>
          <a:ext cx="4869656" cy="671580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Clarity-word pronunciation</a:t>
          </a:r>
        </a:p>
      </dsp:txBody>
      <dsp:txXfrm>
        <a:off x="32784" y="1497474"/>
        <a:ext cx="4804088" cy="606012"/>
      </dsp:txXfrm>
    </dsp:sp>
    <dsp:sp modelId="{B33D0842-9A39-4C3A-ADB6-A1DCE8187E50}">
      <dsp:nvSpPr>
        <dsp:cNvPr id="0" name=""/>
        <dsp:cNvSpPr/>
      </dsp:nvSpPr>
      <dsp:spPr>
        <a:xfrm>
          <a:off x="0" y="2216910"/>
          <a:ext cx="4869656" cy="67158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Composure-calm voice</a:t>
          </a:r>
        </a:p>
      </dsp:txBody>
      <dsp:txXfrm>
        <a:off x="32784" y="2249694"/>
        <a:ext cx="4804088" cy="606012"/>
      </dsp:txXfrm>
    </dsp:sp>
    <dsp:sp modelId="{DF698942-7D88-4678-8850-348059237721}">
      <dsp:nvSpPr>
        <dsp:cNvPr id="0" name=""/>
        <dsp:cNvSpPr/>
      </dsp:nvSpPr>
      <dsp:spPr>
        <a:xfrm>
          <a:off x="0" y="2969130"/>
          <a:ext cx="4869656" cy="671580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Speed-60 words per minute</a:t>
          </a:r>
        </a:p>
      </dsp:txBody>
      <dsp:txXfrm>
        <a:off x="32784" y="3001914"/>
        <a:ext cx="4804088" cy="606012"/>
      </dsp:txXfrm>
    </dsp:sp>
    <dsp:sp modelId="{42D93DB9-1825-4322-9BE5-3A121524C9BC}">
      <dsp:nvSpPr>
        <dsp:cNvPr id="0" name=""/>
        <dsp:cNvSpPr/>
      </dsp:nvSpPr>
      <dsp:spPr>
        <a:xfrm>
          <a:off x="0" y="3721350"/>
          <a:ext cx="4869656" cy="6715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Telephone conversation volume</a:t>
          </a:r>
        </a:p>
      </dsp:txBody>
      <dsp:txXfrm>
        <a:off x="32784" y="3754134"/>
        <a:ext cx="4804088" cy="6060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2B3C8-19AD-4C6A-8413-C77923A65ECF}">
      <dsp:nvSpPr>
        <dsp:cNvPr id="0" name=""/>
        <dsp:cNvSpPr/>
      </dsp:nvSpPr>
      <dsp:spPr>
        <a:xfrm>
          <a:off x="0" y="441209"/>
          <a:ext cx="4869656" cy="20697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If the information you are about to transmit is sensitive in nature, use the telephone to relay your message.</a:t>
          </a:r>
        </a:p>
      </dsp:txBody>
      <dsp:txXfrm>
        <a:off x="101036" y="542245"/>
        <a:ext cx="4667584" cy="1867658"/>
      </dsp:txXfrm>
    </dsp:sp>
    <dsp:sp modelId="{9EFBE52E-EBCE-402C-99F3-3DF8509BBDA6}">
      <dsp:nvSpPr>
        <dsp:cNvPr id="0" name=""/>
        <dsp:cNvSpPr/>
      </dsp:nvSpPr>
      <dsp:spPr>
        <a:xfrm>
          <a:off x="0" y="2594459"/>
          <a:ext cx="4869656" cy="206973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Cell phones are not safe from scanners, do not use them when relaying sensitive information.</a:t>
          </a:r>
        </a:p>
      </dsp:txBody>
      <dsp:txXfrm>
        <a:off x="101036" y="2695495"/>
        <a:ext cx="4667584" cy="1867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DBDF71C3-0F66-477C-8E9E-F626BF97A4A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altLang="en-US"/>
              <a:t>Private Protective Service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A1A4BB6F-75CE-48ED-98FD-49050893F53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8BDC3C55-4279-4D2A-B611-BFBDFD97340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altLang="en-US"/>
              <a:t>Basic Security Officer Training - Communications</a:t>
            </a:r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C8017B9D-8CFE-45D8-ACAB-DCFC6855771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DD0F47-723B-4D7E-B610-4B49C2FBE7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E21FEAE0-0B41-4432-AAC2-2A7D75E323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altLang="en-US"/>
              <a:t>Private Protective Service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B24DE7B7-88CC-4AD4-86F8-D288AA731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3D960AEA-C18A-4E63-80EA-EC90CFD84A0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6E995136-5C6C-48FA-9832-A3B95998987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05608278-4277-4268-B80D-5ABC570B9F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altLang="en-US"/>
              <a:t>Basic Security Officer Training - Communications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74D02881-FA95-433E-8C75-1CC4CA8738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527057-8FAB-405B-B120-BCDCE917AB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AC507D68-4767-406F-AA40-473A1F59E1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Private Protective Service</a:t>
            </a:r>
          </a:p>
        </p:txBody>
      </p:sp>
      <p:sp>
        <p:nvSpPr>
          <p:cNvPr id="48131" name="Rectangle 6">
            <a:extLst>
              <a:ext uri="{FF2B5EF4-FFF2-40B4-BE49-F238E27FC236}">
                <a16:creationId xmlns:a16="http://schemas.microsoft.com/office/drawing/2014/main" id="{18C9D426-E378-4179-84E4-E818205141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Basic Security Officer Training - Communications</a:t>
            </a:r>
          </a:p>
        </p:txBody>
      </p:sp>
      <p:sp>
        <p:nvSpPr>
          <p:cNvPr id="48132" name="Rectangle 7">
            <a:extLst>
              <a:ext uri="{FF2B5EF4-FFF2-40B4-BE49-F238E27FC236}">
                <a16:creationId xmlns:a16="http://schemas.microsoft.com/office/drawing/2014/main" id="{FC591612-81AE-481D-A0DF-DD8ECFFCED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FCA0AB-DFC7-4C8F-A0EE-A55D0785F8F7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8133" name="Rectangle 2">
            <a:extLst>
              <a:ext uri="{FF2B5EF4-FFF2-40B4-BE49-F238E27FC236}">
                <a16:creationId xmlns:a16="http://schemas.microsoft.com/office/drawing/2014/main" id="{B72CBA89-44FC-4B35-92B0-D4FB8DE42C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4" name="Rectangle 3">
            <a:extLst>
              <a:ext uri="{FF2B5EF4-FFF2-40B4-BE49-F238E27FC236}">
                <a16:creationId xmlns:a16="http://schemas.microsoft.com/office/drawing/2014/main" id="{EE6BF2E5-428A-4BF1-8F4E-C726F1E249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784D7727-42DE-465E-BE04-DD37CDC2DE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55EB06EA-F9FE-42BE-A1C5-00FFB1611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0180" name="Header Placeholder 3">
            <a:extLst>
              <a:ext uri="{FF2B5EF4-FFF2-40B4-BE49-F238E27FC236}">
                <a16:creationId xmlns:a16="http://schemas.microsoft.com/office/drawing/2014/main" id="{B14CFD0F-B9C0-474F-8A04-958FCB144F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Private Protective Service</a:t>
            </a:r>
          </a:p>
        </p:txBody>
      </p:sp>
      <p:sp>
        <p:nvSpPr>
          <p:cNvPr id="50181" name="Footer Placeholder 4">
            <a:extLst>
              <a:ext uri="{FF2B5EF4-FFF2-40B4-BE49-F238E27FC236}">
                <a16:creationId xmlns:a16="http://schemas.microsoft.com/office/drawing/2014/main" id="{A43E463D-0F31-415D-9BC5-B1E70D4C14F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Basic Security Officer Training - Communications</a:t>
            </a:r>
          </a:p>
        </p:txBody>
      </p:sp>
      <p:sp>
        <p:nvSpPr>
          <p:cNvPr id="50182" name="Slide Number Placeholder 5">
            <a:extLst>
              <a:ext uri="{FF2B5EF4-FFF2-40B4-BE49-F238E27FC236}">
                <a16:creationId xmlns:a16="http://schemas.microsoft.com/office/drawing/2014/main" id="{49FCB9DB-709B-4E6B-ACD5-FF7648784B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46CCB9E-A4B3-4DBB-80FA-2A45649C7682}" type="slidenum">
              <a:rPr lang="en-US" altLang="en-US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984B2042-2423-4A94-BDFA-E72C961974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44DFA014-B954-48EB-905F-3B3E2DB39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3252" name="Header Placeholder 3">
            <a:extLst>
              <a:ext uri="{FF2B5EF4-FFF2-40B4-BE49-F238E27FC236}">
                <a16:creationId xmlns:a16="http://schemas.microsoft.com/office/drawing/2014/main" id="{E78511DD-375F-46F9-9569-9962F54A79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Private Protective Service</a:t>
            </a:r>
          </a:p>
        </p:txBody>
      </p:sp>
      <p:sp>
        <p:nvSpPr>
          <p:cNvPr id="53253" name="Footer Placeholder 4">
            <a:extLst>
              <a:ext uri="{FF2B5EF4-FFF2-40B4-BE49-F238E27FC236}">
                <a16:creationId xmlns:a16="http://schemas.microsoft.com/office/drawing/2014/main" id="{4978E0B2-CB63-4BA4-B1C5-6F8937299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Basic Security Officer Training - Communications</a:t>
            </a:r>
          </a:p>
        </p:txBody>
      </p:sp>
      <p:sp>
        <p:nvSpPr>
          <p:cNvPr id="53254" name="Slide Number Placeholder 5">
            <a:extLst>
              <a:ext uri="{FF2B5EF4-FFF2-40B4-BE49-F238E27FC236}">
                <a16:creationId xmlns:a16="http://schemas.microsoft.com/office/drawing/2014/main" id="{27F5CB75-131D-49CF-8B01-D40656B35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9B39940-4F98-4FAE-B364-E6A3FE9344AC}" type="slidenum">
              <a:rPr lang="en-US" altLang="en-US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491AA-FD70-49D4-9F57-29E7881B8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01C7DE-B8B2-4114-B9D9-6BF842094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99B49-CE00-4556-B2AA-5E7A2BC59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87206-D35A-4313-B8CD-CF528738E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7E0A1-4081-4D5E-ACCB-AB1440BB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8AF15-F0B0-4F53-8EDF-1088DF86CE9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167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A030E-F82A-40FD-8566-367A28AD2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1B581D-2E55-4FA1-B530-B070B0189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B3CF0-4067-446F-B89D-B7F300C06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F8127-3948-43B1-9685-6F47D370C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6A8A3-53FC-4A57-A2C1-E1E3FADDE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1C8F-8781-466B-B5A4-8C6862D9659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825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0CE967-1949-425A-B213-A1E45F2C43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2646D-BBB3-4373-A179-8E2FEA994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E09A4-2B80-4A58-AAF2-4FFF87357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73664-2769-47AC-9EE0-1F711C377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92902-2031-47FE-A4E4-FFFE9394B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11E5-9D22-48A1-813D-91DCF2B8A1E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39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5E457-21E7-4F1F-8150-54A54F907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25CBE-394D-49F2-90AB-55BC40999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A8569-CC30-4501-8955-C2612097E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6EF9C-69F6-49C1-B18B-470E7D59B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9231B-6E8F-4EC0-AF57-5FCCD0762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A941F-0A0B-4B48-BB2A-12D5BEE8663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33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B292-EF3C-4945-80FD-F67AAA93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620C4-487C-4245-8939-63EBAE42C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731D2-60B2-4DE4-8239-34B3D2057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8F27E-0445-4932-948E-C9985A1E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573-7277-4E88-9864-C1F7CB577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5D3A1-4841-47FE-BBC6-CFC8DB0EB2D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7122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7FDE3-5456-428E-9839-8FA0CB86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B455A-CD5D-4479-9FE7-C765AD34B3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AF6D4-6F28-4BF7-B85F-119FBD592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021A7-472B-4DD4-AD53-9CD3313E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87B3DB-813A-49CB-8146-A94986C73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0F77D-A9AE-4C76-BE69-92F226021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0D15-53E9-442A-94B4-BBA7D86F40D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083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7751-AE97-4BE0-BCBB-04B8E51B7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8E0F0-D7B7-4C23-A8AB-9EB0406F8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8A88E-E798-4373-A77E-3D4E0063B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2F8CCF-8D6F-4D6E-8F72-CFD6DCCEAE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C9C521-5530-49D1-B457-556581D228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D2BD27-4AB1-4C73-890A-9AA0C7481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B67951-5302-4D3A-8D72-DC25CF10B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7B9F20-B0A9-40BB-8381-504C45AE5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69B-8AFE-42BF-93E0-48D3B028637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376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90E84-71D3-4751-B501-8EB9AE207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D35EC4-8842-42BC-A228-6ABBA43B8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D1E53E-9EC4-491B-B7E7-A57144408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CB4791-49FB-400D-9F71-A5EDCB161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4CB1-E069-42B8-B565-2C7176796C7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590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0AE0FE-B72A-4159-B487-3F8003DC0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496403-63E1-40CC-9628-5B38DE15A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6678EE-F179-4D29-ABAB-BA355DA7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D61A-F36A-4253-8BF8-8503CCC6BFB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359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4993-EA09-41B3-8F20-F122947A5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A1051-9642-4862-BFF8-9B8A706B5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1D70E6-C502-497C-9E2F-C2DBC609A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BB21D-B1A6-4433-9AE1-818A51818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4AAB1-600B-4062-AA9E-C29B8CD01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B2D9A-CA98-430A-A085-25F4B538F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2843-9D3F-4076-BAB0-47D4AC566A5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568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99A99-0CCF-4B53-8845-4E5088206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48FD10-FE64-4C01-9CC1-AAA2E46B4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CD4EF-CD42-4D55-9582-4591F0F1A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23B58-4F84-4C08-B9B7-2DA14D783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8BC17D-985D-479E-B0DC-8957CA3A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78264-EF07-44CA-B5BC-BD73023C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228-6EF0-4281-A18F-6E1E9885EAD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798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1ADFAB-7E72-4D93-BC5E-D5AAE9F97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0F4CC-5716-4797-99BC-A5A3C08C2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419B5-CE65-4572-93CC-C76FAC3A3C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3A435-3B72-45F4-8BA8-1D42C697C3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40B8B-3036-4BD7-845F-D56692059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D31C2-A909-4A86-8059-1E60DD924C2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07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svg"/><Relationship Id="rId3" Type="http://schemas.openxmlformats.org/officeDocument/2006/relationships/image" Target="../media/image28.svg"/><Relationship Id="rId7" Type="http://schemas.openxmlformats.org/officeDocument/2006/relationships/image" Target="../media/image32.svg"/><Relationship Id="rId12" Type="http://schemas.openxmlformats.org/officeDocument/2006/relationships/image" Target="../media/image37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svg"/><Relationship Id="rId5" Type="http://schemas.openxmlformats.org/officeDocument/2006/relationships/image" Target="../media/image30.sv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sv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sjohnson\My Documents\My Pictures\ppsbbackground.gif">
            <a:extLst>
              <a:ext uri="{FF2B5EF4-FFF2-40B4-BE49-F238E27FC236}">
                <a16:creationId xmlns:a16="http://schemas.microsoft.com/office/drawing/2014/main" id="{2358606F-ED01-454B-824B-F8547BE1A9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C:\Documents and Settings\sjohnson\My Documents\My Pictures\pps.bmp">
            <a:extLst>
              <a:ext uri="{FF2B5EF4-FFF2-40B4-BE49-F238E27FC236}">
                <a16:creationId xmlns:a16="http://schemas.microsoft.com/office/drawing/2014/main" id="{6878935E-5492-4227-B47C-8F46C0AE1D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0"/>
            <a:ext cx="60198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4">
            <a:extLst>
              <a:ext uri="{FF2B5EF4-FFF2-40B4-BE49-F238E27FC236}">
                <a16:creationId xmlns:a16="http://schemas.microsoft.com/office/drawing/2014/main" id="{4D21CB3B-96E8-4F02-B981-E0DF342EC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52800"/>
            <a:ext cx="86868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800" b="1" dirty="0"/>
              <a:t>Basic Security Guard Training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ECEA4C61-CBBD-450B-B15F-D5EB1F004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648200"/>
            <a:ext cx="525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/>
              <a:t>  Communications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79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80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81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82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83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84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9700" name="Rectangle 4">
            <a:extLst>
              <a:ext uri="{FF2B5EF4-FFF2-40B4-BE49-F238E27FC236}">
                <a16:creationId xmlns:a16="http://schemas.microsoft.com/office/drawing/2014/main" id="{016D924D-74AA-42B9-8380-7FBDFE82D3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1265" y="685800"/>
            <a:ext cx="2085203" cy="5105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IMPROVING LISTENING SKILLS</a:t>
            </a:r>
          </a:p>
        </p:txBody>
      </p:sp>
      <p:graphicFrame>
        <p:nvGraphicFramePr>
          <p:cNvPr id="29704" name="Rectangle 5">
            <a:extLst>
              <a:ext uri="{FF2B5EF4-FFF2-40B4-BE49-F238E27FC236}">
                <a16:creationId xmlns:a16="http://schemas.microsoft.com/office/drawing/2014/main" id="{F094170F-285A-4A8E-BEF2-6A115022B9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759716"/>
              </p:ext>
            </p:extLst>
          </p:nvPr>
        </p:nvGraphicFramePr>
        <p:xfrm>
          <a:off x="3757612" y="685800"/>
          <a:ext cx="4869656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ctangle 191">
            <a:extLst>
              <a:ext uri="{FF2B5EF4-FFF2-40B4-BE49-F238E27FC236}">
                <a16:creationId xmlns:a16="http://schemas.microsoft.com/office/drawing/2014/main" id="{F64F6814-96D5-4463-898E-405CC0C40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2" y="321176"/>
            <a:ext cx="5380685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06488F6F-8902-4FB3-8ACB-75FA06D501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6137" y="640263"/>
            <a:ext cx="4653738" cy="13449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500">
                <a:effectLst>
                  <a:outerShdw blurRad="38100" dist="38100" dir="2700000" algn="tl">
                    <a:srgbClr val="C0C0C0"/>
                  </a:outerShdw>
                </a:effectLst>
              </a:rPr>
              <a:t>IMPROVING LISTENING SKILLS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FF40996C-9A74-4615-9A71-E5ACDB52C0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6136" y="2121762"/>
            <a:ext cx="4653738" cy="362691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i="1" dirty="0"/>
              <a:t>Form a mental picture of what is being said.</a:t>
            </a:r>
          </a:p>
          <a:p>
            <a:pPr eaLnBrk="1" hangingPunct="1"/>
            <a:r>
              <a:rPr lang="en-US" altLang="en-US" b="1" i="1" dirty="0"/>
              <a:t>Hold your anger, when you are mad you stop listening.</a:t>
            </a:r>
          </a:p>
          <a:p>
            <a:pPr eaLnBrk="1" hangingPunct="1"/>
            <a:r>
              <a:rPr lang="en-US" altLang="en-US" b="1" i="1" dirty="0"/>
              <a:t>Remember time is limited, depending on the nature of the situation.</a:t>
            </a:r>
          </a:p>
          <a:p>
            <a:pPr eaLnBrk="1" hangingPunct="1"/>
            <a:r>
              <a:rPr lang="en-US" altLang="en-US" b="1" i="1" dirty="0"/>
              <a:t>Be prepared.</a:t>
            </a:r>
          </a:p>
          <a:p>
            <a:pPr eaLnBrk="1" hangingPunct="1"/>
            <a:r>
              <a:rPr lang="en-US" altLang="en-US" b="1" i="1" dirty="0"/>
              <a:t>Take notes. (Never attempt to remember all the information)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865C58-D951-430D-B11B-0EEA640850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293" r="2" b="12308"/>
          <a:stretch/>
        </p:blipFill>
        <p:spPr>
          <a:xfrm>
            <a:off x="5872163" y="306909"/>
            <a:ext cx="3031807" cy="2286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E1479CA-8B3E-451F-A815-418C802785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0538" b="-1"/>
          <a:stretch/>
        </p:blipFill>
        <p:spPr>
          <a:xfrm>
            <a:off x="5872163" y="2828925"/>
            <a:ext cx="3031807" cy="3388994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gradFill rotWithShape="0">
          <a:gsLst>
            <a:gs pos="0">
              <a:srgbClr val="FFFF00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>
            <a:extLst>
              <a:ext uri="{FF2B5EF4-FFF2-40B4-BE49-F238E27FC236}">
                <a16:creationId xmlns:a16="http://schemas.microsoft.com/office/drawing/2014/main" id="{528C03D1-0070-4E8A-91F4-3E410A4D78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762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dirty="0">
                <a:solidFill>
                  <a:srgbClr val="000099"/>
                </a:solidFill>
                <a:latin typeface="Arial Black" pitchFamily="34" charset="0"/>
              </a:rPr>
              <a:t>RESPONDING TO QUESTIONS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898BC5D0-B430-4401-91D8-E89169DE02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7772400" cy="4114800"/>
          </a:xfrm>
        </p:spPr>
        <p:txBody>
          <a:bodyPr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sz="2800" b="1" i="1" dirty="0">
                <a:latin typeface="Arial" pitchFamily="34" charset="0"/>
              </a:rPr>
              <a:t>Use empathy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sz="2800" b="1" i="1" dirty="0">
                <a:latin typeface="Arial" pitchFamily="34" charset="0"/>
              </a:rPr>
              <a:t>Be the professional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sz="2800" b="1" i="1" dirty="0">
                <a:latin typeface="Arial" pitchFamily="34" charset="0"/>
              </a:rPr>
              <a:t>Do not be rude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sz="2800" b="1" i="1" dirty="0">
                <a:latin typeface="Arial" pitchFamily="34" charset="0"/>
              </a:rPr>
              <a:t>Statements you should never make:</a:t>
            </a:r>
          </a:p>
          <a:p>
            <a:pPr marL="678942" lvl="1" indent="-28575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b="1" i="1" dirty="0">
                <a:latin typeface="Arial" pitchFamily="34" charset="0"/>
              </a:rPr>
              <a:t>Because those are the rules.</a:t>
            </a:r>
          </a:p>
          <a:p>
            <a:pPr marL="678942" lvl="1" indent="-28575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b="1" i="1" dirty="0">
                <a:latin typeface="Arial" pitchFamily="34" charset="0"/>
              </a:rPr>
              <a:t>What do you want me to do about it?</a:t>
            </a:r>
          </a:p>
          <a:p>
            <a:pPr marL="678942" lvl="1" indent="-28575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b="1" i="1" dirty="0">
                <a:latin typeface="Arial" pitchFamily="34" charset="0"/>
              </a:rPr>
              <a:t>Calm down.</a:t>
            </a:r>
          </a:p>
          <a:p>
            <a:pPr marL="678942" lvl="1" indent="-28575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b="1" i="1" dirty="0">
                <a:latin typeface="Arial" pitchFamily="34" charset="0"/>
              </a:rPr>
              <a:t>What's your problem?</a:t>
            </a:r>
          </a:p>
          <a:p>
            <a:pPr marL="678942" lvl="1" indent="-28575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b="1" i="1" dirty="0">
                <a:latin typeface="Arial" pitchFamily="34" charset="0"/>
              </a:rPr>
              <a:t>I'm not going to say this again.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0000"/>
              </a:buClr>
              <a:defRPr/>
            </a:pPr>
            <a:r>
              <a:rPr lang="en-US" altLang="en-US" sz="2800" b="1" i="1" dirty="0">
                <a:latin typeface="Arial" pitchFamily="34" charset="0"/>
              </a:rPr>
              <a:t>Be a resource.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6151E0D-E247-4F66-A128-4FE09D4D5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500">
                <a:solidFill>
                  <a:srgbClr val="FFFFFF"/>
                </a:solidFill>
              </a:rPr>
              <a:t>COMMUNICATION-ELECTRONIC DEVICES</a:t>
            </a:r>
          </a:p>
        </p:txBody>
      </p:sp>
      <p:sp>
        <p:nvSpPr>
          <p:cNvPr id="18435" name="Content Placeholder 1">
            <a:extLst>
              <a:ext uri="{FF2B5EF4-FFF2-40B4-BE49-F238E27FC236}">
                <a16:creationId xmlns:a16="http://schemas.microsoft.com/office/drawing/2014/main" id="{81CED199-6A74-4EDD-83AA-3D07959FD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19" y="3092970"/>
            <a:ext cx="7375161" cy="2693976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700" dirty="0">
                <a:solidFill>
                  <a:srgbClr val="000000"/>
                </a:solidFill>
              </a:rPr>
              <a:t>Fully Identify yourself, the client site and the purpose of the  call.</a:t>
            </a:r>
          </a:p>
          <a:p>
            <a:pPr eaLnBrk="1" hangingPunct="1"/>
            <a:r>
              <a:rPr lang="en-US" altLang="en-US" sz="1700" dirty="0">
                <a:solidFill>
                  <a:srgbClr val="000000"/>
                </a:solidFill>
              </a:rPr>
              <a:t>If the caller does not identify himself, politely request the person’s identify and purpose of the call.</a:t>
            </a:r>
          </a:p>
          <a:p>
            <a:pPr eaLnBrk="1" hangingPunct="1"/>
            <a:r>
              <a:rPr lang="en-US" altLang="en-US" sz="1700" dirty="0">
                <a:solidFill>
                  <a:srgbClr val="000000"/>
                </a:solidFill>
              </a:rPr>
              <a:t>Refrain from raising your voice. </a:t>
            </a:r>
          </a:p>
          <a:p>
            <a:pPr eaLnBrk="1" hangingPunct="1"/>
            <a:r>
              <a:rPr lang="en-US" altLang="en-US" sz="1700" dirty="0">
                <a:solidFill>
                  <a:srgbClr val="000000"/>
                </a:solidFill>
              </a:rPr>
              <a:t>Do not hang up abruptly on a caller, or the person you have called, without giving an explanation.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77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79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80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81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82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931DCE7A-50D3-4F38-BC2B-09024031F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65" y="685800"/>
            <a:ext cx="2085203" cy="5105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500">
                <a:solidFill>
                  <a:srgbClr val="FFFFFF"/>
                </a:solidFill>
              </a:rPr>
              <a:t>When Being Verbally Abused by Others, You Must Set an Example.</a:t>
            </a:r>
          </a:p>
        </p:txBody>
      </p:sp>
      <p:graphicFrame>
        <p:nvGraphicFramePr>
          <p:cNvPr id="19462" name="Content Placeholder 1">
            <a:extLst>
              <a:ext uri="{FF2B5EF4-FFF2-40B4-BE49-F238E27FC236}">
                <a16:creationId xmlns:a16="http://schemas.microsoft.com/office/drawing/2014/main" id="{844CE664-F031-4661-AE72-08896DBB4E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388493"/>
              </p:ext>
            </p:extLst>
          </p:nvPr>
        </p:nvGraphicFramePr>
        <p:xfrm>
          <a:off x="3757612" y="685800"/>
          <a:ext cx="4869656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986DB80-EBCF-4591-90DF-0205C4624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65" y="685800"/>
            <a:ext cx="2085203" cy="5105400"/>
          </a:xfrm>
        </p:spPr>
        <p:txBody>
          <a:bodyPr>
            <a:normAutofit/>
          </a:bodyPr>
          <a:lstStyle/>
          <a:p>
            <a:r>
              <a:rPr lang="en-US" sz="3500" b="1">
                <a:solidFill>
                  <a:srgbClr val="FFFFFF"/>
                </a:solidFill>
              </a:rPr>
              <a:t>VOICE AND SPEECH CONTROL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A2C006-456E-4C0B-9DCD-56DC565C90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494427"/>
              </p:ext>
            </p:extLst>
          </p:nvPr>
        </p:nvGraphicFramePr>
        <p:xfrm>
          <a:off x="3757612" y="685800"/>
          <a:ext cx="4869656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1772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77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79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80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81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82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FED5FAD5-119A-4F91-8C0D-8A492FB0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65" y="685800"/>
            <a:ext cx="2085203" cy="5105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200" dirty="0">
                <a:solidFill>
                  <a:srgbClr val="FFFFFF"/>
                </a:solidFill>
              </a:rPr>
              <a:t>RADIO BROADCASTING</a:t>
            </a:r>
            <a:br>
              <a:rPr lang="en-US" sz="2200" dirty="0">
                <a:solidFill>
                  <a:srgbClr val="FFFFFF"/>
                </a:solidFill>
              </a:rPr>
            </a:br>
            <a:endParaRPr lang="en-US" sz="2200" dirty="0">
              <a:solidFill>
                <a:srgbClr val="FFFFFF"/>
              </a:solidFill>
            </a:endParaRPr>
          </a:p>
        </p:txBody>
      </p:sp>
      <p:graphicFrame>
        <p:nvGraphicFramePr>
          <p:cNvPr id="22533" name="Content Placeholder 1">
            <a:extLst>
              <a:ext uri="{FF2B5EF4-FFF2-40B4-BE49-F238E27FC236}">
                <a16:creationId xmlns:a16="http://schemas.microsoft.com/office/drawing/2014/main" id="{2443D907-C67B-44B2-BBE4-6ACC980364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661009"/>
              </p:ext>
            </p:extLst>
          </p:nvPr>
        </p:nvGraphicFramePr>
        <p:xfrm>
          <a:off x="3757612" y="685800"/>
          <a:ext cx="4869656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64F6814-96D5-4463-898E-405CC0C40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2" y="321176"/>
            <a:ext cx="5380685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DCB5825E-C27B-4F78-A5B7-C6C095C91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6137" y="640263"/>
            <a:ext cx="4653738" cy="13449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500" i="1">
                <a:effectLst>
                  <a:outerShdw blurRad="38100" dist="38100" dir="2700000" algn="tl">
                    <a:srgbClr val="FFFFFF"/>
                  </a:outerShdw>
                </a:effectLst>
              </a:rPr>
              <a:t>MICROPHONE TECHNIQUES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49458C-3494-4538-A4A0-8B6AA37BD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6" y="2121762"/>
            <a:ext cx="4653738" cy="3626917"/>
          </a:xfrm>
        </p:spPr>
        <p:txBody>
          <a:bodyPr>
            <a:normAutofit/>
          </a:bodyPr>
          <a:lstStyle/>
          <a:p>
            <a:r>
              <a:rPr lang="en-US" sz="2800" dirty="0"/>
              <a:t>2-3 inches from your mouth at a 45</a:t>
            </a:r>
            <a:r>
              <a:rPr lang="en-US" sz="2800" baseline="70000" dirty="0"/>
              <a:t>o</a:t>
            </a:r>
            <a:r>
              <a:rPr lang="en-US" sz="2800" dirty="0"/>
              <a:t> angle</a:t>
            </a:r>
          </a:p>
          <a:p>
            <a:r>
              <a:rPr lang="en-US" sz="2800" dirty="0"/>
              <a:t>Do not shout</a:t>
            </a:r>
          </a:p>
          <a:p>
            <a:r>
              <a:rPr lang="en-US" sz="2800" dirty="0"/>
              <a:t>Wait 1-2 seconds after “keying up” before talking</a:t>
            </a:r>
          </a:p>
          <a:p>
            <a:r>
              <a:rPr lang="en-US" sz="2800" dirty="0"/>
              <a:t>Do not broadcast with objects in your mouth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165909-F8C9-4E75-8207-6C8B9EC4A5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2065" b="2"/>
          <a:stretch/>
        </p:blipFill>
        <p:spPr>
          <a:xfrm>
            <a:off x="5872163" y="306909"/>
            <a:ext cx="3031807" cy="2286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319363-9240-4067-9823-E1DEC967A7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3773" r="1" b="1"/>
          <a:stretch/>
        </p:blipFill>
        <p:spPr>
          <a:xfrm>
            <a:off x="5872163" y="2828925"/>
            <a:ext cx="3031807" cy="3388994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191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820324B5-3A75-4ECE-A049-9CA139F1F4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9949" y="995318"/>
            <a:ext cx="7404101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3100" b="1">
                <a:solidFill>
                  <a:srgbClr val="3F3F3F"/>
                </a:solidFill>
              </a:rPr>
              <a:t>BROADCASTING HINTS AND ERRORS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5E7F93-FB21-4880-BC8E-FD8640D87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7686" y="2888250"/>
            <a:ext cx="3223013" cy="2959777"/>
          </a:xfrm>
        </p:spPr>
        <p:txBody>
          <a:bodyPr anchor="t">
            <a:normAutofit/>
          </a:bodyPr>
          <a:lstStyle/>
          <a:p>
            <a:r>
              <a:rPr lang="en-US" sz="2000" dirty="0"/>
              <a:t>Common Faults</a:t>
            </a:r>
          </a:p>
          <a:p>
            <a:pPr lvl="1"/>
            <a:r>
              <a:rPr lang="en-US" sz="2000" dirty="0"/>
              <a:t>Talking too fast</a:t>
            </a:r>
          </a:p>
          <a:p>
            <a:pPr lvl="1"/>
            <a:r>
              <a:rPr lang="en-US" sz="2000" dirty="0"/>
              <a:t>Objects in mouth</a:t>
            </a:r>
          </a:p>
          <a:p>
            <a:pPr lvl="1"/>
            <a:r>
              <a:rPr lang="en-US" sz="2000" dirty="0"/>
              <a:t>Voice tails off (level gets softer)</a:t>
            </a:r>
          </a:p>
          <a:p>
            <a:pPr lvl="1"/>
            <a:r>
              <a:rPr lang="en-US" sz="2000" dirty="0"/>
              <a:t>The “ah” pause</a:t>
            </a:r>
          </a:p>
          <a:p>
            <a:pPr lvl="1"/>
            <a:r>
              <a:rPr lang="en-US" sz="2000" dirty="0"/>
              <a:t>Sloppy pronunciation</a:t>
            </a:r>
          </a:p>
          <a:p>
            <a:pPr lvl="1"/>
            <a:r>
              <a:rPr lang="en-US" sz="2000" dirty="0"/>
              <a:t>Showing emotion</a:t>
            </a:r>
          </a:p>
          <a:p>
            <a:pPr lvl="1"/>
            <a:endParaRPr lang="en-US" sz="1700" dirty="0"/>
          </a:p>
          <a:p>
            <a:pPr marL="342900" lvl="1" indent="0">
              <a:buNone/>
            </a:pPr>
            <a:endParaRPr lang="en-US" sz="1700" dirty="0"/>
          </a:p>
        </p:txBody>
      </p:sp>
      <p:cxnSp>
        <p:nvCxnSpPr>
          <p:cNvPr id="41989" name="Straight Connector 192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765D9-469A-44FA-A4FA-44CB357E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13298" y="2888250"/>
            <a:ext cx="3219445" cy="2959778"/>
          </a:xfrm>
        </p:spPr>
        <p:txBody>
          <a:bodyPr anchor="t">
            <a:normAutofit/>
          </a:bodyPr>
          <a:lstStyle/>
          <a:p>
            <a:r>
              <a:rPr lang="en-US" sz="2000" dirty="0"/>
              <a:t>Hints</a:t>
            </a:r>
          </a:p>
          <a:p>
            <a:pPr lvl="1"/>
            <a:r>
              <a:rPr lang="en-US" sz="2000" dirty="0"/>
              <a:t>Avoid Slang</a:t>
            </a:r>
          </a:p>
          <a:p>
            <a:pPr lvl="1"/>
            <a:r>
              <a:rPr lang="en-US" sz="2000" dirty="0"/>
              <a:t>Be impersonal (Don’t use names)</a:t>
            </a:r>
          </a:p>
          <a:p>
            <a:pPr lvl="1"/>
            <a:r>
              <a:rPr lang="en-US" sz="2000" dirty="0"/>
              <a:t>Stay brief</a:t>
            </a:r>
          </a:p>
          <a:p>
            <a:pPr lvl="1"/>
            <a:r>
              <a:rPr lang="en-US" sz="2000" dirty="0"/>
              <a:t>Don’t argue </a:t>
            </a:r>
          </a:p>
          <a:p>
            <a:pPr lvl="1"/>
            <a:r>
              <a:rPr lang="en-US" sz="2000" dirty="0"/>
              <a:t>Adhere to the ABC’s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hecke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FFFF"/>
            </a:gs>
            <a:gs pos="100000">
              <a:srgbClr val="CC99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C97446C-917E-40BA-A34D-7CC29625B7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800" i="1" dirty="0"/>
              <a:t>ABC’s OF BROADCASTING</a:t>
            </a:r>
          </a:p>
        </p:txBody>
      </p:sp>
      <p:graphicFrame>
        <p:nvGraphicFramePr>
          <p:cNvPr id="9219" name="Object 3">
            <a:extLst>
              <a:ext uri="{FF2B5EF4-FFF2-40B4-BE49-F238E27FC236}">
                <a16:creationId xmlns:a16="http://schemas.microsoft.com/office/drawing/2014/main" id="{E32C8FBE-5A0E-4F4E-95D0-12B638128E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678969"/>
              </p:ext>
            </p:extLst>
          </p:nvPr>
        </p:nvGraphicFramePr>
        <p:xfrm>
          <a:off x="758825" y="1798637"/>
          <a:ext cx="2138363" cy="214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5" name="Drawing" r:id="rId3" imgW="2138630" imgH="2149695" progId="FLW3Drawing">
                  <p:embed/>
                </p:oleObj>
              </mc:Choice>
              <mc:Fallback>
                <p:oleObj name="Drawing" r:id="rId3" imgW="2138630" imgH="2149695" progId="FLW3Drawing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1798637"/>
                        <a:ext cx="2138363" cy="214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BAECD4FB-7263-46F9-AA1F-938D34788D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971800"/>
          <a:ext cx="2135188" cy="213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6" name="Drawing" r:id="rId5" imgW="2135275" imgH="2135275" progId="FLW3Drawing">
                  <p:embed/>
                </p:oleObj>
              </mc:Choice>
              <mc:Fallback>
                <p:oleObj name="Drawing" r:id="rId5" imgW="2135275" imgH="2135275" progId="FLW3Drawing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971800"/>
                        <a:ext cx="2135188" cy="213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CE90543D-F0D2-4455-A72D-99FB3BA5D8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2400" y="4267200"/>
          <a:ext cx="2138363" cy="214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7" name="Drawing" r:id="rId7" imgW="2138630" imgH="2149695" progId="FLW3Drawing">
                  <p:embed/>
                </p:oleObj>
              </mc:Choice>
              <mc:Fallback>
                <p:oleObj name="Drawing" r:id="rId7" imgW="2138630" imgH="2149695" progId="FLW3Drawing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267200"/>
                        <a:ext cx="2138363" cy="214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>
            <a:extLst>
              <a:ext uri="{FF2B5EF4-FFF2-40B4-BE49-F238E27FC236}">
                <a16:creationId xmlns:a16="http://schemas.microsoft.com/office/drawing/2014/main" id="{D19EA220-5B58-400B-86FF-0CDE2C6800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1981200"/>
          <a:ext cx="336232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8" name="Drawing" r:id="rId9" imgW="3362178" imgH="895308" progId="FLW3Drawing">
                  <p:embed/>
                </p:oleObj>
              </mc:Choice>
              <mc:Fallback>
                <p:oleObj name="Drawing" r:id="rId9" imgW="3362178" imgH="895308" progId="FLW3Drawing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81200"/>
                        <a:ext cx="3362325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>
            <a:extLst>
              <a:ext uri="{FF2B5EF4-FFF2-40B4-BE49-F238E27FC236}">
                <a16:creationId xmlns:a16="http://schemas.microsoft.com/office/drawing/2014/main" id="{E4ADDD73-363A-464B-8A0A-01E0FCCB69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287193"/>
              </p:ext>
            </p:extLst>
          </p:nvPr>
        </p:nvGraphicFramePr>
        <p:xfrm>
          <a:off x="4800600" y="3258393"/>
          <a:ext cx="336232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9" name="Drawing" r:id="rId11" imgW="3362178" imgH="895308" progId="FLW3Drawing">
                  <p:embed/>
                </p:oleObj>
              </mc:Choice>
              <mc:Fallback>
                <p:oleObj name="Drawing" r:id="rId11" imgW="3362178" imgH="895308" progId="FLW3Drawing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58393"/>
                        <a:ext cx="3362325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>
            <a:extLst>
              <a:ext uri="{FF2B5EF4-FFF2-40B4-BE49-F238E27FC236}">
                <a16:creationId xmlns:a16="http://schemas.microsoft.com/office/drawing/2014/main" id="{3CB18071-BB91-4FA0-A715-BDB37BF3FD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4932363"/>
          <a:ext cx="3362325" cy="192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" name="Drawing" r:id="rId13" imgW="3362178" imgH="1924259" progId="FLW3Drawing">
                  <p:embed/>
                </p:oleObj>
              </mc:Choice>
              <mc:Fallback>
                <p:oleObj name="Drawing" r:id="rId13" imgW="3362178" imgH="1924259" progId="FLW3Drawing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932363"/>
                        <a:ext cx="3362325" cy="192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4E267-9D7B-41C0-B925-59C893452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pPr algn="ctr"/>
            <a:r>
              <a:rPr lang="en-US" sz="3850" b="1" dirty="0"/>
              <a:t>TRAINING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B844E-1ABC-44B6-84B0-53848B175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24000"/>
            <a:ext cx="5486399" cy="4876799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Identify techniques for information gathering.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Identify components necessary for communication to take place.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List effective techniques for improving verbal communications.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List effective techniques for listening and responding to questions.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Demonstrate effective radio voice and list common errors to guard against while on the radio.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Discuss the use of abbreviated terms and codes within the security environment.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Discuss writing skills and various forms and reports.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6" name="Graphic 6" descr="Presentation with Checklist">
            <a:extLst>
              <a:ext uri="{FF2B5EF4-FFF2-40B4-BE49-F238E27FC236}">
                <a16:creationId xmlns:a16="http://schemas.microsoft.com/office/drawing/2014/main" id="{3533BA6D-D747-4A8B-BE48-821DE5DCB3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9220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0D24291C-E1D1-4B34-8FAE-65E321A11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74676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800" b="1" i="1" dirty="0">
                <a:solidFill>
                  <a:srgbClr val="000000"/>
                </a:solidFill>
                <a:latin typeface="Arial;Arrus Blk BT"/>
              </a:rPr>
              <a:t>The Five </a:t>
            </a:r>
            <a:r>
              <a:rPr lang="en-US" altLang="en-US" sz="4800" b="1" i="1" dirty="0" err="1">
                <a:solidFill>
                  <a:srgbClr val="000000"/>
                </a:solidFill>
                <a:latin typeface="Arial;Arrus Blk BT"/>
              </a:rPr>
              <a:t>Ws</a:t>
            </a:r>
            <a:r>
              <a:rPr lang="en-US" altLang="en-US" sz="4800" b="1" i="1" dirty="0">
                <a:solidFill>
                  <a:srgbClr val="000000"/>
                </a:solidFill>
                <a:latin typeface="Arial;Arrus Blk BT"/>
              </a:rPr>
              <a:t> of Broadcasting</a:t>
            </a:r>
          </a:p>
          <a:p>
            <a:pPr>
              <a:spcBef>
                <a:spcPct val="50000"/>
              </a:spcBef>
            </a:pPr>
            <a:endParaRPr lang="en-US" altLang="en-US" dirty="0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4A871F20-3499-4D45-A774-77DA20C7033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471612"/>
            <a:ext cx="3352800" cy="1447800"/>
            <a:chOff x="768" y="864"/>
            <a:chExt cx="2112" cy="912"/>
          </a:xfrm>
        </p:grpSpPr>
        <p:sp>
          <p:nvSpPr>
            <p:cNvPr id="28692" name="AutoShape 4">
              <a:extLst>
                <a:ext uri="{FF2B5EF4-FFF2-40B4-BE49-F238E27FC236}">
                  <a16:creationId xmlns:a16="http://schemas.microsoft.com/office/drawing/2014/main" id="{27812DA3-01F9-4DC4-9DC8-BCD76810E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864"/>
              <a:ext cx="2112" cy="912"/>
            </a:xfrm>
            <a:prstGeom prst="leftArrow">
              <a:avLst>
                <a:gd name="adj1" fmla="val 50000"/>
                <a:gd name="adj2" fmla="val 57895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hlink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693" name="Text Box 5">
              <a:extLst>
                <a:ext uri="{FF2B5EF4-FFF2-40B4-BE49-F238E27FC236}">
                  <a16:creationId xmlns:a16="http://schemas.microsoft.com/office/drawing/2014/main" id="{3A1B7056-EE23-480F-ADBE-FFA239AD73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152"/>
              <a:ext cx="134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Where</a:t>
              </a:r>
              <a:endParaRPr lang="en-US" altLang="en-US" dirty="0"/>
            </a:p>
          </p:txBody>
        </p:sp>
      </p:grpSp>
      <p:grpSp>
        <p:nvGrpSpPr>
          <p:cNvPr id="3" name="Group 6">
            <a:extLst>
              <a:ext uri="{FF2B5EF4-FFF2-40B4-BE49-F238E27FC236}">
                <a16:creationId xmlns:a16="http://schemas.microsoft.com/office/drawing/2014/main" id="{79F3C62B-EDDB-497A-90E8-A09862BA9ADD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2895600"/>
            <a:ext cx="2514600" cy="990600"/>
            <a:chOff x="3504" y="1824"/>
            <a:chExt cx="1584" cy="624"/>
          </a:xfrm>
        </p:grpSpPr>
        <p:sp>
          <p:nvSpPr>
            <p:cNvPr id="28690" name="Rectangle 7">
              <a:extLst>
                <a:ext uri="{FF2B5EF4-FFF2-40B4-BE49-F238E27FC236}">
                  <a16:creationId xmlns:a16="http://schemas.microsoft.com/office/drawing/2014/main" id="{24A1BE03-5563-4CC8-A9D2-590B1DF55A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824"/>
              <a:ext cx="1344" cy="624"/>
            </a:xfrm>
            <a:prstGeom prst="rect">
              <a:avLst/>
            </a:prstGeom>
            <a:gradFill rotWithShape="0">
              <a:gsLst>
                <a:gs pos="0">
                  <a:srgbClr val="7C2604"/>
                </a:gs>
                <a:gs pos="100000">
                  <a:srgbClr val="9933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691" name="Text Box 8">
              <a:extLst>
                <a:ext uri="{FF2B5EF4-FFF2-40B4-BE49-F238E27FC236}">
                  <a16:creationId xmlns:a16="http://schemas.microsoft.com/office/drawing/2014/main" id="{F2527110-B527-4136-AC69-F6FC68334A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1920"/>
              <a:ext cx="134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chemeClr val="bg1"/>
                  </a:solidFill>
                  <a:latin typeface="Helvetica" panose="020B0604020202020204" pitchFamily="34" charset="0"/>
                </a:rPr>
                <a:t>What</a:t>
              </a:r>
              <a:endParaRPr lang="en-US" altLang="en-US"/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E8B53F46-BA00-4746-8912-76EDF41342D1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4114800"/>
            <a:ext cx="3048000" cy="1066800"/>
            <a:chOff x="2064" y="2592"/>
            <a:chExt cx="1920" cy="672"/>
          </a:xfrm>
        </p:grpSpPr>
        <p:sp>
          <p:nvSpPr>
            <p:cNvPr id="28688" name="AutoShape 10">
              <a:extLst>
                <a:ext uri="{FF2B5EF4-FFF2-40B4-BE49-F238E27FC236}">
                  <a16:creationId xmlns:a16="http://schemas.microsoft.com/office/drawing/2014/main" id="{C3EABAC7-50C1-4E1E-A13E-551F6B920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592"/>
              <a:ext cx="1824" cy="672"/>
            </a:xfrm>
            <a:prstGeom prst="flowChartExtra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689" name="Text Box 11">
              <a:extLst>
                <a:ext uri="{FF2B5EF4-FFF2-40B4-BE49-F238E27FC236}">
                  <a16:creationId xmlns:a16="http://schemas.microsoft.com/office/drawing/2014/main" id="{4EE8108E-28BF-4665-8CE8-0C9DA83528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784"/>
              <a:ext cx="134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chemeClr val="bg1"/>
                  </a:solidFill>
                  <a:latin typeface="Helvetica" panose="020B0604020202020204" pitchFamily="34" charset="0"/>
                </a:rPr>
                <a:t>Who</a:t>
              </a:r>
              <a:endParaRPr lang="en-US" altLang="en-US"/>
            </a:p>
          </p:txBody>
        </p:sp>
      </p:grpSp>
      <p:grpSp>
        <p:nvGrpSpPr>
          <p:cNvPr id="5" name="Group 12">
            <a:extLst>
              <a:ext uri="{FF2B5EF4-FFF2-40B4-BE49-F238E27FC236}">
                <a16:creationId xmlns:a16="http://schemas.microsoft.com/office/drawing/2014/main" id="{34F8E944-833D-4E2B-8AF5-EE4068724EF9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505200"/>
            <a:ext cx="2667000" cy="762000"/>
            <a:chOff x="720" y="2208"/>
            <a:chExt cx="1680" cy="480"/>
          </a:xfrm>
        </p:grpSpPr>
        <p:sp>
          <p:nvSpPr>
            <p:cNvPr id="28686" name="AutoShape 13">
              <a:extLst>
                <a:ext uri="{FF2B5EF4-FFF2-40B4-BE49-F238E27FC236}">
                  <a16:creationId xmlns:a16="http://schemas.microsoft.com/office/drawing/2014/main" id="{990BD098-72D9-4F81-959E-FBB375087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208"/>
              <a:ext cx="1536" cy="480"/>
            </a:xfrm>
            <a:prstGeom prst="parallelogram">
              <a:avLst>
                <a:gd name="adj" fmla="val 80000"/>
              </a:avLst>
            </a:prstGeom>
            <a:solidFill>
              <a:srgbClr val="99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687" name="Text Box 14">
              <a:extLst>
                <a:ext uri="{FF2B5EF4-FFF2-40B4-BE49-F238E27FC236}">
                  <a16:creationId xmlns:a16="http://schemas.microsoft.com/office/drawing/2014/main" id="{9BEC8944-18EE-4653-92D1-398A63F43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304"/>
              <a:ext cx="134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chemeClr val="bg1"/>
                  </a:solidFill>
                  <a:latin typeface="Helvetica" panose="020B0604020202020204" pitchFamily="34" charset="0"/>
                </a:rPr>
                <a:t>When</a:t>
              </a:r>
              <a:endParaRPr lang="en-US" altLang="en-US"/>
            </a:p>
          </p:txBody>
        </p:sp>
      </p:grpSp>
      <p:grpSp>
        <p:nvGrpSpPr>
          <p:cNvPr id="6" name="Group 15">
            <a:extLst>
              <a:ext uri="{FF2B5EF4-FFF2-40B4-BE49-F238E27FC236}">
                <a16:creationId xmlns:a16="http://schemas.microsoft.com/office/drawing/2014/main" id="{09BB9083-D269-4D36-BC5A-506FE38356FC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5334000"/>
            <a:ext cx="2590800" cy="990600"/>
            <a:chOff x="768" y="3360"/>
            <a:chExt cx="1632" cy="624"/>
          </a:xfrm>
        </p:grpSpPr>
        <p:sp>
          <p:nvSpPr>
            <p:cNvPr id="28684" name="AutoShape 16">
              <a:extLst>
                <a:ext uri="{FF2B5EF4-FFF2-40B4-BE49-F238E27FC236}">
                  <a16:creationId xmlns:a16="http://schemas.microsoft.com/office/drawing/2014/main" id="{42791FBB-317C-4037-BA19-0B2676CB18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360"/>
              <a:ext cx="1632" cy="624"/>
            </a:xfrm>
            <a:prstGeom prst="wave">
              <a:avLst>
                <a:gd name="adj1" fmla="val 13005"/>
                <a:gd name="adj2" fmla="val 0"/>
              </a:avLst>
            </a:prstGeom>
            <a:gradFill rotWithShape="0">
              <a:gsLst>
                <a:gs pos="0">
                  <a:srgbClr val="FF7C80"/>
                </a:gs>
                <a:gs pos="100000">
                  <a:srgbClr val="FF9933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685" name="Text Box 17">
              <a:extLst>
                <a:ext uri="{FF2B5EF4-FFF2-40B4-BE49-F238E27FC236}">
                  <a16:creationId xmlns:a16="http://schemas.microsoft.com/office/drawing/2014/main" id="{02BFC5DC-F49D-4312-860A-997301A73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3456"/>
              <a:ext cx="134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chemeClr val="bg1"/>
                  </a:solidFill>
                  <a:latin typeface="Helvetica" panose="020B0604020202020204" pitchFamily="34" charset="0"/>
                </a:rPr>
                <a:t>Weapons</a:t>
              </a:r>
              <a:endParaRPr lang="en-US" altLang="en-US"/>
            </a:p>
          </p:txBody>
        </p:sp>
      </p:grpSp>
      <p:sp>
        <p:nvSpPr>
          <p:cNvPr id="28680" name="Text Box 18">
            <a:extLst>
              <a:ext uri="{FF2B5EF4-FFF2-40B4-BE49-F238E27FC236}">
                <a16:creationId xmlns:a16="http://schemas.microsoft.com/office/drawing/2014/main" id="{32EE5C53-B647-4BB7-8C24-E7781B9E6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572000"/>
            <a:ext cx="8382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600" b="1" i="1">
                <a:solidFill>
                  <a:srgbClr val="CC0000"/>
                </a:solidFill>
              </a:rPr>
              <a:t>?</a:t>
            </a:r>
            <a:endParaRPr lang="en-US" altLang="en-US"/>
          </a:p>
        </p:txBody>
      </p:sp>
      <p:sp>
        <p:nvSpPr>
          <p:cNvPr id="28681" name="Text Box 19">
            <a:extLst>
              <a:ext uri="{FF2B5EF4-FFF2-40B4-BE49-F238E27FC236}">
                <a16:creationId xmlns:a16="http://schemas.microsoft.com/office/drawing/2014/main" id="{63889451-220C-4AAB-A533-41A98CAB8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590800"/>
            <a:ext cx="8382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600" b="1" i="1"/>
              <a:t>?</a:t>
            </a:r>
            <a:endParaRPr lang="en-US" altLang="en-US"/>
          </a:p>
        </p:txBody>
      </p:sp>
      <p:sp>
        <p:nvSpPr>
          <p:cNvPr id="28682" name="Text Box 20">
            <a:extLst>
              <a:ext uri="{FF2B5EF4-FFF2-40B4-BE49-F238E27FC236}">
                <a16:creationId xmlns:a16="http://schemas.microsoft.com/office/drawing/2014/main" id="{2F6F991C-DB93-4731-B939-27EC4854B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1219200"/>
            <a:ext cx="8382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600" b="1" i="1">
                <a:solidFill>
                  <a:srgbClr val="CC0000"/>
                </a:solidFill>
              </a:rPr>
              <a:t>?</a:t>
            </a:r>
            <a:endParaRPr lang="en-US" altLang="en-US"/>
          </a:p>
        </p:txBody>
      </p:sp>
      <p:sp>
        <p:nvSpPr>
          <p:cNvPr id="28683" name="Text Box 21">
            <a:extLst>
              <a:ext uri="{FF2B5EF4-FFF2-40B4-BE49-F238E27FC236}">
                <a16:creationId xmlns:a16="http://schemas.microsoft.com/office/drawing/2014/main" id="{48795450-E271-4E7E-87C4-212AAD6B0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0"/>
            <a:ext cx="8382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600" b="1" i="1">
                <a:solidFill>
                  <a:srgbClr val="CC0000"/>
                </a:solidFill>
              </a:rPr>
              <a:t>?</a:t>
            </a:r>
            <a:endParaRPr lang="en-US" alt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8578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5250A4-0A47-4CF2-942C-9D9BCB0E0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35" y="2745736"/>
            <a:ext cx="27741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  <a:extLst/>
        </p:spPr>
        <p:txBody>
          <a:bodyPr vert="horz" lIns="91440" tIns="45720" rIns="91440" bIns="45720" rtlCol="0" anchor="ctr">
            <a:normAutofit/>
          </a:bodyPr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2800" kern="120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Where?</a:t>
            </a:r>
          </a:p>
        </p:txBody>
      </p:sp>
      <p:sp>
        <p:nvSpPr>
          <p:cNvPr id="35843" name="Subtitle 2">
            <a:extLst>
              <a:ext uri="{FF2B5EF4-FFF2-40B4-BE49-F238E27FC236}">
                <a16:creationId xmlns:a16="http://schemas.microsoft.com/office/drawing/2014/main" id="{3E091245-3EF9-4577-9906-47612B8F27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6886" y="802638"/>
            <a:ext cx="4056522" cy="52527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indent="-228600" algn="l" defTabSz="914400" fontAlgn="auto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This is the first question to be asked:</a:t>
            </a:r>
          </a:p>
          <a:p>
            <a:pPr marL="457200" marR="0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Where did this happen?</a:t>
            </a:r>
          </a:p>
          <a:p>
            <a:pPr marL="457200" marR="0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Where are you now?</a:t>
            </a:r>
          </a:p>
          <a:p>
            <a:pPr marL="457200" marR="0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Where is the suspect?</a:t>
            </a:r>
          </a:p>
          <a:p>
            <a:pPr marL="457200" marR="0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Where is this occurring?</a:t>
            </a:r>
          </a:p>
          <a:p>
            <a:pPr marL="457200" marR="0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Where can the field unit contact the victim?</a:t>
            </a:r>
          </a:p>
          <a:p>
            <a:pPr marL="457200" marR="0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Where – you must be specific</a:t>
            </a:r>
          </a:p>
          <a:p>
            <a:pPr marL="800100" lvl="1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Business name, address, suite number, etc.</a:t>
            </a:r>
          </a:p>
          <a:p>
            <a:pPr marL="800100" lvl="1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Apartment name, address; apt. number</a:t>
            </a:r>
          </a:p>
          <a:p>
            <a:pPr marL="800100" lvl="1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Street name or cross street.</a:t>
            </a:r>
          </a:p>
          <a:p>
            <a:pPr marL="800100" lvl="1" indent="-228600" algn="l" defTabSz="914400" fontAlgn="auto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900" dirty="0"/>
              <a:t>Where may only be a phone number.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8578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A775E9-A4CB-4357-A08F-869AEB348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45736"/>
            <a:ext cx="27741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62626"/>
                </a:solidFill>
              </a:rPr>
              <a:t>What?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C43749-8B83-405D-AA1B-254604583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pPr marL="452628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1900" dirty="0"/>
              <a:t>What is happening?</a:t>
            </a:r>
          </a:p>
          <a:p>
            <a:pPr marL="452628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1900" dirty="0"/>
              <a:t>What has happened?</a:t>
            </a:r>
          </a:p>
          <a:p>
            <a:pPr marL="452628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1900" dirty="0"/>
              <a:t>What is going to happen?</a:t>
            </a:r>
          </a:p>
          <a:p>
            <a:pPr marL="452628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1900" dirty="0"/>
              <a:t>What are you reporting?</a:t>
            </a:r>
          </a:p>
          <a:p>
            <a:pPr marL="452628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1900" dirty="0"/>
              <a:t>What is it you want done?</a:t>
            </a:r>
          </a:p>
          <a:p>
            <a:pPr marL="452628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1900" dirty="0"/>
              <a:t>What is the problem right now?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Wingdings 3" pitchFamily="18" charset="2"/>
              <a:buNone/>
              <a:defRPr/>
            </a:pPr>
            <a:endParaRPr lang="en-US" sz="1900" dirty="0"/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3"/>
              <a:buNone/>
              <a:defRPr/>
            </a:pPr>
            <a:endParaRPr lang="en-US" sz="19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8578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18CB4B-CF55-43F6-A86E-0977AC713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45736"/>
            <a:ext cx="27741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US" sz="2800">
                <a:solidFill>
                  <a:srgbClr val="262626"/>
                </a:solidFill>
              </a:rPr>
              <a:t>When?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60F7E-AF14-4699-AC01-39599D4AF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 dirty="0"/>
              <a:t>Is it happening how?</a:t>
            </a:r>
          </a:p>
          <a:p>
            <a:r>
              <a:rPr lang="en-US" dirty="0"/>
              <a:t>How long ago?</a:t>
            </a:r>
          </a:p>
          <a:p>
            <a:r>
              <a:rPr lang="en-US" dirty="0"/>
              <a:t>When did this become a problem?</a:t>
            </a:r>
          </a:p>
          <a:p>
            <a:r>
              <a:rPr lang="en-US" dirty="0"/>
              <a:t>When did the person collapse?</a:t>
            </a:r>
          </a:p>
          <a:p>
            <a:r>
              <a:rPr lang="en-US" dirty="0"/>
              <a:t>When will the bomb explode?</a:t>
            </a:r>
          </a:p>
          <a:p>
            <a:r>
              <a:rPr lang="en-US" dirty="0"/>
              <a:t>When did the person leave?</a:t>
            </a:r>
          </a:p>
          <a:p>
            <a:endParaRPr lang="en-US" dirty="0"/>
          </a:p>
          <a:p>
            <a:r>
              <a:rPr lang="en-US" dirty="0"/>
              <a:t>NEVER assume when…..ask.</a:t>
            </a:r>
          </a:p>
        </p:txBody>
      </p:sp>
    </p:spTree>
    <p:extLst>
      <p:ext uri="{BB962C8B-B14F-4D97-AF65-F5344CB8AC3E}">
        <p14:creationId xmlns:p14="http://schemas.microsoft.com/office/powerpoint/2010/main" val="33152159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8578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BDB26B-2010-48F8-A7C7-E3C82B15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45736"/>
            <a:ext cx="27741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262626"/>
                </a:solidFill>
              </a:rPr>
              <a:t>Who?</a:t>
            </a:r>
          </a:p>
        </p:txBody>
      </p:sp>
      <p:sp>
        <p:nvSpPr>
          <p:cNvPr id="36866" name="Content Placeholder 1">
            <a:extLst>
              <a:ext uri="{FF2B5EF4-FFF2-40B4-BE49-F238E27FC236}">
                <a16:creationId xmlns:a16="http://schemas.microsoft.com/office/drawing/2014/main" id="{20FC6D2F-4868-48D9-91C9-8B63F361A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/>
              </a:buClr>
              <a:defRPr/>
            </a:pPr>
            <a:r>
              <a:rPr lang="en-US" altLang="en-US" dirty="0"/>
              <a:t>Who is calling?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defRPr/>
            </a:pPr>
            <a:r>
              <a:rPr lang="en-US" altLang="en-US" dirty="0"/>
              <a:t>Who is the suspect?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defRPr/>
            </a:pPr>
            <a:r>
              <a:rPr lang="en-US" altLang="en-US" dirty="0"/>
              <a:t>Who is fighting?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defRPr/>
            </a:pPr>
            <a:r>
              <a:rPr lang="en-US" altLang="en-US" dirty="0"/>
              <a:t>Who is there with you?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defRPr/>
            </a:pPr>
            <a:r>
              <a:rPr lang="en-US" altLang="en-US" dirty="0"/>
              <a:t>Who told you?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defRPr/>
            </a:pPr>
            <a:r>
              <a:rPr lang="en-US" altLang="en-US" dirty="0"/>
              <a:t>Who did you talk with?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defRPr/>
            </a:pPr>
            <a:r>
              <a:rPr lang="en-US" altLang="en-US" dirty="0"/>
              <a:t>Who is involved descriptions:</a:t>
            </a:r>
          </a:p>
          <a:p>
            <a:pPr marL="1321308" lvl="3" indent="-342900" eaLnBrk="1" fontAlgn="auto" hangingPunct="1"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100" dirty="0"/>
              <a:t>Age/Race/Sex</a:t>
            </a:r>
          </a:p>
          <a:p>
            <a:pPr marL="1321308" lvl="3" indent="-342900" eaLnBrk="1" fontAlgn="auto" hangingPunct="1"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100" dirty="0"/>
              <a:t>Description – head to toe</a:t>
            </a:r>
          </a:p>
          <a:p>
            <a:pPr marL="1321308" lvl="3" indent="-342900" eaLnBrk="1" fontAlgn="auto" hangingPunct="1"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100" dirty="0"/>
              <a:t>Clothing description – head to toe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8578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94" name="Title 2">
            <a:extLst>
              <a:ext uri="{FF2B5EF4-FFF2-40B4-BE49-F238E27FC236}">
                <a16:creationId xmlns:a16="http://schemas.microsoft.com/office/drawing/2014/main" id="{4D6E6E14-32AE-4AFF-A7B8-0389EB681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45736"/>
            <a:ext cx="27741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800">
                <a:solidFill>
                  <a:srgbClr val="262626"/>
                </a:solidFill>
              </a:rPr>
              <a:t>Use the correct party reference:</a:t>
            </a:r>
          </a:p>
        </p:txBody>
      </p:sp>
      <p:sp>
        <p:nvSpPr>
          <p:cNvPr id="33795" name="Content Placeholder 1">
            <a:extLst>
              <a:ext uri="{FF2B5EF4-FFF2-40B4-BE49-F238E27FC236}">
                <a16:creationId xmlns:a16="http://schemas.microsoft.com/office/drawing/2014/main" id="{49BA6248-3944-4763-9AB0-393395F59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dirty="0"/>
              <a:t>1</a:t>
            </a:r>
            <a:r>
              <a:rPr lang="en-US" altLang="en-US" baseline="30000" dirty="0"/>
              <a:t>st</a:t>
            </a:r>
            <a:r>
              <a:rPr lang="en-US" altLang="en-US" dirty="0"/>
              <a:t> party caller:  The caller is the patient or victim.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2</a:t>
            </a:r>
            <a:r>
              <a:rPr lang="en-US" altLang="en-US" baseline="30000" dirty="0"/>
              <a:t>nd</a:t>
            </a:r>
            <a:r>
              <a:rPr lang="en-US" altLang="en-US" dirty="0"/>
              <a:t> party caller: The caller is in close proximity to the patient or victim. (spouse, child, friend)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3</a:t>
            </a:r>
            <a:r>
              <a:rPr lang="en-US" altLang="en-US" baseline="30000" dirty="0"/>
              <a:t>rd</a:t>
            </a:r>
            <a:r>
              <a:rPr lang="en-US" altLang="en-US" dirty="0"/>
              <a:t> party caller: The caller is removed from or not in close proximity to the patient or victim.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8578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712014-F12C-40E7-A9ED-27A89A378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45736"/>
            <a:ext cx="27741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>
                <a:solidFill>
                  <a:srgbClr val="262626"/>
                </a:solidFill>
              </a:rPr>
              <a:t>Weapons?</a:t>
            </a:r>
          </a:p>
        </p:txBody>
      </p:sp>
      <p:sp>
        <p:nvSpPr>
          <p:cNvPr id="38914" name="Content Placeholder 1">
            <a:extLst>
              <a:ext uri="{FF2B5EF4-FFF2-40B4-BE49-F238E27FC236}">
                <a16:creationId xmlns:a16="http://schemas.microsoft.com/office/drawing/2014/main" id="{02ECF579-F3ED-4609-BE45-6602AC644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pPr marL="0" indent="0">
              <a:buClr>
                <a:schemeClr val="accent3"/>
              </a:buClr>
              <a:buNone/>
              <a:defRPr/>
            </a:pPr>
            <a:r>
              <a:rPr lang="en-US" altLang="en-US" sz="1900" b="1" dirty="0"/>
              <a:t>A weapon is whatever the person(s) is being threatened with</a:t>
            </a:r>
          </a:p>
          <a:p>
            <a:pPr>
              <a:buClr>
                <a:schemeClr val="accent3"/>
              </a:buClr>
              <a:defRPr/>
            </a:pPr>
            <a:endParaRPr lang="en-US" altLang="en-US" sz="1900" dirty="0"/>
          </a:p>
          <a:p>
            <a:pPr>
              <a:buClr>
                <a:schemeClr val="tx1"/>
              </a:buClr>
              <a:defRPr/>
            </a:pPr>
            <a:r>
              <a:rPr lang="en-US" altLang="en-US" sz="1900" dirty="0"/>
              <a:t>Are there any weapons? Guns, knives</a:t>
            </a:r>
          </a:p>
          <a:p>
            <a:pPr>
              <a:buClr>
                <a:schemeClr val="tx1"/>
              </a:buClr>
              <a:defRPr/>
            </a:pPr>
            <a:r>
              <a:rPr lang="en-US" altLang="en-US" sz="1900" dirty="0"/>
              <a:t>What are they? or What kind of weapon?</a:t>
            </a:r>
          </a:p>
          <a:p>
            <a:pPr>
              <a:buClr>
                <a:schemeClr val="tx1"/>
              </a:buClr>
              <a:defRPr/>
            </a:pPr>
            <a:r>
              <a:rPr lang="en-US" altLang="en-US" sz="1900" dirty="0"/>
              <a:t>Did anyone mention a weapon?</a:t>
            </a:r>
          </a:p>
          <a:p>
            <a:pPr>
              <a:buClr>
                <a:schemeClr val="tx1"/>
              </a:buClr>
              <a:defRPr/>
            </a:pPr>
            <a:r>
              <a:rPr lang="en-US" altLang="en-US" sz="1900" dirty="0"/>
              <a:t>Is he/she known to carry weapons?</a:t>
            </a:r>
          </a:p>
          <a:p>
            <a:pPr>
              <a:buClr>
                <a:schemeClr val="tx1"/>
              </a:buClr>
              <a:defRPr/>
            </a:pPr>
            <a:r>
              <a:rPr lang="en-US" altLang="en-US" sz="1900" dirty="0"/>
              <a:t>Has he/she ever used weapons before?</a:t>
            </a:r>
          </a:p>
          <a:p>
            <a:pPr>
              <a:buClr>
                <a:srgbClr val="FFFF00"/>
              </a:buClr>
              <a:defRPr/>
            </a:pPr>
            <a:r>
              <a:rPr lang="en-US" altLang="en-US" sz="1900" b="1" dirty="0">
                <a:solidFill>
                  <a:srgbClr val="FFFF00"/>
                </a:solidFill>
              </a:rPr>
              <a:t>Never Respond or Send Another Officer to any Dangerous or Potentially Dangerous Situation Without the Advisement on Weapons!!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A4F209C-C20E-4FA7-B241-1EF4F8D19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690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4564234-45B0-4ED8-A9E2-199C00173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9144000" cy="51663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66" name="Title 2">
            <a:extLst>
              <a:ext uri="{FF2B5EF4-FFF2-40B4-BE49-F238E27FC236}">
                <a16:creationId xmlns:a16="http://schemas.microsoft.com/office/drawing/2014/main" id="{719C0ECA-6C36-4972-A171-600493FD5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>
                <a:solidFill>
                  <a:schemeClr val="bg1">
                    <a:lumMod val="95000"/>
                    <a:lumOff val="5000"/>
                  </a:schemeClr>
                </a:solidFill>
              </a:rPr>
              <a:t>Advantages of “10-Codes”</a:t>
            </a:r>
            <a:endParaRPr lang="en-US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870" name="Content Placeholder 1">
            <a:extLst>
              <a:ext uri="{FF2B5EF4-FFF2-40B4-BE49-F238E27FC236}">
                <a16:creationId xmlns:a16="http://schemas.microsoft.com/office/drawing/2014/main" id="{AF1A107E-3F66-4F35-862C-866D68653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15406"/>
            <a:ext cx="7886700" cy="4065986"/>
          </a:xfrm>
        </p:spPr>
        <p:txBody>
          <a:bodyPr anchor="ctr">
            <a:normAutofit/>
          </a:bodyPr>
          <a:lstStyle/>
          <a:p>
            <a:pPr>
              <a:buClr>
                <a:schemeClr val="tx1"/>
              </a:buClr>
              <a:defRPr/>
            </a:pPr>
            <a:r>
              <a:rPr lang="en-US" sz="1700" dirty="0"/>
              <a:t>One of the most effective means of communication utilizing simplicity, speed and accuracy.</a:t>
            </a:r>
          </a:p>
          <a:p>
            <a:pPr>
              <a:buClr>
                <a:schemeClr val="tx1"/>
              </a:buClr>
              <a:defRPr/>
            </a:pPr>
            <a:endParaRPr lang="en-US" sz="1700" dirty="0"/>
          </a:p>
          <a:p>
            <a:pPr>
              <a:buClr>
                <a:schemeClr val="tx1"/>
              </a:buClr>
              <a:defRPr/>
            </a:pPr>
            <a:r>
              <a:rPr lang="en-US" sz="1700" dirty="0"/>
              <a:t>Minimizes chances of confusion or misunderstanding</a:t>
            </a:r>
          </a:p>
          <a:p>
            <a:pPr>
              <a:buClr>
                <a:schemeClr val="tx1"/>
              </a:buClr>
              <a:defRPr/>
            </a:pPr>
            <a:endParaRPr lang="en-US" sz="1700" dirty="0"/>
          </a:p>
          <a:p>
            <a:pPr>
              <a:buClr>
                <a:schemeClr val="tx1"/>
              </a:buClr>
              <a:defRPr/>
            </a:pPr>
            <a:r>
              <a:rPr lang="en-US" sz="1700" dirty="0"/>
              <a:t>Each “10-Code” has an </a:t>
            </a:r>
            <a:r>
              <a:rPr lang="en-US" sz="1700" b="1" u="sng" dirty="0"/>
              <a:t>exact</a:t>
            </a:r>
            <a:r>
              <a:rPr lang="en-US" sz="1700" dirty="0"/>
              <a:t> meaning</a:t>
            </a:r>
          </a:p>
          <a:p>
            <a:pPr marL="393192" lvl="1" indent="0" eaLnBrk="1" fontAlgn="auto" hangingPunct="1">
              <a:spcAft>
                <a:spcPts val="0"/>
              </a:spcAft>
              <a:buNone/>
              <a:defRPr/>
            </a:pPr>
            <a:endParaRPr lang="en-US" sz="1700" dirty="0"/>
          </a:p>
          <a:p>
            <a:pPr marL="677863" lvl="1" indent="-285750" eaLnBrk="1" fontAlgn="auto" hangingPunct="1"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1700" dirty="0"/>
              <a:t>The “10” serves as an alert that a message is to follow.</a:t>
            </a:r>
          </a:p>
          <a:p>
            <a:pPr marL="849313" lvl="1" indent="-457200" eaLnBrk="1" fontAlgn="auto" hangingPunct="1"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endParaRPr lang="en-US" sz="1700" dirty="0"/>
          </a:p>
          <a:p>
            <a:pPr marL="677863" lvl="1" indent="-285750" eaLnBrk="1" fontAlgn="auto" hangingPunct="1"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1700" dirty="0"/>
              <a:t>The number following the”10” is the message</a:t>
            </a:r>
          </a:p>
          <a:p>
            <a:pPr marL="849313" lvl="1" indent="-457200" eaLnBrk="1" fontAlgn="auto" hangingPunct="1"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endParaRPr lang="en-US" sz="1700" dirty="0"/>
          </a:p>
          <a:p>
            <a:pPr marL="677863" lvl="1" indent="-285750" eaLnBrk="1" fontAlgn="auto" hangingPunct="1"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1700" dirty="0"/>
              <a:t>Example: Where are you? “10-20”  Advise Location</a:t>
            </a:r>
          </a:p>
          <a:p>
            <a:pPr marL="849313" lvl="1" indent="-457200" eaLnBrk="1" fontAlgn="auto" hangingPunct="1">
              <a:spcAft>
                <a:spcPts val="0"/>
              </a:spcAft>
              <a:buFont typeface="Verdana" pitchFamily="34" charset="0"/>
              <a:buNone/>
              <a:defRPr/>
            </a:pPr>
            <a:endParaRPr lang="en-US" sz="1700" dirty="0"/>
          </a:p>
          <a:p>
            <a:pPr marL="640080" lvl="1" indent="-246888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7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3A4F209C-C20E-4FA7-B241-1EF4F8D19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690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E4564234-45B0-4ED8-A9E2-199C00173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9144000" cy="51663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26CF9E-A1B9-457E-B3AF-60D0E0BD7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</a:rPr>
              <a:t>Disadvantage of “10-Codes”</a:t>
            </a:r>
          </a:p>
        </p:txBody>
      </p:sp>
      <p:sp>
        <p:nvSpPr>
          <p:cNvPr id="37891" name="Content Placeholder 1">
            <a:extLst>
              <a:ext uri="{FF2B5EF4-FFF2-40B4-BE49-F238E27FC236}">
                <a16:creationId xmlns:a16="http://schemas.microsoft.com/office/drawing/2014/main" id="{2E3E4B7D-CBC0-4C02-8B20-ECC5944AA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15406"/>
            <a:ext cx="7886700" cy="4065986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sz="1700" dirty="0"/>
              <a:t>Lack of standardization-every agencies are different</a:t>
            </a:r>
          </a:p>
          <a:p>
            <a:pPr marL="0" indent="0" eaLnBrk="1" hangingPunct="1">
              <a:buNone/>
            </a:pPr>
            <a:endParaRPr lang="en-US" altLang="en-US" sz="1700" dirty="0"/>
          </a:p>
          <a:p>
            <a:pPr lvl="1">
              <a:buClr>
                <a:schemeClr val="tx1"/>
              </a:buClr>
              <a:buSzPct val="75000"/>
            </a:pPr>
            <a:r>
              <a:rPr lang="en-US" altLang="en-US" sz="1700" dirty="0"/>
              <a:t>Never include “10-Codes” in  written documents/reports</a:t>
            </a:r>
          </a:p>
          <a:p>
            <a:pPr lvl="1">
              <a:buClr>
                <a:schemeClr val="tx1"/>
              </a:buClr>
              <a:buSzPct val="75000"/>
            </a:pPr>
            <a:r>
              <a:rPr lang="en-US" altLang="en-US" sz="1700" dirty="0"/>
              <a:t>Never attempt to communicate with another agency/department using “10-Codes”</a:t>
            </a:r>
          </a:p>
          <a:p>
            <a:pPr marL="0" indent="0" eaLnBrk="1" hangingPunct="1">
              <a:buNone/>
            </a:pPr>
            <a:endParaRPr lang="en-US" altLang="en-US" sz="1700" dirty="0"/>
          </a:p>
          <a:p>
            <a:pPr eaLnBrk="1" hangingPunct="1">
              <a:buFont typeface="Wingdings 3" panose="05040102010807070707" pitchFamily="18" charset="2"/>
              <a:buNone/>
            </a:pPr>
            <a:endParaRPr lang="en-US" altLang="en-US" sz="17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9938" name="Title 2">
            <a:extLst>
              <a:ext uri="{FF2B5EF4-FFF2-40B4-BE49-F238E27FC236}">
                <a16:creationId xmlns:a16="http://schemas.microsoft.com/office/drawing/2014/main" id="{0EEC6D05-1917-40EB-9877-04D57B2F4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Phrase Word Brevity Codes</a:t>
            </a:r>
          </a:p>
        </p:txBody>
      </p:sp>
      <p:sp>
        <p:nvSpPr>
          <p:cNvPr id="39939" name="Content Placeholder 1">
            <a:extLst>
              <a:ext uri="{FF2B5EF4-FFF2-40B4-BE49-F238E27FC236}">
                <a16:creationId xmlns:a16="http://schemas.microsoft.com/office/drawing/2014/main" id="{4D1B17D5-BECF-4FEE-99B9-3ADE3EE70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Another method of transmitting brief and simple messages is the use of word brevity phrases.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They may be used in place of the 10-code of the same meaning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Use of these brevity phrases will assist you in saving airtime.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Their meanings must be understood by all to avoid confusion.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1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2097E4B-69CD-4AB8-89E9-EF5DBC4CF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r>
              <a:rPr lang="en-US" sz="2600" b="1" dirty="0">
                <a:solidFill>
                  <a:srgbClr val="FFFFFF"/>
                </a:solidFill>
              </a:rPr>
              <a:t>COMMUNICATION DEFINED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C2CC1-B55C-48C8-B974-F8B0A936A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rgbClr val="000000"/>
                </a:solidFill>
              </a:rPr>
              <a:t>Communication, either face to face or by remote means, is the art of transmitting an idea from the mind of one to the mind of another, with understanding.</a:t>
            </a:r>
          </a:p>
        </p:txBody>
      </p:sp>
    </p:spTree>
  </p:cSld>
  <p:clrMapOvr>
    <a:masterClrMapping/>
  </p:clrMapOvr>
  <p:transition>
    <p:wipe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6F2CA23-06D8-4E77-9425-111928E69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1"/>
            <a:ext cx="7375161" cy="1078320"/>
          </a:xfrm>
        </p:spPr>
        <p:txBody>
          <a:bodyPr>
            <a:normAutofit/>
          </a:bodyPr>
          <a:lstStyle/>
          <a:p>
            <a:pPr algn="ctr"/>
            <a:r>
              <a:rPr lang="en-US" sz="3500">
                <a:solidFill>
                  <a:srgbClr val="FFFFFF"/>
                </a:solidFill>
              </a:rPr>
              <a:t>CORRECT BREVITY PHRASES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87A04-F586-4073-988B-4440324AD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19" y="2438400"/>
            <a:ext cx="7375161" cy="3733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u="sng" dirty="0">
                <a:solidFill>
                  <a:srgbClr val="000000"/>
                </a:solidFill>
              </a:rPr>
              <a:t>Information for Broadcast	</a:t>
            </a:r>
            <a:r>
              <a:rPr lang="en-US" sz="2000" b="1" dirty="0">
                <a:solidFill>
                  <a:srgbClr val="000000"/>
                </a:solidFill>
              </a:rPr>
              <a:t>			</a:t>
            </a:r>
            <a:r>
              <a:rPr lang="en-US" sz="2000" b="1" u="sng" dirty="0">
                <a:solidFill>
                  <a:srgbClr val="000000"/>
                </a:solidFill>
              </a:rPr>
              <a:t>Correct Brevity</a:t>
            </a:r>
          </a:p>
          <a:p>
            <a:r>
              <a:rPr lang="en-US" sz="2000" dirty="0">
                <a:solidFill>
                  <a:srgbClr val="000000"/>
                </a:solidFill>
              </a:rPr>
              <a:t>Dangerous conditions exist			-Use caution</a:t>
            </a:r>
          </a:p>
          <a:p>
            <a:r>
              <a:rPr lang="en-US" sz="2000" dirty="0">
                <a:solidFill>
                  <a:srgbClr val="000000"/>
                </a:solidFill>
              </a:rPr>
              <a:t>What did you say?				-Unreadable</a:t>
            </a:r>
          </a:p>
          <a:p>
            <a:r>
              <a:rPr lang="en-US" sz="2000" dirty="0">
                <a:solidFill>
                  <a:srgbClr val="000000"/>
                </a:solidFill>
              </a:rPr>
              <a:t>Stop and wait for further				-Stand-by</a:t>
            </a:r>
          </a:p>
          <a:p>
            <a:r>
              <a:rPr lang="en-US" sz="2000" dirty="0">
                <a:solidFill>
                  <a:srgbClr val="000000"/>
                </a:solidFill>
              </a:rPr>
              <a:t>Cancel last information				-Disregard</a:t>
            </a:r>
          </a:p>
          <a:p>
            <a:r>
              <a:rPr lang="en-US" sz="2000" dirty="0">
                <a:solidFill>
                  <a:srgbClr val="000000"/>
                </a:solidFill>
              </a:rPr>
              <a:t>Unit is chasing a person				-In Pursuit</a:t>
            </a:r>
          </a:p>
          <a:p>
            <a:r>
              <a:rPr lang="en-US" sz="2000" dirty="0">
                <a:solidFill>
                  <a:srgbClr val="000000"/>
                </a:solidFill>
              </a:rPr>
              <a:t>Find out or check					-Ascertain</a:t>
            </a:r>
          </a:p>
          <a:p>
            <a:r>
              <a:rPr lang="en-US" sz="2000" dirty="0">
                <a:solidFill>
                  <a:srgbClr val="000000"/>
                </a:solidFill>
              </a:rPr>
              <a:t>See if						-Advise</a:t>
            </a:r>
          </a:p>
          <a:p>
            <a:r>
              <a:rPr lang="en-US" sz="2000" dirty="0">
                <a:solidFill>
                  <a:srgbClr val="000000"/>
                </a:solidFill>
              </a:rPr>
              <a:t>Try to find						-Attempt to locate</a:t>
            </a:r>
          </a:p>
          <a:p>
            <a:r>
              <a:rPr lang="en-US" sz="2000" dirty="0">
                <a:solidFill>
                  <a:srgbClr val="000000"/>
                </a:solidFill>
              </a:rPr>
              <a:t>Where are you					-Advise location</a:t>
            </a:r>
          </a:p>
        </p:txBody>
      </p:sp>
    </p:spTree>
    <p:extLst>
      <p:ext uri="{BB962C8B-B14F-4D97-AF65-F5344CB8AC3E}">
        <p14:creationId xmlns:p14="http://schemas.microsoft.com/office/powerpoint/2010/main" val="3778762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010" name="Title 2">
            <a:extLst>
              <a:ext uri="{FF2B5EF4-FFF2-40B4-BE49-F238E27FC236}">
                <a16:creationId xmlns:a16="http://schemas.microsoft.com/office/drawing/2014/main" id="{3CD38A34-6572-4344-AA82-BB8A13AAF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>
                <a:solidFill>
                  <a:srgbClr val="FFFFFF"/>
                </a:solidFill>
              </a:rPr>
              <a:t>Written Communication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0BA6B01-1315-4D70-A66B-EA4B88DB6E7B}"/>
              </a:ext>
            </a:extLst>
          </p:cNvPr>
          <p:cNvSpPr/>
          <p:nvPr/>
        </p:nvSpPr>
        <p:spPr>
          <a:xfrm>
            <a:off x="3895725" y="472827"/>
            <a:ext cx="4885203" cy="811257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26" name="Rectangle 25" descr="Pencil">
            <a:extLst>
              <a:ext uri="{FF2B5EF4-FFF2-40B4-BE49-F238E27FC236}">
                <a16:creationId xmlns:a16="http://schemas.microsoft.com/office/drawing/2014/main" id="{6799871F-A325-46FB-B0C0-BDB564F08550}"/>
              </a:ext>
            </a:extLst>
          </p:cNvPr>
          <p:cNvSpPr/>
          <p:nvPr/>
        </p:nvSpPr>
        <p:spPr>
          <a:xfrm>
            <a:off x="4141130" y="655360"/>
            <a:ext cx="446191" cy="446191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F2E140E1-3B81-4C5B-B151-4ED88DC9338B}"/>
              </a:ext>
            </a:extLst>
          </p:cNvPr>
          <p:cNvSpPr/>
          <p:nvPr/>
        </p:nvSpPr>
        <p:spPr>
          <a:xfrm>
            <a:off x="4832727" y="472827"/>
            <a:ext cx="3948200" cy="811257"/>
          </a:xfrm>
          <a:custGeom>
            <a:avLst/>
            <a:gdLst>
              <a:gd name="connsiteX0" fmla="*/ 0 w 3948200"/>
              <a:gd name="connsiteY0" fmla="*/ 0 h 811257"/>
              <a:gd name="connsiteX1" fmla="*/ 3948200 w 3948200"/>
              <a:gd name="connsiteY1" fmla="*/ 0 h 811257"/>
              <a:gd name="connsiteX2" fmla="*/ 3948200 w 3948200"/>
              <a:gd name="connsiteY2" fmla="*/ 811257 h 811257"/>
              <a:gd name="connsiteX3" fmla="*/ 0 w 3948200"/>
              <a:gd name="connsiteY3" fmla="*/ 811257 h 811257"/>
              <a:gd name="connsiteX4" fmla="*/ 0 w 3948200"/>
              <a:gd name="connsiteY4" fmla="*/ 0 h 8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8200" h="811257">
                <a:moveTo>
                  <a:pt x="0" y="0"/>
                </a:moveTo>
                <a:lnTo>
                  <a:pt x="3948200" y="0"/>
                </a:lnTo>
                <a:lnTo>
                  <a:pt x="3948200" y="811257"/>
                </a:lnTo>
                <a:lnTo>
                  <a:pt x="0" y="8112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bg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858" tIns="85858" rIns="85858" bIns="85858" numCol="1" spcCol="1270" anchor="ctr" anchorCtr="0">
            <a:noAutofit/>
          </a:bodyPr>
          <a:lstStyle/>
          <a:p>
            <a:pPr marL="0" lvl="0" indent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kern="1200" dirty="0"/>
              <a:t>Written documents need to be legible and grammatically correct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A7A55A4A-70B4-418E-9207-7CB98594380B}"/>
              </a:ext>
            </a:extLst>
          </p:cNvPr>
          <p:cNvSpPr/>
          <p:nvPr/>
        </p:nvSpPr>
        <p:spPr>
          <a:xfrm>
            <a:off x="3895725" y="1486899"/>
            <a:ext cx="4885203" cy="811257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29" name="Rectangle 28" descr="Document">
            <a:extLst>
              <a:ext uri="{FF2B5EF4-FFF2-40B4-BE49-F238E27FC236}">
                <a16:creationId xmlns:a16="http://schemas.microsoft.com/office/drawing/2014/main" id="{1AB77BED-5306-4D56-AE28-04997A808857}"/>
              </a:ext>
            </a:extLst>
          </p:cNvPr>
          <p:cNvSpPr/>
          <p:nvPr/>
        </p:nvSpPr>
        <p:spPr>
          <a:xfrm>
            <a:off x="4141130" y="1669432"/>
            <a:ext cx="446191" cy="446191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305CE9F-1036-44BB-AAC8-426EA7B0DDE0}"/>
              </a:ext>
            </a:extLst>
          </p:cNvPr>
          <p:cNvSpPr/>
          <p:nvPr/>
        </p:nvSpPr>
        <p:spPr>
          <a:xfrm>
            <a:off x="4832727" y="1486899"/>
            <a:ext cx="3948200" cy="811257"/>
          </a:xfrm>
          <a:custGeom>
            <a:avLst/>
            <a:gdLst>
              <a:gd name="connsiteX0" fmla="*/ 0 w 3948200"/>
              <a:gd name="connsiteY0" fmla="*/ 0 h 811257"/>
              <a:gd name="connsiteX1" fmla="*/ 3948200 w 3948200"/>
              <a:gd name="connsiteY1" fmla="*/ 0 h 811257"/>
              <a:gd name="connsiteX2" fmla="*/ 3948200 w 3948200"/>
              <a:gd name="connsiteY2" fmla="*/ 811257 h 811257"/>
              <a:gd name="connsiteX3" fmla="*/ 0 w 3948200"/>
              <a:gd name="connsiteY3" fmla="*/ 811257 h 811257"/>
              <a:gd name="connsiteX4" fmla="*/ 0 w 3948200"/>
              <a:gd name="connsiteY4" fmla="*/ 0 h 8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8200" h="811257">
                <a:moveTo>
                  <a:pt x="0" y="0"/>
                </a:moveTo>
                <a:lnTo>
                  <a:pt x="3948200" y="0"/>
                </a:lnTo>
                <a:lnTo>
                  <a:pt x="3948200" y="811257"/>
                </a:lnTo>
                <a:lnTo>
                  <a:pt x="0" y="8112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bg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858" tIns="85858" rIns="85858" bIns="85858" numCol="1" spcCol="1270" anchor="ctr" anchorCtr="0">
            <a:noAutofit/>
          </a:bodyPr>
          <a:lstStyle/>
          <a:p>
            <a:pPr marL="0" lvl="0" indent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kern="1200"/>
              <a:t>Always proofread your document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CA8B3C2-E0B9-4C51-A369-F48FB3FC434B}"/>
              </a:ext>
            </a:extLst>
          </p:cNvPr>
          <p:cNvSpPr/>
          <p:nvPr/>
        </p:nvSpPr>
        <p:spPr>
          <a:xfrm>
            <a:off x="3895725" y="2500972"/>
            <a:ext cx="4885203" cy="811257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43008" name="Rectangle 43007" descr="Checkmark">
            <a:extLst>
              <a:ext uri="{FF2B5EF4-FFF2-40B4-BE49-F238E27FC236}">
                <a16:creationId xmlns:a16="http://schemas.microsoft.com/office/drawing/2014/main" id="{38BC9533-174D-48F3-98B5-276714074D6F}"/>
              </a:ext>
            </a:extLst>
          </p:cNvPr>
          <p:cNvSpPr/>
          <p:nvPr/>
        </p:nvSpPr>
        <p:spPr>
          <a:xfrm>
            <a:off x="4141130" y="2683505"/>
            <a:ext cx="446191" cy="446191"/>
          </a:xfrm>
          <a:prstGeom prst="rect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3009" name="Freeform: Shape 43008">
            <a:extLst>
              <a:ext uri="{FF2B5EF4-FFF2-40B4-BE49-F238E27FC236}">
                <a16:creationId xmlns:a16="http://schemas.microsoft.com/office/drawing/2014/main" id="{70C82F2B-298E-49CD-BBC9-37583FCD4FA9}"/>
              </a:ext>
            </a:extLst>
          </p:cNvPr>
          <p:cNvSpPr/>
          <p:nvPr/>
        </p:nvSpPr>
        <p:spPr>
          <a:xfrm>
            <a:off x="4832727" y="2500972"/>
            <a:ext cx="3948200" cy="811257"/>
          </a:xfrm>
          <a:custGeom>
            <a:avLst/>
            <a:gdLst>
              <a:gd name="connsiteX0" fmla="*/ 0 w 3948200"/>
              <a:gd name="connsiteY0" fmla="*/ 0 h 811257"/>
              <a:gd name="connsiteX1" fmla="*/ 3948200 w 3948200"/>
              <a:gd name="connsiteY1" fmla="*/ 0 h 811257"/>
              <a:gd name="connsiteX2" fmla="*/ 3948200 w 3948200"/>
              <a:gd name="connsiteY2" fmla="*/ 811257 h 811257"/>
              <a:gd name="connsiteX3" fmla="*/ 0 w 3948200"/>
              <a:gd name="connsiteY3" fmla="*/ 811257 h 811257"/>
              <a:gd name="connsiteX4" fmla="*/ 0 w 3948200"/>
              <a:gd name="connsiteY4" fmla="*/ 0 h 8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8200" h="811257">
                <a:moveTo>
                  <a:pt x="0" y="0"/>
                </a:moveTo>
                <a:lnTo>
                  <a:pt x="3948200" y="0"/>
                </a:lnTo>
                <a:lnTo>
                  <a:pt x="3948200" y="811257"/>
                </a:lnTo>
                <a:lnTo>
                  <a:pt x="0" y="8112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bg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858" tIns="85858" rIns="85858" bIns="85858" numCol="1" spcCol="1270" anchor="ctr" anchorCtr="0">
            <a:noAutofit/>
          </a:bodyPr>
          <a:lstStyle/>
          <a:p>
            <a:pPr marL="0" lvl="0" indent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kern="1200" dirty="0"/>
              <a:t>Don’t rely on “Spell Check”</a:t>
            </a:r>
          </a:p>
        </p:txBody>
      </p:sp>
      <p:sp>
        <p:nvSpPr>
          <p:cNvPr id="43011" name="Rectangle: Rounded Corners 43010">
            <a:extLst>
              <a:ext uri="{FF2B5EF4-FFF2-40B4-BE49-F238E27FC236}">
                <a16:creationId xmlns:a16="http://schemas.microsoft.com/office/drawing/2014/main" id="{4082018A-C875-4D05-82E6-38B471FD056F}"/>
              </a:ext>
            </a:extLst>
          </p:cNvPr>
          <p:cNvSpPr/>
          <p:nvPr/>
        </p:nvSpPr>
        <p:spPr>
          <a:xfrm>
            <a:off x="3895725" y="3515044"/>
            <a:ext cx="4885203" cy="811257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43012" name="Rectangle 43011" descr="Questions">
            <a:extLst>
              <a:ext uri="{FF2B5EF4-FFF2-40B4-BE49-F238E27FC236}">
                <a16:creationId xmlns:a16="http://schemas.microsoft.com/office/drawing/2014/main" id="{908E835A-357D-40AE-B3C0-DA8EA82EF533}"/>
              </a:ext>
            </a:extLst>
          </p:cNvPr>
          <p:cNvSpPr/>
          <p:nvPr/>
        </p:nvSpPr>
        <p:spPr>
          <a:xfrm>
            <a:off x="4141130" y="3697577"/>
            <a:ext cx="446191" cy="446191"/>
          </a:xfrm>
          <a:prstGeom prst="rect">
            <a:avLst/>
          </a:prstGeom>
          <a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3013" name="Freeform: Shape 43012">
            <a:extLst>
              <a:ext uri="{FF2B5EF4-FFF2-40B4-BE49-F238E27FC236}">
                <a16:creationId xmlns:a16="http://schemas.microsoft.com/office/drawing/2014/main" id="{9A0AD047-7997-445C-9882-943F9B228A7C}"/>
              </a:ext>
            </a:extLst>
          </p:cNvPr>
          <p:cNvSpPr/>
          <p:nvPr/>
        </p:nvSpPr>
        <p:spPr>
          <a:xfrm>
            <a:off x="4832727" y="3515044"/>
            <a:ext cx="3948200" cy="811257"/>
          </a:xfrm>
          <a:custGeom>
            <a:avLst/>
            <a:gdLst>
              <a:gd name="connsiteX0" fmla="*/ 0 w 3948200"/>
              <a:gd name="connsiteY0" fmla="*/ 0 h 811257"/>
              <a:gd name="connsiteX1" fmla="*/ 3948200 w 3948200"/>
              <a:gd name="connsiteY1" fmla="*/ 0 h 811257"/>
              <a:gd name="connsiteX2" fmla="*/ 3948200 w 3948200"/>
              <a:gd name="connsiteY2" fmla="*/ 811257 h 811257"/>
              <a:gd name="connsiteX3" fmla="*/ 0 w 3948200"/>
              <a:gd name="connsiteY3" fmla="*/ 811257 h 811257"/>
              <a:gd name="connsiteX4" fmla="*/ 0 w 3948200"/>
              <a:gd name="connsiteY4" fmla="*/ 0 h 8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8200" h="811257">
                <a:moveTo>
                  <a:pt x="0" y="0"/>
                </a:moveTo>
                <a:lnTo>
                  <a:pt x="3948200" y="0"/>
                </a:lnTo>
                <a:lnTo>
                  <a:pt x="3948200" y="811257"/>
                </a:lnTo>
                <a:lnTo>
                  <a:pt x="0" y="8112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bg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858" tIns="85858" rIns="85858" bIns="85858" numCol="1" spcCol="1270" anchor="ctr" anchorCtr="0">
            <a:noAutofit/>
          </a:bodyPr>
          <a:lstStyle/>
          <a:p>
            <a:pPr marL="0" lvl="0" indent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kern="1200"/>
              <a:t>Ask your supervisor for help</a:t>
            </a:r>
          </a:p>
        </p:txBody>
      </p:sp>
      <p:sp>
        <p:nvSpPr>
          <p:cNvPr id="43014" name="Rectangle: Rounded Corners 43013">
            <a:extLst>
              <a:ext uri="{FF2B5EF4-FFF2-40B4-BE49-F238E27FC236}">
                <a16:creationId xmlns:a16="http://schemas.microsoft.com/office/drawing/2014/main" id="{E7D4ABB1-C5A8-4C19-B129-F0AD37B6BD64}"/>
              </a:ext>
            </a:extLst>
          </p:cNvPr>
          <p:cNvSpPr/>
          <p:nvPr/>
        </p:nvSpPr>
        <p:spPr>
          <a:xfrm>
            <a:off x="3895725" y="4529116"/>
            <a:ext cx="4885203" cy="811257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43015" name="Rectangle 43014" descr="Books">
            <a:extLst>
              <a:ext uri="{FF2B5EF4-FFF2-40B4-BE49-F238E27FC236}">
                <a16:creationId xmlns:a16="http://schemas.microsoft.com/office/drawing/2014/main" id="{4BEA2A64-6026-43AC-B444-246B368000B5}"/>
              </a:ext>
            </a:extLst>
          </p:cNvPr>
          <p:cNvSpPr/>
          <p:nvPr/>
        </p:nvSpPr>
        <p:spPr>
          <a:xfrm>
            <a:off x="4141130" y="4711649"/>
            <a:ext cx="446191" cy="446191"/>
          </a:xfrm>
          <a:prstGeom prst="rect">
            <a:avLst/>
          </a:prstGeom>
          <a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3016" name="Freeform: Shape 43015">
            <a:extLst>
              <a:ext uri="{FF2B5EF4-FFF2-40B4-BE49-F238E27FC236}">
                <a16:creationId xmlns:a16="http://schemas.microsoft.com/office/drawing/2014/main" id="{76B31E3A-5D87-454E-907A-481088B68C5D}"/>
              </a:ext>
            </a:extLst>
          </p:cNvPr>
          <p:cNvSpPr/>
          <p:nvPr/>
        </p:nvSpPr>
        <p:spPr>
          <a:xfrm>
            <a:off x="4832727" y="4529116"/>
            <a:ext cx="3948200" cy="811257"/>
          </a:xfrm>
          <a:custGeom>
            <a:avLst/>
            <a:gdLst>
              <a:gd name="connsiteX0" fmla="*/ 0 w 3948200"/>
              <a:gd name="connsiteY0" fmla="*/ 0 h 811257"/>
              <a:gd name="connsiteX1" fmla="*/ 3948200 w 3948200"/>
              <a:gd name="connsiteY1" fmla="*/ 0 h 811257"/>
              <a:gd name="connsiteX2" fmla="*/ 3948200 w 3948200"/>
              <a:gd name="connsiteY2" fmla="*/ 811257 h 811257"/>
              <a:gd name="connsiteX3" fmla="*/ 0 w 3948200"/>
              <a:gd name="connsiteY3" fmla="*/ 811257 h 811257"/>
              <a:gd name="connsiteX4" fmla="*/ 0 w 3948200"/>
              <a:gd name="connsiteY4" fmla="*/ 0 h 8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8200" h="811257">
                <a:moveTo>
                  <a:pt x="0" y="0"/>
                </a:moveTo>
                <a:lnTo>
                  <a:pt x="3948200" y="0"/>
                </a:lnTo>
                <a:lnTo>
                  <a:pt x="3948200" y="811257"/>
                </a:lnTo>
                <a:lnTo>
                  <a:pt x="0" y="8112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bg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858" tIns="85858" rIns="85858" bIns="85858" numCol="1" spcCol="1270" anchor="ctr" anchorCtr="0">
            <a:noAutofit/>
          </a:bodyPr>
          <a:lstStyle/>
          <a:p>
            <a:pPr marL="0" lvl="0" indent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kern="1200"/>
              <a:t>Use a dictionary</a:t>
            </a:r>
          </a:p>
        </p:txBody>
      </p:sp>
      <p:sp>
        <p:nvSpPr>
          <p:cNvPr id="43017" name="Rectangle: Rounded Corners 43016">
            <a:extLst>
              <a:ext uri="{FF2B5EF4-FFF2-40B4-BE49-F238E27FC236}">
                <a16:creationId xmlns:a16="http://schemas.microsoft.com/office/drawing/2014/main" id="{657A527F-C183-4809-9C43-7DEF0985660C}"/>
              </a:ext>
            </a:extLst>
          </p:cNvPr>
          <p:cNvSpPr/>
          <p:nvPr/>
        </p:nvSpPr>
        <p:spPr>
          <a:xfrm>
            <a:off x="3895725" y="5543188"/>
            <a:ext cx="4885203" cy="811257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43018" name="Rectangle 43017" descr="Quotes">
            <a:extLst>
              <a:ext uri="{FF2B5EF4-FFF2-40B4-BE49-F238E27FC236}">
                <a16:creationId xmlns:a16="http://schemas.microsoft.com/office/drawing/2014/main" id="{7C863FAF-AA3C-4507-AC77-0F2BC7235BC5}"/>
              </a:ext>
            </a:extLst>
          </p:cNvPr>
          <p:cNvSpPr/>
          <p:nvPr/>
        </p:nvSpPr>
        <p:spPr>
          <a:xfrm>
            <a:off x="4141130" y="5725721"/>
            <a:ext cx="446191" cy="446191"/>
          </a:xfrm>
          <a:prstGeom prst="rect">
            <a:avLst/>
          </a:prstGeom>
          <a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3019" name="Freeform: Shape 43018">
            <a:extLst>
              <a:ext uri="{FF2B5EF4-FFF2-40B4-BE49-F238E27FC236}">
                <a16:creationId xmlns:a16="http://schemas.microsoft.com/office/drawing/2014/main" id="{AB839514-2A17-4A3C-85F6-F798ABF5F1D3}"/>
              </a:ext>
            </a:extLst>
          </p:cNvPr>
          <p:cNvSpPr/>
          <p:nvPr/>
        </p:nvSpPr>
        <p:spPr>
          <a:xfrm>
            <a:off x="4832727" y="5543188"/>
            <a:ext cx="3948200" cy="811257"/>
          </a:xfrm>
          <a:custGeom>
            <a:avLst/>
            <a:gdLst>
              <a:gd name="connsiteX0" fmla="*/ 0 w 3948200"/>
              <a:gd name="connsiteY0" fmla="*/ 0 h 811257"/>
              <a:gd name="connsiteX1" fmla="*/ 3948200 w 3948200"/>
              <a:gd name="connsiteY1" fmla="*/ 0 h 811257"/>
              <a:gd name="connsiteX2" fmla="*/ 3948200 w 3948200"/>
              <a:gd name="connsiteY2" fmla="*/ 811257 h 811257"/>
              <a:gd name="connsiteX3" fmla="*/ 0 w 3948200"/>
              <a:gd name="connsiteY3" fmla="*/ 811257 h 811257"/>
              <a:gd name="connsiteX4" fmla="*/ 0 w 3948200"/>
              <a:gd name="connsiteY4" fmla="*/ 0 h 8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8200" h="811257">
                <a:moveTo>
                  <a:pt x="0" y="0"/>
                </a:moveTo>
                <a:lnTo>
                  <a:pt x="3948200" y="0"/>
                </a:lnTo>
                <a:lnTo>
                  <a:pt x="3948200" y="811257"/>
                </a:lnTo>
                <a:lnTo>
                  <a:pt x="0" y="8112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bg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858" tIns="85858" rIns="85858" bIns="85858" numCol="1" spcCol="1270" anchor="ctr" anchorCtr="0">
            <a:noAutofit/>
          </a:bodyPr>
          <a:lstStyle/>
          <a:p>
            <a:pPr marL="0" lvl="0" indent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kern="1200" dirty="0"/>
              <a:t>Remember-A person reading a document you prepared, reflects on you and your company.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4E267-9D7B-41C0-B925-59C893452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pPr algn="ctr"/>
            <a:r>
              <a:rPr lang="en-US" sz="3850" b="1" dirty="0"/>
              <a:t>TRAINING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B844E-1ABC-44B6-84B0-53848B175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24000"/>
            <a:ext cx="5486399" cy="4876799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Identify techniques for information gathering.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Identify components necessary for communication to take place.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List effective techniques for improving verbal communications.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List effective techniques for listening and responding to questions.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Demonstrate effective radio voice and list common errors to guard against while on the radio.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Discuss the use of abbreviated terms and codes within the security environment.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Discuss writing skills and various forms and reports.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6" name="Graphic 6" descr="Presentation with Checklist">
            <a:extLst>
              <a:ext uri="{FF2B5EF4-FFF2-40B4-BE49-F238E27FC236}">
                <a16:creationId xmlns:a16="http://schemas.microsoft.com/office/drawing/2014/main" id="{3533BA6D-D747-4A8B-BE48-821DE5DCB3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716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>
            <a:extLst>
              <a:ext uri="{FF2B5EF4-FFF2-40B4-BE49-F238E27FC236}">
                <a16:creationId xmlns:a16="http://schemas.microsoft.com/office/drawing/2014/main" id="{8E82495E-0A10-4BFD-BD6A-89BCDC4276D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76400" y="762000"/>
            <a:ext cx="5791200" cy="2057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QUESTIONS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3D0C009E-A962-4FDA-9D4C-6DA1776A5CC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124200"/>
            <a:ext cx="4876800" cy="2895600"/>
            <a:chOff x="2496" y="2640"/>
            <a:chExt cx="543" cy="532"/>
          </a:xfrm>
        </p:grpSpPr>
        <p:sp>
          <p:nvSpPr>
            <p:cNvPr id="46084" name="Freeform 4">
              <a:extLst>
                <a:ext uri="{FF2B5EF4-FFF2-40B4-BE49-F238E27FC236}">
                  <a16:creationId xmlns:a16="http://schemas.microsoft.com/office/drawing/2014/main" id="{560065A1-FDDB-4EF9-9DA4-D5AB4B71C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9" y="2736"/>
              <a:ext cx="219" cy="342"/>
            </a:xfrm>
            <a:custGeom>
              <a:avLst/>
              <a:gdLst>
                <a:gd name="T0" fmla="*/ 0 w 439"/>
                <a:gd name="T1" fmla="*/ 1 h 683"/>
                <a:gd name="T2" fmla="*/ 0 w 439"/>
                <a:gd name="T3" fmla="*/ 1 h 683"/>
                <a:gd name="T4" fmla="*/ 0 w 439"/>
                <a:gd name="T5" fmla="*/ 1 h 683"/>
                <a:gd name="T6" fmla="*/ 0 w 439"/>
                <a:gd name="T7" fmla="*/ 1 h 683"/>
                <a:gd name="T8" fmla="*/ 0 w 439"/>
                <a:gd name="T9" fmla="*/ 1 h 683"/>
                <a:gd name="T10" fmla="*/ 0 w 439"/>
                <a:gd name="T11" fmla="*/ 1 h 683"/>
                <a:gd name="T12" fmla="*/ 0 w 439"/>
                <a:gd name="T13" fmla="*/ 1 h 683"/>
                <a:gd name="T14" fmla="*/ 0 w 439"/>
                <a:gd name="T15" fmla="*/ 1 h 683"/>
                <a:gd name="T16" fmla="*/ 0 w 439"/>
                <a:gd name="T17" fmla="*/ 1 h 683"/>
                <a:gd name="T18" fmla="*/ 0 w 439"/>
                <a:gd name="T19" fmla="*/ 1 h 683"/>
                <a:gd name="T20" fmla="*/ 0 w 439"/>
                <a:gd name="T21" fmla="*/ 1 h 683"/>
                <a:gd name="T22" fmla="*/ 0 w 439"/>
                <a:gd name="T23" fmla="*/ 1 h 683"/>
                <a:gd name="T24" fmla="*/ 0 w 439"/>
                <a:gd name="T25" fmla="*/ 1 h 683"/>
                <a:gd name="T26" fmla="*/ 0 w 439"/>
                <a:gd name="T27" fmla="*/ 1 h 683"/>
                <a:gd name="T28" fmla="*/ 0 w 439"/>
                <a:gd name="T29" fmla="*/ 1 h 683"/>
                <a:gd name="T30" fmla="*/ 0 w 439"/>
                <a:gd name="T31" fmla="*/ 1 h 683"/>
                <a:gd name="T32" fmla="*/ 0 w 439"/>
                <a:gd name="T33" fmla="*/ 1 h 683"/>
                <a:gd name="T34" fmla="*/ 0 w 439"/>
                <a:gd name="T35" fmla="*/ 1 h 683"/>
                <a:gd name="T36" fmla="*/ 0 w 439"/>
                <a:gd name="T37" fmla="*/ 0 h 683"/>
                <a:gd name="T38" fmla="*/ 0 w 439"/>
                <a:gd name="T39" fmla="*/ 1 h 683"/>
                <a:gd name="T40" fmla="*/ 0 w 439"/>
                <a:gd name="T41" fmla="*/ 1 h 683"/>
                <a:gd name="T42" fmla="*/ 0 w 439"/>
                <a:gd name="T43" fmla="*/ 1 h 683"/>
                <a:gd name="T44" fmla="*/ 0 w 439"/>
                <a:gd name="T45" fmla="*/ 1 h 683"/>
                <a:gd name="T46" fmla="*/ 0 w 439"/>
                <a:gd name="T47" fmla="*/ 1 h 683"/>
                <a:gd name="T48" fmla="*/ 0 w 439"/>
                <a:gd name="T49" fmla="*/ 1 h 6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39"/>
                <a:gd name="T76" fmla="*/ 0 h 683"/>
                <a:gd name="T77" fmla="*/ 439 w 439"/>
                <a:gd name="T78" fmla="*/ 683 h 6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39" h="683">
                  <a:moveTo>
                    <a:pt x="150" y="185"/>
                  </a:moveTo>
                  <a:lnTo>
                    <a:pt x="194" y="138"/>
                  </a:lnTo>
                  <a:lnTo>
                    <a:pt x="272" y="167"/>
                  </a:lnTo>
                  <a:lnTo>
                    <a:pt x="265" y="244"/>
                  </a:lnTo>
                  <a:lnTo>
                    <a:pt x="171" y="304"/>
                  </a:lnTo>
                  <a:lnTo>
                    <a:pt x="153" y="474"/>
                  </a:lnTo>
                  <a:lnTo>
                    <a:pt x="171" y="527"/>
                  </a:lnTo>
                  <a:lnTo>
                    <a:pt x="140" y="585"/>
                  </a:lnTo>
                  <a:lnTo>
                    <a:pt x="147" y="645"/>
                  </a:lnTo>
                  <a:lnTo>
                    <a:pt x="213" y="683"/>
                  </a:lnTo>
                  <a:lnTo>
                    <a:pt x="300" y="656"/>
                  </a:lnTo>
                  <a:lnTo>
                    <a:pt x="328" y="585"/>
                  </a:lnTo>
                  <a:lnTo>
                    <a:pt x="293" y="518"/>
                  </a:lnTo>
                  <a:lnTo>
                    <a:pt x="331" y="480"/>
                  </a:lnTo>
                  <a:lnTo>
                    <a:pt x="331" y="387"/>
                  </a:lnTo>
                  <a:lnTo>
                    <a:pt x="429" y="308"/>
                  </a:lnTo>
                  <a:lnTo>
                    <a:pt x="439" y="188"/>
                  </a:lnTo>
                  <a:lnTo>
                    <a:pt x="376" y="59"/>
                  </a:lnTo>
                  <a:lnTo>
                    <a:pt x="251" y="0"/>
                  </a:lnTo>
                  <a:lnTo>
                    <a:pt x="112" y="38"/>
                  </a:lnTo>
                  <a:lnTo>
                    <a:pt x="31" y="115"/>
                  </a:lnTo>
                  <a:lnTo>
                    <a:pt x="0" y="234"/>
                  </a:lnTo>
                  <a:lnTo>
                    <a:pt x="4" y="304"/>
                  </a:lnTo>
                  <a:lnTo>
                    <a:pt x="147" y="296"/>
                  </a:lnTo>
                  <a:lnTo>
                    <a:pt x="150" y="18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5" name="Freeform 5">
              <a:extLst>
                <a:ext uri="{FF2B5EF4-FFF2-40B4-BE49-F238E27FC236}">
                  <a16:creationId xmlns:a16="http://schemas.microsoft.com/office/drawing/2014/main" id="{074F312B-D833-4C58-B11D-F55C0C8690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1" y="2750"/>
              <a:ext cx="195" cy="238"/>
            </a:xfrm>
            <a:custGeom>
              <a:avLst/>
              <a:gdLst>
                <a:gd name="T0" fmla="*/ 0 w 390"/>
                <a:gd name="T1" fmla="*/ 0 h 477"/>
                <a:gd name="T2" fmla="*/ 1 w 390"/>
                <a:gd name="T3" fmla="*/ 0 h 477"/>
                <a:gd name="T4" fmla="*/ 1 w 390"/>
                <a:gd name="T5" fmla="*/ 0 h 477"/>
                <a:gd name="T6" fmla="*/ 1 w 390"/>
                <a:gd name="T7" fmla="*/ 0 h 477"/>
                <a:gd name="T8" fmla="*/ 1 w 390"/>
                <a:gd name="T9" fmla="*/ 0 h 477"/>
                <a:gd name="T10" fmla="*/ 1 w 390"/>
                <a:gd name="T11" fmla="*/ 0 h 477"/>
                <a:gd name="T12" fmla="*/ 1 w 390"/>
                <a:gd name="T13" fmla="*/ 0 h 477"/>
                <a:gd name="T14" fmla="*/ 1 w 390"/>
                <a:gd name="T15" fmla="*/ 0 h 477"/>
                <a:gd name="T16" fmla="*/ 1 w 390"/>
                <a:gd name="T17" fmla="*/ 0 h 477"/>
                <a:gd name="T18" fmla="*/ 1 w 390"/>
                <a:gd name="T19" fmla="*/ 0 h 477"/>
                <a:gd name="T20" fmla="*/ 1 w 390"/>
                <a:gd name="T21" fmla="*/ 0 h 477"/>
                <a:gd name="T22" fmla="*/ 1 w 390"/>
                <a:gd name="T23" fmla="*/ 0 h 477"/>
                <a:gd name="T24" fmla="*/ 1 w 390"/>
                <a:gd name="T25" fmla="*/ 0 h 477"/>
                <a:gd name="T26" fmla="*/ 1 w 390"/>
                <a:gd name="T27" fmla="*/ 0 h 477"/>
                <a:gd name="T28" fmla="*/ 1 w 390"/>
                <a:gd name="T29" fmla="*/ 0 h 477"/>
                <a:gd name="T30" fmla="*/ 1 w 390"/>
                <a:gd name="T31" fmla="*/ 0 h 477"/>
                <a:gd name="T32" fmla="*/ 1 w 390"/>
                <a:gd name="T33" fmla="*/ 0 h 477"/>
                <a:gd name="T34" fmla="*/ 1 w 390"/>
                <a:gd name="T35" fmla="*/ 0 h 477"/>
                <a:gd name="T36" fmla="*/ 1 w 390"/>
                <a:gd name="T37" fmla="*/ 0 h 477"/>
                <a:gd name="T38" fmla="*/ 1 w 390"/>
                <a:gd name="T39" fmla="*/ 0 h 477"/>
                <a:gd name="T40" fmla="*/ 1 w 390"/>
                <a:gd name="T41" fmla="*/ 0 h 477"/>
                <a:gd name="T42" fmla="*/ 1 w 390"/>
                <a:gd name="T43" fmla="*/ 0 h 477"/>
                <a:gd name="T44" fmla="*/ 1 w 390"/>
                <a:gd name="T45" fmla="*/ 0 h 477"/>
                <a:gd name="T46" fmla="*/ 1 w 390"/>
                <a:gd name="T47" fmla="*/ 0 h 477"/>
                <a:gd name="T48" fmla="*/ 0 w 390"/>
                <a:gd name="T49" fmla="*/ 0 h 47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90"/>
                <a:gd name="T76" fmla="*/ 0 h 477"/>
                <a:gd name="T77" fmla="*/ 390 w 390"/>
                <a:gd name="T78" fmla="*/ 477 h 47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90" h="477">
                  <a:moveTo>
                    <a:pt x="0" y="241"/>
                  </a:moveTo>
                  <a:lnTo>
                    <a:pt x="57" y="230"/>
                  </a:lnTo>
                  <a:lnTo>
                    <a:pt x="89" y="241"/>
                  </a:lnTo>
                  <a:lnTo>
                    <a:pt x="87" y="175"/>
                  </a:lnTo>
                  <a:lnTo>
                    <a:pt x="111" y="101"/>
                  </a:lnTo>
                  <a:lnTo>
                    <a:pt x="206" y="74"/>
                  </a:lnTo>
                  <a:lnTo>
                    <a:pt x="251" y="105"/>
                  </a:lnTo>
                  <a:lnTo>
                    <a:pt x="299" y="153"/>
                  </a:lnTo>
                  <a:lnTo>
                    <a:pt x="285" y="237"/>
                  </a:lnTo>
                  <a:lnTo>
                    <a:pt x="195" y="276"/>
                  </a:lnTo>
                  <a:lnTo>
                    <a:pt x="171" y="335"/>
                  </a:lnTo>
                  <a:lnTo>
                    <a:pt x="178" y="395"/>
                  </a:lnTo>
                  <a:lnTo>
                    <a:pt x="166" y="477"/>
                  </a:lnTo>
                  <a:lnTo>
                    <a:pt x="256" y="477"/>
                  </a:lnTo>
                  <a:lnTo>
                    <a:pt x="268" y="416"/>
                  </a:lnTo>
                  <a:lnTo>
                    <a:pt x="261" y="345"/>
                  </a:lnTo>
                  <a:lnTo>
                    <a:pt x="316" y="307"/>
                  </a:lnTo>
                  <a:lnTo>
                    <a:pt x="358" y="287"/>
                  </a:lnTo>
                  <a:lnTo>
                    <a:pt x="390" y="196"/>
                  </a:lnTo>
                  <a:lnTo>
                    <a:pt x="361" y="98"/>
                  </a:lnTo>
                  <a:lnTo>
                    <a:pt x="264" y="0"/>
                  </a:lnTo>
                  <a:lnTo>
                    <a:pt x="146" y="8"/>
                  </a:lnTo>
                  <a:lnTo>
                    <a:pt x="51" y="67"/>
                  </a:lnTo>
                  <a:lnTo>
                    <a:pt x="10" y="140"/>
                  </a:lnTo>
                  <a:lnTo>
                    <a:pt x="0" y="24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6" name="Freeform 6">
              <a:extLst>
                <a:ext uri="{FF2B5EF4-FFF2-40B4-BE49-F238E27FC236}">
                  <a16:creationId xmlns:a16="http://schemas.microsoft.com/office/drawing/2014/main" id="{87F7D538-1D8A-4841-A28C-E9796078E6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" y="3006"/>
              <a:ext cx="63" cy="54"/>
            </a:xfrm>
            <a:custGeom>
              <a:avLst/>
              <a:gdLst>
                <a:gd name="T0" fmla="*/ 1 w 126"/>
                <a:gd name="T1" fmla="*/ 0 h 109"/>
                <a:gd name="T2" fmla="*/ 1 w 126"/>
                <a:gd name="T3" fmla="*/ 0 h 109"/>
                <a:gd name="T4" fmla="*/ 0 w 126"/>
                <a:gd name="T5" fmla="*/ 0 h 109"/>
                <a:gd name="T6" fmla="*/ 1 w 126"/>
                <a:gd name="T7" fmla="*/ 0 h 109"/>
                <a:gd name="T8" fmla="*/ 1 w 126"/>
                <a:gd name="T9" fmla="*/ 0 h 109"/>
                <a:gd name="T10" fmla="*/ 1 w 126"/>
                <a:gd name="T11" fmla="*/ 0 h 109"/>
                <a:gd name="T12" fmla="*/ 1 w 126"/>
                <a:gd name="T13" fmla="*/ 0 h 109"/>
                <a:gd name="T14" fmla="*/ 1 w 126"/>
                <a:gd name="T15" fmla="*/ 0 h 1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6"/>
                <a:gd name="T25" fmla="*/ 0 h 109"/>
                <a:gd name="T26" fmla="*/ 126 w 126"/>
                <a:gd name="T27" fmla="*/ 109 h 10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6" h="109">
                  <a:moveTo>
                    <a:pt x="45" y="0"/>
                  </a:moveTo>
                  <a:lnTo>
                    <a:pt x="9" y="20"/>
                  </a:lnTo>
                  <a:lnTo>
                    <a:pt x="0" y="73"/>
                  </a:lnTo>
                  <a:lnTo>
                    <a:pt x="28" y="109"/>
                  </a:lnTo>
                  <a:lnTo>
                    <a:pt x="98" y="109"/>
                  </a:lnTo>
                  <a:lnTo>
                    <a:pt x="126" y="66"/>
                  </a:lnTo>
                  <a:lnTo>
                    <a:pt x="102" y="14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7" name="Freeform 7">
              <a:extLst>
                <a:ext uri="{FF2B5EF4-FFF2-40B4-BE49-F238E27FC236}">
                  <a16:creationId xmlns:a16="http://schemas.microsoft.com/office/drawing/2014/main" id="{EDBBDEFB-795B-4350-A26F-69638EDF29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6" y="2640"/>
              <a:ext cx="543" cy="532"/>
            </a:xfrm>
            <a:custGeom>
              <a:avLst/>
              <a:gdLst>
                <a:gd name="T0" fmla="*/ 1 w 1086"/>
                <a:gd name="T1" fmla="*/ 0 h 1064"/>
                <a:gd name="T2" fmla="*/ 1 w 1086"/>
                <a:gd name="T3" fmla="*/ 1 h 1064"/>
                <a:gd name="T4" fmla="*/ 1 w 1086"/>
                <a:gd name="T5" fmla="*/ 1 h 1064"/>
                <a:gd name="T6" fmla="*/ 1 w 1086"/>
                <a:gd name="T7" fmla="*/ 1 h 1064"/>
                <a:gd name="T8" fmla="*/ 1 w 1086"/>
                <a:gd name="T9" fmla="*/ 1 h 1064"/>
                <a:gd name="T10" fmla="*/ 1 w 1086"/>
                <a:gd name="T11" fmla="*/ 1 h 1064"/>
                <a:gd name="T12" fmla="*/ 0 w 1086"/>
                <a:gd name="T13" fmla="*/ 1 h 1064"/>
                <a:gd name="T14" fmla="*/ 1 w 1086"/>
                <a:gd name="T15" fmla="*/ 1 h 1064"/>
                <a:gd name="T16" fmla="*/ 1 w 1086"/>
                <a:gd name="T17" fmla="*/ 1 h 1064"/>
                <a:gd name="T18" fmla="*/ 1 w 1086"/>
                <a:gd name="T19" fmla="*/ 1 h 1064"/>
                <a:gd name="T20" fmla="*/ 1 w 1086"/>
                <a:gd name="T21" fmla="*/ 1 h 1064"/>
                <a:gd name="T22" fmla="*/ 1 w 1086"/>
                <a:gd name="T23" fmla="*/ 1 h 1064"/>
                <a:gd name="T24" fmla="*/ 1 w 1086"/>
                <a:gd name="T25" fmla="*/ 1 h 1064"/>
                <a:gd name="T26" fmla="*/ 1 w 1086"/>
                <a:gd name="T27" fmla="*/ 1 h 1064"/>
                <a:gd name="T28" fmla="*/ 1 w 1086"/>
                <a:gd name="T29" fmla="*/ 1 h 1064"/>
                <a:gd name="T30" fmla="*/ 1 w 1086"/>
                <a:gd name="T31" fmla="*/ 1 h 1064"/>
                <a:gd name="T32" fmla="*/ 1 w 1086"/>
                <a:gd name="T33" fmla="*/ 1 h 1064"/>
                <a:gd name="T34" fmla="*/ 1 w 1086"/>
                <a:gd name="T35" fmla="*/ 1 h 1064"/>
                <a:gd name="T36" fmla="*/ 1 w 1086"/>
                <a:gd name="T37" fmla="*/ 1 h 1064"/>
                <a:gd name="T38" fmla="*/ 1 w 1086"/>
                <a:gd name="T39" fmla="*/ 1 h 1064"/>
                <a:gd name="T40" fmla="*/ 1 w 1086"/>
                <a:gd name="T41" fmla="*/ 1 h 1064"/>
                <a:gd name="T42" fmla="*/ 1 w 1086"/>
                <a:gd name="T43" fmla="*/ 1 h 1064"/>
                <a:gd name="T44" fmla="*/ 1 w 1086"/>
                <a:gd name="T45" fmla="*/ 1 h 1064"/>
                <a:gd name="T46" fmla="*/ 1 w 1086"/>
                <a:gd name="T47" fmla="*/ 1 h 1064"/>
                <a:gd name="T48" fmla="*/ 1 w 1086"/>
                <a:gd name="T49" fmla="*/ 1 h 1064"/>
                <a:gd name="T50" fmla="*/ 1 w 1086"/>
                <a:gd name="T51" fmla="*/ 1 h 1064"/>
                <a:gd name="T52" fmla="*/ 1 w 1086"/>
                <a:gd name="T53" fmla="*/ 1 h 1064"/>
                <a:gd name="T54" fmla="*/ 1 w 1086"/>
                <a:gd name="T55" fmla="*/ 1 h 1064"/>
                <a:gd name="T56" fmla="*/ 1 w 1086"/>
                <a:gd name="T57" fmla="*/ 1 h 1064"/>
                <a:gd name="T58" fmla="*/ 1 w 1086"/>
                <a:gd name="T59" fmla="*/ 1 h 1064"/>
                <a:gd name="T60" fmla="*/ 1 w 1086"/>
                <a:gd name="T61" fmla="*/ 1 h 1064"/>
                <a:gd name="T62" fmla="*/ 1 w 1086"/>
                <a:gd name="T63" fmla="*/ 1 h 1064"/>
                <a:gd name="T64" fmla="*/ 1 w 1086"/>
                <a:gd name="T65" fmla="*/ 1 h 1064"/>
                <a:gd name="T66" fmla="*/ 1 w 1086"/>
                <a:gd name="T67" fmla="*/ 1 h 1064"/>
                <a:gd name="T68" fmla="*/ 1 w 1086"/>
                <a:gd name="T69" fmla="*/ 1 h 1064"/>
                <a:gd name="T70" fmla="*/ 1 w 1086"/>
                <a:gd name="T71" fmla="*/ 1 h 1064"/>
                <a:gd name="T72" fmla="*/ 1 w 1086"/>
                <a:gd name="T73" fmla="*/ 1 h 1064"/>
                <a:gd name="T74" fmla="*/ 1 w 1086"/>
                <a:gd name="T75" fmla="*/ 1 h 1064"/>
                <a:gd name="T76" fmla="*/ 1 w 1086"/>
                <a:gd name="T77" fmla="*/ 1 h 1064"/>
                <a:gd name="T78" fmla="*/ 1 w 1086"/>
                <a:gd name="T79" fmla="*/ 1 h 1064"/>
                <a:gd name="T80" fmla="*/ 1 w 1086"/>
                <a:gd name="T81" fmla="*/ 1 h 1064"/>
                <a:gd name="T82" fmla="*/ 1 w 1086"/>
                <a:gd name="T83" fmla="*/ 0 h 106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086"/>
                <a:gd name="T127" fmla="*/ 0 h 1064"/>
                <a:gd name="T128" fmla="*/ 1086 w 1086"/>
                <a:gd name="T129" fmla="*/ 1064 h 106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086" h="1064">
                  <a:moveTo>
                    <a:pt x="677" y="0"/>
                  </a:moveTo>
                  <a:lnTo>
                    <a:pt x="461" y="3"/>
                  </a:lnTo>
                  <a:lnTo>
                    <a:pt x="297" y="56"/>
                  </a:lnTo>
                  <a:lnTo>
                    <a:pt x="129" y="165"/>
                  </a:lnTo>
                  <a:lnTo>
                    <a:pt x="52" y="321"/>
                  </a:lnTo>
                  <a:lnTo>
                    <a:pt x="17" y="481"/>
                  </a:lnTo>
                  <a:lnTo>
                    <a:pt x="0" y="643"/>
                  </a:lnTo>
                  <a:lnTo>
                    <a:pt x="77" y="760"/>
                  </a:lnTo>
                  <a:lnTo>
                    <a:pt x="172" y="917"/>
                  </a:lnTo>
                  <a:lnTo>
                    <a:pt x="392" y="1042"/>
                  </a:lnTo>
                  <a:lnTo>
                    <a:pt x="603" y="1064"/>
                  </a:lnTo>
                  <a:lnTo>
                    <a:pt x="751" y="1021"/>
                  </a:lnTo>
                  <a:lnTo>
                    <a:pt x="842" y="970"/>
                  </a:lnTo>
                  <a:lnTo>
                    <a:pt x="938" y="934"/>
                  </a:lnTo>
                  <a:lnTo>
                    <a:pt x="974" y="848"/>
                  </a:lnTo>
                  <a:lnTo>
                    <a:pt x="1058" y="710"/>
                  </a:lnTo>
                  <a:lnTo>
                    <a:pt x="1086" y="548"/>
                  </a:lnTo>
                  <a:lnTo>
                    <a:pt x="1062" y="363"/>
                  </a:lnTo>
                  <a:lnTo>
                    <a:pt x="995" y="178"/>
                  </a:lnTo>
                  <a:lnTo>
                    <a:pt x="904" y="108"/>
                  </a:lnTo>
                  <a:lnTo>
                    <a:pt x="792" y="17"/>
                  </a:lnTo>
                  <a:lnTo>
                    <a:pt x="733" y="165"/>
                  </a:lnTo>
                  <a:lnTo>
                    <a:pt x="875" y="268"/>
                  </a:lnTo>
                  <a:lnTo>
                    <a:pt x="930" y="356"/>
                  </a:lnTo>
                  <a:lnTo>
                    <a:pt x="964" y="477"/>
                  </a:lnTo>
                  <a:lnTo>
                    <a:pt x="925" y="672"/>
                  </a:lnTo>
                  <a:lnTo>
                    <a:pt x="842" y="815"/>
                  </a:lnTo>
                  <a:lnTo>
                    <a:pt x="757" y="861"/>
                  </a:lnTo>
                  <a:lnTo>
                    <a:pt x="663" y="906"/>
                  </a:lnTo>
                  <a:lnTo>
                    <a:pt x="511" y="924"/>
                  </a:lnTo>
                  <a:lnTo>
                    <a:pt x="342" y="889"/>
                  </a:lnTo>
                  <a:lnTo>
                    <a:pt x="210" y="743"/>
                  </a:lnTo>
                  <a:lnTo>
                    <a:pt x="150" y="645"/>
                  </a:lnTo>
                  <a:lnTo>
                    <a:pt x="146" y="492"/>
                  </a:lnTo>
                  <a:lnTo>
                    <a:pt x="179" y="363"/>
                  </a:lnTo>
                  <a:lnTo>
                    <a:pt x="265" y="254"/>
                  </a:lnTo>
                  <a:lnTo>
                    <a:pt x="314" y="185"/>
                  </a:lnTo>
                  <a:lnTo>
                    <a:pt x="430" y="157"/>
                  </a:lnTo>
                  <a:lnTo>
                    <a:pt x="555" y="112"/>
                  </a:lnTo>
                  <a:lnTo>
                    <a:pt x="733" y="165"/>
                  </a:lnTo>
                  <a:lnTo>
                    <a:pt x="792" y="17"/>
                  </a:lnTo>
                  <a:lnTo>
                    <a:pt x="6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8" name="Freeform 8">
              <a:extLst>
                <a:ext uri="{FF2B5EF4-FFF2-40B4-BE49-F238E27FC236}">
                  <a16:creationId xmlns:a16="http://schemas.microsoft.com/office/drawing/2014/main" id="{34761FF9-153D-4116-BF08-BBB783FDE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2" y="2649"/>
              <a:ext cx="514" cy="510"/>
            </a:xfrm>
            <a:custGeom>
              <a:avLst/>
              <a:gdLst>
                <a:gd name="T0" fmla="*/ 1 w 1028"/>
                <a:gd name="T1" fmla="*/ 0 h 1022"/>
                <a:gd name="T2" fmla="*/ 1 w 1028"/>
                <a:gd name="T3" fmla="*/ 0 h 1022"/>
                <a:gd name="T4" fmla="*/ 1 w 1028"/>
                <a:gd name="T5" fmla="*/ 0 h 1022"/>
                <a:gd name="T6" fmla="*/ 1 w 1028"/>
                <a:gd name="T7" fmla="*/ 0 h 1022"/>
                <a:gd name="T8" fmla="*/ 1 w 1028"/>
                <a:gd name="T9" fmla="*/ 0 h 1022"/>
                <a:gd name="T10" fmla="*/ 1 w 1028"/>
                <a:gd name="T11" fmla="*/ 0 h 1022"/>
                <a:gd name="T12" fmla="*/ 1 w 1028"/>
                <a:gd name="T13" fmla="*/ 0 h 1022"/>
                <a:gd name="T14" fmla="*/ 1 w 1028"/>
                <a:gd name="T15" fmla="*/ 0 h 1022"/>
                <a:gd name="T16" fmla="*/ 1 w 1028"/>
                <a:gd name="T17" fmla="*/ 0 h 1022"/>
                <a:gd name="T18" fmla="*/ 1 w 1028"/>
                <a:gd name="T19" fmla="*/ 0 h 1022"/>
                <a:gd name="T20" fmla="*/ 1 w 1028"/>
                <a:gd name="T21" fmla="*/ 0 h 1022"/>
                <a:gd name="T22" fmla="*/ 1 w 1028"/>
                <a:gd name="T23" fmla="*/ 0 h 1022"/>
                <a:gd name="T24" fmla="*/ 1 w 1028"/>
                <a:gd name="T25" fmla="*/ 0 h 1022"/>
                <a:gd name="T26" fmla="*/ 1 w 1028"/>
                <a:gd name="T27" fmla="*/ 0 h 1022"/>
                <a:gd name="T28" fmla="*/ 1 w 1028"/>
                <a:gd name="T29" fmla="*/ 0 h 1022"/>
                <a:gd name="T30" fmla="*/ 1 w 1028"/>
                <a:gd name="T31" fmla="*/ 0 h 1022"/>
                <a:gd name="T32" fmla="*/ 1 w 1028"/>
                <a:gd name="T33" fmla="*/ 0 h 1022"/>
                <a:gd name="T34" fmla="*/ 1 w 1028"/>
                <a:gd name="T35" fmla="*/ 0 h 1022"/>
                <a:gd name="T36" fmla="*/ 1 w 1028"/>
                <a:gd name="T37" fmla="*/ 0 h 1022"/>
                <a:gd name="T38" fmla="*/ 1 w 1028"/>
                <a:gd name="T39" fmla="*/ 0 h 1022"/>
                <a:gd name="T40" fmla="*/ 1 w 1028"/>
                <a:gd name="T41" fmla="*/ 0 h 1022"/>
                <a:gd name="T42" fmla="*/ 1 w 1028"/>
                <a:gd name="T43" fmla="*/ 0 h 1022"/>
                <a:gd name="T44" fmla="*/ 1 w 1028"/>
                <a:gd name="T45" fmla="*/ 0 h 1022"/>
                <a:gd name="T46" fmla="*/ 1 w 1028"/>
                <a:gd name="T47" fmla="*/ 0 h 1022"/>
                <a:gd name="T48" fmla="*/ 1 w 1028"/>
                <a:gd name="T49" fmla="*/ 0 h 1022"/>
                <a:gd name="T50" fmla="*/ 1 w 1028"/>
                <a:gd name="T51" fmla="*/ 0 h 1022"/>
                <a:gd name="T52" fmla="*/ 1 w 1028"/>
                <a:gd name="T53" fmla="*/ 0 h 1022"/>
                <a:gd name="T54" fmla="*/ 1 w 1028"/>
                <a:gd name="T55" fmla="*/ 0 h 1022"/>
                <a:gd name="T56" fmla="*/ 1 w 1028"/>
                <a:gd name="T57" fmla="*/ 0 h 1022"/>
                <a:gd name="T58" fmla="*/ 1 w 1028"/>
                <a:gd name="T59" fmla="*/ 0 h 1022"/>
                <a:gd name="T60" fmla="*/ 1 w 1028"/>
                <a:gd name="T61" fmla="*/ 0 h 1022"/>
                <a:gd name="T62" fmla="*/ 0 w 1028"/>
                <a:gd name="T63" fmla="*/ 0 h 1022"/>
                <a:gd name="T64" fmla="*/ 1 w 1028"/>
                <a:gd name="T65" fmla="*/ 0 h 1022"/>
                <a:gd name="T66" fmla="*/ 1 w 1028"/>
                <a:gd name="T67" fmla="*/ 0 h 1022"/>
                <a:gd name="T68" fmla="*/ 1 w 1028"/>
                <a:gd name="T69" fmla="*/ 0 h 1022"/>
                <a:gd name="T70" fmla="*/ 1 w 1028"/>
                <a:gd name="T71" fmla="*/ 0 h 1022"/>
                <a:gd name="T72" fmla="*/ 1 w 1028"/>
                <a:gd name="T73" fmla="*/ 0 h 1022"/>
                <a:gd name="T74" fmla="*/ 1 w 1028"/>
                <a:gd name="T75" fmla="*/ 0 h 102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028"/>
                <a:gd name="T115" fmla="*/ 0 h 1022"/>
                <a:gd name="T116" fmla="*/ 1028 w 1028"/>
                <a:gd name="T117" fmla="*/ 1022 h 102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028" h="1022">
                  <a:moveTo>
                    <a:pt x="556" y="74"/>
                  </a:moveTo>
                  <a:lnTo>
                    <a:pt x="437" y="74"/>
                  </a:lnTo>
                  <a:lnTo>
                    <a:pt x="263" y="143"/>
                  </a:lnTo>
                  <a:lnTo>
                    <a:pt x="155" y="263"/>
                  </a:lnTo>
                  <a:lnTo>
                    <a:pt x="102" y="416"/>
                  </a:lnTo>
                  <a:lnTo>
                    <a:pt x="70" y="541"/>
                  </a:lnTo>
                  <a:lnTo>
                    <a:pt x="141" y="736"/>
                  </a:lnTo>
                  <a:lnTo>
                    <a:pt x="224" y="805"/>
                  </a:lnTo>
                  <a:lnTo>
                    <a:pt x="280" y="879"/>
                  </a:lnTo>
                  <a:lnTo>
                    <a:pt x="409" y="921"/>
                  </a:lnTo>
                  <a:lnTo>
                    <a:pt x="532" y="949"/>
                  </a:lnTo>
                  <a:lnTo>
                    <a:pt x="768" y="869"/>
                  </a:lnTo>
                  <a:lnTo>
                    <a:pt x="907" y="729"/>
                  </a:lnTo>
                  <a:lnTo>
                    <a:pt x="960" y="538"/>
                  </a:lnTo>
                  <a:lnTo>
                    <a:pt x="960" y="378"/>
                  </a:lnTo>
                  <a:lnTo>
                    <a:pt x="894" y="270"/>
                  </a:lnTo>
                  <a:lnTo>
                    <a:pt x="800" y="151"/>
                  </a:lnTo>
                  <a:lnTo>
                    <a:pt x="556" y="74"/>
                  </a:lnTo>
                  <a:lnTo>
                    <a:pt x="544" y="0"/>
                  </a:lnTo>
                  <a:lnTo>
                    <a:pt x="655" y="18"/>
                  </a:lnTo>
                  <a:lnTo>
                    <a:pt x="804" y="60"/>
                  </a:lnTo>
                  <a:lnTo>
                    <a:pt x="880" y="149"/>
                  </a:lnTo>
                  <a:lnTo>
                    <a:pt x="978" y="248"/>
                  </a:lnTo>
                  <a:lnTo>
                    <a:pt x="1028" y="464"/>
                  </a:lnTo>
                  <a:lnTo>
                    <a:pt x="1019" y="621"/>
                  </a:lnTo>
                  <a:lnTo>
                    <a:pt x="954" y="760"/>
                  </a:lnTo>
                  <a:lnTo>
                    <a:pt x="859" y="882"/>
                  </a:lnTo>
                  <a:lnTo>
                    <a:pt x="653" y="991"/>
                  </a:lnTo>
                  <a:lnTo>
                    <a:pt x="489" y="1022"/>
                  </a:lnTo>
                  <a:lnTo>
                    <a:pt x="311" y="979"/>
                  </a:lnTo>
                  <a:lnTo>
                    <a:pt x="119" y="817"/>
                  </a:lnTo>
                  <a:lnTo>
                    <a:pt x="0" y="545"/>
                  </a:lnTo>
                  <a:lnTo>
                    <a:pt x="46" y="375"/>
                  </a:lnTo>
                  <a:lnTo>
                    <a:pt x="77" y="220"/>
                  </a:lnTo>
                  <a:lnTo>
                    <a:pt x="198" y="112"/>
                  </a:lnTo>
                  <a:lnTo>
                    <a:pt x="333" y="35"/>
                  </a:lnTo>
                  <a:lnTo>
                    <a:pt x="544" y="0"/>
                  </a:lnTo>
                  <a:lnTo>
                    <a:pt x="556" y="7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02F0F84-E97E-4AEA-BEDB-B26B5ADA2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457" y="712269"/>
            <a:ext cx="2528249" cy="5502264"/>
          </a:xfrm>
        </p:spPr>
        <p:txBody>
          <a:bodyPr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INFORMATION GATHERING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F9E555D-AD35-460F-971B-EB9289AD1C37}"/>
              </a:ext>
            </a:extLst>
          </p:cNvPr>
          <p:cNvGrpSpPr/>
          <p:nvPr/>
        </p:nvGrpSpPr>
        <p:grpSpPr>
          <a:xfrm>
            <a:off x="3960018" y="642938"/>
            <a:ext cx="4701778" cy="756372"/>
            <a:chOff x="3960018" y="642938"/>
            <a:chExt cx="4701778" cy="75637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F16E6AA-7D54-48B1-A0DF-25D2DB5BFC8F}"/>
                </a:ext>
              </a:extLst>
            </p:cNvPr>
            <p:cNvSpPr/>
            <p:nvPr/>
          </p:nvSpPr>
          <p:spPr>
            <a:xfrm>
              <a:off x="4900373" y="642938"/>
              <a:ext cx="3761423" cy="756372"/>
            </a:xfrm>
            <a:custGeom>
              <a:avLst/>
              <a:gdLst>
                <a:gd name="connsiteX0" fmla="*/ 0 w 3761423"/>
                <a:gd name="connsiteY0" fmla="*/ 0 h 756372"/>
                <a:gd name="connsiteX1" fmla="*/ 3761423 w 3761423"/>
                <a:gd name="connsiteY1" fmla="*/ 0 h 756372"/>
                <a:gd name="connsiteX2" fmla="*/ 3761423 w 3761423"/>
                <a:gd name="connsiteY2" fmla="*/ 756372 h 756372"/>
                <a:gd name="connsiteX3" fmla="*/ 0 w 3761423"/>
                <a:gd name="connsiteY3" fmla="*/ 756372 h 756372"/>
                <a:gd name="connsiteX4" fmla="*/ 0 w 3761423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1423" h="756372">
                  <a:moveTo>
                    <a:pt x="0" y="0"/>
                  </a:moveTo>
                  <a:lnTo>
                    <a:pt x="3761423" y="0"/>
                  </a:lnTo>
                  <a:lnTo>
                    <a:pt x="3761423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982" tIns="192119" rIns="72982" bIns="19211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 proper interrogation techniques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B05FC58-9F5A-44C9-BD47-A6069195C630}"/>
                </a:ext>
              </a:extLst>
            </p:cNvPr>
            <p:cNvSpPr/>
            <p:nvPr/>
          </p:nvSpPr>
          <p:spPr>
            <a:xfrm>
              <a:off x="3960018" y="642938"/>
              <a:ext cx="940355" cy="756372"/>
            </a:xfrm>
            <a:custGeom>
              <a:avLst/>
              <a:gdLst>
                <a:gd name="connsiteX0" fmla="*/ 0 w 940355"/>
                <a:gd name="connsiteY0" fmla="*/ 0 h 756372"/>
                <a:gd name="connsiteX1" fmla="*/ 940355 w 940355"/>
                <a:gd name="connsiteY1" fmla="*/ 0 h 756372"/>
                <a:gd name="connsiteX2" fmla="*/ 940355 w 940355"/>
                <a:gd name="connsiteY2" fmla="*/ 756372 h 756372"/>
                <a:gd name="connsiteX3" fmla="*/ 0 w 940355"/>
                <a:gd name="connsiteY3" fmla="*/ 756372 h 756372"/>
                <a:gd name="connsiteX4" fmla="*/ 0 w 940355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355" h="756372">
                  <a:moveTo>
                    <a:pt x="0" y="0"/>
                  </a:moveTo>
                  <a:lnTo>
                    <a:pt x="940355" y="0"/>
                  </a:lnTo>
                  <a:lnTo>
                    <a:pt x="940355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60" tIns="74713" rIns="49760" bIns="74713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/>
                <a:t>Use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C7E0116-FEEA-462B-B0BB-06F9C7179F5A}"/>
              </a:ext>
            </a:extLst>
          </p:cNvPr>
          <p:cNvGrpSpPr/>
          <p:nvPr/>
        </p:nvGrpSpPr>
        <p:grpSpPr>
          <a:xfrm>
            <a:off x="3960018" y="1438598"/>
            <a:ext cx="4701778" cy="756372"/>
            <a:chOff x="3960018" y="1438598"/>
            <a:chExt cx="4701778" cy="756372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D31971B-CAE4-4CCF-87E7-C336777798B9}"/>
                </a:ext>
              </a:extLst>
            </p:cNvPr>
            <p:cNvSpPr/>
            <p:nvPr/>
          </p:nvSpPr>
          <p:spPr>
            <a:xfrm>
              <a:off x="4900373" y="1438598"/>
              <a:ext cx="3761423" cy="756372"/>
            </a:xfrm>
            <a:custGeom>
              <a:avLst/>
              <a:gdLst>
                <a:gd name="connsiteX0" fmla="*/ 0 w 3761423"/>
                <a:gd name="connsiteY0" fmla="*/ 0 h 756372"/>
                <a:gd name="connsiteX1" fmla="*/ 3761423 w 3761423"/>
                <a:gd name="connsiteY1" fmla="*/ 0 h 756372"/>
                <a:gd name="connsiteX2" fmla="*/ 3761423 w 3761423"/>
                <a:gd name="connsiteY2" fmla="*/ 756372 h 756372"/>
                <a:gd name="connsiteX3" fmla="*/ 0 w 3761423"/>
                <a:gd name="connsiteY3" fmla="*/ 756372 h 756372"/>
                <a:gd name="connsiteX4" fmla="*/ 0 w 3761423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1423" h="756372">
                  <a:moveTo>
                    <a:pt x="0" y="0"/>
                  </a:moveTo>
                  <a:lnTo>
                    <a:pt x="3761423" y="0"/>
                  </a:lnTo>
                  <a:lnTo>
                    <a:pt x="3761423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-1123294"/>
                <a:satOff val="-3805"/>
                <a:lumOff val="-488"/>
                <a:alphaOff val="0"/>
              </a:schemeClr>
            </a:lnRef>
            <a:fillRef idx="1">
              <a:schemeClr val="accent5">
                <a:tint val="40000"/>
                <a:alpha val="90000"/>
                <a:hueOff val="-1123294"/>
                <a:satOff val="-3805"/>
                <a:lumOff val="-488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1123294"/>
                <a:satOff val="-3805"/>
                <a:lumOff val="-488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982" tIns="192119" rIns="72982" bIns="19211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 ask yes or no questions</a:t>
              </a:r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37976DD1-8EE7-4599-8225-C8C19234D876}"/>
                </a:ext>
              </a:extLst>
            </p:cNvPr>
            <p:cNvSpPr/>
            <p:nvPr/>
          </p:nvSpPr>
          <p:spPr>
            <a:xfrm>
              <a:off x="3960018" y="1438598"/>
              <a:ext cx="940355" cy="756372"/>
            </a:xfrm>
            <a:custGeom>
              <a:avLst/>
              <a:gdLst>
                <a:gd name="connsiteX0" fmla="*/ 0 w 940355"/>
                <a:gd name="connsiteY0" fmla="*/ 0 h 756372"/>
                <a:gd name="connsiteX1" fmla="*/ 940355 w 940355"/>
                <a:gd name="connsiteY1" fmla="*/ 0 h 756372"/>
                <a:gd name="connsiteX2" fmla="*/ 940355 w 940355"/>
                <a:gd name="connsiteY2" fmla="*/ 756372 h 756372"/>
                <a:gd name="connsiteX3" fmla="*/ 0 w 940355"/>
                <a:gd name="connsiteY3" fmla="*/ 756372 h 756372"/>
                <a:gd name="connsiteX4" fmla="*/ 0 w 940355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355" h="756372">
                  <a:moveTo>
                    <a:pt x="0" y="0"/>
                  </a:moveTo>
                  <a:lnTo>
                    <a:pt x="940355" y="0"/>
                  </a:lnTo>
                  <a:lnTo>
                    <a:pt x="940355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1126424"/>
                <a:satOff val="-2903"/>
                <a:lumOff val="-1961"/>
                <a:alphaOff val="0"/>
              </a:schemeClr>
            </a:lnRef>
            <a:fillRef idx="1">
              <a:schemeClr val="accent5">
                <a:hueOff val="-1126424"/>
                <a:satOff val="-2903"/>
                <a:lumOff val="-1961"/>
                <a:alphaOff val="0"/>
              </a:schemeClr>
            </a:fillRef>
            <a:effectRef idx="0">
              <a:schemeClr val="accent5">
                <a:hueOff val="-1126424"/>
                <a:satOff val="-2903"/>
                <a:lumOff val="-196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60" tIns="74713" rIns="49760" bIns="74713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/>
                <a:t>Do not 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4377DC0-BBF4-479A-99BF-2AC175466A3A}"/>
              </a:ext>
            </a:extLst>
          </p:cNvPr>
          <p:cNvGrpSpPr/>
          <p:nvPr/>
        </p:nvGrpSpPr>
        <p:grpSpPr>
          <a:xfrm>
            <a:off x="3960018" y="2240353"/>
            <a:ext cx="4701778" cy="756372"/>
            <a:chOff x="3960018" y="2240353"/>
            <a:chExt cx="4701778" cy="756372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0BC21636-9433-4F85-94D9-3AE5BDE5E055}"/>
                </a:ext>
              </a:extLst>
            </p:cNvPr>
            <p:cNvSpPr/>
            <p:nvPr/>
          </p:nvSpPr>
          <p:spPr>
            <a:xfrm>
              <a:off x="4900373" y="2240353"/>
              <a:ext cx="3761423" cy="756372"/>
            </a:xfrm>
            <a:custGeom>
              <a:avLst/>
              <a:gdLst>
                <a:gd name="connsiteX0" fmla="*/ 0 w 3761423"/>
                <a:gd name="connsiteY0" fmla="*/ 0 h 756372"/>
                <a:gd name="connsiteX1" fmla="*/ 3761423 w 3761423"/>
                <a:gd name="connsiteY1" fmla="*/ 0 h 756372"/>
                <a:gd name="connsiteX2" fmla="*/ 3761423 w 3761423"/>
                <a:gd name="connsiteY2" fmla="*/ 756372 h 756372"/>
                <a:gd name="connsiteX3" fmla="*/ 0 w 3761423"/>
                <a:gd name="connsiteY3" fmla="*/ 756372 h 756372"/>
                <a:gd name="connsiteX4" fmla="*/ 0 w 3761423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1423" h="756372">
                  <a:moveTo>
                    <a:pt x="0" y="0"/>
                  </a:moveTo>
                  <a:lnTo>
                    <a:pt x="3761423" y="0"/>
                  </a:lnTo>
                  <a:lnTo>
                    <a:pt x="3761423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-2246587"/>
                <a:satOff val="-7611"/>
                <a:lumOff val="-976"/>
                <a:alphaOff val="0"/>
              </a:schemeClr>
            </a:lnRef>
            <a:fillRef idx="1">
              <a:schemeClr val="accent5">
                <a:tint val="40000"/>
                <a:alpha val="90000"/>
                <a:hueOff val="-2246587"/>
                <a:satOff val="-7611"/>
                <a:lumOff val="-976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2246587"/>
                <a:satOff val="-7611"/>
                <a:lumOff val="-976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982" tIns="192119" rIns="72982" bIns="19211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 into consideration all surrounding factors</a:t>
              </a: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36BD4B19-C5B0-4503-B1C5-8BBCECCFFFCC}"/>
                </a:ext>
              </a:extLst>
            </p:cNvPr>
            <p:cNvSpPr/>
            <p:nvPr/>
          </p:nvSpPr>
          <p:spPr>
            <a:xfrm>
              <a:off x="3960018" y="2240353"/>
              <a:ext cx="940355" cy="756372"/>
            </a:xfrm>
            <a:custGeom>
              <a:avLst/>
              <a:gdLst>
                <a:gd name="connsiteX0" fmla="*/ 0 w 940355"/>
                <a:gd name="connsiteY0" fmla="*/ 0 h 756372"/>
                <a:gd name="connsiteX1" fmla="*/ 940355 w 940355"/>
                <a:gd name="connsiteY1" fmla="*/ 0 h 756372"/>
                <a:gd name="connsiteX2" fmla="*/ 940355 w 940355"/>
                <a:gd name="connsiteY2" fmla="*/ 756372 h 756372"/>
                <a:gd name="connsiteX3" fmla="*/ 0 w 940355"/>
                <a:gd name="connsiteY3" fmla="*/ 756372 h 756372"/>
                <a:gd name="connsiteX4" fmla="*/ 0 w 940355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355" h="756372">
                  <a:moveTo>
                    <a:pt x="0" y="0"/>
                  </a:moveTo>
                  <a:lnTo>
                    <a:pt x="940355" y="0"/>
                  </a:lnTo>
                  <a:lnTo>
                    <a:pt x="940355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2252848"/>
                <a:satOff val="-5806"/>
                <a:lumOff val="-3922"/>
                <a:alphaOff val="0"/>
              </a:schemeClr>
            </a:lnRef>
            <a:fillRef idx="1">
              <a:schemeClr val="accent5">
                <a:hueOff val="-2252848"/>
                <a:satOff val="-5806"/>
                <a:lumOff val="-3922"/>
                <a:alphaOff val="0"/>
              </a:schemeClr>
            </a:fillRef>
            <a:effectRef idx="0">
              <a:schemeClr val="accent5">
                <a:hueOff val="-2252848"/>
                <a:satOff val="-5806"/>
                <a:lumOff val="-392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60" tIns="74713" rIns="49760" bIns="74713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/>
                <a:t>Take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FDC28A5-BC61-4064-BC8F-918282C8869F}"/>
              </a:ext>
            </a:extLst>
          </p:cNvPr>
          <p:cNvGrpSpPr/>
          <p:nvPr/>
        </p:nvGrpSpPr>
        <p:grpSpPr>
          <a:xfrm>
            <a:off x="3960018" y="3042108"/>
            <a:ext cx="4701778" cy="756372"/>
            <a:chOff x="3960018" y="3042108"/>
            <a:chExt cx="4701778" cy="756372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734F1305-3B54-4A54-888D-A9AC11550947}"/>
                </a:ext>
              </a:extLst>
            </p:cNvPr>
            <p:cNvSpPr/>
            <p:nvPr/>
          </p:nvSpPr>
          <p:spPr>
            <a:xfrm>
              <a:off x="4900373" y="3042108"/>
              <a:ext cx="3761423" cy="756372"/>
            </a:xfrm>
            <a:custGeom>
              <a:avLst/>
              <a:gdLst>
                <a:gd name="connsiteX0" fmla="*/ 0 w 3761423"/>
                <a:gd name="connsiteY0" fmla="*/ 0 h 756372"/>
                <a:gd name="connsiteX1" fmla="*/ 3761423 w 3761423"/>
                <a:gd name="connsiteY1" fmla="*/ 0 h 756372"/>
                <a:gd name="connsiteX2" fmla="*/ 3761423 w 3761423"/>
                <a:gd name="connsiteY2" fmla="*/ 756372 h 756372"/>
                <a:gd name="connsiteX3" fmla="*/ 0 w 3761423"/>
                <a:gd name="connsiteY3" fmla="*/ 756372 h 756372"/>
                <a:gd name="connsiteX4" fmla="*/ 0 w 3761423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1423" h="756372">
                  <a:moveTo>
                    <a:pt x="0" y="0"/>
                  </a:moveTo>
                  <a:lnTo>
                    <a:pt x="3761423" y="0"/>
                  </a:lnTo>
                  <a:lnTo>
                    <a:pt x="3761423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-3369881"/>
                <a:satOff val="-11416"/>
                <a:lumOff val="-1464"/>
                <a:alphaOff val="0"/>
              </a:schemeClr>
            </a:lnRef>
            <a:fillRef idx="1">
              <a:schemeClr val="accent5">
                <a:tint val="40000"/>
                <a:alpha val="90000"/>
                <a:hueOff val="-3369881"/>
                <a:satOff val="-11416"/>
                <a:lumOff val="-1464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3369881"/>
                <a:satOff val="-11416"/>
                <a:lumOff val="-1464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982" tIns="192119" rIns="72982" bIns="19211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 active listening techniques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C73FD30B-D63C-4A00-8F58-E91E95F5653D}"/>
                </a:ext>
              </a:extLst>
            </p:cNvPr>
            <p:cNvSpPr/>
            <p:nvPr/>
          </p:nvSpPr>
          <p:spPr>
            <a:xfrm>
              <a:off x="3960018" y="3042108"/>
              <a:ext cx="940355" cy="756372"/>
            </a:xfrm>
            <a:custGeom>
              <a:avLst/>
              <a:gdLst>
                <a:gd name="connsiteX0" fmla="*/ 0 w 940355"/>
                <a:gd name="connsiteY0" fmla="*/ 0 h 756372"/>
                <a:gd name="connsiteX1" fmla="*/ 940355 w 940355"/>
                <a:gd name="connsiteY1" fmla="*/ 0 h 756372"/>
                <a:gd name="connsiteX2" fmla="*/ 940355 w 940355"/>
                <a:gd name="connsiteY2" fmla="*/ 756372 h 756372"/>
                <a:gd name="connsiteX3" fmla="*/ 0 w 940355"/>
                <a:gd name="connsiteY3" fmla="*/ 756372 h 756372"/>
                <a:gd name="connsiteX4" fmla="*/ 0 w 940355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355" h="756372">
                  <a:moveTo>
                    <a:pt x="0" y="0"/>
                  </a:moveTo>
                  <a:lnTo>
                    <a:pt x="940355" y="0"/>
                  </a:lnTo>
                  <a:lnTo>
                    <a:pt x="940355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3379271"/>
                <a:satOff val="-8710"/>
                <a:lumOff val="-5883"/>
                <a:alphaOff val="0"/>
              </a:schemeClr>
            </a:lnRef>
            <a:fillRef idx="1">
              <a:schemeClr val="accent5">
                <a:hueOff val="-3379271"/>
                <a:satOff val="-8710"/>
                <a:lumOff val="-5883"/>
                <a:alphaOff val="0"/>
              </a:schemeClr>
            </a:fillRef>
            <a:effectRef idx="0">
              <a:schemeClr val="accent5">
                <a:hueOff val="-3379271"/>
                <a:satOff val="-8710"/>
                <a:lumOff val="-588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60" tIns="74713" rIns="49760" bIns="74713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/>
                <a:t>Use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6E8BE7A-377C-495A-9EC5-870FA8DAB4D7}"/>
              </a:ext>
            </a:extLst>
          </p:cNvPr>
          <p:cNvGrpSpPr/>
          <p:nvPr/>
        </p:nvGrpSpPr>
        <p:grpSpPr>
          <a:xfrm>
            <a:off x="3960018" y="3843863"/>
            <a:ext cx="4701778" cy="756372"/>
            <a:chOff x="3960018" y="3843863"/>
            <a:chExt cx="4701778" cy="756372"/>
          </a:xfrm>
        </p:grpSpPr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C7883896-330D-49B3-9C99-253737FB5010}"/>
                </a:ext>
              </a:extLst>
            </p:cNvPr>
            <p:cNvSpPr/>
            <p:nvPr/>
          </p:nvSpPr>
          <p:spPr>
            <a:xfrm>
              <a:off x="4900373" y="3843863"/>
              <a:ext cx="3761423" cy="756372"/>
            </a:xfrm>
            <a:custGeom>
              <a:avLst/>
              <a:gdLst>
                <a:gd name="connsiteX0" fmla="*/ 0 w 3761423"/>
                <a:gd name="connsiteY0" fmla="*/ 0 h 756372"/>
                <a:gd name="connsiteX1" fmla="*/ 3761423 w 3761423"/>
                <a:gd name="connsiteY1" fmla="*/ 0 h 756372"/>
                <a:gd name="connsiteX2" fmla="*/ 3761423 w 3761423"/>
                <a:gd name="connsiteY2" fmla="*/ 756372 h 756372"/>
                <a:gd name="connsiteX3" fmla="*/ 0 w 3761423"/>
                <a:gd name="connsiteY3" fmla="*/ 756372 h 756372"/>
                <a:gd name="connsiteX4" fmla="*/ 0 w 3761423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1423" h="756372">
                  <a:moveTo>
                    <a:pt x="0" y="0"/>
                  </a:moveTo>
                  <a:lnTo>
                    <a:pt x="3761423" y="0"/>
                  </a:lnTo>
                  <a:lnTo>
                    <a:pt x="3761423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-4493175"/>
                <a:satOff val="-15221"/>
                <a:lumOff val="-1952"/>
                <a:alphaOff val="0"/>
              </a:schemeClr>
            </a:lnRef>
            <a:fillRef idx="1">
              <a:schemeClr val="accent5">
                <a:tint val="40000"/>
                <a:alpha val="90000"/>
                <a:hueOff val="-4493175"/>
                <a:satOff val="-15221"/>
                <a:lumOff val="-1952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4493175"/>
                <a:satOff val="-15221"/>
                <a:lumOff val="-1952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982" tIns="192119" rIns="72982" bIns="19211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 let their emotional state lead you</a:t>
              </a: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F3A849C-7723-4579-95CB-D00F48CB3451}"/>
                </a:ext>
              </a:extLst>
            </p:cNvPr>
            <p:cNvSpPr/>
            <p:nvPr/>
          </p:nvSpPr>
          <p:spPr>
            <a:xfrm>
              <a:off x="3960018" y="3843863"/>
              <a:ext cx="940355" cy="756372"/>
            </a:xfrm>
            <a:custGeom>
              <a:avLst/>
              <a:gdLst>
                <a:gd name="connsiteX0" fmla="*/ 0 w 940355"/>
                <a:gd name="connsiteY0" fmla="*/ 0 h 756372"/>
                <a:gd name="connsiteX1" fmla="*/ 940355 w 940355"/>
                <a:gd name="connsiteY1" fmla="*/ 0 h 756372"/>
                <a:gd name="connsiteX2" fmla="*/ 940355 w 940355"/>
                <a:gd name="connsiteY2" fmla="*/ 756372 h 756372"/>
                <a:gd name="connsiteX3" fmla="*/ 0 w 940355"/>
                <a:gd name="connsiteY3" fmla="*/ 756372 h 756372"/>
                <a:gd name="connsiteX4" fmla="*/ 0 w 940355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355" h="756372">
                  <a:moveTo>
                    <a:pt x="0" y="0"/>
                  </a:moveTo>
                  <a:lnTo>
                    <a:pt x="940355" y="0"/>
                  </a:lnTo>
                  <a:lnTo>
                    <a:pt x="940355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4505695"/>
                <a:satOff val="-11613"/>
                <a:lumOff val="-7843"/>
                <a:alphaOff val="0"/>
              </a:schemeClr>
            </a:lnRef>
            <a:fillRef idx="1">
              <a:schemeClr val="accent5">
                <a:hueOff val="-4505695"/>
                <a:satOff val="-11613"/>
                <a:lumOff val="-7843"/>
                <a:alphaOff val="0"/>
              </a:schemeClr>
            </a:fillRef>
            <a:effectRef idx="0">
              <a:schemeClr val="accent5">
                <a:hueOff val="-4505695"/>
                <a:satOff val="-11613"/>
                <a:lumOff val="-784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60" tIns="74713" rIns="49760" bIns="74713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/>
                <a:t>Do not 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CF8E697B-83BF-4F6F-BA29-8435DD7A82B6}"/>
              </a:ext>
            </a:extLst>
          </p:cNvPr>
          <p:cNvGrpSpPr/>
          <p:nvPr/>
        </p:nvGrpSpPr>
        <p:grpSpPr>
          <a:xfrm>
            <a:off x="3960018" y="4645618"/>
            <a:ext cx="4701778" cy="756372"/>
            <a:chOff x="3960018" y="4645618"/>
            <a:chExt cx="4701778" cy="756372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92D37D5-D495-4614-82AA-489AAB023DCA}"/>
                </a:ext>
              </a:extLst>
            </p:cNvPr>
            <p:cNvSpPr/>
            <p:nvPr/>
          </p:nvSpPr>
          <p:spPr>
            <a:xfrm>
              <a:off x="4900373" y="4645618"/>
              <a:ext cx="3761423" cy="756372"/>
            </a:xfrm>
            <a:custGeom>
              <a:avLst/>
              <a:gdLst>
                <a:gd name="connsiteX0" fmla="*/ 0 w 3761423"/>
                <a:gd name="connsiteY0" fmla="*/ 0 h 756372"/>
                <a:gd name="connsiteX1" fmla="*/ 3761423 w 3761423"/>
                <a:gd name="connsiteY1" fmla="*/ 0 h 756372"/>
                <a:gd name="connsiteX2" fmla="*/ 3761423 w 3761423"/>
                <a:gd name="connsiteY2" fmla="*/ 756372 h 756372"/>
                <a:gd name="connsiteX3" fmla="*/ 0 w 3761423"/>
                <a:gd name="connsiteY3" fmla="*/ 756372 h 756372"/>
                <a:gd name="connsiteX4" fmla="*/ 0 w 3761423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1423" h="756372">
                  <a:moveTo>
                    <a:pt x="0" y="0"/>
                  </a:moveTo>
                  <a:lnTo>
                    <a:pt x="3761423" y="0"/>
                  </a:lnTo>
                  <a:lnTo>
                    <a:pt x="3761423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-5616468"/>
                <a:satOff val="-19027"/>
                <a:lumOff val="-2440"/>
                <a:alphaOff val="0"/>
              </a:schemeClr>
            </a:lnRef>
            <a:fillRef idx="1">
              <a:schemeClr val="accent5">
                <a:tint val="40000"/>
                <a:alpha val="90000"/>
                <a:hueOff val="-5616468"/>
                <a:satOff val="-19027"/>
                <a:lumOff val="-244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5616468"/>
                <a:satOff val="-19027"/>
                <a:lumOff val="-244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982" tIns="192119" rIns="72982" bIns="19211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 your hunches and feelings</a:t>
              </a: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51621C0F-1259-4227-8C3A-9EB0E76B4F6C}"/>
                </a:ext>
              </a:extLst>
            </p:cNvPr>
            <p:cNvSpPr/>
            <p:nvPr/>
          </p:nvSpPr>
          <p:spPr>
            <a:xfrm>
              <a:off x="3960018" y="4645618"/>
              <a:ext cx="940355" cy="756372"/>
            </a:xfrm>
            <a:custGeom>
              <a:avLst/>
              <a:gdLst>
                <a:gd name="connsiteX0" fmla="*/ 0 w 940355"/>
                <a:gd name="connsiteY0" fmla="*/ 0 h 756372"/>
                <a:gd name="connsiteX1" fmla="*/ 940355 w 940355"/>
                <a:gd name="connsiteY1" fmla="*/ 0 h 756372"/>
                <a:gd name="connsiteX2" fmla="*/ 940355 w 940355"/>
                <a:gd name="connsiteY2" fmla="*/ 756372 h 756372"/>
                <a:gd name="connsiteX3" fmla="*/ 0 w 940355"/>
                <a:gd name="connsiteY3" fmla="*/ 756372 h 756372"/>
                <a:gd name="connsiteX4" fmla="*/ 0 w 940355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355" h="756372">
                  <a:moveTo>
                    <a:pt x="0" y="0"/>
                  </a:moveTo>
                  <a:lnTo>
                    <a:pt x="940355" y="0"/>
                  </a:lnTo>
                  <a:lnTo>
                    <a:pt x="940355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5632119"/>
                <a:satOff val="-14516"/>
                <a:lumOff val="-9804"/>
                <a:alphaOff val="0"/>
              </a:schemeClr>
            </a:lnRef>
            <a:fillRef idx="1">
              <a:schemeClr val="accent5">
                <a:hueOff val="-5632119"/>
                <a:satOff val="-14516"/>
                <a:lumOff val="-9804"/>
                <a:alphaOff val="0"/>
              </a:schemeClr>
            </a:fillRef>
            <a:effectRef idx="0">
              <a:schemeClr val="accent5">
                <a:hueOff val="-5632119"/>
                <a:satOff val="-14516"/>
                <a:lumOff val="-980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60" tIns="74713" rIns="49760" bIns="74713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/>
                <a:t>Follow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566FAB4E-55C6-4454-A95B-BCC46EA4D404}"/>
              </a:ext>
            </a:extLst>
          </p:cNvPr>
          <p:cNvGrpSpPr/>
          <p:nvPr/>
        </p:nvGrpSpPr>
        <p:grpSpPr>
          <a:xfrm>
            <a:off x="3960018" y="5447372"/>
            <a:ext cx="4701778" cy="765078"/>
            <a:chOff x="3960018" y="5447372"/>
            <a:chExt cx="4701778" cy="765078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EDB5588-166D-4E59-8747-08FE116C09A3}"/>
                </a:ext>
              </a:extLst>
            </p:cNvPr>
            <p:cNvSpPr/>
            <p:nvPr/>
          </p:nvSpPr>
          <p:spPr>
            <a:xfrm>
              <a:off x="4900373" y="5456078"/>
              <a:ext cx="3761423" cy="756372"/>
            </a:xfrm>
            <a:custGeom>
              <a:avLst/>
              <a:gdLst>
                <a:gd name="connsiteX0" fmla="*/ 0 w 3761423"/>
                <a:gd name="connsiteY0" fmla="*/ 0 h 756372"/>
                <a:gd name="connsiteX1" fmla="*/ 3761423 w 3761423"/>
                <a:gd name="connsiteY1" fmla="*/ 0 h 756372"/>
                <a:gd name="connsiteX2" fmla="*/ 3761423 w 3761423"/>
                <a:gd name="connsiteY2" fmla="*/ 756372 h 756372"/>
                <a:gd name="connsiteX3" fmla="*/ 0 w 3761423"/>
                <a:gd name="connsiteY3" fmla="*/ 756372 h 756372"/>
                <a:gd name="connsiteX4" fmla="*/ 0 w 3761423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1423" h="756372">
                  <a:moveTo>
                    <a:pt x="0" y="0"/>
                  </a:moveTo>
                  <a:lnTo>
                    <a:pt x="3761423" y="0"/>
                  </a:lnTo>
                  <a:lnTo>
                    <a:pt x="3761423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-6739762"/>
                <a:satOff val="-22832"/>
                <a:lumOff val="-2928"/>
                <a:alphaOff val="0"/>
              </a:schemeClr>
            </a:lnRef>
            <a:fillRef idx="1">
              <a:schemeClr val="accent5">
                <a:tint val="40000"/>
                <a:alpha val="90000"/>
                <a:hueOff val="-6739762"/>
                <a:satOff val="-22832"/>
                <a:lumOff val="-2928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6739762"/>
                <a:satOff val="-22832"/>
                <a:lumOff val="-2928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982" tIns="192119" rIns="72982" bIns="19211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 let your personal prejudices influence you</a:t>
              </a: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27711719-4E46-4EDA-B945-409090E558C7}"/>
                </a:ext>
              </a:extLst>
            </p:cNvPr>
            <p:cNvSpPr/>
            <p:nvPr/>
          </p:nvSpPr>
          <p:spPr>
            <a:xfrm>
              <a:off x="3960018" y="5447372"/>
              <a:ext cx="940355" cy="756372"/>
            </a:xfrm>
            <a:custGeom>
              <a:avLst/>
              <a:gdLst>
                <a:gd name="connsiteX0" fmla="*/ 0 w 940355"/>
                <a:gd name="connsiteY0" fmla="*/ 0 h 756372"/>
                <a:gd name="connsiteX1" fmla="*/ 940355 w 940355"/>
                <a:gd name="connsiteY1" fmla="*/ 0 h 756372"/>
                <a:gd name="connsiteX2" fmla="*/ 940355 w 940355"/>
                <a:gd name="connsiteY2" fmla="*/ 756372 h 756372"/>
                <a:gd name="connsiteX3" fmla="*/ 0 w 940355"/>
                <a:gd name="connsiteY3" fmla="*/ 756372 h 756372"/>
                <a:gd name="connsiteX4" fmla="*/ 0 w 940355"/>
                <a:gd name="connsiteY4" fmla="*/ 0 h 7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355" h="756372">
                  <a:moveTo>
                    <a:pt x="0" y="0"/>
                  </a:moveTo>
                  <a:lnTo>
                    <a:pt x="940355" y="0"/>
                  </a:lnTo>
                  <a:lnTo>
                    <a:pt x="940355" y="756372"/>
                  </a:lnTo>
                  <a:lnTo>
                    <a:pt x="0" y="7563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6758543"/>
                <a:satOff val="-17419"/>
                <a:lumOff val="-11765"/>
                <a:alphaOff val="0"/>
              </a:schemeClr>
            </a:lnRef>
            <a:fillRef idx="1">
              <a:schemeClr val="accent5">
                <a:hueOff val="-6758543"/>
                <a:satOff val="-17419"/>
                <a:lumOff val="-11765"/>
                <a:alphaOff val="0"/>
              </a:schemeClr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60" tIns="74713" rIns="49760" bIns="74713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/>
                <a:t>Do not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673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D5D69A-ED46-42FE-B58E-04A62425B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r"/>
            <a:r>
              <a:rPr lang="en-US" sz="3100">
                <a:solidFill>
                  <a:schemeClr val="accent1"/>
                </a:solidFill>
              </a:rPr>
              <a:t>INFORMATION GATHERING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B9019-3855-4976-9272-A20C7084C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Calm the person when necessary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Interrupt if needed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Be professional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Body language</a:t>
            </a:r>
          </a:p>
        </p:txBody>
      </p:sp>
    </p:spTree>
    <p:extLst>
      <p:ext uri="{BB962C8B-B14F-4D97-AF65-F5344CB8AC3E}">
        <p14:creationId xmlns:p14="http://schemas.microsoft.com/office/powerpoint/2010/main" val="161233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Title 2">
            <a:extLst>
              <a:ext uri="{FF2B5EF4-FFF2-40B4-BE49-F238E27FC236}">
                <a16:creationId xmlns:a16="http://schemas.microsoft.com/office/drawing/2014/main" id="{7A95F2C8-5FD8-4AF2-ABB9-A71749236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457" y="712269"/>
            <a:ext cx="2528249" cy="550226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solidFill>
                  <a:srgbClr val="FFFFFF"/>
                </a:solidFill>
              </a:rPr>
              <a:t>BODY LANGUAGE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2B31778F-6180-4936-ADBA-FD7A7BB9880B}"/>
              </a:ext>
            </a:extLst>
          </p:cNvPr>
          <p:cNvSpPr/>
          <p:nvPr/>
        </p:nvSpPr>
        <p:spPr>
          <a:xfrm>
            <a:off x="3962973" y="1152311"/>
            <a:ext cx="2238395" cy="1343037"/>
          </a:xfrm>
          <a:custGeom>
            <a:avLst/>
            <a:gdLst>
              <a:gd name="connsiteX0" fmla="*/ 0 w 2238395"/>
              <a:gd name="connsiteY0" fmla="*/ 0 h 1343037"/>
              <a:gd name="connsiteX1" fmla="*/ 2238395 w 2238395"/>
              <a:gd name="connsiteY1" fmla="*/ 0 h 1343037"/>
              <a:gd name="connsiteX2" fmla="*/ 2238395 w 2238395"/>
              <a:gd name="connsiteY2" fmla="*/ 1343037 h 1343037"/>
              <a:gd name="connsiteX3" fmla="*/ 0 w 2238395"/>
              <a:gd name="connsiteY3" fmla="*/ 1343037 h 1343037"/>
              <a:gd name="connsiteX4" fmla="*/ 0 w 2238395"/>
              <a:gd name="connsiteY4" fmla="*/ 0 h 134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8395" h="1343037">
                <a:moveTo>
                  <a:pt x="0" y="0"/>
                </a:moveTo>
                <a:lnTo>
                  <a:pt x="2238395" y="0"/>
                </a:lnTo>
                <a:lnTo>
                  <a:pt x="2238395" y="1343037"/>
                </a:lnTo>
                <a:lnTo>
                  <a:pt x="0" y="134303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Standing with hands on hips comes across as overbearing.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C63EEC1-3E1C-419B-8CAE-35AC98F6F9B1}"/>
              </a:ext>
            </a:extLst>
          </p:cNvPr>
          <p:cNvSpPr/>
          <p:nvPr/>
        </p:nvSpPr>
        <p:spPr>
          <a:xfrm>
            <a:off x="6425209" y="1152311"/>
            <a:ext cx="2238395" cy="1343037"/>
          </a:xfrm>
          <a:custGeom>
            <a:avLst/>
            <a:gdLst>
              <a:gd name="connsiteX0" fmla="*/ 0 w 2238395"/>
              <a:gd name="connsiteY0" fmla="*/ 0 h 1343037"/>
              <a:gd name="connsiteX1" fmla="*/ 2238395 w 2238395"/>
              <a:gd name="connsiteY1" fmla="*/ 0 h 1343037"/>
              <a:gd name="connsiteX2" fmla="*/ 2238395 w 2238395"/>
              <a:gd name="connsiteY2" fmla="*/ 1343037 h 1343037"/>
              <a:gd name="connsiteX3" fmla="*/ 0 w 2238395"/>
              <a:gd name="connsiteY3" fmla="*/ 1343037 h 1343037"/>
              <a:gd name="connsiteX4" fmla="*/ 0 w 2238395"/>
              <a:gd name="connsiteY4" fmla="*/ 0 h 134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8395" h="1343037">
                <a:moveTo>
                  <a:pt x="0" y="0"/>
                </a:moveTo>
                <a:lnTo>
                  <a:pt x="2238395" y="0"/>
                </a:lnTo>
                <a:lnTo>
                  <a:pt x="2238395" y="1343037"/>
                </a:lnTo>
                <a:lnTo>
                  <a:pt x="0" y="134303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Crossed arms can convey a closed mind!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A846208-D42D-4E20-889D-D7BD0D46A663}"/>
              </a:ext>
            </a:extLst>
          </p:cNvPr>
          <p:cNvSpPr/>
          <p:nvPr/>
        </p:nvSpPr>
        <p:spPr>
          <a:xfrm>
            <a:off x="3962973" y="2719188"/>
            <a:ext cx="2238395" cy="1343037"/>
          </a:xfrm>
          <a:custGeom>
            <a:avLst/>
            <a:gdLst>
              <a:gd name="connsiteX0" fmla="*/ 0 w 2238395"/>
              <a:gd name="connsiteY0" fmla="*/ 0 h 1343037"/>
              <a:gd name="connsiteX1" fmla="*/ 2238395 w 2238395"/>
              <a:gd name="connsiteY1" fmla="*/ 0 h 1343037"/>
              <a:gd name="connsiteX2" fmla="*/ 2238395 w 2238395"/>
              <a:gd name="connsiteY2" fmla="*/ 1343037 h 1343037"/>
              <a:gd name="connsiteX3" fmla="*/ 0 w 2238395"/>
              <a:gd name="connsiteY3" fmla="*/ 1343037 h 1343037"/>
              <a:gd name="connsiteX4" fmla="*/ 0 w 2238395"/>
              <a:gd name="connsiteY4" fmla="*/ 0 h 134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8395" h="1343037">
                <a:moveTo>
                  <a:pt x="0" y="0"/>
                </a:moveTo>
                <a:lnTo>
                  <a:pt x="2238395" y="0"/>
                </a:lnTo>
                <a:lnTo>
                  <a:pt x="2238395" y="1343037"/>
                </a:lnTo>
                <a:lnTo>
                  <a:pt x="0" y="134303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Pointing a finger at a person can be perceived as a direct threat.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0E7C7A9-7AEE-4876-BF8E-0C07ABDAF12A}"/>
              </a:ext>
            </a:extLst>
          </p:cNvPr>
          <p:cNvSpPr/>
          <p:nvPr/>
        </p:nvSpPr>
        <p:spPr>
          <a:xfrm>
            <a:off x="6425209" y="2719188"/>
            <a:ext cx="2238395" cy="1343037"/>
          </a:xfrm>
          <a:custGeom>
            <a:avLst/>
            <a:gdLst>
              <a:gd name="connsiteX0" fmla="*/ 0 w 2238395"/>
              <a:gd name="connsiteY0" fmla="*/ 0 h 1343037"/>
              <a:gd name="connsiteX1" fmla="*/ 2238395 w 2238395"/>
              <a:gd name="connsiteY1" fmla="*/ 0 h 1343037"/>
              <a:gd name="connsiteX2" fmla="*/ 2238395 w 2238395"/>
              <a:gd name="connsiteY2" fmla="*/ 1343037 h 1343037"/>
              <a:gd name="connsiteX3" fmla="*/ 0 w 2238395"/>
              <a:gd name="connsiteY3" fmla="*/ 1343037 h 1343037"/>
              <a:gd name="connsiteX4" fmla="*/ 0 w 2238395"/>
              <a:gd name="connsiteY4" fmla="*/ 0 h 134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8395" h="1343037">
                <a:moveTo>
                  <a:pt x="0" y="0"/>
                </a:moveTo>
                <a:lnTo>
                  <a:pt x="2238395" y="0"/>
                </a:lnTo>
                <a:lnTo>
                  <a:pt x="2238395" y="1343037"/>
                </a:lnTo>
                <a:lnTo>
                  <a:pt x="0" y="134303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When giving directions use arm and hand movements.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A666959-7A96-4B7C-924D-D6A7D0E7F437}"/>
              </a:ext>
            </a:extLst>
          </p:cNvPr>
          <p:cNvSpPr/>
          <p:nvPr/>
        </p:nvSpPr>
        <p:spPr>
          <a:xfrm>
            <a:off x="3962973" y="4286065"/>
            <a:ext cx="2238395" cy="1343037"/>
          </a:xfrm>
          <a:custGeom>
            <a:avLst/>
            <a:gdLst>
              <a:gd name="connsiteX0" fmla="*/ 0 w 2238395"/>
              <a:gd name="connsiteY0" fmla="*/ 0 h 1343037"/>
              <a:gd name="connsiteX1" fmla="*/ 2238395 w 2238395"/>
              <a:gd name="connsiteY1" fmla="*/ 0 h 1343037"/>
              <a:gd name="connsiteX2" fmla="*/ 2238395 w 2238395"/>
              <a:gd name="connsiteY2" fmla="*/ 1343037 h 1343037"/>
              <a:gd name="connsiteX3" fmla="*/ 0 w 2238395"/>
              <a:gd name="connsiteY3" fmla="*/ 1343037 h 1343037"/>
              <a:gd name="connsiteX4" fmla="*/ 0 w 2238395"/>
              <a:gd name="connsiteY4" fmla="*/ 0 h 134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8395" h="1343037">
                <a:moveTo>
                  <a:pt x="0" y="0"/>
                </a:moveTo>
                <a:lnTo>
                  <a:pt x="2238395" y="0"/>
                </a:lnTo>
                <a:lnTo>
                  <a:pt x="2238395" y="1343037"/>
                </a:lnTo>
                <a:lnTo>
                  <a:pt x="0" y="134303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The best body stance is a relaxed position,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0292C60-2ADA-4A9C-A05E-C057EDEDCEDA}"/>
              </a:ext>
            </a:extLst>
          </p:cNvPr>
          <p:cNvSpPr/>
          <p:nvPr/>
        </p:nvSpPr>
        <p:spPr>
          <a:xfrm>
            <a:off x="6425209" y="4286065"/>
            <a:ext cx="2238395" cy="1343037"/>
          </a:xfrm>
          <a:custGeom>
            <a:avLst/>
            <a:gdLst>
              <a:gd name="connsiteX0" fmla="*/ 0 w 2238395"/>
              <a:gd name="connsiteY0" fmla="*/ 0 h 1343037"/>
              <a:gd name="connsiteX1" fmla="*/ 2238395 w 2238395"/>
              <a:gd name="connsiteY1" fmla="*/ 0 h 1343037"/>
              <a:gd name="connsiteX2" fmla="*/ 2238395 w 2238395"/>
              <a:gd name="connsiteY2" fmla="*/ 1343037 h 1343037"/>
              <a:gd name="connsiteX3" fmla="*/ 0 w 2238395"/>
              <a:gd name="connsiteY3" fmla="*/ 1343037 h 1343037"/>
              <a:gd name="connsiteX4" fmla="*/ 0 w 2238395"/>
              <a:gd name="connsiteY4" fmla="*/ 0 h 134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8395" h="1343037">
                <a:moveTo>
                  <a:pt x="0" y="0"/>
                </a:moveTo>
                <a:lnTo>
                  <a:pt x="2238395" y="0"/>
                </a:lnTo>
                <a:lnTo>
                  <a:pt x="2238395" y="1343037"/>
                </a:lnTo>
                <a:lnTo>
                  <a:pt x="0" y="134303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Keep the body, mind and mouth under control!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gradFill rotWithShape="0">
          <a:gsLst>
            <a:gs pos="0">
              <a:srgbClr val="92D050"/>
            </a:gs>
            <a:gs pos="100000">
              <a:schemeClr val="hlink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115B102-0D57-447D-B98D-4F3749C42B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8763000" cy="457200"/>
          </a:xfrm>
          <a:extLst/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3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COMPONENTS NECESSARY FOR COMMUNICATIONS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1CB0D0CB-C1B7-4234-A45F-904107B638E3}"/>
              </a:ext>
            </a:extLst>
          </p:cNvPr>
          <p:cNvGrpSpPr>
            <a:grpSpLocks/>
          </p:cNvGrpSpPr>
          <p:nvPr/>
        </p:nvGrpSpPr>
        <p:grpSpPr bwMode="auto">
          <a:xfrm>
            <a:off x="0" y="1219200"/>
            <a:ext cx="9144000" cy="4267200"/>
            <a:chOff x="144" y="1344"/>
            <a:chExt cx="5512" cy="2471"/>
          </a:xfrm>
        </p:grpSpPr>
        <p:graphicFrame>
          <p:nvGraphicFramePr>
            <p:cNvPr id="11273" name="Object 4">
              <a:extLst>
                <a:ext uri="{FF2B5EF4-FFF2-40B4-BE49-F238E27FC236}">
                  <a16:creationId xmlns:a16="http://schemas.microsoft.com/office/drawing/2014/main" id="{627DE6EB-C4C3-4894-A2A2-BBB609CE66C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2257"/>
            <a:ext cx="5280" cy="1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692" name="Drawing" r:id="rId4" imgW="2266176" imgH="491578" progId="FLW3Drawing">
                    <p:embed/>
                  </p:oleObj>
                </mc:Choice>
                <mc:Fallback>
                  <p:oleObj name="Drawing" r:id="rId4" imgW="2266176" imgH="491578" progId="FLW3Drawing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2257"/>
                          <a:ext cx="5280" cy="1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4" name="Object 5">
              <a:extLst>
                <a:ext uri="{FF2B5EF4-FFF2-40B4-BE49-F238E27FC236}">
                  <a16:creationId xmlns:a16="http://schemas.microsoft.com/office/drawing/2014/main" id="{C0714766-79E1-4716-841D-C98E07ADA6D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1392"/>
            <a:ext cx="732" cy="23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693" name="Drawing" r:id="rId6" imgW="1163599" imgH="3748035" progId="FLW3Drawing">
                    <p:embed/>
                  </p:oleObj>
                </mc:Choice>
                <mc:Fallback>
                  <p:oleObj name="Drawing" r:id="rId6" imgW="1163599" imgH="3748035" progId="FLW3Drawing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392"/>
                          <a:ext cx="732" cy="23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5" name="Object 6">
              <a:extLst>
                <a:ext uri="{FF2B5EF4-FFF2-40B4-BE49-F238E27FC236}">
                  <a16:creationId xmlns:a16="http://schemas.microsoft.com/office/drawing/2014/main" id="{D45D5842-FB74-46BA-8DDA-0D7DC0FDBC4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44" y="1344"/>
            <a:ext cx="712" cy="24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694" name="Drawing" r:id="rId8" imgW="283978" imgH="986649" progId="FLW3Drawing">
                    <p:embed/>
                  </p:oleObj>
                </mc:Choice>
                <mc:Fallback>
                  <p:oleObj name="Drawing" r:id="rId8" imgW="283978" imgH="986649" progId="FLW3Drawing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44" y="1344"/>
                          <a:ext cx="712" cy="24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607" name="Object 7">
            <a:extLst>
              <a:ext uri="{FF2B5EF4-FFF2-40B4-BE49-F238E27FC236}">
                <a16:creationId xmlns:a16="http://schemas.microsoft.com/office/drawing/2014/main" id="{A592A1A4-8D81-4875-A99B-D79D8DAB4F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1524000"/>
          <a:ext cx="2828925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5" name="Drawing" r:id="rId10" imgW="2828517" imgH="2313603" progId="FLW3Drawing">
                  <p:embed/>
                </p:oleObj>
              </mc:Choice>
              <mc:Fallback>
                <p:oleObj name="Drawing" r:id="rId10" imgW="2828517" imgH="2313603" progId="FLW3Drawing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24000"/>
                        <a:ext cx="2828925" cy="231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>
            <a:extLst>
              <a:ext uri="{FF2B5EF4-FFF2-40B4-BE49-F238E27FC236}">
                <a16:creationId xmlns:a16="http://schemas.microsoft.com/office/drawing/2014/main" id="{7C0BC15F-B056-4B36-A15F-9A77974B4F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1524000"/>
          <a:ext cx="2828925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6" name="Drawing" r:id="rId12" imgW="2828517" imgH="2313603" progId="FLW3Drawing">
                  <p:embed/>
                </p:oleObj>
              </mc:Choice>
              <mc:Fallback>
                <p:oleObj name="Drawing" r:id="rId12" imgW="2828517" imgH="2313603" progId="FLW3Drawing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524000"/>
                        <a:ext cx="2828925" cy="231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>
            <a:extLst>
              <a:ext uri="{FF2B5EF4-FFF2-40B4-BE49-F238E27FC236}">
                <a16:creationId xmlns:a16="http://schemas.microsoft.com/office/drawing/2014/main" id="{B7CA679B-F999-4EEE-A6EA-8B2A6B3329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505200"/>
          <a:ext cx="4049713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7" name="Drawing" r:id="rId14" imgW="4050491" imgH="2316145" progId="FLW3Drawing">
                  <p:embed/>
                </p:oleObj>
              </mc:Choice>
              <mc:Fallback>
                <p:oleObj name="Drawing" r:id="rId14" imgW="4050491" imgH="2316145" progId="FLW3Drawing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4049713" cy="231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>
            <a:extLst>
              <a:ext uri="{FF2B5EF4-FFF2-40B4-BE49-F238E27FC236}">
                <a16:creationId xmlns:a16="http://schemas.microsoft.com/office/drawing/2014/main" id="{D265C1AE-EA05-4534-83AD-3C4BFB3500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4876800"/>
          <a:ext cx="2828925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8" name="Drawing" r:id="rId16" imgW="2828517" imgH="2313603" progId="FLW3Drawing">
                  <p:embed/>
                </p:oleObj>
              </mc:Choice>
              <mc:Fallback>
                <p:oleObj name="Drawing" r:id="rId16" imgW="2828517" imgH="2313603" progId="FLW3Drawing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876800"/>
                        <a:ext cx="2828925" cy="231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>
            <a:extLst>
              <a:ext uri="{FF2B5EF4-FFF2-40B4-BE49-F238E27FC236}">
                <a16:creationId xmlns:a16="http://schemas.microsoft.com/office/drawing/2014/main" id="{D745FA8B-8BC0-4CE8-B5D8-F52C1FCCBD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4953000"/>
          <a:ext cx="3729038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9" name="Drawing" r:id="rId18" imgW="3728943" imgH="2316145" progId="FLW3Drawing">
                  <p:embed/>
                </p:oleObj>
              </mc:Choice>
              <mc:Fallback>
                <p:oleObj name="Drawing" r:id="rId18" imgW="3728943" imgH="2316145" progId="FLW3Drawing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53000"/>
                        <a:ext cx="3729038" cy="231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7FC91C9-5FD5-46D3-B58F-310D73BCD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65" y="685800"/>
            <a:ext cx="2085203" cy="5105400"/>
          </a:xfrm>
        </p:spPr>
        <p:txBody>
          <a:bodyPr>
            <a:normAutofit/>
          </a:bodyPr>
          <a:lstStyle/>
          <a:p>
            <a:r>
              <a:rPr lang="en-US" sz="25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3CD85F4-9F97-416E-B6F3-CE0DEC496A05}"/>
              </a:ext>
            </a:extLst>
          </p:cNvPr>
          <p:cNvSpPr/>
          <p:nvPr/>
        </p:nvSpPr>
        <p:spPr>
          <a:xfrm>
            <a:off x="3757612" y="713460"/>
            <a:ext cx="4869656" cy="954719"/>
          </a:xfrm>
          <a:custGeom>
            <a:avLst/>
            <a:gdLst>
              <a:gd name="connsiteX0" fmla="*/ 0 w 4869656"/>
              <a:gd name="connsiteY0" fmla="*/ 159123 h 954719"/>
              <a:gd name="connsiteX1" fmla="*/ 159123 w 4869656"/>
              <a:gd name="connsiteY1" fmla="*/ 0 h 954719"/>
              <a:gd name="connsiteX2" fmla="*/ 4710533 w 4869656"/>
              <a:gd name="connsiteY2" fmla="*/ 0 h 954719"/>
              <a:gd name="connsiteX3" fmla="*/ 4869656 w 4869656"/>
              <a:gd name="connsiteY3" fmla="*/ 159123 h 954719"/>
              <a:gd name="connsiteX4" fmla="*/ 4869656 w 4869656"/>
              <a:gd name="connsiteY4" fmla="*/ 795596 h 954719"/>
              <a:gd name="connsiteX5" fmla="*/ 4710533 w 4869656"/>
              <a:gd name="connsiteY5" fmla="*/ 954719 h 954719"/>
              <a:gd name="connsiteX6" fmla="*/ 159123 w 4869656"/>
              <a:gd name="connsiteY6" fmla="*/ 954719 h 954719"/>
              <a:gd name="connsiteX7" fmla="*/ 0 w 4869656"/>
              <a:gd name="connsiteY7" fmla="*/ 795596 h 954719"/>
              <a:gd name="connsiteX8" fmla="*/ 0 w 4869656"/>
              <a:gd name="connsiteY8" fmla="*/ 159123 h 954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69656" h="954719">
                <a:moveTo>
                  <a:pt x="0" y="159123"/>
                </a:moveTo>
                <a:cubicBezTo>
                  <a:pt x="0" y="71242"/>
                  <a:pt x="71242" y="0"/>
                  <a:pt x="159123" y="0"/>
                </a:cubicBezTo>
                <a:lnTo>
                  <a:pt x="4710533" y="0"/>
                </a:lnTo>
                <a:cubicBezTo>
                  <a:pt x="4798414" y="0"/>
                  <a:pt x="4869656" y="71242"/>
                  <a:pt x="4869656" y="159123"/>
                </a:cubicBezTo>
                <a:lnTo>
                  <a:pt x="4869656" y="795596"/>
                </a:lnTo>
                <a:cubicBezTo>
                  <a:pt x="4869656" y="883477"/>
                  <a:pt x="4798414" y="954719"/>
                  <a:pt x="4710533" y="954719"/>
                </a:cubicBezTo>
                <a:lnTo>
                  <a:pt x="159123" y="954719"/>
                </a:lnTo>
                <a:cubicBezTo>
                  <a:pt x="71242" y="954719"/>
                  <a:pt x="0" y="883477"/>
                  <a:pt x="0" y="795596"/>
                </a:cubicBezTo>
                <a:lnTo>
                  <a:pt x="0" y="15912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046" tIns="138046" rIns="138046" bIns="138046" numCol="1" spcCol="1270" anchor="ctr" anchorCtr="0">
            <a:noAutofit/>
          </a:bodyPr>
          <a:lstStyle/>
          <a:p>
            <a:pPr marL="0" lvl="0" indent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Impatience and frustration register in the words you speak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3F05C89-88E1-4FC5-A31B-2FD93C4FA4B6}"/>
              </a:ext>
            </a:extLst>
          </p:cNvPr>
          <p:cNvSpPr/>
          <p:nvPr/>
        </p:nvSpPr>
        <p:spPr>
          <a:xfrm>
            <a:off x="3757612" y="1737300"/>
            <a:ext cx="4869656" cy="954719"/>
          </a:xfrm>
          <a:custGeom>
            <a:avLst/>
            <a:gdLst>
              <a:gd name="connsiteX0" fmla="*/ 0 w 4869656"/>
              <a:gd name="connsiteY0" fmla="*/ 159123 h 954719"/>
              <a:gd name="connsiteX1" fmla="*/ 159123 w 4869656"/>
              <a:gd name="connsiteY1" fmla="*/ 0 h 954719"/>
              <a:gd name="connsiteX2" fmla="*/ 4710533 w 4869656"/>
              <a:gd name="connsiteY2" fmla="*/ 0 h 954719"/>
              <a:gd name="connsiteX3" fmla="*/ 4869656 w 4869656"/>
              <a:gd name="connsiteY3" fmla="*/ 159123 h 954719"/>
              <a:gd name="connsiteX4" fmla="*/ 4869656 w 4869656"/>
              <a:gd name="connsiteY4" fmla="*/ 795596 h 954719"/>
              <a:gd name="connsiteX5" fmla="*/ 4710533 w 4869656"/>
              <a:gd name="connsiteY5" fmla="*/ 954719 h 954719"/>
              <a:gd name="connsiteX6" fmla="*/ 159123 w 4869656"/>
              <a:gd name="connsiteY6" fmla="*/ 954719 h 954719"/>
              <a:gd name="connsiteX7" fmla="*/ 0 w 4869656"/>
              <a:gd name="connsiteY7" fmla="*/ 795596 h 954719"/>
              <a:gd name="connsiteX8" fmla="*/ 0 w 4869656"/>
              <a:gd name="connsiteY8" fmla="*/ 159123 h 954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69656" h="954719">
                <a:moveTo>
                  <a:pt x="0" y="159123"/>
                </a:moveTo>
                <a:cubicBezTo>
                  <a:pt x="0" y="71242"/>
                  <a:pt x="71242" y="0"/>
                  <a:pt x="159123" y="0"/>
                </a:cubicBezTo>
                <a:lnTo>
                  <a:pt x="4710533" y="0"/>
                </a:lnTo>
                <a:cubicBezTo>
                  <a:pt x="4798414" y="0"/>
                  <a:pt x="4869656" y="71242"/>
                  <a:pt x="4869656" y="159123"/>
                </a:cubicBezTo>
                <a:lnTo>
                  <a:pt x="4869656" y="795596"/>
                </a:lnTo>
                <a:cubicBezTo>
                  <a:pt x="4869656" y="883477"/>
                  <a:pt x="4798414" y="954719"/>
                  <a:pt x="4710533" y="954719"/>
                </a:cubicBezTo>
                <a:lnTo>
                  <a:pt x="159123" y="954719"/>
                </a:lnTo>
                <a:cubicBezTo>
                  <a:pt x="71242" y="954719"/>
                  <a:pt x="0" y="883477"/>
                  <a:pt x="0" y="795596"/>
                </a:cubicBezTo>
                <a:lnTo>
                  <a:pt x="0" y="15912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689636"/>
              <a:satOff val="-4355"/>
              <a:lumOff val="-2941"/>
              <a:alphaOff val="0"/>
            </a:schemeClr>
          </a:fillRef>
          <a:effectRef idx="0">
            <a:schemeClr val="accent5">
              <a:hueOff val="-1689636"/>
              <a:satOff val="-4355"/>
              <a:lumOff val="-294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046" tIns="138046" rIns="138046" bIns="138046" numCol="1" spcCol="1270" anchor="ctr" anchorCtr="0">
            <a:noAutofit/>
          </a:bodyPr>
          <a:lstStyle/>
          <a:p>
            <a:pPr marL="0" lvl="0" indent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The gestures you make come through in the words you speak.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DF13184-6293-4F56-BB30-0C9D675E5187}"/>
              </a:ext>
            </a:extLst>
          </p:cNvPr>
          <p:cNvSpPr/>
          <p:nvPr/>
        </p:nvSpPr>
        <p:spPr>
          <a:xfrm>
            <a:off x="3757612" y="2761140"/>
            <a:ext cx="4869656" cy="954719"/>
          </a:xfrm>
          <a:custGeom>
            <a:avLst/>
            <a:gdLst>
              <a:gd name="connsiteX0" fmla="*/ 0 w 4869656"/>
              <a:gd name="connsiteY0" fmla="*/ 159123 h 954719"/>
              <a:gd name="connsiteX1" fmla="*/ 159123 w 4869656"/>
              <a:gd name="connsiteY1" fmla="*/ 0 h 954719"/>
              <a:gd name="connsiteX2" fmla="*/ 4710533 w 4869656"/>
              <a:gd name="connsiteY2" fmla="*/ 0 h 954719"/>
              <a:gd name="connsiteX3" fmla="*/ 4869656 w 4869656"/>
              <a:gd name="connsiteY3" fmla="*/ 159123 h 954719"/>
              <a:gd name="connsiteX4" fmla="*/ 4869656 w 4869656"/>
              <a:gd name="connsiteY4" fmla="*/ 795596 h 954719"/>
              <a:gd name="connsiteX5" fmla="*/ 4710533 w 4869656"/>
              <a:gd name="connsiteY5" fmla="*/ 954719 h 954719"/>
              <a:gd name="connsiteX6" fmla="*/ 159123 w 4869656"/>
              <a:gd name="connsiteY6" fmla="*/ 954719 h 954719"/>
              <a:gd name="connsiteX7" fmla="*/ 0 w 4869656"/>
              <a:gd name="connsiteY7" fmla="*/ 795596 h 954719"/>
              <a:gd name="connsiteX8" fmla="*/ 0 w 4869656"/>
              <a:gd name="connsiteY8" fmla="*/ 159123 h 954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69656" h="954719">
                <a:moveTo>
                  <a:pt x="0" y="159123"/>
                </a:moveTo>
                <a:cubicBezTo>
                  <a:pt x="0" y="71242"/>
                  <a:pt x="71242" y="0"/>
                  <a:pt x="159123" y="0"/>
                </a:cubicBezTo>
                <a:lnTo>
                  <a:pt x="4710533" y="0"/>
                </a:lnTo>
                <a:cubicBezTo>
                  <a:pt x="4798414" y="0"/>
                  <a:pt x="4869656" y="71242"/>
                  <a:pt x="4869656" y="159123"/>
                </a:cubicBezTo>
                <a:lnTo>
                  <a:pt x="4869656" y="795596"/>
                </a:lnTo>
                <a:cubicBezTo>
                  <a:pt x="4869656" y="883477"/>
                  <a:pt x="4798414" y="954719"/>
                  <a:pt x="4710533" y="954719"/>
                </a:cubicBezTo>
                <a:lnTo>
                  <a:pt x="159123" y="954719"/>
                </a:lnTo>
                <a:cubicBezTo>
                  <a:pt x="71242" y="954719"/>
                  <a:pt x="0" y="883477"/>
                  <a:pt x="0" y="795596"/>
                </a:cubicBezTo>
                <a:lnTo>
                  <a:pt x="0" y="15912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379271"/>
              <a:satOff val="-8710"/>
              <a:lumOff val="-5883"/>
              <a:alphaOff val="0"/>
            </a:schemeClr>
          </a:fillRef>
          <a:effectRef idx="0">
            <a:schemeClr val="accent5">
              <a:hueOff val="-3379271"/>
              <a:satOff val="-8710"/>
              <a:lumOff val="-588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046" tIns="138046" rIns="138046" bIns="138046" numCol="1" spcCol="1270" anchor="ctr" anchorCtr="0">
            <a:noAutofit/>
          </a:bodyPr>
          <a:lstStyle/>
          <a:p>
            <a:pPr marL="0" lvl="0" indent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Focus on the sender’s point of view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2C60A5B-7EA9-4743-8156-36910CF3D456}"/>
              </a:ext>
            </a:extLst>
          </p:cNvPr>
          <p:cNvSpPr/>
          <p:nvPr/>
        </p:nvSpPr>
        <p:spPr>
          <a:xfrm>
            <a:off x="3757612" y="3784980"/>
            <a:ext cx="4869656" cy="954719"/>
          </a:xfrm>
          <a:custGeom>
            <a:avLst/>
            <a:gdLst>
              <a:gd name="connsiteX0" fmla="*/ 0 w 4869656"/>
              <a:gd name="connsiteY0" fmla="*/ 159123 h 954719"/>
              <a:gd name="connsiteX1" fmla="*/ 159123 w 4869656"/>
              <a:gd name="connsiteY1" fmla="*/ 0 h 954719"/>
              <a:gd name="connsiteX2" fmla="*/ 4710533 w 4869656"/>
              <a:gd name="connsiteY2" fmla="*/ 0 h 954719"/>
              <a:gd name="connsiteX3" fmla="*/ 4869656 w 4869656"/>
              <a:gd name="connsiteY3" fmla="*/ 159123 h 954719"/>
              <a:gd name="connsiteX4" fmla="*/ 4869656 w 4869656"/>
              <a:gd name="connsiteY4" fmla="*/ 795596 h 954719"/>
              <a:gd name="connsiteX5" fmla="*/ 4710533 w 4869656"/>
              <a:gd name="connsiteY5" fmla="*/ 954719 h 954719"/>
              <a:gd name="connsiteX6" fmla="*/ 159123 w 4869656"/>
              <a:gd name="connsiteY6" fmla="*/ 954719 h 954719"/>
              <a:gd name="connsiteX7" fmla="*/ 0 w 4869656"/>
              <a:gd name="connsiteY7" fmla="*/ 795596 h 954719"/>
              <a:gd name="connsiteX8" fmla="*/ 0 w 4869656"/>
              <a:gd name="connsiteY8" fmla="*/ 159123 h 954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69656" h="954719">
                <a:moveTo>
                  <a:pt x="0" y="159123"/>
                </a:moveTo>
                <a:cubicBezTo>
                  <a:pt x="0" y="71242"/>
                  <a:pt x="71242" y="0"/>
                  <a:pt x="159123" y="0"/>
                </a:cubicBezTo>
                <a:lnTo>
                  <a:pt x="4710533" y="0"/>
                </a:lnTo>
                <a:cubicBezTo>
                  <a:pt x="4798414" y="0"/>
                  <a:pt x="4869656" y="71242"/>
                  <a:pt x="4869656" y="159123"/>
                </a:cubicBezTo>
                <a:lnTo>
                  <a:pt x="4869656" y="795596"/>
                </a:lnTo>
                <a:cubicBezTo>
                  <a:pt x="4869656" y="883477"/>
                  <a:pt x="4798414" y="954719"/>
                  <a:pt x="4710533" y="954719"/>
                </a:cubicBezTo>
                <a:lnTo>
                  <a:pt x="159123" y="954719"/>
                </a:lnTo>
                <a:cubicBezTo>
                  <a:pt x="71242" y="954719"/>
                  <a:pt x="0" y="883477"/>
                  <a:pt x="0" y="795596"/>
                </a:cubicBezTo>
                <a:lnTo>
                  <a:pt x="0" y="15912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068907"/>
              <a:satOff val="-13064"/>
              <a:lumOff val="-8824"/>
              <a:alphaOff val="0"/>
            </a:schemeClr>
          </a:fillRef>
          <a:effectRef idx="0">
            <a:schemeClr val="accent5">
              <a:hueOff val="-5068907"/>
              <a:satOff val="-13064"/>
              <a:lumOff val="-882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046" tIns="138046" rIns="138046" bIns="138046" numCol="1" spcCol="1270" anchor="ctr" anchorCtr="0">
            <a:noAutofit/>
          </a:bodyPr>
          <a:lstStyle/>
          <a:p>
            <a:pPr marL="0" lvl="0" indent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Practice deflection techniques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93D0856-0469-40A2-96A0-602A10EA4024}"/>
              </a:ext>
            </a:extLst>
          </p:cNvPr>
          <p:cNvSpPr/>
          <p:nvPr/>
        </p:nvSpPr>
        <p:spPr>
          <a:xfrm>
            <a:off x="3757612" y="4808820"/>
            <a:ext cx="4869656" cy="954719"/>
          </a:xfrm>
          <a:custGeom>
            <a:avLst/>
            <a:gdLst>
              <a:gd name="connsiteX0" fmla="*/ 0 w 4869656"/>
              <a:gd name="connsiteY0" fmla="*/ 159123 h 954719"/>
              <a:gd name="connsiteX1" fmla="*/ 159123 w 4869656"/>
              <a:gd name="connsiteY1" fmla="*/ 0 h 954719"/>
              <a:gd name="connsiteX2" fmla="*/ 4710533 w 4869656"/>
              <a:gd name="connsiteY2" fmla="*/ 0 h 954719"/>
              <a:gd name="connsiteX3" fmla="*/ 4869656 w 4869656"/>
              <a:gd name="connsiteY3" fmla="*/ 159123 h 954719"/>
              <a:gd name="connsiteX4" fmla="*/ 4869656 w 4869656"/>
              <a:gd name="connsiteY4" fmla="*/ 795596 h 954719"/>
              <a:gd name="connsiteX5" fmla="*/ 4710533 w 4869656"/>
              <a:gd name="connsiteY5" fmla="*/ 954719 h 954719"/>
              <a:gd name="connsiteX6" fmla="*/ 159123 w 4869656"/>
              <a:gd name="connsiteY6" fmla="*/ 954719 h 954719"/>
              <a:gd name="connsiteX7" fmla="*/ 0 w 4869656"/>
              <a:gd name="connsiteY7" fmla="*/ 795596 h 954719"/>
              <a:gd name="connsiteX8" fmla="*/ 0 w 4869656"/>
              <a:gd name="connsiteY8" fmla="*/ 159123 h 954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69656" h="954719">
                <a:moveTo>
                  <a:pt x="0" y="159123"/>
                </a:moveTo>
                <a:cubicBezTo>
                  <a:pt x="0" y="71242"/>
                  <a:pt x="71242" y="0"/>
                  <a:pt x="159123" y="0"/>
                </a:cubicBezTo>
                <a:lnTo>
                  <a:pt x="4710533" y="0"/>
                </a:lnTo>
                <a:cubicBezTo>
                  <a:pt x="4798414" y="0"/>
                  <a:pt x="4869656" y="71242"/>
                  <a:pt x="4869656" y="159123"/>
                </a:cubicBezTo>
                <a:lnTo>
                  <a:pt x="4869656" y="795596"/>
                </a:lnTo>
                <a:cubicBezTo>
                  <a:pt x="4869656" y="883477"/>
                  <a:pt x="4798414" y="954719"/>
                  <a:pt x="4710533" y="954719"/>
                </a:cubicBezTo>
                <a:lnTo>
                  <a:pt x="159123" y="954719"/>
                </a:lnTo>
                <a:cubicBezTo>
                  <a:pt x="71242" y="954719"/>
                  <a:pt x="0" y="883477"/>
                  <a:pt x="0" y="795596"/>
                </a:cubicBezTo>
                <a:lnTo>
                  <a:pt x="0" y="15912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6758543"/>
              <a:satOff val="-17419"/>
              <a:lumOff val="-11765"/>
              <a:alphaOff val="0"/>
            </a:schemeClr>
          </a:fillRef>
          <a:effectRef idx="0">
            <a:schemeClr val="accent5">
              <a:hueOff val="-6758543"/>
              <a:satOff val="-17419"/>
              <a:lumOff val="-1176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046" tIns="138046" rIns="138046" bIns="138046" numCol="1" spcCol="1270" anchor="ctr" anchorCtr="0">
            <a:noAutofit/>
          </a:bodyPr>
          <a:lstStyle/>
          <a:p>
            <a:pPr marL="0" lvl="0" indent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/>
              <a:t>Use Paraphrasing</a:t>
            </a:r>
          </a:p>
        </p:txBody>
      </p:sp>
    </p:spTree>
    <p:extLst>
      <p:ext uri="{BB962C8B-B14F-4D97-AF65-F5344CB8AC3E}">
        <p14:creationId xmlns:p14="http://schemas.microsoft.com/office/powerpoint/2010/main" val="38764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E7ADAE82-1A17-4ED7-B03A-FF5C8A1237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077200" cy="914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4000" b="1" dirty="0"/>
              <a:t>IMPROVING VERBAL COMMUNICATIONS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5DFD17F6-1B93-46CA-8B00-14E39A37D3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1148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>
                  <a:extLst/>
                </a:blip>
              </a:buBlip>
              <a:defRPr/>
            </a:pPr>
            <a:r>
              <a:rPr lang="en-US" altLang="en-US" sz="3000" b="1" dirty="0"/>
              <a:t>Be aware of the "feedback loop."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>
                  <a:extLst/>
                </a:blip>
              </a:buBlip>
              <a:defRPr/>
            </a:pPr>
            <a:r>
              <a:rPr lang="en-US" altLang="en-US" sz="3000" b="1" dirty="0"/>
              <a:t>Be quiet and listen.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>
                  <a:extLst/>
                </a:blip>
              </a:buBlip>
              <a:defRPr/>
            </a:pPr>
            <a:r>
              <a:rPr lang="en-US" altLang="en-US" sz="3000" b="1" dirty="0"/>
              <a:t>Do not tell someone what to tell you.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>
                  <a:extLst/>
                </a:blip>
              </a:buBlip>
              <a:defRPr/>
            </a:pPr>
            <a:r>
              <a:rPr lang="en-US" altLang="en-US" sz="3000" b="1" dirty="0"/>
              <a:t>Do not assume anything.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>
                  <a:extLst/>
                </a:blip>
              </a:buBlip>
              <a:defRPr/>
            </a:pPr>
            <a:r>
              <a:rPr lang="en-US" altLang="en-US" sz="3000" b="1" dirty="0"/>
              <a:t>Remember that your tone can speak louder than your words.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>
                  <a:extLst/>
                </a:blip>
              </a:buBlip>
              <a:defRPr/>
            </a:pPr>
            <a:r>
              <a:rPr lang="en-US" altLang="en-US" sz="3000" b="1" dirty="0"/>
              <a:t>Do not use jargon inappropriately.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>
                  <a:extLst/>
                </a:blip>
              </a:buBlip>
              <a:defRPr/>
            </a:pPr>
            <a:r>
              <a:rPr lang="en-US" altLang="en-US" sz="3000" b="1" dirty="0"/>
              <a:t>Use complete sentences and a calm neutral tone.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uiExpand="1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1433</Words>
  <Application>Microsoft Office PowerPoint</Application>
  <PresentationFormat>On-screen Show (4:3)</PresentationFormat>
  <Paragraphs>243</Paragraphs>
  <Slides>33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6" baseType="lpstr">
      <vt:lpstr>Arial</vt:lpstr>
      <vt:lpstr>Arial Black</vt:lpstr>
      <vt:lpstr>Arial;Arrus Blk BT</vt:lpstr>
      <vt:lpstr>Calibri</vt:lpstr>
      <vt:lpstr>Calibri Light</vt:lpstr>
      <vt:lpstr>Helvetica</vt:lpstr>
      <vt:lpstr>Impact</vt:lpstr>
      <vt:lpstr>Times New Roman</vt:lpstr>
      <vt:lpstr>Verdana</vt:lpstr>
      <vt:lpstr>Wingdings</vt:lpstr>
      <vt:lpstr>Wingdings 3</vt:lpstr>
      <vt:lpstr>Office Theme</vt:lpstr>
      <vt:lpstr>Drawing</vt:lpstr>
      <vt:lpstr>PowerPoint Presentation</vt:lpstr>
      <vt:lpstr>TRAINING OBJECTIVES</vt:lpstr>
      <vt:lpstr>COMMUNICATION DEFINED</vt:lpstr>
      <vt:lpstr>INFORMATION GATHERING</vt:lpstr>
      <vt:lpstr>INFORMATION GATHERING</vt:lpstr>
      <vt:lpstr>BODY LANGUAGE</vt:lpstr>
      <vt:lpstr>COMPONENTS NECESSARY FOR COMMUNICATIONS</vt:lpstr>
      <vt:lpstr>FEEDBACK</vt:lpstr>
      <vt:lpstr>IMPROVING VERBAL COMMUNICATIONS</vt:lpstr>
      <vt:lpstr>IMPROVING LISTENING SKILLS</vt:lpstr>
      <vt:lpstr>IMPROVING LISTENING SKILLS</vt:lpstr>
      <vt:lpstr>RESPONDING TO QUESTIONS</vt:lpstr>
      <vt:lpstr>COMMUNICATION-ELECTRONIC DEVICES</vt:lpstr>
      <vt:lpstr>When Being Verbally Abused by Others, You Must Set an Example.</vt:lpstr>
      <vt:lpstr>VOICE AND SPEECH CONTROL</vt:lpstr>
      <vt:lpstr>RADIO BROADCASTING </vt:lpstr>
      <vt:lpstr>MICROPHONE TECHNIQUES</vt:lpstr>
      <vt:lpstr>BROADCASTING HINTS AND ERRORS</vt:lpstr>
      <vt:lpstr>ABC’s OF BROADCASTING</vt:lpstr>
      <vt:lpstr>PowerPoint Presentation</vt:lpstr>
      <vt:lpstr>Where?</vt:lpstr>
      <vt:lpstr>What?</vt:lpstr>
      <vt:lpstr>When?</vt:lpstr>
      <vt:lpstr>Who?</vt:lpstr>
      <vt:lpstr>Use the correct party reference:</vt:lpstr>
      <vt:lpstr>Weapons?</vt:lpstr>
      <vt:lpstr>Advantages of “10-Codes”</vt:lpstr>
      <vt:lpstr>Disadvantage of “10-Codes”</vt:lpstr>
      <vt:lpstr>Phrase Word Brevity Codes</vt:lpstr>
      <vt:lpstr>CORRECT BREVITY PHRASES</vt:lpstr>
      <vt:lpstr>Written Communication</vt:lpstr>
      <vt:lpstr>TRAINING OBJECTIVES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Bullard, Gary</dc:creator>
  <cp:lastModifiedBy>Bullard, Gary</cp:lastModifiedBy>
  <cp:revision>8</cp:revision>
  <dcterms:created xsi:type="dcterms:W3CDTF">2019-08-14T19:20:30Z</dcterms:created>
  <dcterms:modified xsi:type="dcterms:W3CDTF">2020-09-03T18:00:39Z</dcterms:modified>
</cp:coreProperties>
</file>