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5"/>
  </p:notesMasterIdLst>
  <p:sldIdLst>
    <p:sldId id="256" r:id="rId5"/>
    <p:sldId id="896" r:id="rId6"/>
    <p:sldId id="928" r:id="rId7"/>
    <p:sldId id="903" r:id="rId8"/>
    <p:sldId id="920" r:id="rId9"/>
    <p:sldId id="954" r:id="rId10"/>
    <p:sldId id="918" r:id="rId11"/>
    <p:sldId id="916" r:id="rId12"/>
    <p:sldId id="905" r:id="rId13"/>
    <p:sldId id="944" r:id="rId14"/>
    <p:sldId id="917" r:id="rId15"/>
    <p:sldId id="945" r:id="rId16"/>
    <p:sldId id="906" r:id="rId17"/>
    <p:sldId id="907" r:id="rId18"/>
    <p:sldId id="908" r:id="rId19"/>
    <p:sldId id="909" r:id="rId20"/>
    <p:sldId id="910" r:id="rId21"/>
    <p:sldId id="911" r:id="rId22"/>
    <p:sldId id="948" r:id="rId23"/>
    <p:sldId id="913" r:id="rId24"/>
    <p:sldId id="933" r:id="rId25"/>
    <p:sldId id="931" r:id="rId26"/>
    <p:sldId id="934" r:id="rId27"/>
    <p:sldId id="938" r:id="rId28"/>
    <p:sldId id="935" r:id="rId29"/>
    <p:sldId id="936" r:id="rId30"/>
    <p:sldId id="937" r:id="rId31"/>
    <p:sldId id="950" r:id="rId32"/>
    <p:sldId id="958" r:id="rId33"/>
    <p:sldId id="957" r:id="rId34"/>
    <p:sldId id="959" r:id="rId35"/>
    <p:sldId id="900" r:id="rId36"/>
    <p:sldId id="901" r:id="rId37"/>
    <p:sldId id="922" r:id="rId38"/>
    <p:sldId id="949" r:id="rId39"/>
    <p:sldId id="932" r:id="rId40"/>
    <p:sldId id="929" r:id="rId41"/>
    <p:sldId id="897" r:id="rId42"/>
    <p:sldId id="925" r:id="rId43"/>
    <p:sldId id="930" r:id="rId44"/>
    <p:sldId id="955" r:id="rId45"/>
    <p:sldId id="960" r:id="rId46"/>
    <p:sldId id="915" r:id="rId47"/>
    <p:sldId id="904" r:id="rId48"/>
    <p:sldId id="926" r:id="rId49"/>
    <p:sldId id="914" r:id="rId50"/>
    <p:sldId id="961" r:id="rId51"/>
    <p:sldId id="951" r:id="rId52"/>
    <p:sldId id="952"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73E2A8-44E3-4EA9-A4A3-799868849437}">
          <p14:sldIdLst>
            <p14:sldId id="256"/>
            <p14:sldId id="896"/>
            <p14:sldId id="928"/>
            <p14:sldId id="903"/>
            <p14:sldId id="920"/>
            <p14:sldId id="954"/>
            <p14:sldId id="918"/>
            <p14:sldId id="916"/>
            <p14:sldId id="905"/>
            <p14:sldId id="944"/>
            <p14:sldId id="917"/>
            <p14:sldId id="945"/>
            <p14:sldId id="906"/>
            <p14:sldId id="907"/>
            <p14:sldId id="908"/>
            <p14:sldId id="909"/>
            <p14:sldId id="910"/>
            <p14:sldId id="911"/>
            <p14:sldId id="948"/>
            <p14:sldId id="913"/>
            <p14:sldId id="933"/>
            <p14:sldId id="931"/>
            <p14:sldId id="934"/>
            <p14:sldId id="938"/>
            <p14:sldId id="935"/>
            <p14:sldId id="936"/>
            <p14:sldId id="937"/>
            <p14:sldId id="950"/>
            <p14:sldId id="958"/>
            <p14:sldId id="957"/>
            <p14:sldId id="959"/>
            <p14:sldId id="900"/>
            <p14:sldId id="901"/>
            <p14:sldId id="922"/>
            <p14:sldId id="949"/>
            <p14:sldId id="932"/>
            <p14:sldId id="929"/>
            <p14:sldId id="897"/>
            <p14:sldId id="925"/>
            <p14:sldId id="930"/>
            <p14:sldId id="955"/>
            <p14:sldId id="960"/>
            <p14:sldId id="915"/>
            <p14:sldId id="904"/>
            <p14:sldId id="926"/>
            <p14:sldId id="914"/>
            <p14:sldId id="961"/>
            <p14:sldId id="951"/>
            <p14:sldId id="952"/>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kley, Tonishia" initials="LT" lastIdx="1" clrIdx="0">
    <p:extLst>
      <p:ext uri="{19B8F6BF-5375-455C-9EA6-DF929625EA0E}">
        <p15:presenceInfo xmlns:p15="http://schemas.microsoft.com/office/powerpoint/2012/main" userId="S::toni.lockley1@ncdps.gov::55ba23c2-1853-4272-aa14-e82dc682e5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09B83-D355-4F78-8571-AB89885E1807}" v="4" dt="2024-09-16T20:16:36.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3792" autoAdjust="0"/>
  </p:normalViewPr>
  <p:slideViewPr>
    <p:cSldViewPr>
      <p:cViewPr varScale="1">
        <p:scale>
          <a:sx n="62" d="100"/>
          <a:sy n="62" d="100"/>
        </p:scale>
        <p:origin x="1024" y="56"/>
      </p:cViewPr>
      <p:guideLst>
        <p:guide orient="horz" pos="2160"/>
        <p:guide pos="2880"/>
      </p:guideLst>
    </p:cSldViewPr>
  </p:slideViewPr>
  <p:outlineViewPr>
    <p:cViewPr>
      <p:scale>
        <a:sx n="33" d="100"/>
        <a:sy n="33" d="100"/>
      </p:scale>
      <p:origin x="0" y="-44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FECDF-4B06-4C9F-A5C1-8A2CF998F66E}" type="datetimeFigureOut">
              <a:rPr lang="en-US" smtClean="0"/>
              <a:t>9/19/2024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07CC0-7FDF-41A2-B062-359C52C6902B}" type="slidenum">
              <a:rPr lang="en-US" smtClean="0"/>
              <a:t>‹#›</a:t>
            </a:fld>
            <a:endParaRPr lang="en-US" dirty="0"/>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dirty="0"/>
          </a:p>
        </p:txBody>
      </p:sp>
    </p:spTree>
    <p:extLst>
      <p:ext uri="{BB962C8B-B14F-4D97-AF65-F5344CB8AC3E}">
        <p14:creationId xmlns:p14="http://schemas.microsoft.com/office/powerpoint/2010/main" val="1404411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a:t>09/03/2024</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09/03/2024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09/03/2024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09/03/2024</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09/03/2024</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09/03/2024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09/03/2024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09/03/2024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r>
              <a:rPr lang="en-US"/>
              <a:t>09/03/2024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09/03/2024</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09/03/2024</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09/03/2024</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r>
              <a:rPr lang="en-US"/>
              <a:t>09/03/2024</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ojp.gov/about/ocr/eeop.ht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n-lt"/>
              </a:rPr>
              <a:t>Civil Rights for DOJ Subrecipients</a:t>
            </a:r>
          </a:p>
        </p:txBody>
      </p:sp>
      <p:sp>
        <p:nvSpPr>
          <p:cNvPr id="3" name="Subtitle 2"/>
          <p:cNvSpPr>
            <a:spLocks noGrp="1"/>
          </p:cNvSpPr>
          <p:nvPr>
            <p:ph type="subTitle" idx="1"/>
          </p:nvPr>
        </p:nvSpPr>
        <p:spPr>
          <a:xfrm>
            <a:off x="685800" y="4876800"/>
            <a:ext cx="7772400" cy="1199704"/>
          </a:xfrm>
        </p:spPr>
        <p:txBody>
          <a:bodyPr>
            <a:noAutofit/>
          </a:bodyPr>
          <a:lstStyle/>
          <a:p>
            <a:r>
              <a:rPr lang="en-US" sz="2000" dirty="0"/>
              <a:t>GCC Grant Award Workshop</a:t>
            </a:r>
          </a:p>
          <a:p>
            <a:r>
              <a:rPr lang="en-US" sz="2000" dirty="0"/>
              <a:t>Diane Barber, GCC Deputy Director and Civil Rights Coordinator</a:t>
            </a:r>
          </a:p>
          <a:p>
            <a:r>
              <a:rPr lang="en-US" sz="2000" dirty="0"/>
              <a:t>September 19, 2024</a:t>
            </a:r>
          </a:p>
        </p:txBody>
      </p:sp>
      <p:sp>
        <p:nvSpPr>
          <p:cNvPr id="6" name="Slide Number Placeholder 5"/>
          <p:cNvSpPr>
            <a:spLocks noGrp="1"/>
          </p:cNvSpPr>
          <p:nvPr>
            <p:ph type="sldNum" sz="quarter" idx="12"/>
          </p:nvPr>
        </p:nvSpPr>
        <p:spPr/>
        <p:txBody>
          <a:bodyPr/>
          <a:lstStyle/>
          <a:p>
            <a:fld id="{5217D969-FAF6-4667-9EED-A6C98B22320E}" type="slidenum">
              <a:rPr lang="en-US" smtClean="0"/>
              <a:t>1</a:t>
            </a:fld>
            <a:endParaRPr lang="en-US" dirty="0"/>
          </a:p>
        </p:txBody>
      </p:sp>
      <p:sp>
        <p:nvSpPr>
          <p:cNvPr id="5" name="Date Placeholder 4">
            <a:extLst>
              <a:ext uri="{FF2B5EF4-FFF2-40B4-BE49-F238E27FC236}">
                <a16:creationId xmlns:a16="http://schemas.microsoft.com/office/drawing/2014/main" id="{F8E9A59B-7E3F-42F0-854E-BB0A9D6A0E2B}"/>
              </a:ext>
            </a:extLst>
          </p:cNvPr>
          <p:cNvSpPr>
            <a:spLocks noGrp="1"/>
          </p:cNvSpPr>
          <p:nvPr>
            <p:ph type="dt" sz="half" idx="10"/>
          </p:nvPr>
        </p:nvSpPr>
        <p:spPr/>
        <p:txBody>
          <a:bodyPr/>
          <a:lstStyle/>
          <a:p>
            <a:r>
              <a:rPr lang="en-US"/>
              <a:t>09/03/2024</a:t>
            </a:r>
            <a:endParaRPr lang="en-US" dirty="0"/>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B3F30-AF8E-3527-5337-94361A26B6D2}"/>
              </a:ext>
            </a:extLst>
          </p:cNvPr>
          <p:cNvSpPr>
            <a:spLocks noGrp="1"/>
          </p:cNvSpPr>
          <p:nvPr>
            <p:ph idx="1"/>
          </p:nvPr>
        </p:nvSpPr>
        <p:spPr/>
        <p:txBody>
          <a:bodyPr/>
          <a:lstStyle/>
          <a:p>
            <a:pPr marL="109728" indent="0">
              <a:buNone/>
            </a:pPr>
            <a:r>
              <a:rPr lang="en-US" sz="4000" b="1" dirty="0"/>
              <a:t>NO</a:t>
            </a:r>
          </a:p>
          <a:p>
            <a:pPr marL="109728" indent="0">
              <a:buNone/>
            </a:pPr>
            <a:endParaRPr lang="en-US" dirty="0"/>
          </a:p>
          <a:p>
            <a:pPr marL="109728" indent="0">
              <a:buNone/>
            </a:pPr>
            <a:r>
              <a:rPr lang="en-US" dirty="0"/>
              <a:t>The Water and Sewer Department is not within the same department as the Police Department</a:t>
            </a:r>
          </a:p>
          <a:p>
            <a:endParaRPr lang="en-US" dirty="0"/>
          </a:p>
        </p:txBody>
      </p:sp>
      <p:sp>
        <p:nvSpPr>
          <p:cNvPr id="3" name="Date Placeholder 2">
            <a:extLst>
              <a:ext uri="{FF2B5EF4-FFF2-40B4-BE49-F238E27FC236}">
                <a16:creationId xmlns:a16="http://schemas.microsoft.com/office/drawing/2014/main" id="{AE94BC1A-A31E-0324-D886-41FC11FA78E6}"/>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619EDD9B-C2B3-A72C-4D84-C1BED9E8111E}"/>
              </a:ext>
            </a:extLst>
          </p:cNvPr>
          <p:cNvSpPr>
            <a:spLocks noGrp="1"/>
          </p:cNvSpPr>
          <p:nvPr>
            <p:ph type="sldNum" sz="quarter" idx="12"/>
          </p:nvPr>
        </p:nvSpPr>
        <p:spPr/>
        <p:txBody>
          <a:bodyPr/>
          <a:lstStyle/>
          <a:p>
            <a:fld id="{5217D969-FAF6-4667-9EED-A6C98B22320E}" type="slidenum">
              <a:rPr lang="en-US" smtClean="0"/>
              <a:t>10</a:t>
            </a:fld>
            <a:endParaRPr lang="en-US" dirty="0"/>
          </a:p>
        </p:txBody>
      </p:sp>
      <p:sp>
        <p:nvSpPr>
          <p:cNvPr id="5" name="Title 4">
            <a:extLst>
              <a:ext uri="{FF2B5EF4-FFF2-40B4-BE49-F238E27FC236}">
                <a16:creationId xmlns:a16="http://schemas.microsoft.com/office/drawing/2014/main" id="{FE77313C-40CD-1FF5-DC57-FF4248B143A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18307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3A0C1B-5AF8-EF14-A17B-8A4C6C9FB815}"/>
              </a:ext>
            </a:extLst>
          </p:cNvPr>
          <p:cNvSpPr>
            <a:spLocks noGrp="1"/>
          </p:cNvSpPr>
          <p:nvPr>
            <p:ph idx="1"/>
          </p:nvPr>
        </p:nvSpPr>
        <p:spPr/>
        <p:txBody>
          <a:bodyPr/>
          <a:lstStyle/>
          <a:p>
            <a:r>
              <a:rPr lang="en-US" dirty="0"/>
              <a:t>Does the Homicide Division within the Fayetteville Police Department need to comply with federal civil rights requirements – as a result of the sexual assault federal grant funding received by the police department? </a:t>
            </a:r>
          </a:p>
          <a:p>
            <a:endParaRPr lang="en-US" dirty="0"/>
          </a:p>
          <a:p>
            <a:endParaRPr lang="en-US" dirty="0"/>
          </a:p>
          <a:p>
            <a:r>
              <a:rPr lang="en-US" dirty="0"/>
              <a:t>Please type “Yes” or “No” in the chat</a:t>
            </a:r>
          </a:p>
          <a:p>
            <a:endParaRPr lang="en-US" dirty="0"/>
          </a:p>
        </p:txBody>
      </p:sp>
      <p:sp>
        <p:nvSpPr>
          <p:cNvPr id="3" name="Date Placeholder 2">
            <a:extLst>
              <a:ext uri="{FF2B5EF4-FFF2-40B4-BE49-F238E27FC236}">
                <a16:creationId xmlns:a16="http://schemas.microsoft.com/office/drawing/2014/main" id="{D9632FA4-B069-4C6F-69AE-2FF062C1D348}"/>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AC03EB74-35B2-F9A7-1008-67BAB8917841}"/>
              </a:ext>
            </a:extLst>
          </p:cNvPr>
          <p:cNvSpPr>
            <a:spLocks noGrp="1"/>
          </p:cNvSpPr>
          <p:nvPr>
            <p:ph type="sldNum" sz="quarter" idx="12"/>
          </p:nvPr>
        </p:nvSpPr>
        <p:spPr/>
        <p:txBody>
          <a:bodyPr/>
          <a:lstStyle/>
          <a:p>
            <a:fld id="{5217D969-FAF6-4667-9EED-A6C98B22320E}" type="slidenum">
              <a:rPr lang="en-US" smtClean="0"/>
              <a:t>11</a:t>
            </a:fld>
            <a:endParaRPr lang="en-US" dirty="0"/>
          </a:p>
        </p:txBody>
      </p:sp>
      <p:sp>
        <p:nvSpPr>
          <p:cNvPr id="5" name="Title 4">
            <a:extLst>
              <a:ext uri="{FF2B5EF4-FFF2-40B4-BE49-F238E27FC236}">
                <a16:creationId xmlns:a16="http://schemas.microsoft.com/office/drawing/2014/main" id="{D399812E-9827-6ABA-4FA0-8FAA05C14B32}"/>
              </a:ext>
            </a:extLst>
          </p:cNvPr>
          <p:cNvSpPr>
            <a:spLocks noGrp="1"/>
          </p:cNvSpPr>
          <p:nvPr>
            <p:ph type="title"/>
          </p:nvPr>
        </p:nvSpPr>
        <p:spPr/>
        <p:txBody>
          <a:bodyPr/>
          <a:lstStyle/>
          <a:p>
            <a:r>
              <a:rPr lang="en-US" dirty="0"/>
              <a:t>Question 2</a:t>
            </a:r>
          </a:p>
        </p:txBody>
      </p:sp>
    </p:spTree>
    <p:extLst>
      <p:ext uri="{BB962C8B-B14F-4D97-AF65-F5344CB8AC3E}">
        <p14:creationId xmlns:p14="http://schemas.microsoft.com/office/powerpoint/2010/main" val="323697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7F9FBC-AF73-1BC9-28A2-4FC97C2F729C}"/>
              </a:ext>
            </a:extLst>
          </p:cNvPr>
          <p:cNvSpPr>
            <a:spLocks noGrp="1"/>
          </p:cNvSpPr>
          <p:nvPr>
            <p:ph idx="1"/>
          </p:nvPr>
        </p:nvSpPr>
        <p:spPr/>
        <p:txBody>
          <a:bodyPr/>
          <a:lstStyle/>
          <a:p>
            <a:pPr marL="109728" indent="0">
              <a:buNone/>
            </a:pPr>
            <a:r>
              <a:rPr lang="en-US" sz="4000" b="1" dirty="0"/>
              <a:t>YES</a:t>
            </a:r>
          </a:p>
          <a:p>
            <a:pPr marL="109728" indent="0">
              <a:buNone/>
            </a:pPr>
            <a:endParaRPr lang="en-US" dirty="0"/>
          </a:p>
          <a:p>
            <a:pPr marL="109728" indent="0">
              <a:buNone/>
            </a:pPr>
            <a:r>
              <a:rPr lang="en-US" dirty="0"/>
              <a:t>The Homicide Division is within the Police Department</a:t>
            </a:r>
          </a:p>
          <a:p>
            <a:endParaRPr lang="en-US" dirty="0"/>
          </a:p>
        </p:txBody>
      </p:sp>
      <p:sp>
        <p:nvSpPr>
          <p:cNvPr id="3" name="Date Placeholder 2">
            <a:extLst>
              <a:ext uri="{FF2B5EF4-FFF2-40B4-BE49-F238E27FC236}">
                <a16:creationId xmlns:a16="http://schemas.microsoft.com/office/drawing/2014/main" id="{20F4376A-9CD4-A206-0078-A55EDB1F07CD}"/>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3A8FDF2C-61B0-7FB3-14BE-4F224F07BB50}"/>
              </a:ext>
            </a:extLst>
          </p:cNvPr>
          <p:cNvSpPr>
            <a:spLocks noGrp="1"/>
          </p:cNvSpPr>
          <p:nvPr>
            <p:ph type="sldNum" sz="quarter" idx="12"/>
          </p:nvPr>
        </p:nvSpPr>
        <p:spPr/>
        <p:txBody>
          <a:bodyPr/>
          <a:lstStyle/>
          <a:p>
            <a:fld id="{5217D969-FAF6-4667-9EED-A6C98B22320E}" type="slidenum">
              <a:rPr lang="en-US" smtClean="0"/>
              <a:t>12</a:t>
            </a:fld>
            <a:endParaRPr lang="en-US" dirty="0"/>
          </a:p>
        </p:txBody>
      </p:sp>
      <p:sp>
        <p:nvSpPr>
          <p:cNvPr id="5" name="Title 4">
            <a:extLst>
              <a:ext uri="{FF2B5EF4-FFF2-40B4-BE49-F238E27FC236}">
                <a16:creationId xmlns:a16="http://schemas.microsoft.com/office/drawing/2014/main" id="{AD6C62B3-B8E8-6BC0-8FF1-8588A26AAFA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8901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E1E8B-087B-970C-E2F0-8561CE30CAB0}"/>
              </a:ext>
            </a:extLst>
          </p:cNvPr>
          <p:cNvSpPr>
            <a:spLocks noGrp="1"/>
          </p:cNvSpPr>
          <p:nvPr>
            <p:ph idx="1"/>
          </p:nvPr>
        </p:nvSpPr>
        <p:spPr/>
        <p:txBody>
          <a:bodyPr/>
          <a:lstStyle/>
          <a:p>
            <a:r>
              <a:rPr lang="en-US" dirty="0"/>
              <a:t>Providing different services to individuals </a:t>
            </a:r>
          </a:p>
          <a:p>
            <a:pPr lvl="1"/>
            <a:r>
              <a:rPr lang="en-US" dirty="0"/>
              <a:t>Based not on different needs, but because of inclusion in a protected class</a:t>
            </a:r>
          </a:p>
          <a:p>
            <a:pPr marL="109728" indent="0">
              <a:buNone/>
            </a:pPr>
            <a:endParaRPr lang="en-US" dirty="0"/>
          </a:p>
          <a:p>
            <a:r>
              <a:rPr lang="en-US" dirty="0"/>
              <a:t>Denying the opportunity to participate as a member of a planning or advisory body </a:t>
            </a:r>
          </a:p>
          <a:p>
            <a:pPr marL="109728" indent="0">
              <a:buNone/>
            </a:pPr>
            <a:endParaRPr lang="en-US" dirty="0"/>
          </a:p>
          <a:p>
            <a:r>
              <a:rPr lang="en-US" dirty="0"/>
              <a:t>Selecting the location of a facility with the purpose or effect of excluding individuals</a:t>
            </a:r>
          </a:p>
          <a:p>
            <a:endParaRPr lang="en-US" dirty="0"/>
          </a:p>
        </p:txBody>
      </p:sp>
      <p:sp>
        <p:nvSpPr>
          <p:cNvPr id="3" name="Date Placeholder 2">
            <a:extLst>
              <a:ext uri="{FF2B5EF4-FFF2-40B4-BE49-F238E27FC236}">
                <a16:creationId xmlns:a16="http://schemas.microsoft.com/office/drawing/2014/main" id="{876E6239-56E3-BB8A-D868-F486B5C288B1}"/>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23835267-FECB-BBB5-9860-CCA10BAD49BD}"/>
              </a:ext>
            </a:extLst>
          </p:cNvPr>
          <p:cNvSpPr>
            <a:spLocks noGrp="1"/>
          </p:cNvSpPr>
          <p:nvPr>
            <p:ph type="sldNum" sz="quarter" idx="12"/>
          </p:nvPr>
        </p:nvSpPr>
        <p:spPr/>
        <p:txBody>
          <a:bodyPr/>
          <a:lstStyle/>
          <a:p>
            <a:fld id="{5217D969-FAF6-4667-9EED-A6C98B22320E}" type="slidenum">
              <a:rPr lang="en-US" smtClean="0"/>
              <a:t>13</a:t>
            </a:fld>
            <a:endParaRPr lang="en-US" dirty="0"/>
          </a:p>
        </p:txBody>
      </p:sp>
      <p:sp>
        <p:nvSpPr>
          <p:cNvPr id="5" name="Title 4">
            <a:extLst>
              <a:ext uri="{FF2B5EF4-FFF2-40B4-BE49-F238E27FC236}">
                <a16:creationId xmlns:a16="http://schemas.microsoft.com/office/drawing/2014/main" id="{2CF16CC7-96C0-EB7C-88F8-164C62455503}"/>
              </a:ext>
            </a:extLst>
          </p:cNvPr>
          <p:cNvSpPr>
            <a:spLocks noGrp="1"/>
          </p:cNvSpPr>
          <p:nvPr>
            <p:ph type="title"/>
          </p:nvPr>
        </p:nvSpPr>
        <p:spPr/>
        <p:txBody>
          <a:bodyPr/>
          <a:lstStyle/>
          <a:p>
            <a:r>
              <a:rPr lang="en-US" dirty="0"/>
              <a:t>Title VI Prohibitions</a:t>
            </a:r>
          </a:p>
        </p:txBody>
      </p:sp>
    </p:spTree>
    <p:extLst>
      <p:ext uri="{BB962C8B-B14F-4D97-AF65-F5344CB8AC3E}">
        <p14:creationId xmlns:p14="http://schemas.microsoft.com/office/powerpoint/2010/main" val="270653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B02370-192F-B690-D0BD-2C4CD974976E}"/>
              </a:ext>
            </a:extLst>
          </p:cNvPr>
          <p:cNvSpPr>
            <a:spLocks noGrp="1"/>
          </p:cNvSpPr>
          <p:nvPr>
            <p:ph idx="1"/>
          </p:nvPr>
        </p:nvSpPr>
        <p:spPr>
          <a:xfrm>
            <a:off x="457200" y="2362200"/>
            <a:ext cx="7924800" cy="3645091"/>
          </a:xfrm>
        </p:spPr>
        <p:txBody>
          <a:bodyPr>
            <a:normAutofit lnSpcReduction="10000"/>
          </a:bodyPr>
          <a:lstStyle/>
          <a:p>
            <a:pPr marL="109728" indent="0">
              <a:buNone/>
            </a:pPr>
            <a:r>
              <a:rPr lang="en-US" dirty="0"/>
              <a:t>No otherwise qualified individual with a disability in the United States, as defined in section 705 (20) of this title, shall, solely by reason of his or her disability, be </a:t>
            </a:r>
            <a:r>
              <a:rPr lang="en-US" b="1" u="sng" dirty="0"/>
              <a:t>excluded from the participation </a:t>
            </a:r>
            <a:r>
              <a:rPr lang="en-US" dirty="0"/>
              <a:t>in, </a:t>
            </a:r>
            <a:r>
              <a:rPr lang="en-US" b="1" u="sng" dirty="0"/>
              <a:t>be denied </a:t>
            </a:r>
            <a:r>
              <a:rPr lang="en-US" dirty="0"/>
              <a:t>the </a:t>
            </a:r>
            <a:r>
              <a:rPr lang="en-US" b="1" u="sng" dirty="0"/>
              <a:t>benefits </a:t>
            </a:r>
            <a:r>
              <a:rPr lang="en-US" dirty="0"/>
              <a:t>of, or be </a:t>
            </a:r>
            <a:r>
              <a:rPr lang="en-US" b="1" u="sng" dirty="0"/>
              <a:t>subjected to discrimination </a:t>
            </a:r>
            <a:r>
              <a:rPr lang="en-US" dirty="0"/>
              <a:t>under </a:t>
            </a:r>
            <a:r>
              <a:rPr lang="en-US" b="1" u="sng" dirty="0"/>
              <a:t>any program or activity receiving Federal financial assistance</a:t>
            </a:r>
            <a:r>
              <a:rPr lang="en-US" dirty="0"/>
              <a:t> or under any program or activity conducted by any Executive agency or by the United States Postal Service.</a:t>
            </a:r>
          </a:p>
        </p:txBody>
      </p:sp>
      <p:sp>
        <p:nvSpPr>
          <p:cNvPr id="3" name="Date Placeholder 2">
            <a:extLst>
              <a:ext uri="{FF2B5EF4-FFF2-40B4-BE49-F238E27FC236}">
                <a16:creationId xmlns:a16="http://schemas.microsoft.com/office/drawing/2014/main" id="{4F83FE7E-93A1-BB3F-4313-C34E88AE8B89}"/>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E7F0CB6E-CB9F-F09F-87E7-BA8F466C4A39}"/>
              </a:ext>
            </a:extLst>
          </p:cNvPr>
          <p:cNvSpPr>
            <a:spLocks noGrp="1"/>
          </p:cNvSpPr>
          <p:nvPr>
            <p:ph type="sldNum" sz="quarter" idx="12"/>
          </p:nvPr>
        </p:nvSpPr>
        <p:spPr/>
        <p:txBody>
          <a:bodyPr/>
          <a:lstStyle/>
          <a:p>
            <a:fld id="{5217D969-FAF6-4667-9EED-A6C98B22320E}" type="slidenum">
              <a:rPr lang="en-US" smtClean="0"/>
              <a:t>14</a:t>
            </a:fld>
            <a:endParaRPr lang="en-US" dirty="0"/>
          </a:p>
        </p:txBody>
      </p:sp>
      <p:sp>
        <p:nvSpPr>
          <p:cNvPr id="5" name="Title 4">
            <a:extLst>
              <a:ext uri="{FF2B5EF4-FFF2-40B4-BE49-F238E27FC236}">
                <a16:creationId xmlns:a16="http://schemas.microsoft.com/office/drawing/2014/main" id="{EC00F363-21F8-36AC-10CA-E9EA6EF93454}"/>
              </a:ext>
            </a:extLst>
          </p:cNvPr>
          <p:cNvSpPr>
            <a:spLocks noGrp="1"/>
          </p:cNvSpPr>
          <p:nvPr>
            <p:ph type="title"/>
          </p:nvPr>
        </p:nvSpPr>
        <p:spPr>
          <a:xfrm>
            <a:off x="457200" y="274638"/>
            <a:ext cx="8229600" cy="2239962"/>
          </a:xfrm>
        </p:spPr>
        <p:txBody>
          <a:bodyPr>
            <a:normAutofit fontScale="90000"/>
          </a:bodyPr>
          <a:lstStyle/>
          <a:p>
            <a:pPr algn="ctr"/>
            <a:r>
              <a:rPr lang="en-US" b="1" dirty="0"/>
              <a:t>Section 504 of the Rehabilitation </a:t>
            </a:r>
            <a:br>
              <a:rPr lang="en-US" b="1" dirty="0"/>
            </a:br>
            <a:r>
              <a:rPr lang="en-US" b="1" dirty="0"/>
              <a:t>Act of 1973 </a:t>
            </a:r>
            <a:br>
              <a:rPr lang="en-US" b="1" dirty="0"/>
            </a:br>
            <a:r>
              <a:rPr lang="en-US" dirty="0">
                <a:solidFill>
                  <a:schemeClr val="tx1"/>
                </a:solidFill>
              </a:rPr>
              <a:t>(re: disabilities) </a:t>
            </a:r>
            <a:br>
              <a:rPr lang="en-US" dirty="0"/>
            </a:br>
            <a:endParaRPr lang="en-US" dirty="0"/>
          </a:p>
        </p:txBody>
      </p:sp>
    </p:spTree>
    <p:extLst>
      <p:ext uri="{BB962C8B-B14F-4D97-AF65-F5344CB8AC3E}">
        <p14:creationId xmlns:p14="http://schemas.microsoft.com/office/powerpoint/2010/main" val="343428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4BD65-5320-5BED-377D-C44B10ECF990}"/>
              </a:ext>
            </a:extLst>
          </p:cNvPr>
          <p:cNvSpPr>
            <a:spLocks noGrp="1"/>
          </p:cNvSpPr>
          <p:nvPr>
            <p:ph idx="1"/>
          </p:nvPr>
        </p:nvSpPr>
        <p:spPr>
          <a:xfrm>
            <a:off x="685800" y="2362200"/>
            <a:ext cx="7961472" cy="3505200"/>
          </a:xfrm>
        </p:spPr>
        <p:txBody>
          <a:bodyPr>
            <a:noAutofit/>
          </a:bodyPr>
          <a:lstStyle/>
          <a:p>
            <a:pPr marL="109728" indent="0">
              <a:buNone/>
            </a:pPr>
            <a:r>
              <a:rPr lang="en-US" sz="2400" dirty="0"/>
              <a:t>Title II prohibits discrimination </a:t>
            </a:r>
            <a:r>
              <a:rPr lang="en-US" sz="2400" b="1" u="sng" dirty="0"/>
              <a:t>by state and local government agencies</a:t>
            </a:r>
            <a:r>
              <a:rPr lang="en-US" sz="2400" dirty="0"/>
              <a:t>. This Title covers </a:t>
            </a:r>
            <a:r>
              <a:rPr lang="en-US" sz="2400" b="1" u="sng" dirty="0"/>
              <a:t>all</a:t>
            </a:r>
            <a:r>
              <a:rPr lang="en-US" sz="2400" dirty="0"/>
              <a:t> public agencies regardless of whether they receive federal assistance. This Title guarantees access to all programs, services, and activities provided by a public agency, including public education, employment, recreation, health care, social services, courts, voting, and town meetings. State and local government-funded colleges and universities and other post-secondary educational programs must not discriminate under Title II. </a:t>
            </a:r>
          </a:p>
        </p:txBody>
      </p:sp>
      <p:sp>
        <p:nvSpPr>
          <p:cNvPr id="3" name="Date Placeholder 2">
            <a:extLst>
              <a:ext uri="{FF2B5EF4-FFF2-40B4-BE49-F238E27FC236}">
                <a16:creationId xmlns:a16="http://schemas.microsoft.com/office/drawing/2014/main" id="{627C013A-6FE2-427A-98BB-32C7BF6FF0F1}"/>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167CF8E6-4862-6F74-5065-4A079E515D74}"/>
              </a:ext>
            </a:extLst>
          </p:cNvPr>
          <p:cNvSpPr>
            <a:spLocks noGrp="1"/>
          </p:cNvSpPr>
          <p:nvPr>
            <p:ph type="sldNum" sz="quarter" idx="12"/>
          </p:nvPr>
        </p:nvSpPr>
        <p:spPr/>
        <p:txBody>
          <a:bodyPr/>
          <a:lstStyle/>
          <a:p>
            <a:fld id="{5217D969-FAF6-4667-9EED-A6C98B22320E}" type="slidenum">
              <a:rPr lang="en-US" smtClean="0"/>
              <a:t>15</a:t>
            </a:fld>
            <a:endParaRPr lang="en-US" dirty="0"/>
          </a:p>
        </p:txBody>
      </p:sp>
      <p:sp>
        <p:nvSpPr>
          <p:cNvPr id="5" name="Title 4">
            <a:extLst>
              <a:ext uri="{FF2B5EF4-FFF2-40B4-BE49-F238E27FC236}">
                <a16:creationId xmlns:a16="http://schemas.microsoft.com/office/drawing/2014/main" id="{5A9974DB-6A93-5460-1B84-AA1AB3FFB20D}"/>
              </a:ext>
            </a:extLst>
          </p:cNvPr>
          <p:cNvSpPr>
            <a:spLocks noGrp="1"/>
          </p:cNvSpPr>
          <p:nvPr>
            <p:ph type="title"/>
          </p:nvPr>
        </p:nvSpPr>
        <p:spPr>
          <a:xfrm>
            <a:off x="457200" y="274638"/>
            <a:ext cx="8229600" cy="1935162"/>
          </a:xfrm>
        </p:spPr>
        <p:txBody>
          <a:bodyPr>
            <a:normAutofit fontScale="90000"/>
          </a:bodyPr>
          <a:lstStyle/>
          <a:p>
            <a:pPr algn="ctr"/>
            <a:r>
              <a:rPr lang="en-US" b="1" dirty="0"/>
              <a:t>Title II of the Americans with </a:t>
            </a:r>
            <a:br>
              <a:rPr lang="en-US" b="1" dirty="0"/>
            </a:br>
            <a:r>
              <a:rPr lang="en-US" b="1" dirty="0"/>
              <a:t>Disabilities Act of 1990</a:t>
            </a:r>
            <a:r>
              <a:rPr lang="en-US" dirty="0"/>
              <a:t> </a:t>
            </a:r>
            <a:br>
              <a:rPr lang="en-US" dirty="0"/>
            </a:br>
            <a:r>
              <a:rPr lang="en-US" dirty="0">
                <a:solidFill>
                  <a:schemeClr val="tx1"/>
                </a:solidFill>
              </a:rPr>
              <a:t>(re: disabilities) </a:t>
            </a:r>
            <a:br>
              <a:rPr lang="en-US" dirty="0"/>
            </a:br>
            <a:endParaRPr lang="en-US" dirty="0"/>
          </a:p>
        </p:txBody>
      </p:sp>
    </p:spTree>
    <p:extLst>
      <p:ext uri="{BB962C8B-B14F-4D97-AF65-F5344CB8AC3E}">
        <p14:creationId xmlns:p14="http://schemas.microsoft.com/office/powerpoint/2010/main" val="57118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A637B-B3D7-9AAA-A8BE-DAD3819EBD95}"/>
              </a:ext>
            </a:extLst>
          </p:cNvPr>
          <p:cNvSpPr>
            <a:spLocks noGrp="1"/>
          </p:cNvSpPr>
          <p:nvPr>
            <p:ph idx="1"/>
          </p:nvPr>
        </p:nvSpPr>
        <p:spPr>
          <a:xfrm>
            <a:off x="386296" y="2036064"/>
            <a:ext cx="8229600" cy="2785872"/>
          </a:xfrm>
        </p:spPr>
        <p:txBody>
          <a:bodyPr/>
          <a:lstStyle/>
          <a:p>
            <a:pPr marL="109728" indent="0">
              <a:buNone/>
            </a:pPr>
            <a:r>
              <a:rPr lang="en-US" dirty="0"/>
              <a:t>A handicapped (disabled) person means any person who: • has a physical or mental impairment which substantially limits one or more major life activities; </a:t>
            </a:r>
          </a:p>
          <a:p>
            <a:pPr marL="109728" indent="0">
              <a:buNone/>
            </a:pPr>
            <a:r>
              <a:rPr lang="en-US" dirty="0"/>
              <a:t>• has a record of such an impairment, or </a:t>
            </a:r>
          </a:p>
          <a:p>
            <a:pPr marL="109728" indent="0">
              <a:buNone/>
            </a:pPr>
            <a:r>
              <a:rPr lang="en-US" dirty="0"/>
              <a:t>• is regarded as having such an impairment</a:t>
            </a:r>
          </a:p>
        </p:txBody>
      </p:sp>
      <p:sp>
        <p:nvSpPr>
          <p:cNvPr id="3" name="Date Placeholder 2">
            <a:extLst>
              <a:ext uri="{FF2B5EF4-FFF2-40B4-BE49-F238E27FC236}">
                <a16:creationId xmlns:a16="http://schemas.microsoft.com/office/drawing/2014/main" id="{2441509F-637A-15EA-0AFB-7404711B9518}"/>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D7EF84C6-9657-EC99-0167-A8FF78E71675}"/>
              </a:ext>
            </a:extLst>
          </p:cNvPr>
          <p:cNvSpPr>
            <a:spLocks noGrp="1"/>
          </p:cNvSpPr>
          <p:nvPr>
            <p:ph type="sldNum" sz="quarter" idx="12"/>
          </p:nvPr>
        </p:nvSpPr>
        <p:spPr/>
        <p:txBody>
          <a:bodyPr/>
          <a:lstStyle/>
          <a:p>
            <a:fld id="{5217D969-FAF6-4667-9EED-A6C98B22320E}" type="slidenum">
              <a:rPr lang="en-US" smtClean="0"/>
              <a:t>16</a:t>
            </a:fld>
            <a:endParaRPr lang="en-US" dirty="0"/>
          </a:p>
        </p:txBody>
      </p:sp>
      <p:sp>
        <p:nvSpPr>
          <p:cNvPr id="5" name="Title 4">
            <a:extLst>
              <a:ext uri="{FF2B5EF4-FFF2-40B4-BE49-F238E27FC236}">
                <a16:creationId xmlns:a16="http://schemas.microsoft.com/office/drawing/2014/main" id="{4BBA384E-E678-9C47-E226-F655A35A4594}"/>
              </a:ext>
            </a:extLst>
          </p:cNvPr>
          <p:cNvSpPr>
            <a:spLocks noGrp="1"/>
          </p:cNvSpPr>
          <p:nvPr>
            <p:ph type="title"/>
          </p:nvPr>
        </p:nvSpPr>
        <p:spPr/>
        <p:txBody>
          <a:bodyPr>
            <a:normAutofit fontScale="90000"/>
          </a:bodyPr>
          <a:lstStyle/>
          <a:p>
            <a:r>
              <a:rPr lang="en-US" dirty="0"/>
              <a:t>Section 504 and Title II of the ADA Definitions</a:t>
            </a:r>
          </a:p>
        </p:txBody>
      </p:sp>
    </p:spTree>
    <p:extLst>
      <p:ext uri="{BB962C8B-B14F-4D97-AF65-F5344CB8AC3E}">
        <p14:creationId xmlns:p14="http://schemas.microsoft.com/office/powerpoint/2010/main" val="270244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E6CBEB-50DB-D368-9212-E2A55963A7F5}"/>
              </a:ext>
            </a:extLst>
          </p:cNvPr>
          <p:cNvSpPr>
            <a:spLocks noGrp="1"/>
          </p:cNvSpPr>
          <p:nvPr>
            <p:ph idx="1"/>
          </p:nvPr>
        </p:nvSpPr>
        <p:spPr>
          <a:xfrm>
            <a:off x="417672" y="1846454"/>
            <a:ext cx="8229600" cy="3395472"/>
          </a:xfrm>
        </p:spPr>
        <p:txBody>
          <a:bodyPr/>
          <a:lstStyle/>
          <a:p>
            <a:r>
              <a:rPr lang="en-US" dirty="0"/>
              <a:t>50 or more employees and receives federal financial assistance of $25,000 or more</a:t>
            </a:r>
          </a:p>
          <a:p>
            <a:pPr lvl="1"/>
            <a:r>
              <a:rPr lang="en-US" dirty="0"/>
              <a:t>Designated Section 504 Compliance Coordinator (may be/usually is someone in HR)</a:t>
            </a:r>
          </a:p>
          <a:p>
            <a:pPr lvl="1"/>
            <a:r>
              <a:rPr lang="en-US" dirty="0"/>
              <a:t>Adopt grievance procedures</a:t>
            </a:r>
          </a:p>
          <a:p>
            <a:pPr lvl="1"/>
            <a:r>
              <a:rPr lang="en-US" dirty="0"/>
              <a:t>Notify program participants, applicants, beneficiaries, unions, and organizations with collective bargaining agreements, that recipient does not discriminate on the basis of disability</a:t>
            </a:r>
          </a:p>
        </p:txBody>
      </p:sp>
      <p:sp>
        <p:nvSpPr>
          <p:cNvPr id="3" name="Date Placeholder 2">
            <a:extLst>
              <a:ext uri="{FF2B5EF4-FFF2-40B4-BE49-F238E27FC236}">
                <a16:creationId xmlns:a16="http://schemas.microsoft.com/office/drawing/2014/main" id="{AD58BC59-5120-6C7E-B3B2-79E80D1A0A05}"/>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59CDD347-8D85-E6FD-2B96-B947E889E94E}"/>
              </a:ext>
            </a:extLst>
          </p:cNvPr>
          <p:cNvSpPr>
            <a:spLocks noGrp="1"/>
          </p:cNvSpPr>
          <p:nvPr>
            <p:ph type="sldNum" sz="quarter" idx="12"/>
          </p:nvPr>
        </p:nvSpPr>
        <p:spPr/>
        <p:txBody>
          <a:bodyPr/>
          <a:lstStyle/>
          <a:p>
            <a:fld id="{5217D969-FAF6-4667-9EED-A6C98B22320E}" type="slidenum">
              <a:rPr lang="en-US" smtClean="0"/>
              <a:t>17</a:t>
            </a:fld>
            <a:endParaRPr lang="en-US" dirty="0"/>
          </a:p>
        </p:txBody>
      </p:sp>
      <p:sp>
        <p:nvSpPr>
          <p:cNvPr id="5" name="Title 4">
            <a:extLst>
              <a:ext uri="{FF2B5EF4-FFF2-40B4-BE49-F238E27FC236}">
                <a16:creationId xmlns:a16="http://schemas.microsoft.com/office/drawing/2014/main" id="{71C756AA-1AB9-B535-6CA9-2E53573EF683}"/>
              </a:ext>
            </a:extLst>
          </p:cNvPr>
          <p:cNvSpPr>
            <a:spLocks noGrp="1"/>
          </p:cNvSpPr>
          <p:nvPr>
            <p:ph type="title"/>
          </p:nvPr>
        </p:nvSpPr>
        <p:spPr/>
        <p:txBody>
          <a:bodyPr>
            <a:normAutofit fontScale="90000"/>
          </a:bodyPr>
          <a:lstStyle/>
          <a:p>
            <a:r>
              <a:rPr lang="en-US" dirty="0"/>
              <a:t>Other Requirements:  Section 504 of the Rehabilitation Act of 1973</a:t>
            </a:r>
          </a:p>
        </p:txBody>
      </p:sp>
    </p:spTree>
    <p:extLst>
      <p:ext uri="{BB962C8B-B14F-4D97-AF65-F5344CB8AC3E}">
        <p14:creationId xmlns:p14="http://schemas.microsoft.com/office/powerpoint/2010/main" val="380834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6B08B3-F45B-19EF-0816-80B8D638EDA0}"/>
              </a:ext>
            </a:extLst>
          </p:cNvPr>
          <p:cNvSpPr>
            <a:spLocks noGrp="1"/>
          </p:cNvSpPr>
          <p:nvPr>
            <p:ph idx="1"/>
          </p:nvPr>
        </p:nvSpPr>
        <p:spPr/>
        <p:txBody>
          <a:bodyPr/>
          <a:lstStyle/>
          <a:p>
            <a:r>
              <a:rPr lang="en-US" dirty="0"/>
              <a:t>A federally-funded domestic violence shelter has a blanket policy that residents cannot be taking any prescribed psychotropic medication while staying at the shelter. </a:t>
            </a:r>
          </a:p>
          <a:p>
            <a:endParaRPr lang="en-US" dirty="0"/>
          </a:p>
          <a:p>
            <a:r>
              <a:rPr lang="en-US" dirty="0"/>
              <a:t>Does this policy violate Section 504 of the 1973 Rehabilitation Act?</a:t>
            </a:r>
          </a:p>
          <a:p>
            <a:endParaRPr lang="en-US" dirty="0"/>
          </a:p>
          <a:p>
            <a:r>
              <a:rPr lang="en-US" dirty="0"/>
              <a:t>Please type “Yes” or “No” in the chat</a:t>
            </a:r>
          </a:p>
        </p:txBody>
      </p:sp>
      <p:sp>
        <p:nvSpPr>
          <p:cNvPr id="3" name="Date Placeholder 2">
            <a:extLst>
              <a:ext uri="{FF2B5EF4-FFF2-40B4-BE49-F238E27FC236}">
                <a16:creationId xmlns:a16="http://schemas.microsoft.com/office/drawing/2014/main" id="{9A9D5375-7D6C-5E54-1CBC-0F17FD755BD5}"/>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00C40F2E-912D-B9D9-8DA4-0BA33C2EAECA}"/>
              </a:ext>
            </a:extLst>
          </p:cNvPr>
          <p:cNvSpPr>
            <a:spLocks noGrp="1"/>
          </p:cNvSpPr>
          <p:nvPr>
            <p:ph type="sldNum" sz="quarter" idx="12"/>
          </p:nvPr>
        </p:nvSpPr>
        <p:spPr/>
        <p:txBody>
          <a:bodyPr/>
          <a:lstStyle/>
          <a:p>
            <a:fld id="{5217D969-FAF6-4667-9EED-A6C98B22320E}" type="slidenum">
              <a:rPr lang="en-US" smtClean="0"/>
              <a:t>18</a:t>
            </a:fld>
            <a:endParaRPr lang="en-US" dirty="0"/>
          </a:p>
        </p:txBody>
      </p:sp>
      <p:sp>
        <p:nvSpPr>
          <p:cNvPr id="5" name="Title 4">
            <a:extLst>
              <a:ext uri="{FF2B5EF4-FFF2-40B4-BE49-F238E27FC236}">
                <a16:creationId xmlns:a16="http://schemas.microsoft.com/office/drawing/2014/main" id="{F83349DE-1722-2AAA-2C68-F26EEE8F81B1}"/>
              </a:ext>
            </a:extLst>
          </p:cNvPr>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389006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F2A6F-769B-585B-863E-26D54AAE491A}"/>
              </a:ext>
            </a:extLst>
          </p:cNvPr>
          <p:cNvSpPr>
            <a:spLocks noGrp="1"/>
          </p:cNvSpPr>
          <p:nvPr>
            <p:ph idx="1"/>
          </p:nvPr>
        </p:nvSpPr>
        <p:spPr/>
        <p:txBody>
          <a:bodyPr/>
          <a:lstStyle/>
          <a:p>
            <a:pPr marL="109728" indent="0">
              <a:buNone/>
            </a:pPr>
            <a:r>
              <a:rPr lang="en-US" sz="4800" dirty="0"/>
              <a:t>YES</a:t>
            </a:r>
          </a:p>
          <a:p>
            <a:endParaRPr lang="en-US" dirty="0"/>
          </a:p>
          <a:p>
            <a:r>
              <a:rPr lang="en-US" dirty="0"/>
              <a:t>By having a blanket exclusionary policy, the shelter discriminates against persons who have a mental disability that may have to be controlled by medication, and who are qualified to receive services</a:t>
            </a:r>
          </a:p>
        </p:txBody>
      </p:sp>
      <p:sp>
        <p:nvSpPr>
          <p:cNvPr id="3" name="Date Placeholder 2">
            <a:extLst>
              <a:ext uri="{FF2B5EF4-FFF2-40B4-BE49-F238E27FC236}">
                <a16:creationId xmlns:a16="http://schemas.microsoft.com/office/drawing/2014/main" id="{70C6C478-1178-AE88-9BDD-5A130935465A}"/>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10A0F1DA-982F-B197-EF93-931522334AA8}"/>
              </a:ext>
            </a:extLst>
          </p:cNvPr>
          <p:cNvSpPr>
            <a:spLocks noGrp="1"/>
          </p:cNvSpPr>
          <p:nvPr>
            <p:ph type="sldNum" sz="quarter" idx="12"/>
          </p:nvPr>
        </p:nvSpPr>
        <p:spPr/>
        <p:txBody>
          <a:bodyPr/>
          <a:lstStyle/>
          <a:p>
            <a:fld id="{5217D969-FAF6-4667-9EED-A6C98B22320E}" type="slidenum">
              <a:rPr lang="en-US" smtClean="0"/>
              <a:t>19</a:t>
            </a:fld>
            <a:endParaRPr lang="en-US" dirty="0"/>
          </a:p>
        </p:txBody>
      </p:sp>
      <p:sp>
        <p:nvSpPr>
          <p:cNvPr id="5" name="Title 4">
            <a:extLst>
              <a:ext uri="{FF2B5EF4-FFF2-40B4-BE49-F238E27FC236}">
                <a16:creationId xmlns:a16="http://schemas.microsoft.com/office/drawing/2014/main" id="{68161456-250D-4C31-DC6D-BC13C44BADD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7926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5BCAB2-EAD9-A7D6-FEE1-752E89FE33BC}"/>
              </a:ext>
            </a:extLst>
          </p:cNvPr>
          <p:cNvSpPr>
            <a:spLocks noGrp="1"/>
          </p:cNvSpPr>
          <p:nvPr>
            <p:ph type="subTitle" idx="1"/>
          </p:nvPr>
        </p:nvSpPr>
        <p:spPr>
          <a:xfrm>
            <a:off x="685800" y="1600200"/>
            <a:ext cx="7696200" cy="4419600"/>
          </a:xfrm>
        </p:spPr>
        <p:txBody>
          <a:bodyPr>
            <a:normAutofit/>
          </a:bodyPr>
          <a:lstStyle/>
          <a:p>
            <a:pPr algn="ctr"/>
            <a:r>
              <a:rPr lang="en-US" sz="2800" dirty="0"/>
              <a:t>This presentation was prepared by the North Carolina Governor’s Crime Commission to provide information to subrecipients and their staff (employees and volunteers) concerning their civil rights responsibilities. Upon acceptance of federal funds, subrecipients are required to comply with federal civil rights laws. We also hope this will be a useful tool in the successful administration of your agency’s mission.</a:t>
            </a:r>
          </a:p>
        </p:txBody>
      </p:sp>
      <p:sp>
        <p:nvSpPr>
          <p:cNvPr id="4" name="Date Placeholder 3">
            <a:extLst>
              <a:ext uri="{FF2B5EF4-FFF2-40B4-BE49-F238E27FC236}">
                <a16:creationId xmlns:a16="http://schemas.microsoft.com/office/drawing/2014/main" id="{028ED800-AD5B-DD25-698F-B7C4C08A093C}"/>
              </a:ext>
            </a:extLst>
          </p:cNvPr>
          <p:cNvSpPr>
            <a:spLocks noGrp="1"/>
          </p:cNvSpPr>
          <p:nvPr>
            <p:ph type="dt" sz="half" idx="10"/>
          </p:nvPr>
        </p:nvSpPr>
        <p:spPr/>
        <p:txBody>
          <a:bodyPr/>
          <a:lstStyle/>
          <a:p>
            <a:r>
              <a:rPr lang="en-US"/>
              <a:t>09/03/2024</a:t>
            </a:r>
            <a:endParaRPr lang="en-US" dirty="0"/>
          </a:p>
        </p:txBody>
      </p:sp>
      <p:sp>
        <p:nvSpPr>
          <p:cNvPr id="5" name="Slide Number Placeholder 4">
            <a:extLst>
              <a:ext uri="{FF2B5EF4-FFF2-40B4-BE49-F238E27FC236}">
                <a16:creationId xmlns:a16="http://schemas.microsoft.com/office/drawing/2014/main" id="{D82C5E2B-0BA8-F9B2-25E1-2164AC7366D0}"/>
              </a:ext>
            </a:extLst>
          </p:cNvPr>
          <p:cNvSpPr>
            <a:spLocks noGrp="1"/>
          </p:cNvSpPr>
          <p:nvPr>
            <p:ph type="sldNum" sz="quarter" idx="12"/>
          </p:nvPr>
        </p:nvSpPr>
        <p:spPr/>
        <p:txBody>
          <a:bodyPr/>
          <a:lstStyle/>
          <a:p>
            <a:fld id="{5217D969-FAF6-4667-9EED-A6C98B22320E}" type="slidenum">
              <a:rPr lang="en-US" smtClean="0"/>
              <a:t>2</a:t>
            </a:fld>
            <a:endParaRPr lang="en-US" dirty="0"/>
          </a:p>
        </p:txBody>
      </p:sp>
    </p:spTree>
    <p:extLst>
      <p:ext uri="{BB962C8B-B14F-4D97-AF65-F5344CB8AC3E}">
        <p14:creationId xmlns:p14="http://schemas.microsoft.com/office/powerpoint/2010/main" val="6841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EE9E9BE-600A-1F70-DCEE-081FBA743BE2}"/>
              </a:ext>
            </a:extLst>
          </p:cNvPr>
          <p:cNvPicPr>
            <a:picLocks noGrp="1" noChangeAspect="1"/>
          </p:cNvPicPr>
          <p:nvPr>
            <p:ph idx="1"/>
          </p:nvPr>
        </p:nvPicPr>
        <p:blipFill>
          <a:blip r:embed="rId2"/>
          <a:stretch>
            <a:fillRect/>
          </a:stretch>
        </p:blipFill>
        <p:spPr>
          <a:xfrm>
            <a:off x="457200" y="1515269"/>
            <a:ext cx="8229600" cy="4457700"/>
          </a:xfrm>
        </p:spPr>
      </p:pic>
      <p:sp>
        <p:nvSpPr>
          <p:cNvPr id="3" name="Date Placeholder 2">
            <a:extLst>
              <a:ext uri="{FF2B5EF4-FFF2-40B4-BE49-F238E27FC236}">
                <a16:creationId xmlns:a16="http://schemas.microsoft.com/office/drawing/2014/main" id="{03F275A8-EE60-F95F-308A-B2FC496F56E5}"/>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01DAA9A3-E47E-BE72-0740-BDEC1735285A}"/>
              </a:ext>
            </a:extLst>
          </p:cNvPr>
          <p:cNvSpPr>
            <a:spLocks noGrp="1"/>
          </p:cNvSpPr>
          <p:nvPr>
            <p:ph type="sldNum" sz="quarter" idx="12"/>
          </p:nvPr>
        </p:nvSpPr>
        <p:spPr/>
        <p:txBody>
          <a:bodyPr/>
          <a:lstStyle/>
          <a:p>
            <a:fld id="{5217D969-FAF6-4667-9EED-A6C98B22320E}" type="slidenum">
              <a:rPr lang="en-US" smtClean="0"/>
              <a:t>20</a:t>
            </a:fld>
            <a:endParaRPr lang="en-US" dirty="0"/>
          </a:p>
        </p:txBody>
      </p:sp>
      <p:sp>
        <p:nvSpPr>
          <p:cNvPr id="5" name="Title 4">
            <a:extLst>
              <a:ext uri="{FF2B5EF4-FFF2-40B4-BE49-F238E27FC236}">
                <a16:creationId xmlns:a16="http://schemas.microsoft.com/office/drawing/2014/main" id="{1028CA6C-FF20-332B-E1AE-0E8C3759E416}"/>
              </a:ext>
            </a:extLst>
          </p:cNvPr>
          <p:cNvSpPr>
            <a:spLocks noGrp="1"/>
          </p:cNvSpPr>
          <p:nvPr>
            <p:ph type="title"/>
          </p:nvPr>
        </p:nvSpPr>
        <p:spPr/>
        <p:txBody>
          <a:bodyPr/>
          <a:lstStyle/>
          <a:p>
            <a:r>
              <a:rPr lang="en-US" dirty="0"/>
              <a:t>To Learn More:</a:t>
            </a:r>
          </a:p>
        </p:txBody>
      </p:sp>
    </p:spTree>
    <p:extLst>
      <p:ext uri="{BB962C8B-B14F-4D97-AF65-F5344CB8AC3E}">
        <p14:creationId xmlns:p14="http://schemas.microsoft.com/office/powerpoint/2010/main" val="254732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A136-B82F-6C5D-6B95-26EDA3088BBC}"/>
              </a:ext>
            </a:extLst>
          </p:cNvPr>
          <p:cNvSpPr>
            <a:spLocks noGrp="1"/>
          </p:cNvSpPr>
          <p:nvPr>
            <p:ph type="title"/>
          </p:nvPr>
        </p:nvSpPr>
        <p:spPr/>
        <p:txBody>
          <a:bodyPr/>
          <a:lstStyle/>
          <a:p>
            <a:r>
              <a:rPr lang="en-US" dirty="0"/>
              <a:t>Limited English Proficiency (LEP)</a:t>
            </a:r>
          </a:p>
        </p:txBody>
      </p:sp>
      <p:sp>
        <p:nvSpPr>
          <p:cNvPr id="4" name="Date Placeholder 3">
            <a:extLst>
              <a:ext uri="{FF2B5EF4-FFF2-40B4-BE49-F238E27FC236}">
                <a16:creationId xmlns:a16="http://schemas.microsoft.com/office/drawing/2014/main" id="{5461F562-128B-DA1D-B80F-6D8C48B349B5}"/>
              </a:ext>
            </a:extLst>
          </p:cNvPr>
          <p:cNvSpPr>
            <a:spLocks noGrp="1"/>
          </p:cNvSpPr>
          <p:nvPr>
            <p:ph type="dt" sz="half" idx="10"/>
          </p:nvPr>
        </p:nvSpPr>
        <p:spPr/>
        <p:txBody>
          <a:bodyPr/>
          <a:lstStyle/>
          <a:p>
            <a:r>
              <a:rPr lang="en-US"/>
              <a:t>09/03/2024</a:t>
            </a:r>
            <a:endParaRPr lang="en-US" dirty="0"/>
          </a:p>
        </p:txBody>
      </p:sp>
      <p:sp>
        <p:nvSpPr>
          <p:cNvPr id="5" name="Slide Number Placeholder 4">
            <a:extLst>
              <a:ext uri="{FF2B5EF4-FFF2-40B4-BE49-F238E27FC236}">
                <a16:creationId xmlns:a16="http://schemas.microsoft.com/office/drawing/2014/main" id="{3F883302-3436-2714-3CC0-ACEBA8D3BF4F}"/>
              </a:ext>
            </a:extLst>
          </p:cNvPr>
          <p:cNvSpPr>
            <a:spLocks noGrp="1"/>
          </p:cNvSpPr>
          <p:nvPr>
            <p:ph type="sldNum" sz="quarter" idx="12"/>
          </p:nvPr>
        </p:nvSpPr>
        <p:spPr/>
        <p:txBody>
          <a:bodyPr/>
          <a:lstStyle/>
          <a:p>
            <a:fld id="{5217D969-FAF6-4667-9EED-A6C98B22320E}" type="slidenum">
              <a:rPr lang="en-US" smtClean="0"/>
              <a:pPr/>
              <a:t>21</a:t>
            </a:fld>
            <a:endParaRPr lang="en-US" dirty="0"/>
          </a:p>
        </p:txBody>
      </p:sp>
    </p:spTree>
    <p:extLst>
      <p:ext uri="{BB962C8B-B14F-4D97-AF65-F5344CB8AC3E}">
        <p14:creationId xmlns:p14="http://schemas.microsoft.com/office/powerpoint/2010/main" val="147287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897B90-DD9E-03D8-FA89-C52E1D409B40}"/>
              </a:ext>
            </a:extLst>
          </p:cNvPr>
          <p:cNvSpPr>
            <a:spLocks noGrp="1"/>
          </p:cNvSpPr>
          <p:nvPr>
            <p:ph idx="1"/>
          </p:nvPr>
        </p:nvSpPr>
        <p:spPr/>
        <p:txBody>
          <a:bodyPr>
            <a:normAutofit/>
          </a:bodyPr>
          <a:lstStyle/>
          <a:p>
            <a:r>
              <a:rPr lang="en-US" sz="3200" dirty="0"/>
              <a:t>National Origin Discrimination includes:  </a:t>
            </a:r>
          </a:p>
          <a:p>
            <a:pPr lvl="1"/>
            <a:r>
              <a:rPr lang="en-US" sz="3200" dirty="0"/>
              <a:t>Discrimination on the basis of LEP, defined as a person who has a first language other than English, and has a limited ability to read, speak, write, or understand English. </a:t>
            </a:r>
          </a:p>
        </p:txBody>
      </p:sp>
      <p:sp>
        <p:nvSpPr>
          <p:cNvPr id="3" name="Date Placeholder 2">
            <a:extLst>
              <a:ext uri="{FF2B5EF4-FFF2-40B4-BE49-F238E27FC236}">
                <a16:creationId xmlns:a16="http://schemas.microsoft.com/office/drawing/2014/main" id="{F4667EBF-41A4-3F74-8E3F-B1142FA72587}"/>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65E4D645-0EF4-B4D8-E4C6-6967634B8F5F}"/>
              </a:ext>
            </a:extLst>
          </p:cNvPr>
          <p:cNvSpPr>
            <a:spLocks noGrp="1"/>
          </p:cNvSpPr>
          <p:nvPr>
            <p:ph type="sldNum" sz="quarter" idx="12"/>
          </p:nvPr>
        </p:nvSpPr>
        <p:spPr/>
        <p:txBody>
          <a:bodyPr/>
          <a:lstStyle/>
          <a:p>
            <a:fld id="{5217D969-FAF6-4667-9EED-A6C98B22320E}" type="slidenum">
              <a:rPr lang="en-US" smtClean="0"/>
              <a:t>22</a:t>
            </a:fld>
            <a:endParaRPr lang="en-US" dirty="0"/>
          </a:p>
        </p:txBody>
      </p:sp>
      <p:sp>
        <p:nvSpPr>
          <p:cNvPr id="5" name="Title 4">
            <a:extLst>
              <a:ext uri="{FF2B5EF4-FFF2-40B4-BE49-F238E27FC236}">
                <a16:creationId xmlns:a16="http://schemas.microsoft.com/office/drawing/2014/main" id="{0E6D76BB-5E6A-E971-E297-EFF3F2299436}"/>
              </a:ext>
            </a:extLst>
          </p:cNvPr>
          <p:cNvSpPr>
            <a:spLocks noGrp="1"/>
          </p:cNvSpPr>
          <p:nvPr>
            <p:ph type="title"/>
          </p:nvPr>
        </p:nvSpPr>
        <p:spPr/>
        <p:txBody>
          <a:bodyPr/>
          <a:lstStyle/>
          <a:p>
            <a:r>
              <a:rPr lang="en-US" dirty="0"/>
              <a:t>Limited English Proficiency (LEP)</a:t>
            </a:r>
          </a:p>
        </p:txBody>
      </p:sp>
    </p:spTree>
    <p:extLst>
      <p:ext uri="{BB962C8B-B14F-4D97-AF65-F5344CB8AC3E}">
        <p14:creationId xmlns:p14="http://schemas.microsoft.com/office/powerpoint/2010/main" val="249433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22E69-CACB-79D6-0917-E5024C0CA4A7}"/>
              </a:ext>
            </a:extLst>
          </p:cNvPr>
          <p:cNvSpPr>
            <a:spLocks noGrp="1"/>
          </p:cNvSpPr>
          <p:nvPr>
            <p:ph idx="1"/>
          </p:nvPr>
        </p:nvSpPr>
        <p:spPr/>
        <p:txBody>
          <a:bodyPr/>
          <a:lstStyle/>
          <a:p>
            <a:r>
              <a:rPr lang="en-US" dirty="0"/>
              <a:t>To avoid risking discrimination against persons with LEP, recipients must </a:t>
            </a:r>
          </a:p>
          <a:p>
            <a:pPr lvl="1"/>
            <a:r>
              <a:rPr lang="en-US" dirty="0"/>
              <a:t>Take reasonable steps to </a:t>
            </a:r>
            <a:r>
              <a:rPr lang="en-US" b="1" u="sng" dirty="0"/>
              <a:t>ensure meaningful access </a:t>
            </a:r>
            <a:r>
              <a:rPr lang="en-US" dirty="0"/>
              <a:t>to the programs, services, and information the recipients provide, free of charge. </a:t>
            </a:r>
          </a:p>
          <a:p>
            <a:pPr lvl="1"/>
            <a:r>
              <a:rPr lang="en-US" dirty="0"/>
              <a:t>Establish and implement </a:t>
            </a:r>
            <a:r>
              <a:rPr lang="en-US" b="1" u="sng" dirty="0"/>
              <a:t>policies and procedures </a:t>
            </a:r>
            <a:r>
              <a:rPr lang="en-US" dirty="0"/>
              <a:t>for language assistance services that provide persons with LEP with meaningful access to programs, services, and information.</a:t>
            </a:r>
          </a:p>
        </p:txBody>
      </p:sp>
      <p:sp>
        <p:nvSpPr>
          <p:cNvPr id="3" name="Date Placeholder 2">
            <a:extLst>
              <a:ext uri="{FF2B5EF4-FFF2-40B4-BE49-F238E27FC236}">
                <a16:creationId xmlns:a16="http://schemas.microsoft.com/office/drawing/2014/main" id="{0D0B4FA6-FD20-3B94-709D-FEF184241150}"/>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06F6B831-034A-8451-C42E-ABDB9275E9DF}"/>
              </a:ext>
            </a:extLst>
          </p:cNvPr>
          <p:cNvSpPr>
            <a:spLocks noGrp="1"/>
          </p:cNvSpPr>
          <p:nvPr>
            <p:ph type="sldNum" sz="quarter" idx="12"/>
          </p:nvPr>
        </p:nvSpPr>
        <p:spPr/>
        <p:txBody>
          <a:bodyPr/>
          <a:lstStyle/>
          <a:p>
            <a:fld id="{5217D969-FAF6-4667-9EED-A6C98B22320E}" type="slidenum">
              <a:rPr lang="en-US" smtClean="0"/>
              <a:t>23</a:t>
            </a:fld>
            <a:endParaRPr lang="en-US" dirty="0"/>
          </a:p>
        </p:txBody>
      </p:sp>
      <p:sp>
        <p:nvSpPr>
          <p:cNvPr id="5" name="Title 4">
            <a:extLst>
              <a:ext uri="{FF2B5EF4-FFF2-40B4-BE49-F238E27FC236}">
                <a16:creationId xmlns:a16="http://schemas.microsoft.com/office/drawing/2014/main" id="{083C91D0-DBCD-E7D2-D01C-BEC40BFEC43F}"/>
              </a:ext>
            </a:extLst>
          </p:cNvPr>
          <p:cNvSpPr>
            <a:spLocks noGrp="1"/>
          </p:cNvSpPr>
          <p:nvPr>
            <p:ph type="title"/>
          </p:nvPr>
        </p:nvSpPr>
        <p:spPr/>
        <p:txBody>
          <a:bodyPr/>
          <a:lstStyle/>
          <a:p>
            <a:r>
              <a:rPr lang="en-US" dirty="0"/>
              <a:t>LEP Violations</a:t>
            </a:r>
          </a:p>
        </p:txBody>
      </p:sp>
    </p:spTree>
    <p:extLst>
      <p:ext uri="{BB962C8B-B14F-4D97-AF65-F5344CB8AC3E}">
        <p14:creationId xmlns:p14="http://schemas.microsoft.com/office/powerpoint/2010/main" val="173004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E1CE65-BE63-7BAE-A736-5E54061FD024}"/>
              </a:ext>
            </a:extLst>
          </p:cNvPr>
          <p:cNvPicPr>
            <a:picLocks noGrp="1" noChangeAspect="1"/>
          </p:cNvPicPr>
          <p:nvPr>
            <p:ph idx="1"/>
          </p:nvPr>
        </p:nvPicPr>
        <p:blipFill>
          <a:blip r:embed="rId2"/>
          <a:stretch>
            <a:fillRect/>
          </a:stretch>
        </p:blipFill>
        <p:spPr>
          <a:xfrm>
            <a:off x="2625788" y="381000"/>
            <a:ext cx="4838565" cy="5626100"/>
          </a:xfrm>
        </p:spPr>
      </p:pic>
      <p:sp>
        <p:nvSpPr>
          <p:cNvPr id="3" name="Date Placeholder 2">
            <a:extLst>
              <a:ext uri="{FF2B5EF4-FFF2-40B4-BE49-F238E27FC236}">
                <a16:creationId xmlns:a16="http://schemas.microsoft.com/office/drawing/2014/main" id="{E5D2DAA1-683A-B0D5-8595-09AD683B7843}"/>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A4071BFD-332D-50C4-BC4A-9DB6CD42B4EC}"/>
              </a:ext>
            </a:extLst>
          </p:cNvPr>
          <p:cNvSpPr>
            <a:spLocks noGrp="1"/>
          </p:cNvSpPr>
          <p:nvPr>
            <p:ph type="sldNum" sz="quarter" idx="12"/>
          </p:nvPr>
        </p:nvSpPr>
        <p:spPr/>
        <p:txBody>
          <a:bodyPr/>
          <a:lstStyle/>
          <a:p>
            <a:fld id="{5217D969-FAF6-4667-9EED-A6C98B22320E}" type="slidenum">
              <a:rPr lang="en-US" smtClean="0"/>
              <a:t>24</a:t>
            </a:fld>
            <a:endParaRPr lang="en-US" dirty="0"/>
          </a:p>
        </p:txBody>
      </p:sp>
    </p:spTree>
    <p:extLst>
      <p:ext uri="{BB962C8B-B14F-4D97-AF65-F5344CB8AC3E}">
        <p14:creationId xmlns:p14="http://schemas.microsoft.com/office/powerpoint/2010/main" val="266591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FE6DA5-BDEC-967D-CEDF-B502920B1E63}"/>
              </a:ext>
            </a:extLst>
          </p:cNvPr>
          <p:cNvSpPr>
            <a:spLocks noGrp="1"/>
          </p:cNvSpPr>
          <p:nvPr>
            <p:ph idx="1"/>
          </p:nvPr>
        </p:nvSpPr>
        <p:spPr/>
        <p:txBody>
          <a:bodyPr/>
          <a:lstStyle/>
          <a:p>
            <a:r>
              <a:rPr lang="en-US" dirty="0"/>
              <a:t>The </a:t>
            </a:r>
            <a:r>
              <a:rPr lang="en-US" b="1" u="sng" dirty="0"/>
              <a:t>number or proportion </a:t>
            </a:r>
            <a:r>
              <a:rPr lang="en-US" dirty="0"/>
              <a:t>of persons with LEP served or encountered in the eligible service population. </a:t>
            </a:r>
          </a:p>
          <a:p>
            <a:r>
              <a:rPr lang="en-US" dirty="0"/>
              <a:t>The </a:t>
            </a:r>
            <a:r>
              <a:rPr lang="en-US" b="1" u="sng" dirty="0"/>
              <a:t>frequency </a:t>
            </a:r>
            <a:r>
              <a:rPr lang="en-US" dirty="0"/>
              <a:t>with which individuals with LEP come in contact with the program. </a:t>
            </a:r>
          </a:p>
          <a:p>
            <a:r>
              <a:rPr lang="en-US" dirty="0"/>
              <a:t>The </a:t>
            </a:r>
            <a:r>
              <a:rPr lang="en-US" b="1" u="sng" dirty="0"/>
              <a:t>nature and importance </a:t>
            </a:r>
            <a:r>
              <a:rPr lang="en-US" dirty="0"/>
              <a:t>of the program, activity, or service provided by the program. </a:t>
            </a:r>
          </a:p>
          <a:p>
            <a:r>
              <a:rPr lang="en-US" dirty="0"/>
              <a:t>Other </a:t>
            </a:r>
            <a:r>
              <a:rPr lang="en-US" b="1" u="sng" dirty="0"/>
              <a:t>resources</a:t>
            </a:r>
            <a:r>
              <a:rPr lang="en-US" dirty="0"/>
              <a:t> available to the recipient.</a:t>
            </a:r>
          </a:p>
        </p:txBody>
      </p:sp>
      <p:sp>
        <p:nvSpPr>
          <p:cNvPr id="3" name="Date Placeholder 2">
            <a:extLst>
              <a:ext uri="{FF2B5EF4-FFF2-40B4-BE49-F238E27FC236}">
                <a16:creationId xmlns:a16="http://schemas.microsoft.com/office/drawing/2014/main" id="{2DCE10D1-FE6C-AEBD-C82B-A3B994FA0106}"/>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0AA51F67-E639-1638-7D0A-AED3643CF7F4}"/>
              </a:ext>
            </a:extLst>
          </p:cNvPr>
          <p:cNvSpPr>
            <a:spLocks noGrp="1"/>
          </p:cNvSpPr>
          <p:nvPr>
            <p:ph type="sldNum" sz="quarter" idx="12"/>
          </p:nvPr>
        </p:nvSpPr>
        <p:spPr/>
        <p:txBody>
          <a:bodyPr/>
          <a:lstStyle/>
          <a:p>
            <a:fld id="{5217D969-FAF6-4667-9EED-A6C98B22320E}" type="slidenum">
              <a:rPr lang="en-US" smtClean="0"/>
              <a:t>25</a:t>
            </a:fld>
            <a:endParaRPr lang="en-US" dirty="0"/>
          </a:p>
        </p:txBody>
      </p:sp>
      <p:sp>
        <p:nvSpPr>
          <p:cNvPr id="5" name="Title 4">
            <a:extLst>
              <a:ext uri="{FF2B5EF4-FFF2-40B4-BE49-F238E27FC236}">
                <a16:creationId xmlns:a16="http://schemas.microsoft.com/office/drawing/2014/main" id="{8FBDD696-0E8B-1558-00BB-7AB79ED027C8}"/>
              </a:ext>
            </a:extLst>
          </p:cNvPr>
          <p:cNvSpPr>
            <a:spLocks noGrp="1"/>
          </p:cNvSpPr>
          <p:nvPr>
            <p:ph type="title"/>
          </p:nvPr>
        </p:nvSpPr>
        <p:spPr/>
        <p:txBody>
          <a:bodyPr/>
          <a:lstStyle/>
          <a:p>
            <a:r>
              <a:rPr lang="en-US" dirty="0"/>
              <a:t>LEP Discrimination Prongs</a:t>
            </a:r>
          </a:p>
        </p:txBody>
      </p:sp>
    </p:spTree>
    <p:extLst>
      <p:ext uri="{BB962C8B-B14F-4D97-AF65-F5344CB8AC3E}">
        <p14:creationId xmlns:p14="http://schemas.microsoft.com/office/powerpoint/2010/main" val="191643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BA2F9-57C0-F010-2DAF-985FE90D53DA}"/>
              </a:ext>
            </a:extLst>
          </p:cNvPr>
          <p:cNvSpPr>
            <a:spLocks noGrp="1"/>
          </p:cNvSpPr>
          <p:nvPr>
            <p:ph idx="1"/>
          </p:nvPr>
        </p:nvSpPr>
        <p:spPr/>
        <p:txBody>
          <a:bodyPr>
            <a:normAutofit fontScale="92500" lnSpcReduction="10000"/>
          </a:bodyPr>
          <a:lstStyle/>
          <a:p>
            <a:pPr marL="109728" indent="0">
              <a:buNone/>
            </a:pPr>
            <a:r>
              <a:rPr lang="en-US" dirty="0"/>
              <a:t>For </a:t>
            </a:r>
            <a:r>
              <a:rPr lang="en-US" b="1" u="sng" dirty="0"/>
              <a:t>oral language services</a:t>
            </a:r>
            <a:r>
              <a:rPr lang="en-US" dirty="0"/>
              <a:t>, the provider must ensure interpreter competency  </a:t>
            </a:r>
          </a:p>
          <a:p>
            <a:pPr>
              <a:buFont typeface="Wingdings" panose="05000000000000000000" pitchFamily="2" charset="2"/>
              <a:buChar char="q"/>
            </a:pPr>
            <a:r>
              <a:rPr lang="en-US" dirty="0"/>
              <a:t>	Family members, friends, uncertified co-workers and especially children are not appropriate. </a:t>
            </a:r>
          </a:p>
          <a:p>
            <a:pPr marL="109728" indent="0">
              <a:buNone/>
            </a:pPr>
            <a:endParaRPr lang="en-US" dirty="0"/>
          </a:p>
          <a:p>
            <a:pPr marL="109728" indent="0">
              <a:buNone/>
            </a:pPr>
            <a:r>
              <a:rPr lang="en-US" dirty="0"/>
              <a:t>For </a:t>
            </a:r>
            <a:r>
              <a:rPr lang="en-US" b="1" u="sng" dirty="0"/>
              <a:t>written language services</a:t>
            </a:r>
            <a:r>
              <a:rPr lang="en-US" dirty="0"/>
              <a:t>, the provider must adhere to the Safe Harbor Provision, ensure interpreter competency </a:t>
            </a:r>
          </a:p>
          <a:p>
            <a:pPr>
              <a:buFont typeface="Wingdings" panose="05000000000000000000" pitchFamily="2" charset="2"/>
              <a:buChar char="q"/>
            </a:pPr>
            <a:r>
              <a:rPr lang="en-US" dirty="0"/>
              <a:t>	If 5% or 1,000 (whichever is less) of the service population has LEP, vital documents must be translated </a:t>
            </a:r>
          </a:p>
          <a:p>
            <a:pPr>
              <a:buFont typeface="Wingdings" panose="05000000000000000000" pitchFamily="2" charset="2"/>
              <a:buChar char="q"/>
            </a:pPr>
            <a:r>
              <a:rPr lang="en-US" dirty="0"/>
              <a:t>	However, if 5% represents fewer than 50, then written notice of free written translation upon request must be provided (in the predominant languages)</a:t>
            </a:r>
          </a:p>
        </p:txBody>
      </p:sp>
      <p:sp>
        <p:nvSpPr>
          <p:cNvPr id="3" name="Date Placeholder 2">
            <a:extLst>
              <a:ext uri="{FF2B5EF4-FFF2-40B4-BE49-F238E27FC236}">
                <a16:creationId xmlns:a16="http://schemas.microsoft.com/office/drawing/2014/main" id="{69676F0D-2AAC-4883-94F1-4BBDF16CC117}"/>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420594C1-1B2C-220B-051A-3A640E5DEB25}"/>
              </a:ext>
            </a:extLst>
          </p:cNvPr>
          <p:cNvSpPr>
            <a:spLocks noGrp="1"/>
          </p:cNvSpPr>
          <p:nvPr>
            <p:ph type="sldNum" sz="quarter" idx="12"/>
          </p:nvPr>
        </p:nvSpPr>
        <p:spPr/>
        <p:txBody>
          <a:bodyPr/>
          <a:lstStyle/>
          <a:p>
            <a:fld id="{5217D969-FAF6-4667-9EED-A6C98B22320E}" type="slidenum">
              <a:rPr lang="en-US" smtClean="0"/>
              <a:t>26</a:t>
            </a:fld>
            <a:endParaRPr lang="en-US" dirty="0"/>
          </a:p>
        </p:txBody>
      </p:sp>
      <p:sp>
        <p:nvSpPr>
          <p:cNvPr id="5" name="Title 4">
            <a:extLst>
              <a:ext uri="{FF2B5EF4-FFF2-40B4-BE49-F238E27FC236}">
                <a16:creationId xmlns:a16="http://schemas.microsoft.com/office/drawing/2014/main" id="{770004AC-7BFE-F13B-2B69-858226653755}"/>
              </a:ext>
            </a:extLst>
          </p:cNvPr>
          <p:cNvSpPr>
            <a:spLocks noGrp="1"/>
          </p:cNvSpPr>
          <p:nvPr>
            <p:ph type="title"/>
          </p:nvPr>
        </p:nvSpPr>
        <p:spPr/>
        <p:txBody>
          <a:bodyPr/>
          <a:lstStyle/>
          <a:p>
            <a:r>
              <a:rPr lang="en-US" dirty="0"/>
              <a:t>Definitions of Language Services</a:t>
            </a:r>
          </a:p>
        </p:txBody>
      </p:sp>
    </p:spTree>
    <p:extLst>
      <p:ext uri="{BB962C8B-B14F-4D97-AF65-F5344CB8AC3E}">
        <p14:creationId xmlns:p14="http://schemas.microsoft.com/office/powerpoint/2010/main" val="3965810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4456B-C414-E64E-BC75-FBB564B924D1}"/>
              </a:ext>
            </a:extLst>
          </p:cNvPr>
          <p:cNvSpPr>
            <a:spLocks noGrp="1"/>
          </p:cNvSpPr>
          <p:nvPr>
            <p:ph idx="1"/>
          </p:nvPr>
        </p:nvSpPr>
        <p:spPr/>
        <p:txBody>
          <a:bodyPr>
            <a:normAutofit fontScale="85000" lnSpcReduction="10000"/>
          </a:bodyPr>
          <a:lstStyle/>
          <a:p>
            <a:pPr marL="109728" indent="0">
              <a:buNone/>
            </a:pPr>
            <a:r>
              <a:rPr lang="en-US" dirty="0"/>
              <a:t>Which of these is an LEP violation?</a:t>
            </a:r>
          </a:p>
          <a:p>
            <a:endParaRPr lang="en-US" dirty="0"/>
          </a:p>
          <a:p>
            <a:pPr marL="624078" indent="-514350">
              <a:buFont typeface="+mj-lt"/>
              <a:buAutoNum type="alphaUcPeriod"/>
            </a:pPr>
            <a:r>
              <a:rPr lang="en-US" dirty="0"/>
              <a:t>On admission to a community shelter, a Spanish-speaking victim of abuse with LEP is interviewed in English (with interpretation provided by her 13 year old daughter)</a:t>
            </a:r>
          </a:p>
          <a:p>
            <a:pPr marL="624078" indent="-514350">
              <a:buFont typeface="+mj-lt"/>
              <a:buAutoNum type="alphaUcPeriod"/>
            </a:pPr>
            <a:r>
              <a:rPr lang="en-US" dirty="0"/>
              <a:t>A law enforcement officer attempts to question a Korean-speaking, individual with LEP regarding the individual’s alleged involvement in a crime using hand gestures and having the individual speak in English (without interpretation). </a:t>
            </a:r>
          </a:p>
          <a:p>
            <a:pPr marL="624078" indent="-514350">
              <a:buFont typeface="+mj-lt"/>
              <a:buAutoNum type="alphaUcPeriod"/>
            </a:pPr>
            <a:r>
              <a:rPr lang="en-US" dirty="0"/>
              <a:t>An advocate attempts to provide Order of Protection assistance to a Russian-speaking victim with LEP without benefit of an interpreter or interpretation services.</a:t>
            </a:r>
          </a:p>
          <a:p>
            <a:pPr marL="624078" indent="-514350">
              <a:buFont typeface="+mj-lt"/>
              <a:buAutoNum type="alphaUcPeriod"/>
            </a:pPr>
            <a:r>
              <a:rPr lang="en-US" dirty="0"/>
              <a:t>All of the above</a:t>
            </a:r>
          </a:p>
        </p:txBody>
      </p:sp>
      <p:sp>
        <p:nvSpPr>
          <p:cNvPr id="3" name="Date Placeholder 2">
            <a:extLst>
              <a:ext uri="{FF2B5EF4-FFF2-40B4-BE49-F238E27FC236}">
                <a16:creationId xmlns:a16="http://schemas.microsoft.com/office/drawing/2014/main" id="{F2E4C7DF-603A-5864-4C46-22FF0F6E2FBF}"/>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8E84FE8F-27DA-BA4A-0C09-EEB8663F7DB9}"/>
              </a:ext>
            </a:extLst>
          </p:cNvPr>
          <p:cNvSpPr>
            <a:spLocks noGrp="1"/>
          </p:cNvSpPr>
          <p:nvPr>
            <p:ph type="sldNum" sz="quarter" idx="12"/>
          </p:nvPr>
        </p:nvSpPr>
        <p:spPr/>
        <p:txBody>
          <a:bodyPr/>
          <a:lstStyle/>
          <a:p>
            <a:fld id="{5217D969-FAF6-4667-9EED-A6C98B22320E}" type="slidenum">
              <a:rPr lang="en-US" smtClean="0"/>
              <a:t>27</a:t>
            </a:fld>
            <a:endParaRPr lang="en-US" dirty="0"/>
          </a:p>
        </p:txBody>
      </p:sp>
      <p:sp>
        <p:nvSpPr>
          <p:cNvPr id="5" name="Title 4">
            <a:extLst>
              <a:ext uri="{FF2B5EF4-FFF2-40B4-BE49-F238E27FC236}">
                <a16:creationId xmlns:a16="http://schemas.microsoft.com/office/drawing/2014/main" id="{6BDE0A3E-15C2-0FAB-2343-DD7CBD749F55}"/>
              </a:ext>
            </a:extLst>
          </p:cNvPr>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3479844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DCC52A-D983-0338-AF67-CE97C4813ADB}"/>
              </a:ext>
            </a:extLst>
          </p:cNvPr>
          <p:cNvSpPr>
            <a:spLocks noGrp="1"/>
          </p:cNvSpPr>
          <p:nvPr>
            <p:ph idx="1"/>
          </p:nvPr>
        </p:nvSpPr>
        <p:spPr/>
        <p:txBody>
          <a:bodyPr/>
          <a:lstStyle/>
          <a:p>
            <a:pPr marL="109728" indent="0">
              <a:buNone/>
            </a:pPr>
            <a:r>
              <a:rPr lang="en-US" sz="4000" dirty="0"/>
              <a:t>D </a:t>
            </a:r>
          </a:p>
          <a:p>
            <a:endParaRPr lang="en-US" dirty="0"/>
          </a:p>
          <a:p>
            <a:r>
              <a:rPr lang="en-US" dirty="0"/>
              <a:t>All of the listed choices were violations</a:t>
            </a:r>
          </a:p>
          <a:p>
            <a:endParaRPr lang="en-US" dirty="0"/>
          </a:p>
        </p:txBody>
      </p:sp>
      <p:sp>
        <p:nvSpPr>
          <p:cNvPr id="3" name="Date Placeholder 2">
            <a:extLst>
              <a:ext uri="{FF2B5EF4-FFF2-40B4-BE49-F238E27FC236}">
                <a16:creationId xmlns:a16="http://schemas.microsoft.com/office/drawing/2014/main" id="{C5BD991A-E71D-5BAA-9C7D-9531C5469011}"/>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51E7E54E-D3A2-2D83-FF32-ACBD2AC78EB5}"/>
              </a:ext>
            </a:extLst>
          </p:cNvPr>
          <p:cNvSpPr>
            <a:spLocks noGrp="1"/>
          </p:cNvSpPr>
          <p:nvPr>
            <p:ph type="sldNum" sz="quarter" idx="12"/>
          </p:nvPr>
        </p:nvSpPr>
        <p:spPr/>
        <p:txBody>
          <a:bodyPr/>
          <a:lstStyle/>
          <a:p>
            <a:fld id="{5217D969-FAF6-4667-9EED-A6C98B22320E}" type="slidenum">
              <a:rPr lang="en-US" smtClean="0"/>
              <a:t>28</a:t>
            </a:fld>
            <a:endParaRPr lang="en-US" dirty="0"/>
          </a:p>
        </p:txBody>
      </p:sp>
    </p:spTree>
    <p:extLst>
      <p:ext uri="{BB962C8B-B14F-4D97-AF65-F5344CB8AC3E}">
        <p14:creationId xmlns:p14="http://schemas.microsoft.com/office/powerpoint/2010/main" val="185657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95A7407-2BC6-D51F-2788-A6A286CCB232}"/>
              </a:ext>
            </a:extLst>
          </p:cNvPr>
          <p:cNvPicPr>
            <a:picLocks noGrp="1" noChangeAspect="1"/>
          </p:cNvPicPr>
          <p:nvPr>
            <p:ph idx="1"/>
          </p:nvPr>
        </p:nvPicPr>
        <p:blipFill>
          <a:blip r:embed="rId2"/>
          <a:stretch>
            <a:fillRect/>
          </a:stretch>
        </p:blipFill>
        <p:spPr>
          <a:xfrm>
            <a:off x="509895" y="304800"/>
            <a:ext cx="8137377" cy="5702300"/>
          </a:xfrm>
        </p:spPr>
      </p:pic>
      <p:sp>
        <p:nvSpPr>
          <p:cNvPr id="3" name="Date Placeholder 2">
            <a:extLst>
              <a:ext uri="{FF2B5EF4-FFF2-40B4-BE49-F238E27FC236}">
                <a16:creationId xmlns:a16="http://schemas.microsoft.com/office/drawing/2014/main" id="{57462A17-C06A-6AA1-705E-FB3D0A84F289}"/>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85E2EF74-C6AE-3B25-D049-6B4BF9F64C74}"/>
              </a:ext>
            </a:extLst>
          </p:cNvPr>
          <p:cNvSpPr>
            <a:spLocks noGrp="1"/>
          </p:cNvSpPr>
          <p:nvPr>
            <p:ph type="sldNum" sz="quarter" idx="12"/>
          </p:nvPr>
        </p:nvSpPr>
        <p:spPr/>
        <p:txBody>
          <a:bodyPr/>
          <a:lstStyle/>
          <a:p>
            <a:fld id="{5217D969-FAF6-4667-9EED-A6C98B22320E}" type="slidenum">
              <a:rPr lang="en-US" smtClean="0"/>
              <a:t>29</a:t>
            </a:fld>
            <a:endParaRPr lang="en-US" dirty="0"/>
          </a:p>
        </p:txBody>
      </p:sp>
    </p:spTree>
    <p:extLst>
      <p:ext uri="{BB962C8B-B14F-4D97-AF65-F5344CB8AC3E}">
        <p14:creationId xmlns:p14="http://schemas.microsoft.com/office/powerpoint/2010/main" val="191883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4264-33D2-7C17-E88B-D812600814FA}"/>
              </a:ext>
            </a:extLst>
          </p:cNvPr>
          <p:cNvSpPr>
            <a:spLocks noGrp="1"/>
          </p:cNvSpPr>
          <p:nvPr>
            <p:ph type="title"/>
          </p:nvPr>
        </p:nvSpPr>
        <p:spPr/>
        <p:txBody>
          <a:bodyPr/>
          <a:lstStyle/>
          <a:p>
            <a:r>
              <a:rPr lang="en-US" dirty="0"/>
              <a:t>Civil Rights</a:t>
            </a:r>
          </a:p>
        </p:txBody>
      </p:sp>
      <p:sp>
        <p:nvSpPr>
          <p:cNvPr id="3" name="Text Placeholder 2">
            <a:extLst>
              <a:ext uri="{FF2B5EF4-FFF2-40B4-BE49-F238E27FC236}">
                <a16:creationId xmlns:a16="http://schemas.microsoft.com/office/drawing/2014/main" id="{09336BCF-01F1-04ED-260F-3CE1437BA86B}"/>
              </a:ext>
            </a:extLst>
          </p:cNvPr>
          <p:cNvSpPr>
            <a:spLocks noGrp="1"/>
          </p:cNvSpPr>
          <p:nvPr>
            <p:ph type="body" idx="1"/>
          </p:nvPr>
        </p:nvSpPr>
        <p:spPr>
          <a:xfrm>
            <a:off x="2846357" y="3581400"/>
            <a:ext cx="5675313" cy="1454888"/>
          </a:xfrm>
        </p:spPr>
        <p:txBody>
          <a:bodyPr>
            <a:normAutofit/>
          </a:bodyPr>
          <a:lstStyle/>
          <a:p>
            <a:endParaRPr lang="en-US" dirty="0"/>
          </a:p>
          <a:p>
            <a:r>
              <a:rPr lang="en-US" sz="4000" b="1" dirty="0"/>
              <a:t>Laws, Acts, and Statutes</a:t>
            </a:r>
          </a:p>
        </p:txBody>
      </p:sp>
      <p:sp>
        <p:nvSpPr>
          <p:cNvPr id="4" name="Date Placeholder 3">
            <a:extLst>
              <a:ext uri="{FF2B5EF4-FFF2-40B4-BE49-F238E27FC236}">
                <a16:creationId xmlns:a16="http://schemas.microsoft.com/office/drawing/2014/main" id="{54B56352-0D44-507F-187D-36260F9E2CB2}"/>
              </a:ext>
            </a:extLst>
          </p:cNvPr>
          <p:cNvSpPr>
            <a:spLocks noGrp="1"/>
          </p:cNvSpPr>
          <p:nvPr>
            <p:ph type="dt" sz="half" idx="10"/>
          </p:nvPr>
        </p:nvSpPr>
        <p:spPr/>
        <p:txBody>
          <a:bodyPr/>
          <a:lstStyle/>
          <a:p>
            <a:r>
              <a:rPr lang="en-US"/>
              <a:t>09/03/2024</a:t>
            </a:r>
            <a:endParaRPr lang="en-US" dirty="0"/>
          </a:p>
        </p:txBody>
      </p:sp>
      <p:sp>
        <p:nvSpPr>
          <p:cNvPr id="5" name="Slide Number Placeholder 4">
            <a:extLst>
              <a:ext uri="{FF2B5EF4-FFF2-40B4-BE49-F238E27FC236}">
                <a16:creationId xmlns:a16="http://schemas.microsoft.com/office/drawing/2014/main" id="{C8D8C9E3-F4CD-5DA9-5D95-D436EF747657}"/>
              </a:ext>
            </a:extLst>
          </p:cNvPr>
          <p:cNvSpPr>
            <a:spLocks noGrp="1"/>
          </p:cNvSpPr>
          <p:nvPr>
            <p:ph type="sldNum" sz="quarter" idx="12"/>
          </p:nvPr>
        </p:nvSpPr>
        <p:spPr/>
        <p:txBody>
          <a:bodyPr/>
          <a:lstStyle/>
          <a:p>
            <a:fld id="{5217D969-FAF6-4667-9EED-A6C98B22320E}" type="slidenum">
              <a:rPr lang="en-US" smtClean="0"/>
              <a:pPr/>
              <a:t>3</a:t>
            </a:fld>
            <a:endParaRPr lang="en-US" dirty="0"/>
          </a:p>
        </p:txBody>
      </p:sp>
    </p:spTree>
    <p:extLst>
      <p:ext uri="{BB962C8B-B14F-4D97-AF65-F5344CB8AC3E}">
        <p14:creationId xmlns:p14="http://schemas.microsoft.com/office/powerpoint/2010/main" val="3479010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6FDA7E-72A8-FAF4-F073-3E821DE40EE1}"/>
              </a:ext>
            </a:extLst>
          </p:cNvPr>
          <p:cNvPicPr>
            <a:picLocks noGrp="1" noChangeAspect="1"/>
          </p:cNvPicPr>
          <p:nvPr>
            <p:ph idx="1"/>
          </p:nvPr>
        </p:nvPicPr>
        <p:blipFill>
          <a:blip r:embed="rId2"/>
          <a:stretch>
            <a:fillRect/>
          </a:stretch>
        </p:blipFill>
        <p:spPr>
          <a:xfrm>
            <a:off x="1832128" y="381000"/>
            <a:ext cx="6811719" cy="5626100"/>
          </a:xfrm>
        </p:spPr>
      </p:pic>
      <p:sp>
        <p:nvSpPr>
          <p:cNvPr id="3" name="Date Placeholder 2">
            <a:extLst>
              <a:ext uri="{FF2B5EF4-FFF2-40B4-BE49-F238E27FC236}">
                <a16:creationId xmlns:a16="http://schemas.microsoft.com/office/drawing/2014/main" id="{96072D45-CCEB-2C54-B2E5-2403E436CF8B}"/>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F92EE4BB-20D4-51E0-B430-C68ADE03F017}"/>
              </a:ext>
            </a:extLst>
          </p:cNvPr>
          <p:cNvSpPr>
            <a:spLocks noGrp="1"/>
          </p:cNvSpPr>
          <p:nvPr>
            <p:ph type="sldNum" sz="quarter" idx="12"/>
          </p:nvPr>
        </p:nvSpPr>
        <p:spPr/>
        <p:txBody>
          <a:bodyPr/>
          <a:lstStyle/>
          <a:p>
            <a:fld id="{5217D969-FAF6-4667-9EED-A6C98B22320E}" type="slidenum">
              <a:rPr lang="en-US" smtClean="0"/>
              <a:t>30</a:t>
            </a:fld>
            <a:endParaRPr lang="en-US" dirty="0"/>
          </a:p>
        </p:txBody>
      </p:sp>
    </p:spTree>
    <p:extLst>
      <p:ext uri="{BB962C8B-B14F-4D97-AF65-F5344CB8AC3E}">
        <p14:creationId xmlns:p14="http://schemas.microsoft.com/office/powerpoint/2010/main" val="659857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53529B5-A903-D237-870A-0DB8DE3D2486}"/>
              </a:ext>
            </a:extLst>
          </p:cNvPr>
          <p:cNvPicPr>
            <a:picLocks noGrp="1" noChangeAspect="1"/>
          </p:cNvPicPr>
          <p:nvPr>
            <p:ph idx="1"/>
          </p:nvPr>
        </p:nvPicPr>
        <p:blipFill>
          <a:blip r:embed="rId2"/>
          <a:stretch>
            <a:fillRect/>
          </a:stretch>
        </p:blipFill>
        <p:spPr>
          <a:xfrm>
            <a:off x="1390383" y="457200"/>
            <a:ext cx="6763017" cy="5549900"/>
          </a:xfrm>
        </p:spPr>
      </p:pic>
      <p:sp>
        <p:nvSpPr>
          <p:cNvPr id="3" name="Date Placeholder 2">
            <a:extLst>
              <a:ext uri="{FF2B5EF4-FFF2-40B4-BE49-F238E27FC236}">
                <a16:creationId xmlns:a16="http://schemas.microsoft.com/office/drawing/2014/main" id="{E45E887A-C120-3349-CCB3-3C2E2E5DAC1F}"/>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8937DB16-2ECF-ECBB-46F6-DE29A353BF8A}"/>
              </a:ext>
            </a:extLst>
          </p:cNvPr>
          <p:cNvSpPr>
            <a:spLocks noGrp="1"/>
          </p:cNvSpPr>
          <p:nvPr>
            <p:ph type="sldNum" sz="quarter" idx="12"/>
          </p:nvPr>
        </p:nvSpPr>
        <p:spPr/>
        <p:txBody>
          <a:bodyPr/>
          <a:lstStyle/>
          <a:p>
            <a:fld id="{5217D969-FAF6-4667-9EED-A6C98B22320E}" type="slidenum">
              <a:rPr lang="en-US" smtClean="0"/>
              <a:t>31</a:t>
            </a:fld>
            <a:endParaRPr lang="en-US" dirty="0"/>
          </a:p>
        </p:txBody>
      </p:sp>
    </p:spTree>
    <p:extLst>
      <p:ext uri="{BB962C8B-B14F-4D97-AF65-F5344CB8AC3E}">
        <p14:creationId xmlns:p14="http://schemas.microsoft.com/office/powerpoint/2010/main" val="2841370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87E4-C543-1616-918A-7BB58ECD3B45}"/>
              </a:ext>
            </a:extLst>
          </p:cNvPr>
          <p:cNvSpPr>
            <a:spLocks noGrp="1"/>
          </p:cNvSpPr>
          <p:nvPr>
            <p:ph type="title"/>
          </p:nvPr>
        </p:nvSpPr>
        <p:spPr/>
        <p:txBody>
          <a:bodyPr/>
          <a:lstStyle/>
          <a:p>
            <a:r>
              <a:rPr lang="en-US" dirty="0"/>
              <a:t>Faith Based Organizations (FBO)</a:t>
            </a:r>
          </a:p>
        </p:txBody>
      </p:sp>
      <p:sp>
        <p:nvSpPr>
          <p:cNvPr id="4" name="Date Placeholder 3">
            <a:extLst>
              <a:ext uri="{FF2B5EF4-FFF2-40B4-BE49-F238E27FC236}">
                <a16:creationId xmlns:a16="http://schemas.microsoft.com/office/drawing/2014/main" id="{92263B53-1049-1E1F-4BC6-06D38C95DA3D}"/>
              </a:ext>
            </a:extLst>
          </p:cNvPr>
          <p:cNvSpPr>
            <a:spLocks noGrp="1"/>
          </p:cNvSpPr>
          <p:nvPr>
            <p:ph type="dt" sz="half" idx="10"/>
          </p:nvPr>
        </p:nvSpPr>
        <p:spPr/>
        <p:txBody>
          <a:bodyPr/>
          <a:lstStyle/>
          <a:p>
            <a:r>
              <a:rPr lang="en-US"/>
              <a:t>09/03/2024</a:t>
            </a:r>
            <a:endParaRPr lang="en-US" dirty="0"/>
          </a:p>
        </p:txBody>
      </p:sp>
      <p:sp>
        <p:nvSpPr>
          <p:cNvPr id="5" name="Slide Number Placeholder 4">
            <a:extLst>
              <a:ext uri="{FF2B5EF4-FFF2-40B4-BE49-F238E27FC236}">
                <a16:creationId xmlns:a16="http://schemas.microsoft.com/office/drawing/2014/main" id="{B13F3EEB-C84A-ED0A-D4E2-9E55C43BE4B9}"/>
              </a:ext>
            </a:extLst>
          </p:cNvPr>
          <p:cNvSpPr>
            <a:spLocks noGrp="1"/>
          </p:cNvSpPr>
          <p:nvPr>
            <p:ph type="sldNum" sz="quarter" idx="12"/>
          </p:nvPr>
        </p:nvSpPr>
        <p:spPr/>
        <p:txBody>
          <a:bodyPr/>
          <a:lstStyle/>
          <a:p>
            <a:fld id="{5217D969-FAF6-4667-9EED-A6C98B22320E}" type="slidenum">
              <a:rPr lang="en-US" smtClean="0"/>
              <a:pPr/>
              <a:t>32</a:t>
            </a:fld>
            <a:endParaRPr lang="en-US" dirty="0"/>
          </a:p>
        </p:txBody>
      </p:sp>
    </p:spTree>
    <p:extLst>
      <p:ext uri="{BB962C8B-B14F-4D97-AF65-F5344CB8AC3E}">
        <p14:creationId xmlns:p14="http://schemas.microsoft.com/office/powerpoint/2010/main" val="454871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6ADEA-D8E8-DD3C-3185-28733E2B1FC3}"/>
              </a:ext>
            </a:extLst>
          </p:cNvPr>
          <p:cNvSpPr>
            <a:spLocks noGrp="1"/>
          </p:cNvSpPr>
          <p:nvPr>
            <p:ph idx="1"/>
          </p:nvPr>
        </p:nvSpPr>
        <p:spPr/>
        <p:txBody>
          <a:bodyPr/>
          <a:lstStyle/>
          <a:p>
            <a:r>
              <a:rPr lang="en-US" dirty="0"/>
              <a:t>FBOs must not use federal funding to advance inherently religious activities </a:t>
            </a:r>
          </a:p>
          <a:p>
            <a:r>
              <a:rPr lang="en-US" dirty="0"/>
              <a:t>Explicitly religious activities must be separate in time or location from federally-funded activities, and must be voluntary for those participating in the federal- funded activities. </a:t>
            </a:r>
          </a:p>
          <a:p>
            <a:r>
              <a:rPr lang="en-US" dirty="0"/>
              <a:t>FBOs may not discriminate against beneficiaries based on religion, a religious beliefs, a refusal to hold a religious belief, or a refusal to participate in a religious practice.</a:t>
            </a:r>
          </a:p>
        </p:txBody>
      </p:sp>
      <p:sp>
        <p:nvSpPr>
          <p:cNvPr id="3" name="Date Placeholder 2">
            <a:extLst>
              <a:ext uri="{FF2B5EF4-FFF2-40B4-BE49-F238E27FC236}">
                <a16:creationId xmlns:a16="http://schemas.microsoft.com/office/drawing/2014/main" id="{0D81657A-804F-9514-8EA0-23B170CF89A8}"/>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247E8493-0BE5-39CE-4745-2208BE262111}"/>
              </a:ext>
            </a:extLst>
          </p:cNvPr>
          <p:cNvSpPr>
            <a:spLocks noGrp="1"/>
          </p:cNvSpPr>
          <p:nvPr>
            <p:ph type="sldNum" sz="quarter" idx="12"/>
          </p:nvPr>
        </p:nvSpPr>
        <p:spPr/>
        <p:txBody>
          <a:bodyPr/>
          <a:lstStyle/>
          <a:p>
            <a:fld id="{5217D969-FAF6-4667-9EED-A6C98B22320E}" type="slidenum">
              <a:rPr lang="en-US" smtClean="0"/>
              <a:t>33</a:t>
            </a:fld>
            <a:endParaRPr lang="en-US" dirty="0"/>
          </a:p>
        </p:txBody>
      </p:sp>
      <p:sp>
        <p:nvSpPr>
          <p:cNvPr id="5" name="Title 4">
            <a:extLst>
              <a:ext uri="{FF2B5EF4-FFF2-40B4-BE49-F238E27FC236}">
                <a16:creationId xmlns:a16="http://schemas.microsoft.com/office/drawing/2014/main" id="{3D74216D-E64F-49A4-503A-0655DC51FD5B}"/>
              </a:ext>
            </a:extLst>
          </p:cNvPr>
          <p:cNvSpPr>
            <a:spLocks noGrp="1"/>
          </p:cNvSpPr>
          <p:nvPr>
            <p:ph type="title"/>
          </p:nvPr>
        </p:nvSpPr>
        <p:spPr/>
        <p:txBody>
          <a:bodyPr>
            <a:normAutofit fontScale="90000"/>
          </a:bodyPr>
          <a:lstStyle/>
          <a:p>
            <a:r>
              <a:rPr lang="en-US" dirty="0"/>
              <a:t>DOJ Regulations for FBO Guidance (revised April 4, 2016)</a:t>
            </a:r>
          </a:p>
        </p:txBody>
      </p:sp>
    </p:spTree>
    <p:extLst>
      <p:ext uri="{BB962C8B-B14F-4D97-AF65-F5344CB8AC3E}">
        <p14:creationId xmlns:p14="http://schemas.microsoft.com/office/powerpoint/2010/main" val="3975846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A369AF-AAF4-D2B9-434C-D71CF7A18772}"/>
              </a:ext>
            </a:extLst>
          </p:cNvPr>
          <p:cNvSpPr>
            <a:spLocks noGrp="1"/>
          </p:cNvSpPr>
          <p:nvPr>
            <p:ph idx="1"/>
          </p:nvPr>
        </p:nvSpPr>
        <p:spPr/>
        <p:txBody>
          <a:bodyPr>
            <a:normAutofit/>
          </a:bodyPr>
          <a:lstStyle/>
          <a:p>
            <a:pPr marL="109728" indent="0">
              <a:buNone/>
            </a:pPr>
            <a:r>
              <a:rPr lang="en-US" dirty="0"/>
              <a:t>Which of these are an example of a violation of DOJ Regulations for FBO Guidance?</a:t>
            </a:r>
          </a:p>
          <a:p>
            <a:pPr marL="624078" indent="-514350">
              <a:buAutoNum type="alphaUcParenR"/>
            </a:pPr>
            <a:r>
              <a:rPr lang="en-US" sz="2000" dirty="0"/>
              <a:t>A subrecipient’s federally-funded life skills training program contains an opening prayer session that all participants are required to engage in as part of the training program. </a:t>
            </a:r>
          </a:p>
          <a:p>
            <a:pPr marL="624078" indent="-514350">
              <a:buAutoNum type="alphaUcParenR"/>
            </a:pPr>
            <a:r>
              <a:rPr lang="en-US" sz="2000" dirty="0"/>
              <a:t>A subrecipient Catholic church that uses federal funds to provide counseling to domestic violence victims will only provide counseling to Catholic individuals. </a:t>
            </a:r>
          </a:p>
          <a:p>
            <a:pPr marL="624078" indent="-514350">
              <a:buAutoNum type="alphaUcParenR"/>
            </a:pPr>
            <a:r>
              <a:rPr lang="en-US" sz="2000" dirty="0"/>
              <a:t>A faith-based sexual assault program’s brochures contain scripture. </a:t>
            </a:r>
          </a:p>
          <a:p>
            <a:pPr marL="624078" indent="-514350">
              <a:buAutoNum type="alphaUcParenR"/>
            </a:pPr>
            <a:r>
              <a:rPr lang="en-US" sz="2000" dirty="0"/>
              <a:t>A staff member asks a seemingly distressed client privately if she wants to join her for prayer services held at the church sanctuary on Wednesday night.</a:t>
            </a:r>
          </a:p>
          <a:p>
            <a:pPr marL="624078" indent="-514350">
              <a:buAutoNum type="alphaUcParenR"/>
            </a:pPr>
            <a:r>
              <a:rPr lang="en-US" sz="2000" dirty="0"/>
              <a:t>All of the above</a:t>
            </a:r>
          </a:p>
        </p:txBody>
      </p:sp>
      <p:sp>
        <p:nvSpPr>
          <p:cNvPr id="3" name="Date Placeholder 2">
            <a:extLst>
              <a:ext uri="{FF2B5EF4-FFF2-40B4-BE49-F238E27FC236}">
                <a16:creationId xmlns:a16="http://schemas.microsoft.com/office/drawing/2014/main" id="{10A7F1D0-B4AD-3CC9-D083-65A666DC1D65}"/>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9BA3E34C-D839-8AA3-4188-F00AF4399D69}"/>
              </a:ext>
            </a:extLst>
          </p:cNvPr>
          <p:cNvSpPr>
            <a:spLocks noGrp="1"/>
          </p:cNvSpPr>
          <p:nvPr>
            <p:ph type="sldNum" sz="quarter" idx="12"/>
          </p:nvPr>
        </p:nvSpPr>
        <p:spPr/>
        <p:txBody>
          <a:bodyPr/>
          <a:lstStyle/>
          <a:p>
            <a:fld id="{5217D969-FAF6-4667-9EED-A6C98B22320E}" type="slidenum">
              <a:rPr lang="en-US" smtClean="0"/>
              <a:t>34</a:t>
            </a:fld>
            <a:endParaRPr lang="en-US" dirty="0"/>
          </a:p>
        </p:txBody>
      </p:sp>
      <p:sp>
        <p:nvSpPr>
          <p:cNvPr id="5" name="Title 4">
            <a:extLst>
              <a:ext uri="{FF2B5EF4-FFF2-40B4-BE49-F238E27FC236}">
                <a16:creationId xmlns:a16="http://schemas.microsoft.com/office/drawing/2014/main" id="{09A74D90-1BE1-EBA0-2914-A4BA5DBA1D05}"/>
              </a:ext>
            </a:extLst>
          </p:cNvPr>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117447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B8041A-F2EB-88A6-D8BF-9BCC798B8F97}"/>
              </a:ext>
            </a:extLst>
          </p:cNvPr>
          <p:cNvSpPr>
            <a:spLocks noGrp="1"/>
          </p:cNvSpPr>
          <p:nvPr>
            <p:ph idx="1"/>
          </p:nvPr>
        </p:nvSpPr>
        <p:spPr/>
        <p:txBody>
          <a:bodyPr/>
          <a:lstStyle/>
          <a:p>
            <a:pPr marL="109728" indent="0">
              <a:buNone/>
            </a:pPr>
            <a:r>
              <a:rPr lang="en-US" sz="4000" dirty="0"/>
              <a:t>A, B, and C</a:t>
            </a:r>
          </a:p>
          <a:p>
            <a:endParaRPr lang="en-US" dirty="0"/>
          </a:p>
          <a:p>
            <a:r>
              <a:rPr lang="en-US" dirty="0"/>
              <a:t>In choice D, the prayer service is at a different time (and presumably, a different location – church sanctuary) than the federally-funded activity and the choice to attend is voluntary.  </a:t>
            </a:r>
          </a:p>
          <a:p>
            <a:r>
              <a:rPr lang="en-US" dirty="0"/>
              <a:t>There should be no penalty, implied or otherwise, if the client chooses</a:t>
            </a:r>
            <a:r>
              <a:rPr lang="en-US" b="1" u="sng" dirty="0"/>
              <a:t> not </a:t>
            </a:r>
            <a:r>
              <a:rPr lang="en-US" dirty="0"/>
              <a:t>to attend.</a:t>
            </a:r>
          </a:p>
          <a:p>
            <a:endParaRPr lang="en-US" dirty="0"/>
          </a:p>
        </p:txBody>
      </p:sp>
      <p:sp>
        <p:nvSpPr>
          <p:cNvPr id="3" name="Date Placeholder 2">
            <a:extLst>
              <a:ext uri="{FF2B5EF4-FFF2-40B4-BE49-F238E27FC236}">
                <a16:creationId xmlns:a16="http://schemas.microsoft.com/office/drawing/2014/main" id="{E0EACC63-4ED3-B3EC-4D1E-324DC9583E94}"/>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A5279919-B23E-AAA1-7F80-27B008F6C7B4}"/>
              </a:ext>
            </a:extLst>
          </p:cNvPr>
          <p:cNvSpPr>
            <a:spLocks noGrp="1"/>
          </p:cNvSpPr>
          <p:nvPr>
            <p:ph type="sldNum" sz="quarter" idx="12"/>
          </p:nvPr>
        </p:nvSpPr>
        <p:spPr/>
        <p:txBody>
          <a:bodyPr/>
          <a:lstStyle/>
          <a:p>
            <a:fld id="{5217D969-FAF6-4667-9EED-A6C98B22320E}" type="slidenum">
              <a:rPr lang="en-US" smtClean="0"/>
              <a:t>35</a:t>
            </a:fld>
            <a:endParaRPr lang="en-US" dirty="0"/>
          </a:p>
        </p:txBody>
      </p:sp>
    </p:spTree>
    <p:extLst>
      <p:ext uri="{BB962C8B-B14F-4D97-AF65-F5344CB8AC3E}">
        <p14:creationId xmlns:p14="http://schemas.microsoft.com/office/powerpoint/2010/main" val="2503325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42D0A7-D875-47FF-454F-94F42ED5523A}"/>
              </a:ext>
            </a:extLst>
          </p:cNvPr>
          <p:cNvSpPr>
            <a:spLocks noGrp="1"/>
          </p:cNvSpPr>
          <p:nvPr>
            <p:ph idx="1"/>
          </p:nvPr>
        </p:nvSpPr>
        <p:spPr/>
        <p:txBody>
          <a:bodyPr>
            <a:normAutofit lnSpcReduction="10000"/>
          </a:bodyPr>
          <a:lstStyle/>
          <a:p>
            <a:r>
              <a:rPr lang="en-US" sz="3200" dirty="0"/>
              <a:t>DOJ has determined that, on a case-by-case basis, the Religious Freedom Restoration Act may allow Grantee FBOs to hire based on religion. </a:t>
            </a:r>
            <a:endParaRPr lang="en-US" dirty="0"/>
          </a:p>
          <a:p>
            <a:pPr lvl="1"/>
            <a:r>
              <a:rPr lang="en-US" dirty="0"/>
              <a:t>An FBO must certify:  It will offer all federally-funded services to all qualified beneficiaries; </a:t>
            </a:r>
          </a:p>
          <a:p>
            <a:pPr lvl="1"/>
            <a:r>
              <a:rPr lang="en-US" dirty="0"/>
              <a:t>Inherently religious activities will be voluntary and kept separate from federally-funded activities; and </a:t>
            </a:r>
          </a:p>
          <a:p>
            <a:pPr lvl="1"/>
            <a:r>
              <a:rPr lang="en-US" dirty="0"/>
              <a:t>It is a religious organization that sincerely believes that abandoning its religious hiring practice in order to receive federal funding would substantially burden its religious exercise</a:t>
            </a:r>
          </a:p>
        </p:txBody>
      </p:sp>
      <p:sp>
        <p:nvSpPr>
          <p:cNvPr id="3" name="Date Placeholder 2">
            <a:extLst>
              <a:ext uri="{FF2B5EF4-FFF2-40B4-BE49-F238E27FC236}">
                <a16:creationId xmlns:a16="http://schemas.microsoft.com/office/drawing/2014/main" id="{898E412A-586D-D9F8-8B2C-B8693B7CB6A2}"/>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7BFB941A-281F-C8DE-2443-F6FBA03BB9BD}"/>
              </a:ext>
            </a:extLst>
          </p:cNvPr>
          <p:cNvSpPr>
            <a:spLocks noGrp="1"/>
          </p:cNvSpPr>
          <p:nvPr>
            <p:ph type="sldNum" sz="quarter" idx="12"/>
          </p:nvPr>
        </p:nvSpPr>
        <p:spPr/>
        <p:txBody>
          <a:bodyPr/>
          <a:lstStyle/>
          <a:p>
            <a:fld id="{5217D969-FAF6-4667-9EED-A6C98B22320E}" type="slidenum">
              <a:rPr lang="en-US" smtClean="0"/>
              <a:t>36</a:t>
            </a:fld>
            <a:endParaRPr lang="en-US" dirty="0"/>
          </a:p>
        </p:txBody>
      </p:sp>
      <p:sp>
        <p:nvSpPr>
          <p:cNvPr id="5" name="Title 4">
            <a:extLst>
              <a:ext uri="{FF2B5EF4-FFF2-40B4-BE49-F238E27FC236}">
                <a16:creationId xmlns:a16="http://schemas.microsoft.com/office/drawing/2014/main" id="{4DA6F969-D7AC-D375-99BB-BB06BEB80F27}"/>
              </a:ext>
            </a:extLst>
          </p:cNvPr>
          <p:cNvSpPr>
            <a:spLocks noGrp="1"/>
          </p:cNvSpPr>
          <p:nvPr>
            <p:ph type="title"/>
          </p:nvPr>
        </p:nvSpPr>
        <p:spPr/>
        <p:txBody>
          <a:bodyPr/>
          <a:lstStyle/>
          <a:p>
            <a:r>
              <a:rPr lang="en-US" dirty="0"/>
              <a:t>Certificate of Exemption</a:t>
            </a:r>
          </a:p>
        </p:txBody>
      </p:sp>
    </p:spTree>
    <p:extLst>
      <p:ext uri="{BB962C8B-B14F-4D97-AF65-F5344CB8AC3E}">
        <p14:creationId xmlns:p14="http://schemas.microsoft.com/office/powerpoint/2010/main" val="384662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6B8D-0CA7-7142-CF1C-5054B0E5BCE5}"/>
              </a:ext>
            </a:extLst>
          </p:cNvPr>
          <p:cNvSpPr>
            <a:spLocks noGrp="1"/>
          </p:cNvSpPr>
          <p:nvPr>
            <p:ph type="title"/>
          </p:nvPr>
        </p:nvSpPr>
        <p:spPr/>
        <p:txBody>
          <a:bodyPr/>
          <a:lstStyle/>
          <a:p>
            <a:r>
              <a:rPr lang="en-US" dirty="0"/>
              <a:t>Civil Rights</a:t>
            </a:r>
          </a:p>
        </p:txBody>
      </p:sp>
      <p:sp>
        <p:nvSpPr>
          <p:cNvPr id="3" name="Text Placeholder 2">
            <a:extLst>
              <a:ext uri="{FF2B5EF4-FFF2-40B4-BE49-F238E27FC236}">
                <a16:creationId xmlns:a16="http://schemas.microsoft.com/office/drawing/2014/main" id="{FCEBBA61-CD33-DD67-269E-77D74B68EBF0}"/>
              </a:ext>
            </a:extLst>
          </p:cNvPr>
          <p:cNvSpPr>
            <a:spLocks noGrp="1"/>
          </p:cNvSpPr>
          <p:nvPr>
            <p:ph type="body" idx="1"/>
          </p:nvPr>
        </p:nvSpPr>
        <p:spPr/>
        <p:txBody>
          <a:bodyPr/>
          <a:lstStyle/>
          <a:p>
            <a:endParaRPr lang="en-US" dirty="0"/>
          </a:p>
          <a:p>
            <a:r>
              <a:rPr lang="en-US" sz="2800" b="1" dirty="0"/>
              <a:t>SAA Requirements and Obligations</a:t>
            </a:r>
          </a:p>
        </p:txBody>
      </p:sp>
      <p:sp>
        <p:nvSpPr>
          <p:cNvPr id="4" name="Date Placeholder 3">
            <a:extLst>
              <a:ext uri="{FF2B5EF4-FFF2-40B4-BE49-F238E27FC236}">
                <a16:creationId xmlns:a16="http://schemas.microsoft.com/office/drawing/2014/main" id="{2336D1AB-5F36-52B1-A151-3952D6FEE14E}"/>
              </a:ext>
            </a:extLst>
          </p:cNvPr>
          <p:cNvSpPr>
            <a:spLocks noGrp="1"/>
          </p:cNvSpPr>
          <p:nvPr>
            <p:ph type="dt" sz="half" idx="10"/>
          </p:nvPr>
        </p:nvSpPr>
        <p:spPr/>
        <p:txBody>
          <a:bodyPr/>
          <a:lstStyle/>
          <a:p>
            <a:r>
              <a:rPr lang="en-US"/>
              <a:t>09/03/2024</a:t>
            </a:r>
            <a:endParaRPr lang="en-US" dirty="0"/>
          </a:p>
        </p:txBody>
      </p:sp>
      <p:sp>
        <p:nvSpPr>
          <p:cNvPr id="5" name="Slide Number Placeholder 4">
            <a:extLst>
              <a:ext uri="{FF2B5EF4-FFF2-40B4-BE49-F238E27FC236}">
                <a16:creationId xmlns:a16="http://schemas.microsoft.com/office/drawing/2014/main" id="{BE3DE6DA-93C4-C4BC-795D-DA370ACD2B26}"/>
              </a:ext>
            </a:extLst>
          </p:cNvPr>
          <p:cNvSpPr>
            <a:spLocks noGrp="1"/>
          </p:cNvSpPr>
          <p:nvPr>
            <p:ph type="sldNum" sz="quarter" idx="12"/>
          </p:nvPr>
        </p:nvSpPr>
        <p:spPr/>
        <p:txBody>
          <a:bodyPr/>
          <a:lstStyle/>
          <a:p>
            <a:fld id="{5217D969-FAF6-4667-9EED-A6C98B22320E}" type="slidenum">
              <a:rPr lang="en-US" smtClean="0"/>
              <a:pPr/>
              <a:t>37</a:t>
            </a:fld>
            <a:endParaRPr lang="en-US" dirty="0"/>
          </a:p>
        </p:txBody>
      </p:sp>
    </p:spTree>
    <p:extLst>
      <p:ext uri="{BB962C8B-B14F-4D97-AF65-F5344CB8AC3E}">
        <p14:creationId xmlns:p14="http://schemas.microsoft.com/office/powerpoint/2010/main" val="368745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6ADEA-D8E8-DD3C-3185-28733E2B1FC3}"/>
              </a:ext>
            </a:extLst>
          </p:cNvPr>
          <p:cNvSpPr>
            <a:spLocks noGrp="1"/>
          </p:cNvSpPr>
          <p:nvPr>
            <p:ph idx="1"/>
          </p:nvPr>
        </p:nvSpPr>
        <p:spPr>
          <a:xfrm>
            <a:off x="457200" y="2438400"/>
            <a:ext cx="8229600" cy="3624072"/>
          </a:xfrm>
        </p:spPr>
        <p:txBody>
          <a:bodyPr/>
          <a:lstStyle/>
          <a:p>
            <a:r>
              <a:rPr lang="en-US" dirty="0"/>
              <a:t>It is the obligation of the State Administering Agency (SAA) --in North Carolina, the North Carolina Department of Public Safety is the SAA for USDOJ grants -- to ensure that its subgrantees comply with all applicable federal civil rights laws. </a:t>
            </a:r>
          </a:p>
          <a:p>
            <a:pPr marL="109728" indent="0">
              <a:buNone/>
            </a:pPr>
            <a:endParaRPr lang="en-US" dirty="0"/>
          </a:p>
          <a:p>
            <a:r>
              <a:rPr lang="en-US" dirty="0"/>
              <a:t>The federal Office for Civil Rights ensures that the SAA complies with the very same laws.</a:t>
            </a:r>
          </a:p>
        </p:txBody>
      </p:sp>
      <p:sp>
        <p:nvSpPr>
          <p:cNvPr id="3" name="Date Placeholder 2">
            <a:extLst>
              <a:ext uri="{FF2B5EF4-FFF2-40B4-BE49-F238E27FC236}">
                <a16:creationId xmlns:a16="http://schemas.microsoft.com/office/drawing/2014/main" id="{0D81657A-804F-9514-8EA0-23B170CF89A8}"/>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247E8493-0BE5-39CE-4745-2208BE262111}"/>
              </a:ext>
            </a:extLst>
          </p:cNvPr>
          <p:cNvSpPr>
            <a:spLocks noGrp="1"/>
          </p:cNvSpPr>
          <p:nvPr>
            <p:ph type="sldNum" sz="quarter" idx="12"/>
          </p:nvPr>
        </p:nvSpPr>
        <p:spPr/>
        <p:txBody>
          <a:bodyPr/>
          <a:lstStyle/>
          <a:p>
            <a:fld id="{5217D969-FAF6-4667-9EED-A6C98B22320E}" type="slidenum">
              <a:rPr lang="en-US" smtClean="0"/>
              <a:t>38</a:t>
            </a:fld>
            <a:endParaRPr lang="en-US" dirty="0"/>
          </a:p>
        </p:txBody>
      </p:sp>
      <p:sp>
        <p:nvSpPr>
          <p:cNvPr id="5" name="Title 4">
            <a:extLst>
              <a:ext uri="{FF2B5EF4-FFF2-40B4-BE49-F238E27FC236}">
                <a16:creationId xmlns:a16="http://schemas.microsoft.com/office/drawing/2014/main" id="{3D74216D-E64F-49A4-503A-0655DC51FD5B}"/>
              </a:ext>
            </a:extLst>
          </p:cNvPr>
          <p:cNvSpPr>
            <a:spLocks noGrp="1"/>
          </p:cNvSpPr>
          <p:nvPr>
            <p:ph type="title"/>
          </p:nvPr>
        </p:nvSpPr>
        <p:spPr>
          <a:xfrm>
            <a:off x="326232" y="0"/>
            <a:ext cx="8686800" cy="2218208"/>
          </a:xfrm>
        </p:spPr>
        <p:txBody>
          <a:bodyPr>
            <a:normAutofit fontScale="90000"/>
          </a:bodyPr>
          <a:lstStyle/>
          <a:p>
            <a:br>
              <a:rPr lang="en-US" dirty="0"/>
            </a:br>
            <a:r>
              <a:rPr lang="en-US" dirty="0"/>
              <a:t>State Administering Agency Requirements</a:t>
            </a:r>
            <a:br>
              <a:rPr lang="en-US" dirty="0"/>
            </a:br>
            <a:r>
              <a:rPr lang="en-US" dirty="0"/>
              <a:t>	      Monitoring </a:t>
            </a:r>
            <a:br>
              <a:rPr lang="en-US" dirty="0"/>
            </a:br>
            <a:endParaRPr lang="en-US" dirty="0"/>
          </a:p>
        </p:txBody>
      </p:sp>
      <p:sp>
        <p:nvSpPr>
          <p:cNvPr id="6" name="Arrow: Right 5">
            <a:extLst>
              <a:ext uri="{FF2B5EF4-FFF2-40B4-BE49-F238E27FC236}">
                <a16:creationId xmlns:a16="http://schemas.microsoft.com/office/drawing/2014/main" id="{F9789515-6E92-5A7D-7A73-00DCFDA992EE}"/>
              </a:ext>
            </a:extLst>
          </p:cNvPr>
          <p:cNvSpPr/>
          <p:nvPr/>
        </p:nvSpPr>
        <p:spPr>
          <a:xfrm>
            <a:off x="1143000" y="1144963"/>
            <a:ext cx="701040" cy="3684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958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5CB89-81D1-58F0-2C79-2C11F5B67987}"/>
              </a:ext>
            </a:extLst>
          </p:cNvPr>
          <p:cNvSpPr>
            <a:spLocks noGrp="1"/>
          </p:cNvSpPr>
          <p:nvPr>
            <p:ph idx="1"/>
          </p:nvPr>
        </p:nvSpPr>
        <p:spPr/>
        <p:txBody>
          <a:bodyPr>
            <a:normAutofit fontScale="85000" lnSpcReduction="20000"/>
          </a:bodyPr>
          <a:lstStyle/>
          <a:p>
            <a:r>
              <a:rPr lang="en-US" dirty="0"/>
              <a:t>A State Administering Agency must monitor sub recipients’ compliance with civil rights laws.  </a:t>
            </a:r>
          </a:p>
          <a:p>
            <a:r>
              <a:rPr lang="en-US" dirty="0"/>
              <a:t>Ensure that sub recipients complete an </a:t>
            </a:r>
            <a:r>
              <a:rPr lang="en-US" b="1" u="sng" dirty="0"/>
              <a:t>EEOP Certification Form </a:t>
            </a:r>
            <a:r>
              <a:rPr lang="en-US" dirty="0"/>
              <a:t>(as applicable) and submit certification form or EEOP (if required) to the OCR. </a:t>
            </a:r>
          </a:p>
          <a:p>
            <a:r>
              <a:rPr lang="en-US" dirty="0"/>
              <a:t>Ensure that the sub recipient provides </a:t>
            </a:r>
            <a:r>
              <a:rPr lang="en-US" b="1" u="sng" dirty="0"/>
              <a:t>notification</a:t>
            </a:r>
            <a:r>
              <a:rPr lang="en-US" dirty="0"/>
              <a:t> to employees and beneficiaries that the sub recipient does not discriminate, and that employees and beneficiaries have a right to file a complaint with the SAA or the OCR.</a:t>
            </a:r>
          </a:p>
          <a:p>
            <a:r>
              <a:rPr lang="en-US" dirty="0"/>
              <a:t>Ensure that the subrecipient </a:t>
            </a:r>
            <a:r>
              <a:rPr lang="en-US" b="1" u="sng" dirty="0"/>
              <a:t>submits to the OCR any Findings of Discrimination</a:t>
            </a:r>
            <a:r>
              <a:rPr lang="en-US" u="sng" dirty="0"/>
              <a:t> </a:t>
            </a:r>
            <a:r>
              <a:rPr lang="en-US" dirty="0"/>
              <a:t>from a court or administrative agency within the previous three years. </a:t>
            </a:r>
          </a:p>
          <a:p>
            <a:r>
              <a:rPr lang="en-US" dirty="0"/>
              <a:t>Ensure that the sub recipient has a </a:t>
            </a:r>
            <a:r>
              <a:rPr lang="en-US" b="1" u="sng" dirty="0"/>
              <a:t>Section 504 Coordinator </a:t>
            </a:r>
            <a:r>
              <a:rPr lang="en-US" dirty="0"/>
              <a:t>if it meets the employee and funding threshold. </a:t>
            </a:r>
          </a:p>
        </p:txBody>
      </p:sp>
      <p:sp>
        <p:nvSpPr>
          <p:cNvPr id="3" name="Date Placeholder 2">
            <a:extLst>
              <a:ext uri="{FF2B5EF4-FFF2-40B4-BE49-F238E27FC236}">
                <a16:creationId xmlns:a16="http://schemas.microsoft.com/office/drawing/2014/main" id="{4A6900CB-CB4B-952E-59C3-8E901DF3200B}"/>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32E19A73-D6F2-E38F-5B9F-2E4ED6D2A3A4}"/>
              </a:ext>
            </a:extLst>
          </p:cNvPr>
          <p:cNvSpPr>
            <a:spLocks noGrp="1"/>
          </p:cNvSpPr>
          <p:nvPr>
            <p:ph type="sldNum" sz="quarter" idx="12"/>
          </p:nvPr>
        </p:nvSpPr>
        <p:spPr/>
        <p:txBody>
          <a:bodyPr/>
          <a:lstStyle/>
          <a:p>
            <a:fld id="{5217D969-FAF6-4667-9EED-A6C98B22320E}" type="slidenum">
              <a:rPr lang="en-US" smtClean="0"/>
              <a:t>39</a:t>
            </a:fld>
            <a:endParaRPr lang="en-US" dirty="0"/>
          </a:p>
        </p:txBody>
      </p:sp>
      <p:sp>
        <p:nvSpPr>
          <p:cNvPr id="5" name="Title 4">
            <a:extLst>
              <a:ext uri="{FF2B5EF4-FFF2-40B4-BE49-F238E27FC236}">
                <a16:creationId xmlns:a16="http://schemas.microsoft.com/office/drawing/2014/main" id="{CC3F97B6-87E7-A6EF-5116-F7DEB7A3E438}"/>
              </a:ext>
            </a:extLst>
          </p:cNvPr>
          <p:cNvSpPr>
            <a:spLocks noGrp="1"/>
          </p:cNvSpPr>
          <p:nvPr>
            <p:ph type="title"/>
          </p:nvPr>
        </p:nvSpPr>
        <p:spPr/>
        <p:txBody>
          <a:bodyPr>
            <a:normAutofit fontScale="90000"/>
          </a:bodyPr>
          <a:lstStyle/>
          <a:p>
            <a:r>
              <a:rPr lang="en-US" dirty="0"/>
              <a:t>GCC Obligations to monitor subrecipients</a:t>
            </a:r>
          </a:p>
        </p:txBody>
      </p:sp>
    </p:spTree>
    <p:extLst>
      <p:ext uri="{BB962C8B-B14F-4D97-AF65-F5344CB8AC3E}">
        <p14:creationId xmlns:p14="http://schemas.microsoft.com/office/powerpoint/2010/main" val="113061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0B8EF9-FCA3-C293-52A7-43C055379D8E}"/>
              </a:ext>
            </a:extLst>
          </p:cNvPr>
          <p:cNvSpPr>
            <a:spLocks noGrp="1"/>
          </p:cNvSpPr>
          <p:nvPr>
            <p:ph idx="1"/>
          </p:nvPr>
        </p:nvSpPr>
        <p:spPr/>
        <p:txBody>
          <a:bodyPr>
            <a:normAutofit fontScale="77500" lnSpcReduction="20000"/>
          </a:bodyPr>
          <a:lstStyle/>
          <a:p>
            <a:r>
              <a:rPr lang="en-US" b="1" dirty="0"/>
              <a:t>Title VI of the Civil Rights Act of 1964 </a:t>
            </a:r>
          </a:p>
          <a:p>
            <a:pPr lvl="1"/>
            <a:r>
              <a:rPr lang="en-US" dirty="0"/>
              <a:t>(re: race, color, national origin) </a:t>
            </a:r>
          </a:p>
          <a:p>
            <a:r>
              <a:rPr lang="en-US" b="1" dirty="0"/>
              <a:t>Section 504 of the Rehabilitation Act of 1973 </a:t>
            </a:r>
          </a:p>
          <a:p>
            <a:pPr lvl="1"/>
            <a:r>
              <a:rPr lang="en-US" dirty="0"/>
              <a:t>(re: disabilities) </a:t>
            </a:r>
          </a:p>
          <a:p>
            <a:r>
              <a:rPr lang="en-US" b="1" dirty="0"/>
              <a:t>Title II of the Americans with Disabilities Act of 1990</a:t>
            </a:r>
            <a:r>
              <a:rPr lang="en-US" dirty="0"/>
              <a:t> </a:t>
            </a:r>
          </a:p>
          <a:p>
            <a:pPr lvl="1"/>
            <a:r>
              <a:rPr lang="en-US" dirty="0"/>
              <a:t>(re: disabilities) </a:t>
            </a:r>
          </a:p>
          <a:p>
            <a:r>
              <a:rPr lang="en-US" b="1" dirty="0"/>
              <a:t>Age Discrimination Act of 1975 </a:t>
            </a:r>
          </a:p>
          <a:p>
            <a:pPr lvl="1"/>
            <a:r>
              <a:rPr lang="en-US" dirty="0"/>
              <a:t>(re: age)  </a:t>
            </a:r>
          </a:p>
          <a:p>
            <a:r>
              <a:rPr lang="en-US" b="1" dirty="0"/>
              <a:t>Title IX of the Education Amendments of 1972 </a:t>
            </a:r>
          </a:p>
          <a:p>
            <a:pPr lvl="1"/>
            <a:r>
              <a:rPr lang="en-US" dirty="0"/>
              <a:t>(re:  sex discrimination in educational programs) </a:t>
            </a:r>
          </a:p>
          <a:p>
            <a:r>
              <a:rPr lang="en-US" b="1" dirty="0"/>
              <a:t>Exec. Order 13559, Partnerships with Faith-Based Organizations </a:t>
            </a:r>
          </a:p>
          <a:p>
            <a:pPr lvl="1"/>
            <a:r>
              <a:rPr lang="en-US" dirty="0"/>
              <a:t>(re: religion) </a:t>
            </a:r>
          </a:p>
          <a:p>
            <a:r>
              <a:rPr lang="en-US" b="1" dirty="0"/>
              <a:t>Individual Program Statutes </a:t>
            </a:r>
            <a:r>
              <a:rPr lang="en-US" dirty="0"/>
              <a:t>(e.g. Safe Streets Act, Victims of Crime Act, JJDPA) </a:t>
            </a:r>
          </a:p>
          <a:p>
            <a:pPr lvl="1"/>
            <a:r>
              <a:rPr lang="en-US" dirty="0"/>
              <a:t>(re: race, color, national origin, sex, religion, disability</a:t>
            </a:r>
          </a:p>
        </p:txBody>
      </p:sp>
      <p:sp>
        <p:nvSpPr>
          <p:cNvPr id="3" name="Date Placeholder 2">
            <a:extLst>
              <a:ext uri="{FF2B5EF4-FFF2-40B4-BE49-F238E27FC236}">
                <a16:creationId xmlns:a16="http://schemas.microsoft.com/office/drawing/2014/main" id="{4196B812-9F73-C6F5-BA86-26CEAF89F0F6}"/>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B1E352F4-9640-BDCF-934F-09BED2A61156}"/>
              </a:ext>
            </a:extLst>
          </p:cNvPr>
          <p:cNvSpPr>
            <a:spLocks noGrp="1"/>
          </p:cNvSpPr>
          <p:nvPr>
            <p:ph type="sldNum" sz="quarter" idx="12"/>
          </p:nvPr>
        </p:nvSpPr>
        <p:spPr/>
        <p:txBody>
          <a:bodyPr/>
          <a:lstStyle/>
          <a:p>
            <a:fld id="{5217D969-FAF6-4667-9EED-A6C98B22320E}" type="slidenum">
              <a:rPr lang="en-US" smtClean="0"/>
              <a:t>4</a:t>
            </a:fld>
            <a:endParaRPr lang="en-US" dirty="0"/>
          </a:p>
        </p:txBody>
      </p:sp>
      <p:sp>
        <p:nvSpPr>
          <p:cNvPr id="5" name="Title 4">
            <a:extLst>
              <a:ext uri="{FF2B5EF4-FFF2-40B4-BE49-F238E27FC236}">
                <a16:creationId xmlns:a16="http://schemas.microsoft.com/office/drawing/2014/main" id="{9172DA0F-CDCC-66AE-F556-1C4DE67929AA}"/>
              </a:ext>
            </a:extLst>
          </p:cNvPr>
          <p:cNvSpPr>
            <a:spLocks noGrp="1"/>
          </p:cNvSpPr>
          <p:nvPr>
            <p:ph type="title"/>
          </p:nvPr>
        </p:nvSpPr>
        <p:spPr/>
        <p:txBody>
          <a:bodyPr>
            <a:normAutofit fontScale="90000"/>
          </a:bodyPr>
          <a:lstStyle/>
          <a:p>
            <a:r>
              <a:rPr lang="en-US" dirty="0"/>
              <a:t>The DOJ Office for Civil Rights Enforces</a:t>
            </a:r>
          </a:p>
        </p:txBody>
      </p:sp>
    </p:spTree>
    <p:extLst>
      <p:ext uri="{BB962C8B-B14F-4D97-AF65-F5344CB8AC3E}">
        <p14:creationId xmlns:p14="http://schemas.microsoft.com/office/powerpoint/2010/main" val="2134359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6B8D-0CA7-7142-CF1C-5054B0E5BCE5}"/>
              </a:ext>
            </a:extLst>
          </p:cNvPr>
          <p:cNvSpPr>
            <a:spLocks noGrp="1"/>
          </p:cNvSpPr>
          <p:nvPr>
            <p:ph type="title"/>
          </p:nvPr>
        </p:nvSpPr>
        <p:spPr/>
        <p:txBody>
          <a:bodyPr/>
          <a:lstStyle/>
          <a:p>
            <a:r>
              <a:rPr lang="en-US" dirty="0"/>
              <a:t>Civil Rights</a:t>
            </a:r>
          </a:p>
        </p:txBody>
      </p:sp>
      <p:sp>
        <p:nvSpPr>
          <p:cNvPr id="3" name="Text Placeholder 2">
            <a:extLst>
              <a:ext uri="{FF2B5EF4-FFF2-40B4-BE49-F238E27FC236}">
                <a16:creationId xmlns:a16="http://schemas.microsoft.com/office/drawing/2014/main" id="{FCEBBA61-CD33-DD67-269E-77D74B68EBF0}"/>
              </a:ext>
            </a:extLst>
          </p:cNvPr>
          <p:cNvSpPr>
            <a:spLocks noGrp="1"/>
          </p:cNvSpPr>
          <p:nvPr>
            <p:ph type="body" idx="1"/>
          </p:nvPr>
        </p:nvSpPr>
        <p:spPr/>
        <p:txBody>
          <a:bodyPr/>
          <a:lstStyle/>
          <a:p>
            <a:endParaRPr lang="en-US" dirty="0"/>
          </a:p>
          <a:p>
            <a:r>
              <a:rPr lang="en-US" sz="2800" b="1" dirty="0"/>
              <a:t>Subrecipient Requirements and Obligations</a:t>
            </a:r>
          </a:p>
        </p:txBody>
      </p:sp>
      <p:sp>
        <p:nvSpPr>
          <p:cNvPr id="4" name="Date Placeholder 3">
            <a:extLst>
              <a:ext uri="{FF2B5EF4-FFF2-40B4-BE49-F238E27FC236}">
                <a16:creationId xmlns:a16="http://schemas.microsoft.com/office/drawing/2014/main" id="{2336D1AB-5F36-52B1-A151-3952D6FEE14E}"/>
              </a:ext>
            </a:extLst>
          </p:cNvPr>
          <p:cNvSpPr>
            <a:spLocks noGrp="1"/>
          </p:cNvSpPr>
          <p:nvPr>
            <p:ph type="dt" sz="half" idx="10"/>
          </p:nvPr>
        </p:nvSpPr>
        <p:spPr/>
        <p:txBody>
          <a:bodyPr/>
          <a:lstStyle/>
          <a:p>
            <a:r>
              <a:rPr lang="en-US"/>
              <a:t>09/03/2024</a:t>
            </a:r>
            <a:endParaRPr lang="en-US" dirty="0"/>
          </a:p>
        </p:txBody>
      </p:sp>
      <p:sp>
        <p:nvSpPr>
          <p:cNvPr id="5" name="Slide Number Placeholder 4">
            <a:extLst>
              <a:ext uri="{FF2B5EF4-FFF2-40B4-BE49-F238E27FC236}">
                <a16:creationId xmlns:a16="http://schemas.microsoft.com/office/drawing/2014/main" id="{BE3DE6DA-93C4-C4BC-795D-DA370ACD2B26}"/>
              </a:ext>
            </a:extLst>
          </p:cNvPr>
          <p:cNvSpPr>
            <a:spLocks noGrp="1"/>
          </p:cNvSpPr>
          <p:nvPr>
            <p:ph type="sldNum" sz="quarter" idx="12"/>
          </p:nvPr>
        </p:nvSpPr>
        <p:spPr/>
        <p:txBody>
          <a:bodyPr/>
          <a:lstStyle/>
          <a:p>
            <a:fld id="{5217D969-FAF6-4667-9EED-A6C98B22320E}" type="slidenum">
              <a:rPr lang="en-US" smtClean="0"/>
              <a:pPr/>
              <a:t>40</a:t>
            </a:fld>
            <a:endParaRPr lang="en-US" dirty="0"/>
          </a:p>
        </p:txBody>
      </p:sp>
    </p:spTree>
    <p:extLst>
      <p:ext uri="{BB962C8B-B14F-4D97-AF65-F5344CB8AC3E}">
        <p14:creationId xmlns:p14="http://schemas.microsoft.com/office/powerpoint/2010/main" val="417838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091CB-3982-D2C7-9663-54688CE088B5}"/>
              </a:ext>
            </a:extLst>
          </p:cNvPr>
          <p:cNvSpPr>
            <a:spLocks noGrp="1"/>
          </p:cNvSpPr>
          <p:nvPr>
            <p:ph idx="1"/>
          </p:nvPr>
        </p:nvSpPr>
        <p:spPr/>
        <p:txBody>
          <a:bodyPr/>
          <a:lstStyle/>
          <a:p>
            <a:r>
              <a:rPr lang="en-US" dirty="0"/>
              <a:t>Responding to Discrimination Complaints</a:t>
            </a:r>
          </a:p>
          <a:p>
            <a:r>
              <a:rPr lang="en-US" dirty="0"/>
              <a:t>Civil Rights Notice of Nondiscrimination Display</a:t>
            </a:r>
          </a:p>
          <a:p>
            <a:r>
              <a:rPr lang="en-US" dirty="0"/>
              <a:t>Civil Rights Employee Training (DOJ video certification)</a:t>
            </a:r>
          </a:p>
          <a:p>
            <a:r>
              <a:rPr lang="en-US" dirty="0"/>
              <a:t>Limited English Proficiency Plan and Access</a:t>
            </a:r>
          </a:p>
          <a:p>
            <a:r>
              <a:rPr lang="en-US" dirty="0"/>
              <a:t>Grant Monitoring  Checklist (as part of GCC site visits)</a:t>
            </a:r>
          </a:p>
          <a:p>
            <a:r>
              <a:rPr lang="en-US" dirty="0"/>
              <a:t>EEOP Reporting and Proof of Submission</a:t>
            </a:r>
          </a:p>
          <a:p>
            <a:r>
              <a:rPr lang="en-US" dirty="0"/>
              <a:t>Requiring your contractors and subgrantees to comply</a:t>
            </a:r>
          </a:p>
          <a:p>
            <a:endParaRPr lang="en-US" dirty="0"/>
          </a:p>
          <a:p>
            <a:endParaRPr lang="en-US" dirty="0"/>
          </a:p>
        </p:txBody>
      </p:sp>
      <p:sp>
        <p:nvSpPr>
          <p:cNvPr id="3" name="Date Placeholder 2">
            <a:extLst>
              <a:ext uri="{FF2B5EF4-FFF2-40B4-BE49-F238E27FC236}">
                <a16:creationId xmlns:a16="http://schemas.microsoft.com/office/drawing/2014/main" id="{48AAD525-3A12-05F7-FF7A-22CB85D48FB9}"/>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1A5C3AE1-CB6F-EA2F-72E1-56689F3CCD22}"/>
              </a:ext>
            </a:extLst>
          </p:cNvPr>
          <p:cNvSpPr>
            <a:spLocks noGrp="1"/>
          </p:cNvSpPr>
          <p:nvPr>
            <p:ph type="sldNum" sz="quarter" idx="12"/>
          </p:nvPr>
        </p:nvSpPr>
        <p:spPr/>
        <p:txBody>
          <a:bodyPr/>
          <a:lstStyle/>
          <a:p>
            <a:fld id="{5217D969-FAF6-4667-9EED-A6C98B22320E}" type="slidenum">
              <a:rPr lang="en-US" smtClean="0"/>
              <a:t>41</a:t>
            </a:fld>
            <a:endParaRPr lang="en-US" dirty="0"/>
          </a:p>
        </p:txBody>
      </p:sp>
      <p:sp>
        <p:nvSpPr>
          <p:cNvPr id="5" name="Title 4">
            <a:extLst>
              <a:ext uri="{FF2B5EF4-FFF2-40B4-BE49-F238E27FC236}">
                <a16:creationId xmlns:a16="http://schemas.microsoft.com/office/drawing/2014/main" id="{31FD26C0-1DE2-318A-5D74-3680C1CF31FC}"/>
              </a:ext>
            </a:extLst>
          </p:cNvPr>
          <p:cNvSpPr>
            <a:spLocks noGrp="1"/>
          </p:cNvSpPr>
          <p:nvPr>
            <p:ph type="title"/>
          </p:nvPr>
        </p:nvSpPr>
        <p:spPr/>
        <p:txBody>
          <a:bodyPr/>
          <a:lstStyle/>
          <a:p>
            <a:r>
              <a:rPr lang="en-US" dirty="0"/>
              <a:t>GCC Subrecipient Requirements</a:t>
            </a:r>
          </a:p>
        </p:txBody>
      </p:sp>
    </p:spTree>
    <p:extLst>
      <p:ext uri="{BB962C8B-B14F-4D97-AF65-F5344CB8AC3E}">
        <p14:creationId xmlns:p14="http://schemas.microsoft.com/office/powerpoint/2010/main" val="790191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C2F2D9B-FA65-B008-1AE6-B84334921181}"/>
              </a:ext>
            </a:extLst>
          </p:cNvPr>
          <p:cNvPicPr>
            <a:picLocks noGrp="1" noChangeAspect="1"/>
          </p:cNvPicPr>
          <p:nvPr>
            <p:ph idx="1"/>
          </p:nvPr>
        </p:nvPicPr>
        <p:blipFill>
          <a:blip r:embed="rId2"/>
          <a:stretch>
            <a:fillRect/>
          </a:stretch>
        </p:blipFill>
        <p:spPr>
          <a:xfrm>
            <a:off x="2209800" y="149675"/>
            <a:ext cx="5257800" cy="5857425"/>
          </a:xfrm>
        </p:spPr>
      </p:pic>
      <p:sp>
        <p:nvSpPr>
          <p:cNvPr id="3" name="Date Placeholder 2">
            <a:extLst>
              <a:ext uri="{FF2B5EF4-FFF2-40B4-BE49-F238E27FC236}">
                <a16:creationId xmlns:a16="http://schemas.microsoft.com/office/drawing/2014/main" id="{21BEC327-1794-359A-B777-1E3BFE5FCCD4}"/>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2448D2C5-08E1-65CC-60C5-89322521EEB9}"/>
              </a:ext>
            </a:extLst>
          </p:cNvPr>
          <p:cNvSpPr>
            <a:spLocks noGrp="1"/>
          </p:cNvSpPr>
          <p:nvPr>
            <p:ph type="sldNum" sz="quarter" idx="12"/>
          </p:nvPr>
        </p:nvSpPr>
        <p:spPr/>
        <p:txBody>
          <a:bodyPr/>
          <a:lstStyle/>
          <a:p>
            <a:fld id="{5217D969-FAF6-4667-9EED-A6C98B22320E}" type="slidenum">
              <a:rPr lang="en-US" smtClean="0"/>
              <a:t>42</a:t>
            </a:fld>
            <a:endParaRPr lang="en-US" dirty="0"/>
          </a:p>
        </p:txBody>
      </p:sp>
    </p:spTree>
    <p:extLst>
      <p:ext uri="{BB962C8B-B14F-4D97-AF65-F5344CB8AC3E}">
        <p14:creationId xmlns:p14="http://schemas.microsoft.com/office/powerpoint/2010/main" val="2411880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8E8FA-660F-3CE8-8CA2-C7AF42973556}"/>
              </a:ext>
            </a:extLst>
          </p:cNvPr>
          <p:cNvSpPr>
            <a:spLocks noGrp="1"/>
          </p:cNvSpPr>
          <p:nvPr>
            <p:ph idx="1"/>
          </p:nvPr>
        </p:nvSpPr>
        <p:spPr/>
        <p:txBody>
          <a:bodyPr/>
          <a:lstStyle/>
          <a:p>
            <a:r>
              <a:rPr lang="en-US" sz="2400" dirty="0"/>
              <a:t>Retaliation against an employee for opposing an unlawful employment practice or participating in an investigation, proceeding, or hearing under the following statutes is prohibited: </a:t>
            </a:r>
          </a:p>
          <a:p>
            <a:pPr marL="109728" indent="0">
              <a:buNone/>
            </a:pPr>
            <a:endParaRPr lang="en-US" sz="2400" dirty="0"/>
          </a:p>
          <a:p>
            <a:r>
              <a:rPr lang="en-US" sz="2000" b="1" dirty="0"/>
              <a:t>Title VI of the Civil Rights Act </a:t>
            </a:r>
          </a:p>
          <a:p>
            <a:r>
              <a:rPr lang="en-US" sz="2000" b="1" dirty="0"/>
              <a:t>The Americans With Disabilities Act </a:t>
            </a:r>
          </a:p>
          <a:p>
            <a:r>
              <a:rPr lang="en-US" sz="2000" b="1" dirty="0"/>
              <a:t>The Omnibus Crime Control and Safe Streets Act </a:t>
            </a:r>
          </a:p>
          <a:p>
            <a:r>
              <a:rPr lang="en-US" sz="2000" b="1" dirty="0"/>
              <a:t>Title IX of the Education Amendments </a:t>
            </a:r>
          </a:p>
          <a:p>
            <a:r>
              <a:rPr lang="en-US" sz="2000" b="1" dirty="0"/>
              <a:t>The Rehabilitation Act </a:t>
            </a:r>
          </a:p>
          <a:p>
            <a:r>
              <a:rPr lang="en-US" sz="2000" b="1" dirty="0"/>
              <a:t>The Age Discrimination Act</a:t>
            </a:r>
          </a:p>
        </p:txBody>
      </p:sp>
      <p:sp>
        <p:nvSpPr>
          <p:cNvPr id="3" name="Date Placeholder 2">
            <a:extLst>
              <a:ext uri="{FF2B5EF4-FFF2-40B4-BE49-F238E27FC236}">
                <a16:creationId xmlns:a16="http://schemas.microsoft.com/office/drawing/2014/main" id="{2942D885-7FAF-3C32-969D-9DDA58971CF2}"/>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3863738A-5B54-BBC6-894D-1B44463A8B0D}"/>
              </a:ext>
            </a:extLst>
          </p:cNvPr>
          <p:cNvSpPr>
            <a:spLocks noGrp="1"/>
          </p:cNvSpPr>
          <p:nvPr>
            <p:ph type="sldNum" sz="quarter" idx="12"/>
          </p:nvPr>
        </p:nvSpPr>
        <p:spPr/>
        <p:txBody>
          <a:bodyPr/>
          <a:lstStyle/>
          <a:p>
            <a:fld id="{5217D969-FAF6-4667-9EED-A6C98B22320E}" type="slidenum">
              <a:rPr lang="en-US" smtClean="0"/>
              <a:t>43</a:t>
            </a:fld>
            <a:endParaRPr lang="en-US" dirty="0"/>
          </a:p>
        </p:txBody>
      </p:sp>
      <p:sp>
        <p:nvSpPr>
          <p:cNvPr id="5" name="Title 4">
            <a:extLst>
              <a:ext uri="{FF2B5EF4-FFF2-40B4-BE49-F238E27FC236}">
                <a16:creationId xmlns:a16="http://schemas.microsoft.com/office/drawing/2014/main" id="{55ECADAB-1A62-C7D6-C125-CBDC1A5AF76A}"/>
              </a:ext>
            </a:extLst>
          </p:cNvPr>
          <p:cNvSpPr>
            <a:spLocks noGrp="1"/>
          </p:cNvSpPr>
          <p:nvPr>
            <p:ph type="title"/>
          </p:nvPr>
        </p:nvSpPr>
        <p:spPr/>
        <p:txBody>
          <a:bodyPr/>
          <a:lstStyle/>
          <a:p>
            <a:r>
              <a:rPr lang="en-US" dirty="0"/>
              <a:t>Civil Rights Protection for Employees</a:t>
            </a:r>
          </a:p>
        </p:txBody>
      </p:sp>
    </p:spTree>
    <p:extLst>
      <p:ext uri="{BB962C8B-B14F-4D97-AF65-F5344CB8AC3E}">
        <p14:creationId xmlns:p14="http://schemas.microsoft.com/office/powerpoint/2010/main" val="3289428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13EE1A-51AA-7F6F-7FF8-A24E654932A3}"/>
              </a:ext>
            </a:extLst>
          </p:cNvPr>
          <p:cNvSpPr>
            <a:spLocks noGrp="1"/>
          </p:cNvSpPr>
          <p:nvPr>
            <p:ph idx="1"/>
          </p:nvPr>
        </p:nvSpPr>
        <p:spPr/>
        <p:txBody>
          <a:bodyPr/>
          <a:lstStyle/>
          <a:p>
            <a:r>
              <a:rPr lang="en-US" dirty="0"/>
              <a:t>As long as an employee had a reasonable and good faith belief that the employer’s conduct was illegal, even if the employee turns out to be wrong, the employee is protected. </a:t>
            </a:r>
          </a:p>
          <a:p>
            <a:pPr marL="109728" indent="0">
              <a:buNone/>
            </a:pPr>
            <a:endParaRPr lang="en-US" dirty="0"/>
          </a:p>
          <a:p>
            <a:r>
              <a:rPr lang="en-US" dirty="0"/>
              <a:t>However, if the way the individual chooses to protest perceived discrimination is unreasonable or if the opposition is false and malicious, the anti-retaliation provisions will not apply</a:t>
            </a:r>
          </a:p>
        </p:txBody>
      </p:sp>
      <p:sp>
        <p:nvSpPr>
          <p:cNvPr id="3" name="Date Placeholder 2">
            <a:extLst>
              <a:ext uri="{FF2B5EF4-FFF2-40B4-BE49-F238E27FC236}">
                <a16:creationId xmlns:a16="http://schemas.microsoft.com/office/drawing/2014/main" id="{E161164A-0443-8E8C-3651-A5BF47EAE7EA}"/>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0641D8DD-86BA-131E-8D05-5088E01B6599}"/>
              </a:ext>
            </a:extLst>
          </p:cNvPr>
          <p:cNvSpPr>
            <a:spLocks noGrp="1"/>
          </p:cNvSpPr>
          <p:nvPr>
            <p:ph type="sldNum" sz="quarter" idx="12"/>
          </p:nvPr>
        </p:nvSpPr>
        <p:spPr/>
        <p:txBody>
          <a:bodyPr/>
          <a:lstStyle/>
          <a:p>
            <a:fld id="{5217D969-FAF6-4667-9EED-A6C98B22320E}" type="slidenum">
              <a:rPr lang="en-US" smtClean="0"/>
              <a:t>44</a:t>
            </a:fld>
            <a:endParaRPr lang="en-US" dirty="0"/>
          </a:p>
        </p:txBody>
      </p:sp>
      <p:sp>
        <p:nvSpPr>
          <p:cNvPr id="5" name="Title 4">
            <a:extLst>
              <a:ext uri="{FF2B5EF4-FFF2-40B4-BE49-F238E27FC236}">
                <a16:creationId xmlns:a16="http://schemas.microsoft.com/office/drawing/2014/main" id="{140596DB-365A-1487-8F3E-6ACE4ED108E1}"/>
              </a:ext>
            </a:extLst>
          </p:cNvPr>
          <p:cNvSpPr>
            <a:spLocks noGrp="1"/>
          </p:cNvSpPr>
          <p:nvPr>
            <p:ph type="title"/>
          </p:nvPr>
        </p:nvSpPr>
        <p:spPr/>
        <p:txBody>
          <a:bodyPr/>
          <a:lstStyle/>
          <a:p>
            <a:r>
              <a:rPr lang="en-US" dirty="0"/>
              <a:t>Protection for Employees</a:t>
            </a:r>
          </a:p>
        </p:txBody>
      </p:sp>
    </p:spTree>
    <p:extLst>
      <p:ext uri="{BB962C8B-B14F-4D97-AF65-F5344CB8AC3E}">
        <p14:creationId xmlns:p14="http://schemas.microsoft.com/office/powerpoint/2010/main" val="1866032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41D0CB-4AE2-4B81-F972-738EF70F6FD3}"/>
              </a:ext>
            </a:extLst>
          </p:cNvPr>
          <p:cNvSpPr>
            <a:spLocks noGrp="1"/>
          </p:cNvSpPr>
          <p:nvPr>
            <p:ph idx="1"/>
          </p:nvPr>
        </p:nvSpPr>
        <p:spPr/>
        <p:txBody>
          <a:bodyPr>
            <a:normAutofit fontScale="92500" lnSpcReduction="20000"/>
          </a:bodyPr>
          <a:lstStyle/>
          <a:p>
            <a:r>
              <a:rPr lang="en-US" dirty="0"/>
              <a:t>When a subrecipient’s employee, client, customer, or program participant files a discrimination complaint directly with them, the subrecipient shall have </a:t>
            </a:r>
            <a:r>
              <a:rPr lang="en-US" b="1" u="sng" dirty="0"/>
              <a:t>procedures </a:t>
            </a:r>
            <a:r>
              <a:rPr lang="en-US" dirty="0"/>
              <a:t>in place to either investigate the complaint or forward the complaint to the proper investigative entity. </a:t>
            </a:r>
          </a:p>
          <a:p>
            <a:r>
              <a:rPr lang="en-US" dirty="0"/>
              <a:t>Subrecipients must </a:t>
            </a:r>
            <a:r>
              <a:rPr lang="en-US" b="1" u="sng" dirty="0"/>
              <a:t>notify GCC Discrimination Coordinator </a:t>
            </a:r>
            <a:r>
              <a:rPr lang="en-US" dirty="0"/>
              <a:t>of any complaint that is being investigated by the subrecipient or forward the complaint (being investigated) to GCC for processing within five business days of receiving the complaint. </a:t>
            </a:r>
          </a:p>
          <a:p>
            <a:r>
              <a:rPr lang="en-US" dirty="0"/>
              <a:t>Subrecipients must </a:t>
            </a:r>
            <a:r>
              <a:rPr lang="en-US" b="1" u="sng" dirty="0"/>
              <a:t>notify all employees, clients, customers, and program participants</a:t>
            </a:r>
            <a:r>
              <a:rPr lang="en-US" dirty="0"/>
              <a:t> that discrimination is prohibited and of the subrecipient’s procedures for filing a complaint of discrimination. </a:t>
            </a:r>
          </a:p>
        </p:txBody>
      </p:sp>
      <p:sp>
        <p:nvSpPr>
          <p:cNvPr id="3" name="Date Placeholder 2">
            <a:extLst>
              <a:ext uri="{FF2B5EF4-FFF2-40B4-BE49-F238E27FC236}">
                <a16:creationId xmlns:a16="http://schemas.microsoft.com/office/drawing/2014/main" id="{A43B82EE-1E27-1B95-914A-D99634EF30DD}"/>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7AD648F9-6E96-0A95-04BB-91429254DCA2}"/>
              </a:ext>
            </a:extLst>
          </p:cNvPr>
          <p:cNvSpPr>
            <a:spLocks noGrp="1"/>
          </p:cNvSpPr>
          <p:nvPr>
            <p:ph type="sldNum" sz="quarter" idx="12"/>
          </p:nvPr>
        </p:nvSpPr>
        <p:spPr/>
        <p:txBody>
          <a:bodyPr/>
          <a:lstStyle/>
          <a:p>
            <a:fld id="{5217D969-FAF6-4667-9EED-A6C98B22320E}" type="slidenum">
              <a:rPr lang="en-US" smtClean="0"/>
              <a:t>45</a:t>
            </a:fld>
            <a:endParaRPr lang="en-US" dirty="0"/>
          </a:p>
        </p:txBody>
      </p:sp>
      <p:sp>
        <p:nvSpPr>
          <p:cNvPr id="5" name="Title 4">
            <a:extLst>
              <a:ext uri="{FF2B5EF4-FFF2-40B4-BE49-F238E27FC236}">
                <a16:creationId xmlns:a16="http://schemas.microsoft.com/office/drawing/2014/main" id="{6EB74B6C-CDF0-98F9-0284-E51F7E2CAC44}"/>
              </a:ext>
            </a:extLst>
          </p:cNvPr>
          <p:cNvSpPr>
            <a:spLocks noGrp="1"/>
          </p:cNvSpPr>
          <p:nvPr>
            <p:ph type="title"/>
          </p:nvPr>
        </p:nvSpPr>
        <p:spPr/>
        <p:txBody>
          <a:bodyPr>
            <a:normAutofit fontScale="90000"/>
          </a:bodyPr>
          <a:lstStyle/>
          <a:p>
            <a:r>
              <a:rPr lang="en-US" dirty="0"/>
              <a:t>Subrecipient Requirements – 	Discrimination Complaints</a:t>
            </a:r>
          </a:p>
        </p:txBody>
      </p:sp>
      <p:sp>
        <p:nvSpPr>
          <p:cNvPr id="6" name="Arrow: Right 5">
            <a:extLst>
              <a:ext uri="{FF2B5EF4-FFF2-40B4-BE49-F238E27FC236}">
                <a16:creationId xmlns:a16="http://schemas.microsoft.com/office/drawing/2014/main" id="{96417C34-CCE7-CE92-C894-4E1A0987650D}"/>
              </a:ext>
            </a:extLst>
          </p:cNvPr>
          <p:cNvSpPr/>
          <p:nvPr/>
        </p:nvSpPr>
        <p:spPr>
          <a:xfrm>
            <a:off x="609600" y="874335"/>
            <a:ext cx="701040" cy="3684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153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E0254-1591-0D5A-5662-027827403367}"/>
              </a:ext>
            </a:extLst>
          </p:cNvPr>
          <p:cNvSpPr>
            <a:spLocks noGrp="1"/>
          </p:cNvSpPr>
          <p:nvPr>
            <p:ph idx="1"/>
          </p:nvPr>
        </p:nvSpPr>
        <p:spPr/>
        <p:txBody>
          <a:bodyPr>
            <a:normAutofit/>
          </a:bodyPr>
          <a:lstStyle/>
          <a:p>
            <a:r>
              <a:rPr lang="en-US" dirty="0"/>
              <a:t>In the event a Federal or State court or Federal or State administrative agency makes a FINDING OF DISCRIMINATION after a due process hearing on: </a:t>
            </a:r>
          </a:p>
          <a:p>
            <a:pPr lvl="1"/>
            <a:r>
              <a:rPr lang="en-US" dirty="0"/>
              <a:t>the grounds of race, color, religion, national origin, sex or disability against a recipient of funds, the recipient will </a:t>
            </a:r>
            <a:r>
              <a:rPr lang="en-US" b="1" dirty="0"/>
              <a:t>forward a copy of the finding to the </a:t>
            </a:r>
            <a:r>
              <a:rPr lang="en-US" b="1" dirty="0">
                <a:highlight>
                  <a:srgbClr val="FFFF00"/>
                </a:highlight>
              </a:rPr>
              <a:t>Federal Office for Civil Rights, Office of Justice Programs</a:t>
            </a:r>
            <a:r>
              <a:rPr lang="en-US" dirty="0">
                <a:highlight>
                  <a:srgbClr val="FFFF00"/>
                </a:highlight>
              </a:rPr>
              <a:t>.  </a:t>
            </a:r>
          </a:p>
        </p:txBody>
      </p:sp>
      <p:sp>
        <p:nvSpPr>
          <p:cNvPr id="3" name="Date Placeholder 2">
            <a:extLst>
              <a:ext uri="{FF2B5EF4-FFF2-40B4-BE49-F238E27FC236}">
                <a16:creationId xmlns:a16="http://schemas.microsoft.com/office/drawing/2014/main" id="{3798515B-E00F-7A10-6C6C-9C052EA00D70}"/>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38712FEC-C32F-B5D3-D9B5-BACBEFBE46DA}"/>
              </a:ext>
            </a:extLst>
          </p:cNvPr>
          <p:cNvSpPr>
            <a:spLocks noGrp="1"/>
          </p:cNvSpPr>
          <p:nvPr>
            <p:ph type="sldNum" sz="quarter" idx="12"/>
          </p:nvPr>
        </p:nvSpPr>
        <p:spPr/>
        <p:txBody>
          <a:bodyPr/>
          <a:lstStyle/>
          <a:p>
            <a:fld id="{5217D969-FAF6-4667-9EED-A6C98B22320E}" type="slidenum">
              <a:rPr lang="en-US" smtClean="0"/>
              <a:t>46</a:t>
            </a:fld>
            <a:endParaRPr lang="en-US" dirty="0"/>
          </a:p>
        </p:txBody>
      </p:sp>
      <p:sp>
        <p:nvSpPr>
          <p:cNvPr id="5" name="Title 4">
            <a:extLst>
              <a:ext uri="{FF2B5EF4-FFF2-40B4-BE49-F238E27FC236}">
                <a16:creationId xmlns:a16="http://schemas.microsoft.com/office/drawing/2014/main" id="{67182807-773A-5A33-99BA-E273A9675047}"/>
              </a:ext>
            </a:extLst>
          </p:cNvPr>
          <p:cNvSpPr>
            <a:spLocks noGrp="1"/>
          </p:cNvSpPr>
          <p:nvPr>
            <p:ph type="title"/>
          </p:nvPr>
        </p:nvSpPr>
        <p:spPr/>
        <p:txBody>
          <a:bodyPr/>
          <a:lstStyle/>
          <a:p>
            <a:r>
              <a:rPr lang="en-US" dirty="0"/>
              <a:t>Subrecipient Requirements</a:t>
            </a:r>
          </a:p>
        </p:txBody>
      </p:sp>
    </p:spTree>
    <p:extLst>
      <p:ext uri="{BB962C8B-B14F-4D97-AF65-F5344CB8AC3E}">
        <p14:creationId xmlns:p14="http://schemas.microsoft.com/office/powerpoint/2010/main" val="2292801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819D8-1956-DA8B-48DC-DBCAB9EFB535}"/>
              </a:ext>
            </a:extLst>
          </p:cNvPr>
          <p:cNvSpPr>
            <a:spLocks noGrp="1"/>
          </p:cNvSpPr>
          <p:nvPr>
            <p:ph idx="1"/>
          </p:nvPr>
        </p:nvSpPr>
        <p:spPr/>
        <p:txBody>
          <a:bodyPr/>
          <a:lstStyle/>
          <a:p>
            <a:endParaRPr lang="en-US" dirty="0"/>
          </a:p>
          <a:p>
            <a:pPr marL="109728" indent="0">
              <a:buNone/>
            </a:pPr>
            <a:r>
              <a:rPr lang="en-US" dirty="0"/>
              <a:t>The recipient will provide an EQUAL EMPLOYMENT OPPORTUNITY PLAN (EEOP) if required to maintain one, where the award is for $25,000 or more.</a:t>
            </a:r>
          </a:p>
          <a:p>
            <a:endParaRPr lang="en-US" dirty="0"/>
          </a:p>
        </p:txBody>
      </p:sp>
      <p:sp>
        <p:nvSpPr>
          <p:cNvPr id="3" name="Date Placeholder 2">
            <a:extLst>
              <a:ext uri="{FF2B5EF4-FFF2-40B4-BE49-F238E27FC236}">
                <a16:creationId xmlns:a16="http://schemas.microsoft.com/office/drawing/2014/main" id="{952C115C-5817-752B-AECE-FDB1E9E21D8A}"/>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6B4D50BF-82B9-30B7-DE1B-263DB4486254}"/>
              </a:ext>
            </a:extLst>
          </p:cNvPr>
          <p:cNvSpPr>
            <a:spLocks noGrp="1"/>
          </p:cNvSpPr>
          <p:nvPr>
            <p:ph type="sldNum" sz="quarter" idx="12"/>
          </p:nvPr>
        </p:nvSpPr>
        <p:spPr/>
        <p:txBody>
          <a:bodyPr/>
          <a:lstStyle/>
          <a:p>
            <a:fld id="{5217D969-FAF6-4667-9EED-A6C98B22320E}" type="slidenum">
              <a:rPr lang="en-US" smtClean="0"/>
              <a:t>47</a:t>
            </a:fld>
            <a:endParaRPr lang="en-US" dirty="0"/>
          </a:p>
        </p:txBody>
      </p:sp>
      <p:sp>
        <p:nvSpPr>
          <p:cNvPr id="5" name="Title 4">
            <a:extLst>
              <a:ext uri="{FF2B5EF4-FFF2-40B4-BE49-F238E27FC236}">
                <a16:creationId xmlns:a16="http://schemas.microsoft.com/office/drawing/2014/main" id="{45996E2B-F049-3F7A-3B9A-D9C8FEFDA110}"/>
              </a:ext>
            </a:extLst>
          </p:cNvPr>
          <p:cNvSpPr>
            <a:spLocks noGrp="1"/>
          </p:cNvSpPr>
          <p:nvPr>
            <p:ph type="title"/>
          </p:nvPr>
        </p:nvSpPr>
        <p:spPr/>
        <p:txBody>
          <a:bodyPr>
            <a:normAutofit fontScale="90000"/>
          </a:bodyPr>
          <a:lstStyle/>
          <a:p>
            <a:r>
              <a:rPr lang="en-US" dirty="0"/>
              <a:t>Subrecipient Requirements </a:t>
            </a:r>
            <a:br>
              <a:rPr lang="en-US" dirty="0"/>
            </a:br>
            <a:r>
              <a:rPr lang="en-US" dirty="0"/>
              <a:t>	EEOP</a:t>
            </a:r>
          </a:p>
        </p:txBody>
      </p:sp>
      <p:sp>
        <p:nvSpPr>
          <p:cNvPr id="6" name="Arrow: Right 5">
            <a:extLst>
              <a:ext uri="{FF2B5EF4-FFF2-40B4-BE49-F238E27FC236}">
                <a16:creationId xmlns:a16="http://schemas.microsoft.com/office/drawing/2014/main" id="{EF10C33D-8233-3600-4A42-32D1169A00CD}"/>
              </a:ext>
            </a:extLst>
          </p:cNvPr>
          <p:cNvSpPr/>
          <p:nvPr/>
        </p:nvSpPr>
        <p:spPr>
          <a:xfrm>
            <a:off x="609600" y="1049147"/>
            <a:ext cx="701040" cy="3684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708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6C14A-2E7A-DC26-E066-C6C0D1BF1B68}"/>
              </a:ext>
            </a:extLst>
          </p:cNvPr>
          <p:cNvSpPr>
            <a:spLocks noGrp="1"/>
          </p:cNvSpPr>
          <p:nvPr>
            <p:ph idx="1"/>
          </p:nvPr>
        </p:nvSpPr>
        <p:spPr/>
        <p:txBody>
          <a:bodyPr/>
          <a:lstStyle/>
          <a:p>
            <a:pPr marL="109728" indent="0">
              <a:buNone/>
            </a:pPr>
            <a:r>
              <a:rPr lang="en-US" dirty="0"/>
              <a:t>An EEOP is a comprehensive document which analyzes:</a:t>
            </a:r>
          </a:p>
          <a:p>
            <a:pPr marL="109728" indent="0">
              <a:buNone/>
            </a:pPr>
            <a:endParaRPr lang="en-US" dirty="0"/>
          </a:p>
          <a:p>
            <a:r>
              <a:rPr lang="en-US" dirty="0"/>
              <a:t>an agency’s workforce in comparison to its relevant labor market data </a:t>
            </a:r>
          </a:p>
          <a:p>
            <a:r>
              <a:rPr lang="en-US" dirty="0"/>
              <a:t>all agency employment practices to determine their impact on the basis of race, sex, or national origin </a:t>
            </a:r>
          </a:p>
          <a:p>
            <a:r>
              <a:rPr lang="en-US" dirty="0"/>
              <a:t>AND becomes a proactive tool to identify possible problem areas where discrimination may be occurring, or could occur</a:t>
            </a:r>
          </a:p>
        </p:txBody>
      </p:sp>
      <p:sp>
        <p:nvSpPr>
          <p:cNvPr id="3" name="Date Placeholder 2">
            <a:extLst>
              <a:ext uri="{FF2B5EF4-FFF2-40B4-BE49-F238E27FC236}">
                <a16:creationId xmlns:a16="http://schemas.microsoft.com/office/drawing/2014/main" id="{640218A0-3EB0-F7EC-AC0E-248AF39B0C55}"/>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6AE525C0-34DD-AC19-DAD5-D5C3BD839F28}"/>
              </a:ext>
            </a:extLst>
          </p:cNvPr>
          <p:cNvSpPr>
            <a:spLocks noGrp="1"/>
          </p:cNvSpPr>
          <p:nvPr>
            <p:ph type="sldNum" sz="quarter" idx="12"/>
          </p:nvPr>
        </p:nvSpPr>
        <p:spPr/>
        <p:txBody>
          <a:bodyPr/>
          <a:lstStyle/>
          <a:p>
            <a:fld id="{5217D969-FAF6-4667-9EED-A6C98B22320E}" type="slidenum">
              <a:rPr lang="en-US" smtClean="0"/>
              <a:t>48</a:t>
            </a:fld>
            <a:endParaRPr lang="en-US" dirty="0"/>
          </a:p>
        </p:txBody>
      </p:sp>
      <p:sp>
        <p:nvSpPr>
          <p:cNvPr id="5" name="Title 4">
            <a:extLst>
              <a:ext uri="{FF2B5EF4-FFF2-40B4-BE49-F238E27FC236}">
                <a16:creationId xmlns:a16="http://schemas.microsoft.com/office/drawing/2014/main" id="{AF38F826-B835-7574-3C54-E63BD9AE9C9C}"/>
              </a:ext>
            </a:extLst>
          </p:cNvPr>
          <p:cNvSpPr>
            <a:spLocks noGrp="1"/>
          </p:cNvSpPr>
          <p:nvPr>
            <p:ph type="title"/>
          </p:nvPr>
        </p:nvSpPr>
        <p:spPr/>
        <p:txBody>
          <a:bodyPr/>
          <a:lstStyle/>
          <a:p>
            <a:r>
              <a:rPr lang="en-US" dirty="0"/>
              <a:t>An EEOP</a:t>
            </a:r>
          </a:p>
        </p:txBody>
      </p:sp>
    </p:spTree>
    <p:extLst>
      <p:ext uri="{BB962C8B-B14F-4D97-AF65-F5344CB8AC3E}">
        <p14:creationId xmlns:p14="http://schemas.microsoft.com/office/powerpoint/2010/main" val="2630559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994B5-03A3-8AD3-114B-603666D51E94}"/>
              </a:ext>
            </a:extLst>
          </p:cNvPr>
          <p:cNvSpPr>
            <a:spLocks noGrp="1"/>
          </p:cNvSpPr>
          <p:nvPr>
            <p:ph idx="1"/>
          </p:nvPr>
        </p:nvSpPr>
        <p:spPr/>
        <p:txBody>
          <a:bodyPr/>
          <a:lstStyle/>
          <a:p>
            <a:r>
              <a:rPr lang="en-US" dirty="0"/>
              <a:t>Step-by-step instructions for preparing an EEOP Short Form are online at www.ojp.usdoj.gov/ocr  </a:t>
            </a:r>
          </a:p>
          <a:p>
            <a:r>
              <a:rPr lang="en-US" dirty="0"/>
              <a:t>For technical assistance: </a:t>
            </a:r>
          </a:p>
          <a:p>
            <a:pPr lvl="1"/>
            <a:r>
              <a:rPr lang="en-US" dirty="0"/>
              <a:t>OCR Main Telephone Line: 202-307-0690</a:t>
            </a:r>
          </a:p>
          <a:p>
            <a:pPr lvl="1"/>
            <a:r>
              <a:rPr lang="en-US" dirty="0"/>
              <a:t>Fax: 202-354-4380 TDD/TTY: 202-307-2027 </a:t>
            </a:r>
          </a:p>
          <a:p>
            <a:pPr lvl="1"/>
            <a:r>
              <a:rPr lang="en-US" dirty="0"/>
              <a:t>OCR E-mail: askOCR@ojp.usdoj.gov </a:t>
            </a:r>
          </a:p>
          <a:p>
            <a:r>
              <a:rPr lang="en-US" dirty="0"/>
              <a:t>Completed EEOPs should be submitted electronically through OCR’s EEO Reporting Tool, at </a:t>
            </a:r>
            <a:r>
              <a:rPr lang="en-US" dirty="0">
                <a:hlinkClick r:id="rId2"/>
              </a:rPr>
              <a:t>https://ojp.gov/about/ocr/eeop.htm</a:t>
            </a:r>
            <a:endParaRPr lang="en-US" dirty="0"/>
          </a:p>
          <a:p>
            <a:r>
              <a:rPr lang="en-US" dirty="0"/>
              <a:t>Follow GCC guidelines to submit proof of reporting</a:t>
            </a:r>
          </a:p>
          <a:p>
            <a:endParaRPr lang="en-US" dirty="0"/>
          </a:p>
        </p:txBody>
      </p:sp>
      <p:sp>
        <p:nvSpPr>
          <p:cNvPr id="3" name="Date Placeholder 2">
            <a:extLst>
              <a:ext uri="{FF2B5EF4-FFF2-40B4-BE49-F238E27FC236}">
                <a16:creationId xmlns:a16="http://schemas.microsoft.com/office/drawing/2014/main" id="{5B5C67D1-27B7-22EB-00E3-F6BC9BD31D97}"/>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C97FF8ED-37CE-7287-EB11-1D4A1F67A166}"/>
              </a:ext>
            </a:extLst>
          </p:cNvPr>
          <p:cNvSpPr>
            <a:spLocks noGrp="1"/>
          </p:cNvSpPr>
          <p:nvPr>
            <p:ph type="sldNum" sz="quarter" idx="12"/>
          </p:nvPr>
        </p:nvSpPr>
        <p:spPr/>
        <p:txBody>
          <a:bodyPr/>
          <a:lstStyle/>
          <a:p>
            <a:fld id="{5217D969-FAF6-4667-9EED-A6C98B22320E}" type="slidenum">
              <a:rPr lang="en-US" smtClean="0"/>
              <a:t>49</a:t>
            </a:fld>
            <a:endParaRPr lang="en-US" dirty="0"/>
          </a:p>
        </p:txBody>
      </p:sp>
      <p:sp>
        <p:nvSpPr>
          <p:cNvPr id="5" name="Title 4">
            <a:extLst>
              <a:ext uri="{FF2B5EF4-FFF2-40B4-BE49-F238E27FC236}">
                <a16:creationId xmlns:a16="http://schemas.microsoft.com/office/drawing/2014/main" id="{93D9097F-F938-75F2-EB06-54874674C6A3}"/>
              </a:ext>
            </a:extLst>
          </p:cNvPr>
          <p:cNvSpPr>
            <a:spLocks noGrp="1"/>
          </p:cNvSpPr>
          <p:nvPr>
            <p:ph type="title"/>
          </p:nvPr>
        </p:nvSpPr>
        <p:spPr/>
        <p:txBody>
          <a:bodyPr/>
          <a:lstStyle/>
          <a:p>
            <a:r>
              <a:rPr lang="en-US" dirty="0"/>
              <a:t>Preparing an EEOP</a:t>
            </a:r>
          </a:p>
        </p:txBody>
      </p:sp>
    </p:spTree>
    <p:extLst>
      <p:ext uri="{BB962C8B-B14F-4D97-AF65-F5344CB8AC3E}">
        <p14:creationId xmlns:p14="http://schemas.microsoft.com/office/powerpoint/2010/main" val="130987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3D4FF-E3AA-4403-5F37-63127EE95345}"/>
              </a:ext>
            </a:extLst>
          </p:cNvPr>
          <p:cNvSpPr>
            <a:spLocks noGrp="1"/>
          </p:cNvSpPr>
          <p:nvPr>
            <p:ph idx="1"/>
          </p:nvPr>
        </p:nvSpPr>
        <p:spPr>
          <a:xfrm>
            <a:off x="408707" y="1219200"/>
            <a:ext cx="8229600" cy="4614672"/>
          </a:xfrm>
        </p:spPr>
        <p:txBody>
          <a:bodyPr>
            <a:noAutofit/>
          </a:bodyPr>
          <a:lstStyle/>
          <a:p>
            <a:pPr marL="109728" indent="0" algn="ctr">
              <a:buNone/>
            </a:pPr>
            <a:r>
              <a:rPr lang="en-US" sz="4000" b="1" dirty="0"/>
              <a:t>Race </a:t>
            </a:r>
          </a:p>
          <a:p>
            <a:pPr marL="109728" indent="0" algn="ctr">
              <a:buNone/>
            </a:pPr>
            <a:r>
              <a:rPr lang="en-US" sz="4000" b="1" dirty="0"/>
              <a:t>Color </a:t>
            </a:r>
          </a:p>
          <a:p>
            <a:pPr marL="109728" indent="0" algn="ctr">
              <a:buNone/>
            </a:pPr>
            <a:r>
              <a:rPr lang="en-US" sz="4000" b="1" dirty="0"/>
              <a:t>National Origin </a:t>
            </a:r>
          </a:p>
          <a:p>
            <a:pPr marL="109728" indent="0" algn="ctr">
              <a:buNone/>
            </a:pPr>
            <a:r>
              <a:rPr lang="en-US" sz="4000" b="1" dirty="0"/>
              <a:t>Religion </a:t>
            </a:r>
          </a:p>
          <a:p>
            <a:pPr marL="109728" indent="0" algn="ctr">
              <a:buNone/>
            </a:pPr>
            <a:r>
              <a:rPr lang="en-US" sz="4000" b="1" dirty="0"/>
              <a:t>Sex /Gender</a:t>
            </a:r>
          </a:p>
          <a:p>
            <a:pPr marL="109728" indent="0" algn="ctr">
              <a:buNone/>
            </a:pPr>
            <a:r>
              <a:rPr lang="en-US" sz="4000" b="1" dirty="0"/>
              <a:t>Disability </a:t>
            </a:r>
          </a:p>
          <a:p>
            <a:pPr marL="109728" indent="0" algn="ctr">
              <a:buNone/>
            </a:pPr>
            <a:r>
              <a:rPr lang="en-US" sz="4000" b="1" dirty="0"/>
              <a:t>Age </a:t>
            </a:r>
          </a:p>
        </p:txBody>
      </p:sp>
      <p:sp>
        <p:nvSpPr>
          <p:cNvPr id="3" name="Date Placeholder 2">
            <a:extLst>
              <a:ext uri="{FF2B5EF4-FFF2-40B4-BE49-F238E27FC236}">
                <a16:creationId xmlns:a16="http://schemas.microsoft.com/office/drawing/2014/main" id="{92ADF3B9-0799-A9CC-8CA8-4A33B9F4D8C2}"/>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B1BA6C6F-4415-4CA4-9F0C-9365651C1D12}"/>
              </a:ext>
            </a:extLst>
          </p:cNvPr>
          <p:cNvSpPr>
            <a:spLocks noGrp="1"/>
          </p:cNvSpPr>
          <p:nvPr>
            <p:ph type="sldNum" sz="quarter" idx="12"/>
          </p:nvPr>
        </p:nvSpPr>
        <p:spPr/>
        <p:txBody>
          <a:bodyPr/>
          <a:lstStyle/>
          <a:p>
            <a:fld id="{5217D969-FAF6-4667-9EED-A6C98B22320E}" type="slidenum">
              <a:rPr lang="en-US" smtClean="0"/>
              <a:t>5</a:t>
            </a:fld>
            <a:endParaRPr lang="en-US" dirty="0"/>
          </a:p>
        </p:txBody>
      </p:sp>
      <p:sp>
        <p:nvSpPr>
          <p:cNvPr id="5" name="Title 4">
            <a:extLst>
              <a:ext uri="{FF2B5EF4-FFF2-40B4-BE49-F238E27FC236}">
                <a16:creationId xmlns:a16="http://schemas.microsoft.com/office/drawing/2014/main" id="{48602C35-99FB-FE2D-EE88-B7D26FA239C5}"/>
              </a:ext>
            </a:extLst>
          </p:cNvPr>
          <p:cNvSpPr>
            <a:spLocks noGrp="1"/>
          </p:cNvSpPr>
          <p:nvPr>
            <p:ph type="title"/>
          </p:nvPr>
        </p:nvSpPr>
        <p:spPr>
          <a:xfrm>
            <a:off x="1752600" y="152400"/>
            <a:ext cx="5791200" cy="1143000"/>
          </a:xfrm>
        </p:spPr>
        <p:txBody>
          <a:bodyPr>
            <a:normAutofit/>
          </a:bodyPr>
          <a:lstStyle/>
          <a:p>
            <a:r>
              <a:rPr lang="en-US" sz="6000" u="sng" dirty="0"/>
              <a:t>Protected Classes</a:t>
            </a:r>
          </a:p>
        </p:txBody>
      </p:sp>
    </p:spTree>
    <p:extLst>
      <p:ext uri="{BB962C8B-B14F-4D97-AF65-F5344CB8AC3E}">
        <p14:creationId xmlns:p14="http://schemas.microsoft.com/office/powerpoint/2010/main" val="3159280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7400"/>
            <a:ext cx="8229600" cy="1143000"/>
          </a:xfrm>
        </p:spPr>
        <p:txBody>
          <a:bodyPr>
            <a:normAutofit fontScale="90000"/>
          </a:bodyPr>
          <a:lstStyle/>
          <a:p>
            <a:pPr algn="ctr"/>
            <a:br>
              <a:rPr lang="en-US" sz="4000" dirty="0">
                <a:solidFill>
                  <a:srgbClr val="000000"/>
                </a:solidFill>
                <a:latin typeface="+mn-lt"/>
              </a:rPr>
            </a:br>
            <a:endParaRPr lang="en-US" sz="4000" dirty="0">
              <a:solidFill>
                <a:srgbClr val="000000"/>
              </a:solidFill>
              <a:latin typeface="+mn-lt"/>
            </a:endParaRPr>
          </a:p>
        </p:txBody>
      </p:sp>
      <p:sp>
        <p:nvSpPr>
          <p:cNvPr id="4" name="Date Placeholder 3"/>
          <p:cNvSpPr>
            <a:spLocks noGrp="1"/>
          </p:cNvSpPr>
          <p:nvPr>
            <p:ph type="dt" sz="half" idx="10"/>
          </p:nvPr>
        </p:nvSpPr>
        <p:spPr/>
        <p:txBody>
          <a:bodyPr/>
          <a:lstStyle/>
          <a:p>
            <a:r>
              <a:rPr lang="en-US"/>
              <a:t>09/03/2024</a:t>
            </a:r>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50</a:t>
            </a:fld>
            <a:endParaRPr lang="en-US" dirty="0"/>
          </a:p>
        </p:txBody>
      </p:sp>
      <p:sp>
        <p:nvSpPr>
          <p:cNvPr id="2" name="Rectangle 1">
            <a:extLst>
              <a:ext uri="{FF2B5EF4-FFF2-40B4-BE49-F238E27FC236}">
                <a16:creationId xmlns:a16="http://schemas.microsoft.com/office/drawing/2014/main" id="{611C7214-5FF6-81F5-62F7-717117635A6D}"/>
              </a:ext>
            </a:extLst>
          </p:cNvPr>
          <p:cNvSpPr/>
          <p:nvPr/>
        </p:nvSpPr>
        <p:spPr>
          <a:xfrm>
            <a:off x="1918110" y="949404"/>
            <a:ext cx="5307775" cy="1107996"/>
          </a:xfrm>
          <a:prstGeom prst="rect">
            <a:avLst/>
          </a:prstGeom>
          <a:noFill/>
        </p:spPr>
        <p:txBody>
          <a:bodyPr wrap="squar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THANK YOU!!!</a:t>
            </a:r>
          </a:p>
        </p:txBody>
      </p:sp>
      <p:pic>
        <p:nvPicPr>
          <p:cNvPr id="5" name="Picture 4">
            <a:extLst>
              <a:ext uri="{FF2B5EF4-FFF2-40B4-BE49-F238E27FC236}">
                <a16:creationId xmlns:a16="http://schemas.microsoft.com/office/drawing/2014/main" id="{6F3887A7-FEB2-0D98-09DC-5AAABCB46B57}"/>
              </a:ext>
            </a:extLst>
          </p:cNvPr>
          <p:cNvPicPr>
            <a:picLocks noChangeAspect="1"/>
          </p:cNvPicPr>
          <p:nvPr/>
        </p:nvPicPr>
        <p:blipFill>
          <a:blip r:embed="rId2"/>
          <a:stretch>
            <a:fillRect/>
          </a:stretch>
        </p:blipFill>
        <p:spPr>
          <a:xfrm>
            <a:off x="2928936" y="2371130"/>
            <a:ext cx="3286125" cy="3286125"/>
          </a:xfrm>
          <a:prstGeom prst="rect">
            <a:avLst/>
          </a:prstGeom>
        </p:spPr>
      </p:pic>
    </p:spTree>
    <p:extLst>
      <p:ext uri="{BB962C8B-B14F-4D97-AF65-F5344CB8AC3E}">
        <p14:creationId xmlns:p14="http://schemas.microsoft.com/office/powerpoint/2010/main" val="404689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DE15A0-297F-6B89-307A-43757C121176}"/>
              </a:ext>
            </a:extLst>
          </p:cNvPr>
          <p:cNvSpPr>
            <a:spLocks noGrp="1"/>
          </p:cNvSpPr>
          <p:nvPr>
            <p:ph idx="1"/>
          </p:nvPr>
        </p:nvSpPr>
        <p:spPr>
          <a:xfrm>
            <a:off x="461682" y="1369547"/>
            <a:ext cx="8229600" cy="4525963"/>
          </a:xfrm>
        </p:spPr>
        <p:txBody>
          <a:bodyPr>
            <a:normAutofit fontScale="55000" lnSpcReduction="20000"/>
          </a:bodyPr>
          <a:lstStyle/>
          <a:p>
            <a:pPr marL="109728" indent="0">
              <a:buNone/>
            </a:pPr>
            <a:r>
              <a:rPr lang="en-US" b="1" dirty="0"/>
              <a:t>Including but not limited to:</a:t>
            </a:r>
          </a:p>
          <a:p>
            <a:endParaRPr lang="en-US" b="1" dirty="0"/>
          </a:p>
          <a:p>
            <a:r>
              <a:rPr lang="en-US" b="1" dirty="0"/>
              <a:t>North Carolina General Statute § 75B-2</a:t>
            </a:r>
            <a:r>
              <a:rPr lang="en-US" dirty="0"/>
              <a:t>, which prohibits discrimination in business that is based on race, color, creed, religion, sex, national origin, or foreign trade relationships; </a:t>
            </a:r>
          </a:p>
          <a:p>
            <a:r>
              <a:rPr lang="en-US" b="1" dirty="0"/>
              <a:t>North Carolina General Statute § 95-28.1</a:t>
            </a:r>
            <a:r>
              <a:rPr lang="en-US" dirty="0"/>
              <a:t>, which prohibits discrimination that is based on a person’s possession of a sickle cell or hemoglobin C trait; </a:t>
            </a:r>
          </a:p>
          <a:p>
            <a:r>
              <a:rPr lang="en-US" b="1" dirty="0"/>
              <a:t>North Carolina General Statute § 95-28.1A</a:t>
            </a:r>
            <a:r>
              <a:rPr lang="en-US" dirty="0"/>
              <a:t>, which prohibits discrimination that is based on genetic testing or genetic information; </a:t>
            </a:r>
          </a:p>
          <a:p>
            <a:r>
              <a:rPr lang="en-US" b="1" dirty="0"/>
              <a:t>North Carolina General Statute § 95-28.2</a:t>
            </a:r>
            <a:r>
              <a:rPr lang="en-US" dirty="0"/>
              <a:t>, which prohibits discrimination that is based on a person’s lawful use of lawful products during nonworking hours; </a:t>
            </a:r>
          </a:p>
          <a:p>
            <a:r>
              <a:rPr lang="en-US" b="1" dirty="0"/>
              <a:t>North Carolina General Statute § 95-270</a:t>
            </a:r>
            <a:r>
              <a:rPr lang="en-US" dirty="0"/>
              <a:t>, which prohibits employment discrimination against persons who take time off from work to seek Chapter 50B or Chapter 50C [pertaining to Domestic Violence and Civil No-Contact Orders, respectively] relief;</a:t>
            </a:r>
          </a:p>
          <a:p>
            <a:r>
              <a:rPr lang="en-US" b="1" dirty="0"/>
              <a:t>North Carolina General Statute § 7B-2705</a:t>
            </a:r>
            <a:r>
              <a:rPr lang="en-US" dirty="0"/>
              <a:t>, which prohibits employment discrimination against persons who are complying with Article 27 of the Juvenile Code; </a:t>
            </a:r>
          </a:p>
          <a:p>
            <a:r>
              <a:rPr lang="en-US" b="1" dirty="0"/>
              <a:t>North Carolina General Statute § 128-15.3</a:t>
            </a:r>
            <a:r>
              <a:rPr lang="en-US" dirty="0"/>
              <a:t>, which prohibits some discrimination in hiring that is relative to persons with physical impairments or disabilities; </a:t>
            </a:r>
          </a:p>
          <a:p>
            <a:r>
              <a:rPr lang="en-US" b="1" dirty="0"/>
              <a:t>The Persons with Disabilities Protection Act</a:t>
            </a:r>
            <a:r>
              <a:rPr lang="en-US" dirty="0"/>
              <a:t>, which identifies discriminatory practices relative to persons with disabilities (N.C.G.S. Chapter 168A); AND </a:t>
            </a:r>
          </a:p>
          <a:p>
            <a:r>
              <a:rPr lang="en-US" dirty="0"/>
              <a:t> </a:t>
            </a:r>
            <a:r>
              <a:rPr lang="en-US" b="1" dirty="0"/>
              <a:t>Article 2 of Chapter 127B of the General Statutes of North Carolina</a:t>
            </a:r>
            <a:r>
              <a:rPr lang="en-US" dirty="0"/>
              <a:t>, which prohibits public discrimination against military personnel in North Carolina</a:t>
            </a:r>
          </a:p>
        </p:txBody>
      </p:sp>
      <p:sp>
        <p:nvSpPr>
          <p:cNvPr id="3" name="Date Placeholder 2">
            <a:extLst>
              <a:ext uri="{FF2B5EF4-FFF2-40B4-BE49-F238E27FC236}">
                <a16:creationId xmlns:a16="http://schemas.microsoft.com/office/drawing/2014/main" id="{E8DFC143-594A-A120-5F75-C4AD983C310B}"/>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94A8BCD1-2DC3-A4DF-FB8F-C6F305A84226}"/>
              </a:ext>
            </a:extLst>
          </p:cNvPr>
          <p:cNvSpPr>
            <a:spLocks noGrp="1"/>
          </p:cNvSpPr>
          <p:nvPr>
            <p:ph type="sldNum" sz="quarter" idx="12"/>
          </p:nvPr>
        </p:nvSpPr>
        <p:spPr/>
        <p:txBody>
          <a:bodyPr/>
          <a:lstStyle/>
          <a:p>
            <a:fld id="{5217D969-FAF6-4667-9EED-A6C98B22320E}" type="slidenum">
              <a:rPr lang="en-US" smtClean="0"/>
              <a:t>6</a:t>
            </a:fld>
            <a:endParaRPr lang="en-US" dirty="0"/>
          </a:p>
        </p:txBody>
      </p:sp>
      <p:sp>
        <p:nvSpPr>
          <p:cNvPr id="5" name="Title 4">
            <a:extLst>
              <a:ext uri="{FF2B5EF4-FFF2-40B4-BE49-F238E27FC236}">
                <a16:creationId xmlns:a16="http://schemas.microsoft.com/office/drawing/2014/main" id="{EF6C05AF-7FB3-2355-1160-0EE610B0E01B}"/>
              </a:ext>
            </a:extLst>
          </p:cNvPr>
          <p:cNvSpPr>
            <a:spLocks noGrp="1"/>
          </p:cNvSpPr>
          <p:nvPr>
            <p:ph type="title"/>
          </p:nvPr>
        </p:nvSpPr>
        <p:spPr/>
        <p:txBody>
          <a:bodyPr>
            <a:normAutofit/>
          </a:bodyPr>
          <a:lstStyle/>
          <a:p>
            <a:r>
              <a:rPr lang="en-US" sz="3200" dirty="0"/>
              <a:t>NC Anti-discrimination laws and provisions</a:t>
            </a:r>
          </a:p>
        </p:txBody>
      </p:sp>
    </p:spTree>
    <p:extLst>
      <p:ext uri="{BB962C8B-B14F-4D97-AF65-F5344CB8AC3E}">
        <p14:creationId xmlns:p14="http://schemas.microsoft.com/office/powerpoint/2010/main" val="216803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E0628-5430-F339-3AC7-229F89730369}"/>
              </a:ext>
            </a:extLst>
          </p:cNvPr>
          <p:cNvSpPr>
            <a:spLocks noGrp="1"/>
          </p:cNvSpPr>
          <p:nvPr>
            <p:ph idx="1"/>
          </p:nvPr>
        </p:nvSpPr>
        <p:spPr/>
        <p:txBody>
          <a:bodyPr>
            <a:normAutofit/>
          </a:bodyPr>
          <a:lstStyle/>
          <a:p>
            <a:pPr marL="109728" indent="0" algn="ctr">
              <a:buNone/>
            </a:pPr>
            <a:r>
              <a:rPr lang="en-US" sz="3600" dirty="0"/>
              <a:t>No person in the United States shall, on the ground of race, color, or national origin, be excluded from participation in, be denied the benefits of, or be subjected to discrimination under any program or activity receiving Federal financial assistance.</a:t>
            </a:r>
          </a:p>
        </p:txBody>
      </p:sp>
      <p:sp>
        <p:nvSpPr>
          <p:cNvPr id="3" name="Date Placeholder 2">
            <a:extLst>
              <a:ext uri="{FF2B5EF4-FFF2-40B4-BE49-F238E27FC236}">
                <a16:creationId xmlns:a16="http://schemas.microsoft.com/office/drawing/2014/main" id="{510EFC18-FEF2-23B3-8E5A-F06DD29F006E}"/>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3F5A74FC-F844-CBD1-E8E9-02DE05526A30}"/>
              </a:ext>
            </a:extLst>
          </p:cNvPr>
          <p:cNvSpPr>
            <a:spLocks noGrp="1"/>
          </p:cNvSpPr>
          <p:nvPr>
            <p:ph type="sldNum" sz="quarter" idx="12"/>
          </p:nvPr>
        </p:nvSpPr>
        <p:spPr/>
        <p:txBody>
          <a:bodyPr/>
          <a:lstStyle/>
          <a:p>
            <a:fld id="{5217D969-FAF6-4667-9EED-A6C98B22320E}" type="slidenum">
              <a:rPr lang="en-US" smtClean="0"/>
              <a:t>7</a:t>
            </a:fld>
            <a:endParaRPr lang="en-US" dirty="0"/>
          </a:p>
        </p:txBody>
      </p:sp>
      <p:sp>
        <p:nvSpPr>
          <p:cNvPr id="5" name="Title 4">
            <a:extLst>
              <a:ext uri="{FF2B5EF4-FFF2-40B4-BE49-F238E27FC236}">
                <a16:creationId xmlns:a16="http://schemas.microsoft.com/office/drawing/2014/main" id="{A3B1378F-7C2C-9BE1-F267-358534E8C4CE}"/>
              </a:ext>
            </a:extLst>
          </p:cNvPr>
          <p:cNvSpPr>
            <a:spLocks noGrp="1"/>
          </p:cNvSpPr>
          <p:nvPr>
            <p:ph type="title"/>
          </p:nvPr>
        </p:nvSpPr>
        <p:spPr/>
        <p:txBody>
          <a:bodyPr>
            <a:normAutofit fontScale="90000"/>
          </a:bodyPr>
          <a:lstStyle/>
          <a:p>
            <a:r>
              <a:rPr lang="en-US" b="1" dirty="0"/>
              <a:t>Title VI of the Civil Rights Act of 1964 </a:t>
            </a:r>
            <a:br>
              <a:rPr lang="en-US" b="1" dirty="0"/>
            </a:br>
            <a:r>
              <a:rPr lang="en-US" b="1" dirty="0"/>
              <a:t>	</a:t>
            </a:r>
            <a:r>
              <a:rPr lang="en-US" dirty="0">
                <a:solidFill>
                  <a:schemeClr val="tx1"/>
                </a:solidFill>
              </a:rPr>
              <a:t>(re: race, color, national origin)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36067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13E881-5D35-1945-B50C-B33A04D9AC2F}"/>
              </a:ext>
            </a:extLst>
          </p:cNvPr>
          <p:cNvSpPr>
            <a:spLocks noGrp="1"/>
          </p:cNvSpPr>
          <p:nvPr>
            <p:ph idx="1"/>
          </p:nvPr>
        </p:nvSpPr>
        <p:spPr/>
        <p:txBody>
          <a:bodyPr>
            <a:normAutofit fontScale="92500" lnSpcReduction="10000"/>
          </a:bodyPr>
          <a:lstStyle/>
          <a:p>
            <a:r>
              <a:rPr lang="en-US" dirty="0"/>
              <a:t>A program or activity is the whole organization that receives federal funding – generally the entire department or office within a state or local government. </a:t>
            </a:r>
          </a:p>
          <a:p>
            <a:r>
              <a:rPr lang="en-US" dirty="0"/>
              <a:t>Examples: 	</a:t>
            </a:r>
          </a:p>
          <a:p>
            <a:pPr lvl="1"/>
            <a:r>
              <a:rPr lang="en-US" dirty="0"/>
              <a:t>If a division of the NC Department of Public Safety receives a grant, the entire Department of Public Safety is covered. </a:t>
            </a:r>
          </a:p>
          <a:p>
            <a:pPr lvl="1"/>
            <a:r>
              <a:rPr lang="en-US" dirty="0"/>
              <a:t>If a section of a county sheriff’s department receives federal funds, the entire sheriff’s department is covered, but not the other departments in the county government. </a:t>
            </a:r>
          </a:p>
          <a:p>
            <a:pPr lvl="1"/>
            <a:r>
              <a:rPr lang="en-US" dirty="0"/>
              <a:t>If a state Department of Corrections receives funding, and then sub-awards the funding to local agencies or organizations, all of the operations of the Department of Corrections are covered, along with the operations of the local subrecipients</a:t>
            </a:r>
          </a:p>
        </p:txBody>
      </p:sp>
      <p:sp>
        <p:nvSpPr>
          <p:cNvPr id="3" name="Date Placeholder 2">
            <a:extLst>
              <a:ext uri="{FF2B5EF4-FFF2-40B4-BE49-F238E27FC236}">
                <a16:creationId xmlns:a16="http://schemas.microsoft.com/office/drawing/2014/main" id="{05A3C716-B399-9DC3-809F-C9F7BA0739CC}"/>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E1F60A47-E9C1-A7A9-AE28-1CA11B5688C5}"/>
              </a:ext>
            </a:extLst>
          </p:cNvPr>
          <p:cNvSpPr>
            <a:spLocks noGrp="1"/>
          </p:cNvSpPr>
          <p:nvPr>
            <p:ph type="sldNum" sz="quarter" idx="12"/>
          </p:nvPr>
        </p:nvSpPr>
        <p:spPr/>
        <p:txBody>
          <a:bodyPr/>
          <a:lstStyle/>
          <a:p>
            <a:fld id="{5217D969-FAF6-4667-9EED-A6C98B22320E}" type="slidenum">
              <a:rPr lang="en-US" smtClean="0"/>
              <a:t>8</a:t>
            </a:fld>
            <a:endParaRPr lang="en-US" dirty="0"/>
          </a:p>
        </p:txBody>
      </p:sp>
      <p:sp>
        <p:nvSpPr>
          <p:cNvPr id="5" name="Title 4">
            <a:extLst>
              <a:ext uri="{FF2B5EF4-FFF2-40B4-BE49-F238E27FC236}">
                <a16:creationId xmlns:a16="http://schemas.microsoft.com/office/drawing/2014/main" id="{38EC6EDA-4531-55A5-E009-4AC24C474C83}"/>
              </a:ext>
            </a:extLst>
          </p:cNvPr>
          <p:cNvSpPr>
            <a:spLocks noGrp="1"/>
          </p:cNvSpPr>
          <p:nvPr>
            <p:ph type="title"/>
          </p:nvPr>
        </p:nvSpPr>
        <p:spPr/>
        <p:txBody>
          <a:bodyPr/>
          <a:lstStyle/>
          <a:p>
            <a:r>
              <a:rPr lang="en-US" dirty="0"/>
              <a:t>Defining a “program or activity”</a:t>
            </a:r>
          </a:p>
        </p:txBody>
      </p:sp>
    </p:spTree>
    <p:extLst>
      <p:ext uri="{BB962C8B-B14F-4D97-AF65-F5344CB8AC3E}">
        <p14:creationId xmlns:p14="http://schemas.microsoft.com/office/powerpoint/2010/main" val="317742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A44E8-2331-A72B-DA0D-1B65C1ACDDED}"/>
              </a:ext>
            </a:extLst>
          </p:cNvPr>
          <p:cNvSpPr>
            <a:spLocks noGrp="1"/>
          </p:cNvSpPr>
          <p:nvPr>
            <p:ph idx="1"/>
          </p:nvPr>
        </p:nvSpPr>
        <p:spPr/>
        <p:txBody>
          <a:bodyPr/>
          <a:lstStyle/>
          <a:p>
            <a:r>
              <a:rPr lang="en-US" dirty="0"/>
              <a:t>Fayetteville Police Department receives a VAWA grant to provide Sexual Assault services, does the Fayetteville Water and Sewer Authority have to comply with the federal civil rights requirements – as a result of the DOJ federal grant funding received by the police department?</a:t>
            </a:r>
          </a:p>
          <a:p>
            <a:endParaRPr lang="en-US" dirty="0"/>
          </a:p>
          <a:p>
            <a:r>
              <a:rPr lang="en-US" dirty="0"/>
              <a:t>Please type “Yes” or “No” in the chat</a:t>
            </a:r>
          </a:p>
        </p:txBody>
      </p:sp>
      <p:sp>
        <p:nvSpPr>
          <p:cNvPr id="3" name="Date Placeholder 2">
            <a:extLst>
              <a:ext uri="{FF2B5EF4-FFF2-40B4-BE49-F238E27FC236}">
                <a16:creationId xmlns:a16="http://schemas.microsoft.com/office/drawing/2014/main" id="{11AB1A24-F7A8-6C7C-615A-F8493A144302}"/>
              </a:ext>
            </a:extLst>
          </p:cNvPr>
          <p:cNvSpPr>
            <a:spLocks noGrp="1"/>
          </p:cNvSpPr>
          <p:nvPr>
            <p:ph type="dt" sz="half" idx="10"/>
          </p:nvPr>
        </p:nvSpPr>
        <p:spPr/>
        <p:txBody>
          <a:bodyPr/>
          <a:lstStyle/>
          <a:p>
            <a:r>
              <a:rPr lang="en-US"/>
              <a:t>09/03/2024</a:t>
            </a:r>
            <a:endParaRPr lang="en-US" dirty="0"/>
          </a:p>
        </p:txBody>
      </p:sp>
      <p:sp>
        <p:nvSpPr>
          <p:cNvPr id="4" name="Slide Number Placeholder 3">
            <a:extLst>
              <a:ext uri="{FF2B5EF4-FFF2-40B4-BE49-F238E27FC236}">
                <a16:creationId xmlns:a16="http://schemas.microsoft.com/office/drawing/2014/main" id="{773A9887-EF34-78B8-4B6D-5990D11EF5A7}"/>
              </a:ext>
            </a:extLst>
          </p:cNvPr>
          <p:cNvSpPr>
            <a:spLocks noGrp="1"/>
          </p:cNvSpPr>
          <p:nvPr>
            <p:ph type="sldNum" sz="quarter" idx="12"/>
          </p:nvPr>
        </p:nvSpPr>
        <p:spPr/>
        <p:txBody>
          <a:bodyPr/>
          <a:lstStyle/>
          <a:p>
            <a:fld id="{5217D969-FAF6-4667-9EED-A6C98B22320E}" type="slidenum">
              <a:rPr lang="en-US" smtClean="0"/>
              <a:t>9</a:t>
            </a:fld>
            <a:endParaRPr lang="en-US" dirty="0"/>
          </a:p>
        </p:txBody>
      </p:sp>
      <p:sp>
        <p:nvSpPr>
          <p:cNvPr id="5" name="Title 4">
            <a:extLst>
              <a:ext uri="{FF2B5EF4-FFF2-40B4-BE49-F238E27FC236}">
                <a16:creationId xmlns:a16="http://schemas.microsoft.com/office/drawing/2014/main" id="{088F4387-9EB4-F3E6-15D5-EEBB6F2DD406}"/>
              </a:ext>
            </a:extLst>
          </p:cNvPr>
          <p:cNvSpPr>
            <a:spLocks noGrp="1"/>
          </p:cNvSpPr>
          <p:nvPr>
            <p:ph type="title"/>
          </p:nvPr>
        </p:nvSpPr>
        <p:spPr/>
        <p:txBody>
          <a:bodyPr/>
          <a:lstStyle/>
          <a:p>
            <a:r>
              <a:rPr lang="en-US" dirty="0"/>
              <a:t>Question 1:</a:t>
            </a:r>
          </a:p>
        </p:txBody>
      </p:sp>
    </p:spTree>
    <p:extLst>
      <p:ext uri="{BB962C8B-B14F-4D97-AF65-F5344CB8AC3E}">
        <p14:creationId xmlns:p14="http://schemas.microsoft.com/office/powerpoint/2010/main" val="1663952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70841FF0285448BB5F1DABD216D88" ma:contentTypeVersion="11" ma:contentTypeDescription="Create a new document." ma:contentTypeScope="" ma:versionID="9fb6f173cd703593d3a9bd72b1723d80">
  <xsd:schema xmlns:xsd="http://www.w3.org/2001/XMLSchema" xmlns:xs="http://www.w3.org/2001/XMLSchema" xmlns:p="http://schemas.microsoft.com/office/2006/metadata/properties" xmlns:ns2="898b4f5b-18f8-4bb5-ba37-538feb1a53df" xmlns:ns3="c1f34c2f-a520-4fb3-8cef-e10acb425ad6" targetNamespace="http://schemas.microsoft.com/office/2006/metadata/properties" ma:root="true" ma:fieldsID="cb9549a831ff12465955d9af28981fa2" ns2:_="" ns3:_="">
    <xsd:import namespace="898b4f5b-18f8-4bb5-ba37-538feb1a53df"/>
    <xsd:import namespace="c1f34c2f-a520-4fb3-8cef-e10acb425ad6"/>
    <xsd:element name="properties">
      <xsd:complexType>
        <xsd:sequence>
          <xsd:element name="documentManagement">
            <xsd:complexType>
              <xsd:all>
                <xsd:element ref="ns2:News_x0020_Articles" minOccurs="0"/>
                <xsd:element ref="ns2:Internal_x0020_use" minOccurs="0"/>
                <xsd:element ref="ns2:Division"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b4f5b-18f8-4bb5-ba37-538feb1a53df" elementFormDefault="qualified">
    <xsd:import namespace="http://schemas.microsoft.com/office/2006/documentManagement/types"/>
    <xsd:import namespace="http://schemas.microsoft.com/office/infopath/2007/PartnerControls"/>
    <xsd:element name="News_x0020_Articles" ma:index="8" nillable="true" ma:displayName="News Articles" ma:default="0" ma:description="News Article information requested." ma:internalName="News_x0020_Articles">
      <xsd:simpleType>
        <xsd:restriction base="dms:Boolean"/>
      </xsd:simpleType>
    </xsd:element>
    <xsd:element name="Internal_x0020_use" ma:index="9" nillable="true" ma:displayName="Internal use" ma:default="1" ma:description="File meant for Comms Office use only" ma:internalName="Internal_x0020_use">
      <xsd:simpleType>
        <xsd:restriction base="dms:Boolean"/>
      </xsd:simpleType>
    </xsd:element>
    <xsd:element name="Division" ma:index="10" nillable="true" ma:displayName="Division" ma:description="Agency/unit represented in document" ma:internalName="Division" ma:requiredMultiChoice="true">
      <xsd:complexType>
        <xsd:complexContent>
          <xsd:extension base="dms:MultiChoice">
            <xsd:sequence>
              <xsd:element name="Value" maxOccurs="unbounded" minOccurs="0" nillable="true">
                <xsd:simpleType>
                  <xsd:restriction base="dms:Choice">
                    <xsd:enumeration value="ABC Commission"/>
                    <xsd:enumeration value="Administration"/>
                    <xsd:enumeration value="ALE"/>
                    <xsd:enumeration value="Communications"/>
                    <xsd:enumeration value="Community Corrections"/>
                    <xsd:enumeration value="Emergency Management"/>
                    <xsd:enumeration value="Gov Crime Commission"/>
                    <xsd:enumeration value="Juvenile Justice"/>
                    <xsd:enumeration value="National Guard"/>
                    <xsd:enumeration value="Other"/>
                    <xsd:enumeration value="Prisons"/>
                    <xsd:enumeration value="Private Protective/Alarm Systems"/>
                    <xsd:enumeration value="SBI"/>
                    <xsd:enumeration value="State Capitol Police"/>
                    <xsd:enumeration value="State Highway Patrol"/>
                    <xsd:enumeration value="Victim Services"/>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34c2f-a520-4fb3-8cef-e10acb425a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vision xmlns="898b4f5b-18f8-4bb5-ba37-538feb1a53df">
      <Value>Communications</Value>
    </Division>
    <News_x0020_Articles xmlns="898b4f5b-18f8-4bb5-ba37-538feb1a53df">false</News_x0020_Articles>
    <Internal_x0020_use xmlns="898b4f5b-18f8-4bb5-ba37-538feb1a53df">true</Internal_x0020_use>
    <SharedWithUsers xmlns="c1f34c2f-a520-4fb3-8cef-e10acb425ad6">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documentManagement>
</p:properties>
</file>

<file path=customXml/itemProps1.xml><?xml version="1.0" encoding="utf-8"?>
<ds:datastoreItem xmlns:ds="http://schemas.openxmlformats.org/officeDocument/2006/customXml" ds:itemID="{CC12DC19-559D-4EF8-AB19-208AAD76C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b4f5b-18f8-4bb5-ba37-538feb1a53df"/>
    <ds:schemaRef ds:uri="c1f34c2f-a520-4fb3-8cef-e10acb42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925F5-A9C2-456D-A70F-6CAD98AAF1D2}">
  <ds:schemaRefs>
    <ds:schemaRef ds:uri="http://schemas.microsoft.com/sharepoint/v3/contenttype/forms"/>
  </ds:schemaRefs>
</ds:datastoreItem>
</file>

<file path=customXml/itemProps3.xml><?xml version="1.0" encoding="utf-8"?>
<ds:datastoreItem xmlns:ds="http://schemas.openxmlformats.org/officeDocument/2006/customXml" ds:itemID="{675F1444-3C09-46D0-98FE-C246871789F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1f34c2f-a520-4fb3-8cef-e10acb425ad6"/>
    <ds:schemaRef ds:uri="898b4f5b-18f8-4bb5-ba37-538feb1a53d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DPStheme</Template>
  <TotalTime>43336</TotalTime>
  <Words>2869</Words>
  <Application>Microsoft Office PowerPoint</Application>
  <PresentationFormat>On-screen Show (4:3)</PresentationFormat>
  <Paragraphs>311</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Verdana</vt:lpstr>
      <vt:lpstr>Wingdings</vt:lpstr>
      <vt:lpstr>Wingdings 2</vt:lpstr>
      <vt:lpstr>Wingdings 3</vt:lpstr>
      <vt:lpstr>DPStheme</vt:lpstr>
      <vt:lpstr>Civil Rights for DOJ Subrecipients</vt:lpstr>
      <vt:lpstr>PowerPoint Presentation</vt:lpstr>
      <vt:lpstr>Civil Rights</vt:lpstr>
      <vt:lpstr>The DOJ Office for Civil Rights Enforces</vt:lpstr>
      <vt:lpstr>Protected Classes</vt:lpstr>
      <vt:lpstr>NC Anti-discrimination laws and provisions</vt:lpstr>
      <vt:lpstr>Title VI of the Civil Rights Act of 1964   (re: race, color, national origin)  </vt:lpstr>
      <vt:lpstr>Defining a “program or activity”</vt:lpstr>
      <vt:lpstr>Question 1:</vt:lpstr>
      <vt:lpstr>PowerPoint Presentation</vt:lpstr>
      <vt:lpstr>Question 2</vt:lpstr>
      <vt:lpstr>PowerPoint Presentation</vt:lpstr>
      <vt:lpstr>Title VI Prohibitions</vt:lpstr>
      <vt:lpstr>Section 504 of the Rehabilitation  Act of 1973  (re: disabilities)  </vt:lpstr>
      <vt:lpstr>Title II of the Americans with  Disabilities Act of 1990  (re: disabilities)  </vt:lpstr>
      <vt:lpstr>Section 504 and Title II of the ADA Definitions</vt:lpstr>
      <vt:lpstr>Other Requirements:  Section 504 of the Rehabilitation Act of 1973</vt:lpstr>
      <vt:lpstr>Question</vt:lpstr>
      <vt:lpstr>PowerPoint Presentation</vt:lpstr>
      <vt:lpstr>To Learn More:</vt:lpstr>
      <vt:lpstr>Limited English Proficiency (LEP)</vt:lpstr>
      <vt:lpstr>Limited English Proficiency (LEP)</vt:lpstr>
      <vt:lpstr>LEP Violations</vt:lpstr>
      <vt:lpstr>PowerPoint Presentation</vt:lpstr>
      <vt:lpstr>LEP Discrimination Prongs</vt:lpstr>
      <vt:lpstr>Definitions of Language Services</vt:lpstr>
      <vt:lpstr>Question</vt:lpstr>
      <vt:lpstr>PowerPoint Presentation</vt:lpstr>
      <vt:lpstr>PowerPoint Presentation</vt:lpstr>
      <vt:lpstr>PowerPoint Presentation</vt:lpstr>
      <vt:lpstr>PowerPoint Presentation</vt:lpstr>
      <vt:lpstr>Faith Based Organizations (FBO)</vt:lpstr>
      <vt:lpstr>DOJ Regulations for FBO Guidance (revised April 4, 2016)</vt:lpstr>
      <vt:lpstr>Question</vt:lpstr>
      <vt:lpstr>PowerPoint Presentation</vt:lpstr>
      <vt:lpstr>Certificate of Exemption</vt:lpstr>
      <vt:lpstr>Civil Rights</vt:lpstr>
      <vt:lpstr> State Administering Agency Requirements        Monitoring  </vt:lpstr>
      <vt:lpstr>GCC Obligations to monitor subrecipients</vt:lpstr>
      <vt:lpstr>Civil Rights</vt:lpstr>
      <vt:lpstr>GCC Subrecipient Requirements</vt:lpstr>
      <vt:lpstr>PowerPoint Presentation</vt:lpstr>
      <vt:lpstr>Civil Rights Protection for Employees</vt:lpstr>
      <vt:lpstr>Protection for Employees</vt:lpstr>
      <vt:lpstr>Subrecipient Requirements –  Discrimination Complaints</vt:lpstr>
      <vt:lpstr>Subrecipient Requirements</vt:lpstr>
      <vt:lpstr>Subrecipient Requirements   EEOP</vt:lpstr>
      <vt:lpstr>An EEOP</vt:lpstr>
      <vt:lpstr>Preparing an EEOP</vt:lpstr>
      <vt:lpstr> </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Smith, Mary Kathryn</cp:lastModifiedBy>
  <cp:revision>265</cp:revision>
  <dcterms:created xsi:type="dcterms:W3CDTF">2012-07-26T16:23:26Z</dcterms:created>
  <dcterms:modified xsi:type="dcterms:W3CDTF">2024-09-19T16:16:11Z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0x01010047270841FF0285448BB5F1DABD216D88</vt:lpwstr>
  </property>
</Properties>
</file>