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  <p:sldMasterId id="2147483741" r:id="rId6"/>
  </p:sldMasterIdLst>
  <p:notesMasterIdLst>
    <p:notesMasterId r:id="rId16"/>
  </p:notesMasterIdLst>
  <p:handoutMasterIdLst>
    <p:handoutMasterId r:id="rId17"/>
  </p:handoutMasterIdLst>
  <p:sldIdLst>
    <p:sldId id="263" r:id="rId7"/>
    <p:sldId id="315" r:id="rId8"/>
    <p:sldId id="338" r:id="rId9"/>
    <p:sldId id="345" r:id="rId10"/>
    <p:sldId id="346" r:id="rId11"/>
    <p:sldId id="347" r:id="rId12"/>
    <p:sldId id="348" r:id="rId13"/>
    <p:sldId id="340" r:id="rId14"/>
    <p:sldId id="344" r:id="rId15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9BD"/>
    <a:srgbClr val="2CC4D4"/>
    <a:srgbClr val="F4633A"/>
    <a:srgbClr val="66FF33"/>
    <a:srgbClr val="C7A1E3"/>
    <a:srgbClr val="EDD337"/>
    <a:srgbClr val="EF5BDA"/>
    <a:srgbClr val="003C71"/>
    <a:srgbClr val="FFC72C"/>
    <a:srgbClr val="10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2258" autoAdjust="0"/>
  </p:normalViewPr>
  <p:slideViewPr>
    <p:cSldViewPr snapToGrid="0" snapToObjects="1">
      <p:cViewPr varScale="1">
        <p:scale>
          <a:sx n="77" d="100"/>
          <a:sy n="77" d="100"/>
        </p:scale>
        <p:origin x="77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26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D9A61-1C9F-6E4E-AEE9-F27E22837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C5EB9-E574-1340-B034-026C12004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3C486-5552-744D-A59E-EC7825D0B35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82052-7199-1A45-8B33-C7C34817E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65A8B-1FE4-EB44-9BE4-DC496667D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745DC-CFC3-3845-850E-BEAB880B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B3C22F-9A9B-E24A-BD65-1C223802514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01926E-2D21-9446-A03B-3C676C35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Statistical Analysis Center?</a:t>
            </a:r>
          </a:p>
          <a:p>
            <a:endParaRPr lang="en-US" dirty="0"/>
          </a:p>
          <a:p>
            <a:r>
              <a:rPr lang="en-US" dirty="0"/>
              <a:t>The main goal of a statistical analysis center is to collect, analyze, and report statistics on crime and the criminal justice system to federal, state and local levels of government, and to share state-level information nationally</a:t>
            </a:r>
          </a:p>
          <a:p>
            <a:endParaRPr lang="en-US" dirty="0"/>
          </a:p>
          <a:p>
            <a:r>
              <a:rPr lang="en-US" dirty="0"/>
              <a:t>Every state in the US except one has an active SAC, the majority of which are housed in a State Administering Agency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 few examples of publications that we’ve created this year so far: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JAR - Identifying Domestic Violence in NC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Portal Snapshots</a:t>
            </a:r>
          </a:p>
          <a:p>
            <a:r>
              <a:rPr lang="en-US" dirty="0"/>
              <a:t>Firearm-related offenses in NC in 2021</a:t>
            </a:r>
          </a:p>
          <a:p>
            <a:r>
              <a:rPr lang="en-US" dirty="0"/>
              <a:t>NC Domestic Violence reported in 2021</a:t>
            </a:r>
          </a:p>
          <a:p>
            <a:r>
              <a:rPr lang="en-US" dirty="0"/>
              <a:t>Impact of Stay-at-home Order on Crime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visual representation of how a program, project, or policy is intended to achieve its goals</a:t>
            </a:r>
          </a:p>
          <a:p>
            <a:r>
              <a:rPr lang="en-US" dirty="0"/>
              <a:t>help with planning, managing, communicating, and evaluating a program.</a:t>
            </a:r>
          </a:p>
          <a:p>
            <a:r>
              <a:rPr lang="en-US" sz="1600" dirty="0"/>
              <a:t>Logic model has five main components</a:t>
            </a:r>
            <a:r>
              <a:rPr lang="en-US" dirty="0"/>
              <a:t>:</a:t>
            </a:r>
          </a:p>
          <a:p>
            <a:pPr lvl="1"/>
            <a:r>
              <a:rPr lang="en-US" sz="1400" dirty="0"/>
              <a:t>Inputs: The resources, investments, and contributions that go into the program</a:t>
            </a:r>
          </a:p>
          <a:p>
            <a:pPr lvl="2"/>
            <a:r>
              <a:rPr lang="en-US" sz="1400" dirty="0"/>
              <a:t>Funding, staff, supplies, bus passes</a:t>
            </a:r>
          </a:p>
          <a:p>
            <a:pPr lvl="1"/>
            <a:r>
              <a:rPr lang="en-US" sz="1400" dirty="0"/>
              <a:t>Activities: What the program does with the inputs</a:t>
            </a:r>
          </a:p>
          <a:p>
            <a:pPr lvl="2"/>
            <a:r>
              <a:rPr lang="en-US" sz="1400" dirty="0"/>
              <a:t>Mental health counseling, crisis line services, shelter, transportation, community awareness and education</a:t>
            </a:r>
          </a:p>
          <a:p>
            <a:pPr lvl="1"/>
            <a:r>
              <a:rPr lang="en-US" sz="1400" dirty="0"/>
              <a:t>Outputs: The direct products of the program's activities</a:t>
            </a:r>
          </a:p>
          <a:p>
            <a:pPr lvl="2"/>
            <a:r>
              <a:rPr lang="en-US" sz="1400" dirty="0"/>
              <a:t>Number of people receiving counseling, calls answered, overnight stays, bus passes given to clients</a:t>
            </a:r>
          </a:p>
          <a:p>
            <a:pPr lvl="1"/>
            <a:r>
              <a:rPr lang="en-US" sz="1400" dirty="0"/>
              <a:t>Outcomes: The benefits or changes for the target population or participants</a:t>
            </a:r>
          </a:p>
          <a:p>
            <a:pPr lvl="2"/>
            <a:r>
              <a:rPr lang="en-US" sz="1400" b="1" dirty="0"/>
              <a:t>For X population in need</a:t>
            </a:r>
            <a:r>
              <a:rPr lang="en-US" sz="1400" dirty="0"/>
              <a:t>, provide access to services; safe emergency housing; reliable transportation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5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26E-2D21-9446-A03B-3C676C357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C20-22D3-4C4C-AAB1-BC2EE74F1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6480" y="841375"/>
            <a:ext cx="7410987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98B0-203D-3841-8A49-369D4B620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480" y="2701925"/>
            <a:ext cx="7410987" cy="12414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9DC26-9B7F-2E48-A2AA-6477B233E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7383-E946-FC40-9049-9F1C5C99C4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2594" y="841375"/>
            <a:ext cx="7372350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4F94B-49D1-7946-97BD-248955B8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594" y="2701925"/>
            <a:ext cx="737235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8FEE1-1F55-B743-9F1E-427C9814B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8BC6-BEDD-3241-A086-847753D5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93" y="274639"/>
            <a:ext cx="7405007" cy="468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2011-F1CA-524E-B329-0E2300B8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593" y="1028701"/>
            <a:ext cx="7405007" cy="31422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F37E3-D5DE-9E4F-9F95-4B0A8193A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0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D7E3-3AF8-D44C-A7B3-F43C4690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710" y="1282700"/>
            <a:ext cx="7400439" cy="1774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4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8F88E-A0C6-F74E-9A70-B6858DA33D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710" y="3136900"/>
            <a:ext cx="7400439" cy="79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4AF-D559-3744-8538-B62E9C0C2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3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5E83-8007-8F4E-AFB8-CE7831D2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94" y="274639"/>
            <a:ext cx="7377015" cy="71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168F-7093-4549-B765-C5CFF4748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2594" y="1370013"/>
            <a:ext cx="3357465" cy="2912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57371-2CA5-244E-91BD-95496A5EF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1101" y="1370013"/>
            <a:ext cx="3357465" cy="2912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18C2E-09E6-384F-B9AD-9DA890F82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13B0-0E64-A042-9D93-150AA65C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2" y="274638"/>
            <a:ext cx="7375427" cy="6492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7D24-72DC-F945-B3B3-C8062D08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182" y="1150305"/>
            <a:ext cx="33558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0BE8-294B-3C4D-AFDD-948F16FF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4182" y="1879600"/>
            <a:ext cx="3355877" cy="23844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5CBB2-B974-8144-9387-B3991604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5613" y="1150305"/>
            <a:ext cx="33502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22241-AC42-D949-B21C-B61EEEA1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5613" y="1879600"/>
            <a:ext cx="3350277" cy="23844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6AD47-D11C-7140-886F-2E306EE7A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8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63CB-B220-FA43-B1A5-3444C4F9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72" y="274639"/>
            <a:ext cx="7330362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626E1-B8DF-3947-933E-B14E441EF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6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1D4EF-94B0-C042-BF83-CCED371BD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7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FA68-167E-E649-9179-9330BEDE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1" y="342900"/>
            <a:ext cx="2949575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538-81A0-9145-938F-6504FE32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731" y="741363"/>
            <a:ext cx="4061894" cy="3487737"/>
          </a:xfrm>
          <a:prstGeom prst="rect">
            <a:avLst/>
          </a:prstGeom>
        </p:spPr>
        <p:txBody>
          <a:bodyPr/>
          <a:lstStyle>
            <a:lvl1pPr marL="179388" indent="-171450">
              <a:tabLst/>
              <a:defRPr sz="2800">
                <a:solidFill>
                  <a:schemeClr val="bg1"/>
                </a:solidFill>
              </a:defRPr>
            </a:lvl1pPr>
            <a:lvl2pPr marL="406400" indent="-169863">
              <a:tabLst/>
              <a:defRPr sz="2400">
                <a:solidFill>
                  <a:schemeClr val="bg1"/>
                </a:solidFill>
              </a:defRPr>
            </a:lvl2pPr>
            <a:lvl3pPr marL="635000" indent="-171450">
              <a:tabLst/>
              <a:defRPr sz="2000">
                <a:solidFill>
                  <a:schemeClr val="bg1"/>
                </a:solidFill>
              </a:defRPr>
            </a:lvl3pPr>
            <a:lvl4pPr marL="862013" indent="-171450">
              <a:tabLst/>
              <a:defRPr sz="1600">
                <a:solidFill>
                  <a:schemeClr val="bg1"/>
                </a:solidFill>
              </a:defRPr>
            </a:lvl4pPr>
            <a:lvl5pPr marL="1031875" indent="-112713">
              <a:tabLst/>
              <a:defRPr sz="12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88FC6-B9ED-1B4D-B57D-6D77F657E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181" y="1676400"/>
            <a:ext cx="2949575" cy="255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677C4-27F1-1543-80C0-A0389B610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0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7FAE0-7901-DC46-A531-C045AC619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586" y="0"/>
            <a:ext cx="4598414" cy="5156379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10984-2053-4847-BFB5-BD70866F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C9AF4-0440-DF4B-9BAC-5C14C8CE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181" y="1726551"/>
            <a:ext cx="2949575" cy="271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4DFE4-5E74-5343-A7F9-840EB4257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EA336F-FC46-794A-99E1-640148418A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1185" y="1172084"/>
            <a:ext cx="5836298" cy="180438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720"/>
              </a:lnSpc>
              <a:defRPr sz="40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624C62-36E3-BD4F-A1F5-EF7F375C2C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1185" y="3719143"/>
            <a:ext cx="5836298" cy="79687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60352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3A56-1764-0242-9B15-AB23C6A2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91" y="274638"/>
            <a:ext cx="7395677" cy="573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A3DB-35E2-2E4D-AFF7-DAFD7498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791" y="1009651"/>
            <a:ext cx="7395677" cy="323002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35000" indent="-114300"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9163" indent="-114300"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325" indent="-114300"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C392A5-CDE9-5B4D-8E6E-D9F76FBE4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39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0B7D2C-0CDF-3847-919E-07DC0BEC73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6480" y="841375"/>
            <a:ext cx="7410987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983FDFB-06AE-9A46-99C2-1CC49315B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480" y="2701925"/>
            <a:ext cx="7410987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39A7D34E-9CCD-0D45-A3CA-7EF4F62E7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49" y="4475312"/>
            <a:ext cx="2219519" cy="27463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4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4F59C-C11A-5C4D-A6F3-D33EE6D42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6763" y="4629548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BD3B54DF-F08D-9B44-A9E0-1148ADB4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04" y="422870"/>
            <a:ext cx="7395677" cy="57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74EAF6-291D-1D42-8118-7410957B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04" y="1200430"/>
            <a:ext cx="7395677" cy="3429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89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39A7D34E-9CCD-0D45-A3CA-7EF4F62E7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49" y="4475312"/>
            <a:ext cx="2219519" cy="27463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B1E4DA-FE15-EB4D-B079-675245CD7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1497" y="1282700"/>
            <a:ext cx="7395971" cy="21399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400"/>
              </a:lnSpc>
              <a:defRPr sz="60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49BA49-12AB-B84F-B20E-87D00EF5F1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1497" y="3441700"/>
            <a:ext cx="7395971" cy="83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355839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4F59C-C11A-5C4D-A6F3-D33EE6D42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6763" y="4629548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87B8E1-3862-4248-A2E3-C8CE524E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95" y="437017"/>
            <a:ext cx="7377015" cy="40163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EEAE9-C8CD-C24E-AC9C-8549EA95C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695" y="1370013"/>
            <a:ext cx="3357465" cy="28754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3C31A8-9634-0F4A-B42D-FF07716D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9052" y="1370013"/>
            <a:ext cx="3357465" cy="28754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711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4F59C-C11A-5C4D-A6F3-D33EE6D42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6763" y="4629548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9A3101-79EE-304E-BB11-184496F7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55" y="451482"/>
            <a:ext cx="7375427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26B6B3-8D4B-4947-8AB2-B5CC99BA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855" y="1252330"/>
            <a:ext cx="33558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A8C6090-46BF-BE4F-A219-D56B7D0B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0855" y="1989769"/>
            <a:ext cx="3355877" cy="24031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9A6C5C1-1ADB-D643-ADA1-7A7FC95E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5098" y="1252330"/>
            <a:ext cx="3357465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C9AFBAC-85CE-CF4D-9221-03C4FF9AC0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5098" y="1989769"/>
            <a:ext cx="3357465" cy="240315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79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4F59C-C11A-5C4D-A6F3-D33EE6D42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6763" y="4629548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FE558A-7F61-F94B-845D-3FF71915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749" y="594911"/>
            <a:ext cx="6100551" cy="52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8C8504-2DF8-8C47-8C22-87DD08B5D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300" y="1489076"/>
            <a:ext cx="4139168" cy="2725738"/>
          </a:xfrm>
          <a:prstGeom prst="rect">
            <a:avLst/>
          </a:prstGeom>
        </p:spPr>
        <p:txBody>
          <a:bodyPr/>
          <a:lstStyle>
            <a:lvl1pPr marL="179388" indent="-171450">
              <a:tabLst/>
              <a:defRPr sz="24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6400" indent="-169863">
              <a:tabLst/>
              <a:defRPr sz="22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14300">
              <a:tabLst/>
              <a:defRPr sz="20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2013" indent="-114300">
              <a:tabLst/>
              <a:defRPr sz="18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9025" indent="-114300">
              <a:tabLst/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A781BB-83AF-C941-BEED-300180C4E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0750" y="1489075"/>
            <a:ext cx="2949575" cy="2725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27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4F59C-C11A-5C4D-A6F3-D33EE6D42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6763" y="4629548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3F1F3B-6345-CA46-9324-F53244BFA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586" y="0"/>
            <a:ext cx="4598414" cy="5156379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A71A17-417A-A041-A2C4-EB5CB3A5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 b="1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48AD74-E24A-8D42-85A7-16C742B8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182" y="1708303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19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0B81-DD7F-AA40-93F9-17EBE07D6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1497" y="1282700"/>
            <a:ext cx="7395971" cy="21399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400"/>
              </a:lnSpc>
              <a:defRPr sz="6000">
                <a:solidFill>
                  <a:srgbClr val="3B3838"/>
                </a:solidFill>
              </a:defRPr>
            </a:lvl1pPr>
          </a:lstStyle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6684-01B2-154B-85E3-59E84C3873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1497" y="3441700"/>
            <a:ext cx="7395971" cy="8317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E481-D13A-604D-824E-5296C4C82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1BD4-4B3F-264D-9F81-07D136FE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95" y="437017"/>
            <a:ext cx="7377015" cy="401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CA1C-6B04-F149-AF58-7FD832691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695" y="1370013"/>
            <a:ext cx="3357465" cy="2875416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  <a:lvl2pPr>
              <a:defRPr>
                <a:solidFill>
                  <a:srgbClr val="3B3838"/>
                </a:solidFill>
              </a:defRPr>
            </a:lvl2pPr>
            <a:lvl3pPr>
              <a:defRPr>
                <a:solidFill>
                  <a:srgbClr val="3B3838"/>
                </a:solidFill>
              </a:defRPr>
            </a:lvl3pPr>
            <a:lvl4pPr>
              <a:defRPr>
                <a:solidFill>
                  <a:srgbClr val="3B3838"/>
                </a:solidFill>
              </a:defRPr>
            </a:lvl4pPr>
            <a:lvl5pPr>
              <a:defRPr>
                <a:solidFill>
                  <a:srgbClr val="3B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8FC7-1736-3449-BB22-1D846B9A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9052" y="1370013"/>
            <a:ext cx="3357465" cy="2875416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  <a:lvl2pPr>
              <a:defRPr>
                <a:solidFill>
                  <a:srgbClr val="3B3838"/>
                </a:solidFill>
              </a:defRPr>
            </a:lvl2pPr>
            <a:lvl3pPr>
              <a:defRPr>
                <a:solidFill>
                  <a:srgbClr val="3B3838"/>
                </a:solidFill>
              </a:defRPr>
            </a:lvl3pPr>
            <a:lvl4pPr>
              <a:defRPr>
                <a:solidFill>
                  <a:srgbClr val="3B3838"/>
                </a:solidFill>
              </a:defRPr>
            </a:lvl4pPr>
            <a:lvl5pPr>
              <a:defRPr>
                <a:solidFill>
                  <a:srgbClr val="3B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79CF70-3C77-4E4E-A70E-870C0E1C7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62F9-5C52-B14B-AE40-C9ECEBA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283" y="341313"/>
            <a:ext cx="7375427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>
                <a:solidFill>
                  <a:srgbClr val="3B3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4A84-D8EB-2540-8308-8C7B48A3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283" y="1260475"/>
            <a:ext cx="3355877" cy="619125"/>
          </a:xfr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rgbClr val="3B38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4C6E6-CDF9-BD47-8D2A-A3AB43E7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6283" y="1879600"/>
            <a:ext cx="3355877" cy="2403151"/>
          </a:xfrm>
        </p:spPr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  <a:lvl2pPr>
              <a:defRPr>
                <a:solidFill>
                  <a:srgbClr val="3B3838"/>
                </a:solidFill>
              </a:defRPr>
            </a:lvl2pPr>
            <a:lvl3pPr>
              <a:defRPr>
                <a:solidFill>
                  <a:srgbClr val="3B3838"/>
                </a:solidFill>
              </a:defRPr>
            </a:lvl3pPr>
            <a:lvl4pPr>
              <a:defRPr>
                <a:solidFill>
                  <a:srgbClr val="3B3838"/>
                </a:solidFill>
              </a:defRPr>
            </a:lvl4pPr>
            <a:lvl5pPr>
              <a:defRPr>
                <a:solidFill>
                  <a:srgbClr val="3B383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7CAAC-D0A8-D647-B019-117041B7E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0526" y="1260475"/>
            <a:ext cx="3357465" cy="619125"/>
          </a:xfr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rgbClr val="3B38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DA775-D2C6-FE4D-A5E6-D6EF7A280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0526" y="1879600"/>
            <a:ext cx="3357465" cy="24031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71BDEB8-3E13-E448-9F70-E1EFED38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8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6982-252A-5647-A01A-6F3BCDCC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94" y="331788"/>
            <a:ext cx="7330362" cy="515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>
                <a:solidFill>
                  <a:srgbClr val="3B3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86E51-632D-544D-94A2-4FE66F4A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F4F30-125C-2F4C-90FD-EC4805547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2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CAF0-F88D-374F-AC76-AB267E72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750" y="504825"/>
            <a:ext cx="2949575" cy="10382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rgbClr val="3B3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5AFB-8667-0B48-8900-2C8B16E1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300" y="741363"/>
            <a:ext cx="4139168" cy="3654425"/>
          </a:xfrm>
        </p:spPr>
        <p:txBody>
          <a:bodyPr/>
          <a:lstStyle>
            <a:lvl1pPr marL="179388" indent="-171450">
              <a:tabLst/>
              <a:defRPr sz="2800">
                <a:solidFill>
                  <a:srgbClr val="3B3838"/>
                </a:solidFill>
              </a:defRPr>
            </a:lvl1pPr>
            <a:lvl2pPr marL="406400" indent="-169863">
              <a:tabLst/>
              <a:defRPr sz="2400">
                <a:solidFill>
                  <a:srgbClr val="3B3838"/>
                </a:solidFill>
              </a:defRPr>
            </a:lvl2pPr>
            <a:lvl3pPr marL="635000" indent="-114300">
              <a:tabLst/>
              <a:defRPr sz="2000">
                <a:solidFill>
                  <a:srgbClr val="3B3838"/>
                </a:solidFill>
              </a:defRPr>
            </a:lvl3pPr>
            <a:lvl4pPr marL="862013" indent="-114300">
              <a:tabLst/>
              <a:defRPr sz="1600">
                <a:solidFill>
                  <a:srgbClr val="3B3838"/>
                </a:solidFill>
              </a:defRPr>
            </a:lvl4pPr>
            <a:lvl5pPr marL="1089025" indent="-114300">
              <a:tabLst/>
              <a:defRPr sz="1200">
                <a:solidFill>
                  <a:srgbClr val="3B383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7569-7A61-344D-B06D-00C0EBDF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0750" y="1676400"/>
            <a:ext cx="2949575" cy="2725738"/>
          </a:xfrm>
        </p:spPr>
        <p:txBody>
          <a:bodyPr/>
          <a:lstStyle>
            <a:lvl1pPr marL="0" indent="0">
              <a:buNone/>
              <a:defRPr sz="1600">
                <a:solidFill>
                  <a:srgbClr val="3B383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DD959-9D51-9841-8F67-857A3E549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82109A-3A10-A444-ABDE-302C76738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586" y="0"/>
            <a:ext cx="4598414" cy="5156379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7FB0D-D268-2648-9061-48C813EB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2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>
                <a:solidFill>
                  <a:srgbClr val="3B38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0B2C-7580-1949-8D90-9598FD78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182" y="1708303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rgbClr val="3B383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3DC808-117D-9149-8B6C-EB3AAE555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C69529-63DF-F843-8C3C-EFA4D3FB827B}"/>
              </a:ext>
            </a:extLst>
          </p:cNvPr>
          <p:cNvSpPr/>
          <p:nvPr userDrawn="1"/>
        </p:nvSpPr>
        <p:spPr>
          <a:xfrm>
            <a:off x="0" y="0"/>
            <a:ext cx="924128" cy="5143500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C7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0059-4078-2549-8779-D32EBED0C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791" y="1018729"/>
            <a:ext cx="7395677" cy="3429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B2E5-7648-9146-9B5C-90123BA8D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49" y="4475312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AE831424-A458-BF40-AA30-C9BA73A5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90" y="268634"/>
            <a:ext cx="7395677" cy="57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E2384-99F3-2A4B-8FD1-0A5371E229C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0968" y="4447847"/>
            <a:ext cx="465422" cy="2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sz="24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2238" indent="-1222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2013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1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563768-20C5-4441-9175-C74BC7448FFF}"/>
              </a:ext>
            </a:extLst>
          </p:cNvPr>
          <p:cNvSpPr/>
          <p:nvPr userDrawn="1"/>
        </p:nvSpPr>
        <p:spPr>
          <a:xfrm>
            <a:off x="923925" y="0"/>
            <a:ext cx="8220075" cy="5143500"/>
          </a:xfrm>
          <a:prstGeom prst="rect">
            <a:avLst/>
          </a:prstGeom>
          <a:solidFill>
            <a:srgbClr val="003C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5EF783-445A-5541-AEA5-4F3570D6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912" y="1009650"/>
            <a:ext cx="7395677" cy="323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C7B60FAB-B63A-7F43-800F-0B887CFC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12" y="381000"/>
            <a:ext cx="7395677" cy="372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4F24D8-B981-CE43-AA31-5DF3479E82A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3798" y="4466234"/>
            <a:ext cx="461753" cy="22452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020E71-9061-0443-AA4F-2065B4112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49" y="4441176"/>
            <a:ext cx="22195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2238" indent="-1143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785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4863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2893AD-3A8F-0844-80B3-FA087CE1407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1890" y="4555054"/>
            <a:ext cx="561325" cy="271328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18CDAD5-7300-7146-95DF-8A059AB3F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49" y="4475312"/>
            <a:ext cx="2219519" cy="27463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8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Beck@ncdp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reports.ondemand.sas.com/SASVisualAnalytics/?reportUri=/reports/reports/3fb29c79-d110-4a5d-9d78-e7065b56f412&amp;sectionIndex=0&amp;sso_guest=true&amp;reportViewOnly=true&amp;reportContextBar=false&amp;pageNavigation=false&amp;sas-welcome=fal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79B5-E46C-3943-BE38-FD7F546C0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852" y="91209"/>
            <a:ext cx="7712789" cy="273112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/>
              <a:t>Use data to make someone fall in love with your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272EC-AB77-D64B-9BE1-75643A44C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852" y="3675185"/>
            <a:ext cx="7473092" cy="1377106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Michelle Beck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 Director, Criminal Justice Analysis Center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Michelle.Beck@ncdps.gov</a:t>
            </a:r>
            <a:endParaRPr lang="en-US" dirty="0">
              <a:solidFill>
                <a:schemeClr val="accent4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051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ext&#10;&#10;Description automatically generated">
            <a:extLst>
              <a:ext uri="{FF2B5EF4-FFF2-40B4-BE49-F238E27FC236}">
                <a16:creationId xmlns:a16="http://schemas.microsoft.com/office/drawing/2014/main" id="{6944B94F-786B-7929-4851-720B75974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3" y="291402"/>
            <a:ext cx="8470985" cy="43964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44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57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A4EE7018-F007-5293-0379-0569938DA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3518">
            <a:off x="1816592" y="2195454"/>
            <a:ext cx="2286000" cy="2960005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CC6C93AE-B768-FDF0-B5AC-7AFEA663C26D}"/>
              </a:ext>
            </a:extLst>
          </p:cNvPr>
          <p:cNvSpPr txBox="1">
            <a:spLocks/>
          </p:cNvSpPr>
          <p:nvPr/>
        </p:nvSpPr>
        <p:spPr>
          <a:xfrm>
            <a:off x="891541" y="162611"/>
            <a:ext cx="8021588" cy="46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What does CJAC do?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355BD-D28B-078E-3306-D61BB0868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47" t="15576" r="18298" b="17611"/>
          <a:stretch/>
        </p:blipFill>
        <p:spPr>
          <a:xfrm rot="725601">
            <a:off x="6568162" y="296541"/>
            <a:ext cx="2286000" cy="3034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F90C7-C958-D567-1820-5C65AE658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18" t="19897" r="69513" b="19572"/>
          <a:stretch/>
        </p:blipFill>
        <p:spPr bwMode="auto">
          <a:xfrm>
            <a:off x="56577" y="546944"/>
            <a:ext cx="2332736" cy="303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557D7-390E-AC09-D9AC-111EEB1D9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01" t="20348" r="69243" b="19469"/>
          <a:stretch/>
        </p:blipFill>
        <p:spPr bwMode="auto">
          <a:xfrm rot="20324679">
            <a:off x="3649698" y="588934"/>
            <a:ext cx="2361573" cy="303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FCC50-41D1-E35F-6969-8146678534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38" t="18396" r="69842" b="23867"/>
          <a:stretch/>
        </p:blipFill>
        <p:spPr bwMode="auto">
          <a:xfrm>
            <a:off x="5435242" y="2104427"/>
            <a:ext cx="2361573" cy="303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1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1E19D3-1302-F86A-3AE6-D74183CA8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690" t="17010" r="41591" b="47319"/>
          <a:stretch/>
        </p:blipFill>
        <p:spPr>
          <a:xfrm>
            <a:off x="1928190" y="67154"/>
            <a:ext cx="5297557" cy="501860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3563-4C60-C013-8ABF-808021DF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93" y="274639"/>
            <a:ext cx="2593729" cy="1514404"/>
          </a:xfrm>
        </p:spPr>
        <p:txBody>
          <a:bodyPr>
            <a:normAutofit/>
          </a:bodyPr>
          <a:lstStyle/>
          <a:p>
            <a:r>
              <a:rPr lang="en-US" dirty="0"/>
              <a:t>Well-Defined Parameters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68146-C0B0-0D01-B053-23F5E7911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5226" y="-19892"/>
            <a:ext cx="4800600" cy="52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D629-D70F-B926-C5F7-01282FA0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Purpose, or Goals, of the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5ED4-E582-C9F0-E88D-3F81301B5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37260"/>
            <a:ext cx="7726680" cy="4023360"/>
          </a:xfrm>
        </p:spPr>
        <p:txBody>
          <a:bodyPr>
            <a:normAutofit/>
          </a:bodyPr>
          <a:lstStyle/>
          <a:p>
            <a:pPr marL="7938" indent="0">
              <a:buNone/>
            </a:pPr>
            <a:r>
              <a:rPr lang="en-US" sz="2000" dirty="0"/>
              <a:t>A goal is a broad, general statement that identifies the purpose of the program and the desired result or outcome.</a:t>
            </a:r>
          </a:p>
          <a:p>
            <a:pPr lvl="1"/>
            <a:r>
              <a:rPr lang="en-US" dirty="0"/>
              <a:t>The first questions to ask are: “What are the victim’s needs?” “What is the intended impact of this service?” “What do we want to achieve through our services?” </a:t>
            </a:r>
          </a:p>
          <a:p>
            <a:pPr lvl="1"/>
            <a:r>
              <a:rPr lang="en-US" dirty="0"/>
              <a:t>Without this information, it is impossible to know what to measure. </a:t>
            </a:r>
          </a:p>
          <a:p>
            <a:pPr lvl="1"/>
            <a:r>
              <a:rPr lang="en-US" dirty="0"/>
              <a:t>For example, “to assist victims in healing from and coping with a traumatic experience.”</a:t>
            </a:r>
          </a:p>
          <a:p>
            <a:pPr marL="7938" indent="0">
              <a:buNone/>
            </a:pPr>
            <a:endParaRPr lang="en-US" dirty="0"/>
          </a:p>
          <a:p>
            <a:pPr marL="7938" indent="0">
              <a:buNone/>
            </a:pPr>
            <a:r>
              <a:rPr lang="en-US" sz="2000" dirty="0"/>
              <a:t>Objectives are the activities performed to achieve the goal. </a:t>
            </a:r>
          </a:p>
          <a:p>
            <a:pPr lvl="1"/>
            <a:r>
              <a:rPr lang="en-US" dirty="0"/>
              <a:t>From a logic model:</a:t>
            </a:r>
          </a:p>
          <a:p>
            <a:pPr lvl="2"/>
            <a:r>
              <a:rPr lang="en-US" dirty="0"/>
              <a:t>Activities: Mental health counseling, crisis line services, shelter, community awareness and education</a:t>
            </a:r>
          </a:p>
          <a:p>
            <a:pPr lvl="2"/>
            <a:r>
              <a:rPr lang="en-US" dirty="0"/>
              <a:t>Outputs: Number of people receiving counseling, calls answered, overnight stays</a:t>
            </a:r>
          </a:p>
          <a:p>
            <a:pPr lvl="1"/>
            <a:r>
              <a:rPr lang="en-US" dirty="0"/>
              <a:t>Outcomes stem from objectives - For X population in need, provide access to services; safe emergency housing; reliable transportation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AAD8-498C-71D7-68E8-993CAE7D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274639"/>
            <a:ext cx="7981121" cy="530431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 and Outcomes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B52080AB-CBC0-92BF-B2F0-D70C10B7D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80" t="16412" r="16358" b="16645"/>
          <a:stretch/>
        </p:blipFill>
        <p:spPr>
          <a:xfrm>
            <a:off x="3371230" y="695740"/>
            <a:ext cx="5705282" cy="41731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C2F28-12AC-1888-0038-1FDA192BBA81}"/>
              </a:ext>
            </a:extLst>
          </p:cNvPr>
          <p:cNvSpPr txBox="1"/>
          <p:nvPr/>
        </p:nvSpPr>
        <p:spPr>
          <a:xfrm>
            <a:off x="934278" y="1017567"/>
            <a:ext cx="21070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SMART = </a:t>
            </a:r>
          </a:p>
          <a:p>
            <a:pPr defTabSz="168275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Specific</a:t>
            </a:r>
          </a:p>
          <a:p>
            <a:pPr defTabSz="168275"/>
            <a:r>
              <a:rPr lang="en-US" sz="2400" dirty="0">
                <a:solidFill>
                  <a:schemeClr val="bg1"/>
                </a:solidFill>
              </a:rPr>
              <a:t>	Measurable</a:t>
            </a:r>
          </a:p>
          <a:p>
            <a:pPr defTabSz="168275"/>
            <a:r>
              <a:rPr lang="en-US" sz="2400" dirty="0">
                <a:solidFill>
                  <a:schemeClr val="bg1"/>
                </a:solidFill>
              </a:rPr>
              <a:t>	Achievable</a:t>
            </a:r>
          </a:p>
          <a:p>
            <a:pPr defTabSz="168275"/>
            <a:r>
              <a:rPr lang="en-US" sz="2400" dirty="0">
                <a:solidFill>
                  <a:schemeClr val="bg1"/>
                </a:solidFill>
              </a:rPr>
              <a:t>	Relevant</a:t>
            </a:r>
          </a:p>
          <a:p>
            <a:pPr defTabSz="168275"/>
            <a:r>
              <a:rPr lang="en-US" sz="2400" dirty="0">
                <a:solidFill>
                  <a:schemeClr val="bg1"/>
                </a:solidFill>
              </a:rPr>
              <a:t>	Time framed</a:t>
            </a:r>
          </a:p>
        </p:txBody>
      </p:sp>
    </p:spTree>
    <p:extLst>
      <p:ext uri="{BB962C8B-B14F-4D97-AF65-F5344CB8AC3E}">
        <p14:creationId xmlns:p14="http://schemas.microsoft.com/office/powerpoint/2010/main" val="202021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10C4-110F-CEC3-4301-87AB5B726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32" y="1634836"/>
            <a:ext cx="6693157" cy="2869070"/>
          </a:xfrm>
        </p:spPr>
        <p:txBody>
          <a:bodyPr>
            <a:normAutofit/>
          </a:bodyPr>
          <a:lstStyle/>
          <a:p>
            <a:pPr marL="7938" indent="0" algn="ctr">
              <a:buNone/>
            </a:pPr>
            <a:r>
              <a:rPr lang="pt-BR" sz="4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Justice Data Portal - SAS® Visual Analytics</a:t>
            </a:r>
            <a:endParaRPr lang="pt-BR" sz="4800" dirty="0"/>
          </a:p>
          <a:p>
            <a:pPr marL="7938" indent="0" algn="ctr">
              <a:buNone/>
            </a:pP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03401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2B41-4EA5-7FE5-3DDD-A155C3F0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79" y="374029"/>
            <a:ext cx="8010144" cy="402913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JusticeDataPortal.nc.gov</a:t>
            </a:r>
          </a:p>
        </p:txBody>
      </p:sp>
    </p:spTree>
    <p:extLst>
      <p:ext uri="{BB962C8B-B14F-4D97-AF65-F5344CB8AC3E}">
        <p14:creationId xmlns:p14="http://schemas.microsoft.com/office/powerpoint/2010/main" val="200384353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sion Title Slides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70841FF0285448BB5F1DABD216D88" ma:contentTypeVersion="14" ma:contentTypeDescription="Create a new document." ma:contentTypeScope="" ma:versionID="d8c9b9de817d2c39bbc8e0525aa5c99d">
  <xsd:schema xmlns:xsd="http://www.w3.org/2001/XMLSchema" xmlns:xs="http://www.w3.org/2001/XMLSchema" xmlns:p="http://schemas.microsoft.com/office/2006/metadata/properties" xmlns:ns2="898b4f5b-18f8-4bb5-ba37-538feb1a53df" xmlns:ns3="c1f34c2f-a520-4fb3-8cef-e10acb425ad6" targetNamespace="http://schemas.microsoft.com/office/2006/metadata/properties" ma:root="true" ma:fieldsID="0a16ecd4b50c224ad06256c6fb87219c" ns2:_="" ns3:_="">
    <xsd:import namespace="898b4f5b-18f8-4bb5-ba37-538feb1a53df"/>
    <xsd:import namespace="c1f34c2f-a520-4fb3-8cef-e10acb425ad6"/>
    <xsd:element name="properties">
      <xsd:complexType>
        <xsd:sequence>
          <xsd:element name="documentManagement">
            <xsd:complexType>
              <xsd:all>
                <xsd:element ref="ns2:News_x0020_Articles" minOccurs="0"/>
                <xsd:element ref="ns2:Internal_x0020_use" minOccurs="0"/>
                <xsd:element ref="ns2:Divi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b4f5b-18f8-4bb5-ba37-538feb1a53df" elementFormDefault="qualified">
    <xsd:import namespace="http://schemas.microsoft.com/office/2006/documentManagement/types"/>
    <xsd:import namespace="http://schemas.microsoft.com/office/infopath/2007/PartnerControls"/>
    <xsd:element name="News_x0020_Articles" ma:index="8" nillable="true" ma:displayName="News Articles" ma:default="0" ma:description="News Article information requested." ma:internalName="News_x0020_Articles">
      <xsd:simpleType>
        <xsd:restriction base="dms:Boolean"/>
      </xsd:simpleType>
    </xsd:element>
    <xsd:element name="Internal_x0020_use" ma:index="9" nillable="true" ma:displayName="Internal use" ma:default="1" ma:description="File meant for Comms Office use only" ma:internalName="Internal_x0020_use">
      <xsd:simpleType>
        <xsd:restriction base="dms:Boolean"/>
      </xsd:simpleType>
    </xsd:element>
    <xsd:element name="Division" ma:index="10" nillable="true" ma:displayName="Division" ma:description="Agency/unit represented in document" ma:internalName="Divis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C Commission"/>
                    <xsd:enumeration value="Administration"/>
                    <xsd:enumeration value="ALE"/>
                    <xsd:enumeration value="Communications"/>
                    <xsd:enumeration value="Community Corrections"/>
                    <xsd:enumeration value="Emergency Management"/>
                    <xsd:enumeration value="Gov Crime Commission"/>
                    <xsd:enumeration value="Juvenile Justice"/>
                    <xsd:enumeration value="National Guard"/>
                    <xsd:enumeration value="Other"/>
                    <xsd:enumeration value="Prisons"/>
                    <xsd:enumeration value="Private Protective/Alarm Systems"/>
                    <xsd:enumeration value="SBI"/>
                    <xsd:enumeration value="State Capitol Police"/>
                    <xsd:enumeration value="State Highway Patrol"/>
                    <xsd:enumeration value="Victim Services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c2f-a520-4fb3-8cef-e10acb42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898b4f5b-18f8-4bb5-ba37-538feb1a53df"/>
    <News_x0020_Articles xmlns="898b4f5b-18f8-4bb5-ba37-538feb1a53df">false</News_x0020_Articles>
    <Internal_x0020_use xmlns="898b4f5b-18f8-4bb5-ba37-538feb1a53df">true</Internal_x0020_use>
  </documentManagement>
</p:properties>
</file>

<file path=customXml/itemProps1.xml><?xml version="1.0" encoding="utf-8"?>
<ds:datastoreItem xmlns:ds="http://schemas.openxmlformats.org/officeDocument/2006/customXml" ds:itemID="{C155E60C-B496-4A9A-87CD-AF3A1CDEA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b4f5b-18f8-4bb5-ba37-538feb1a53df"/>
    <ds:schemaRef ds:uri="c1f34c2f-a520-4fb3-8cef-e10acb425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2EA74-8984-4CB2-ACF7-1C06AE47C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77C83-0690-45B2-A510-D923E046CFF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1f34c2f-a520-4fb3-8cef-e10acb425ad6"/>
    <ds:schemaRef ds:uri="898b4f5b-18f8-4bb5-ba37-538feb1a53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8085</TotalTime>
  <Words>486</Words>
  <Application>Microsoft Office PowerPoint</Application>
  <PresentationFormat>On-screen Show (16:9)</PresentationFormat>
  <Paragraphs>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Content Slides - White</vt:lpstr>
      <vt:lpstr>Content Slides - Dark Blue</vt:lpstr>
      <vt:lpstr>Division Title Slides - White</vt:lpstr>
      <vt:lpstr>Use data to make someone fall in love with your program</vt:lpstr>
      <vt:lpstr>PowerPoint Presentation</vt:lpstr>
      <vt:lpstr>PowerPoint Presentation</vt:lpstr>
      <vt:lpstr>PowerPoint Presentation</vt:lpstr>
      <vt:lpstr>Well-Defined Parameters</vt:lpstr>
      <vt:lpstr>Purpose, or Goals, of the Program </vt:lpstr>
      <vt:lpstr>Objectives and Outcomes </vt:lpstr>
      <vt:lpstr>PowerPoint Presentation</vt:lpstr>
      <vt:lpstr>JusticeDataPortal.nc.gov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Beck, Michelle</cp:lastModifiedBy>
  <cp:revision>378</cp:revision>
  <cp:lastPrinted>2024-09-11T23:17:06Z</cp:lastPrinted>
  <dcterms:created xsi:type="dcterms:W3CDTF">2020-07-29T22:18:31Z</dcterms:created>
  <dcterms:modified xsi:type="dcterms:W3CDTF">2024-10-30T16:51:42Z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0x01010047270841FF0285448BB5F1DABD216D88</vt:lpwstr>
  </property>
</Properties>
</file>