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75" r:id="rId5"/>
    <p:sldId id="348" r:id="rId6"/>
    <p:sldId id="277" r:id="rId7"/>
    <p:sldId id="351" r:id="rId8"/>
    <p:sldId id="352" r:id="rId9"/>
    <p:sldId id="343" r:id="rId10"/>
    <p:sldId id="346" r:id="rId11"/>
    <p:sldId id="347" r:id="rId12"/>
    <p:sldId id="336" r:id="rId13"/>
    <p:sldId id="337" r:id="rId14"/>
    <p:sldId id="338" r:id="rId15"/>
    <p:sldId id="340" r:id="rId16"/>
    <p:sldId id="315" r:id="rId17"/>
    <p:sldId id="297" r:id="rId18"/>
    <p:sldId id="34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5F1E3EC-32FB-48CB-8535-6B2A89F620C3}">
          <p14:sldIdLst>
            <p14:sldId id="275"/>
            <p14:sldId id="348"/>
            <p14:sldId id="277"/>
            <p14:sldId id="351"/>
            <p14:sldId id="352"/>
            <p14:sldId id="343"/>
            <p14:sldId id="346"/>
            <p14:sldId id="347"/>
            <p14:sldId id="336"/>
            <p14:sldId id="337"/>
            <p14:sldId id="338"/>
            <p14:sldId id="340"/>
            <p14:sldId id="315"/>
            <p14:sldId id="297"/>
            <p14:sldId id="3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6" d="100"/>
          <a:sy n="36" d="100"/>
        </p:scale>
        <p:origin x="134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DFECDF-4B06-4C9F-A5C1-8A2CF998F66E}" type="datetimeFigureOut">
              <a:rPr lang="en-US" smtClean="0"/>
              <a:t>10/29/2024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107CC0-7FDF-41A2-B062-359C52C6902B}" type="slidenum">
              <a:rPr lang="en-US" smtClean="0"/>
              <a:t>‹#›</a:t>
            </a:fld>
            <a:endParaRPr lang="en-US"/>
          </a:p>
        </p:txBody>
      </p:sp>
    </p:spTree>
    <p:extLst>
      <p:ext uri="{BB962C8B-B14F-4D97-AF65-F5344CB8AC3E}">
        <p14:creationId xmlns:p14="http://schemas.microsoft.com/office/powerpoint/2010/main" val="45490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46209" eaLnBrk="0" hangingPunct="0">
              <a:defRPr sz="900">
                <a:solidFill>
                  <a:schemeClr val="tx1"/>
                </a:solidFill>
                <a:latin typeface="Arial" pitchFamily="34" charset="0"/>
              </a:defRPr>
            </a:lvl1pPr>
            <a:lvl2pPr marL="729531" indent="-280589" defTabSz="946209" eaLnBrk="0" hangingPunct="0">
              <a:defRPr sz="900">
                <a:solidFill>
                  <a:schemeClr val="tx1"/>
                </a:solidFill>
                <a:latin typeface="Arial" pitchFamily="34" charset="0"/>
              </a:defRPr>
            </a:lvl2pPr>
            <a:lvl3pPr marL="1122355" indent="-224470" defTabSz="946209" eaLnBrk="0" hangingPunct="0">
              <a:defRPr sz="900">
                <a:solidFill>
                  <a:schemeClr val="tx1"/>
                </a:solidFill>
                <a:latin typeface="Arial" pitchFamily="34" charset="0"/>
              </a:defRPr>
            </a:lvl3pPr>
            <a:lvl4pPr marL="1571297" indent="-224470" defTabSz="946209" eaLnBrk="0" hangingPunct="0">
              <a:defRPr sz="900">
                <a:solidFill>
                  <a:schemeClr val="tx1"/>
                </a:solidFill>
                <a:latin typeface="Arial" pitchFamily="34" charset="0"/>
              </a:defRPr>
            </a:lvl4pPr>
            <a:lvl5pPr marL="2020240" indent="-224470" defTabSz="946209" eaLnBrk="0" hangingPunct="0">
              <a:defRPr sz="900">
                <a:solidFill>
                  <a:schemeClr val="tx1"/>
                </a:solidFill>
                <a:latin typeface="Arial" pitchFamily="34" charset="0"/>
              </a:defRPr>
            </a:lvl5pPr>
            <a:lvl6pPr marL="2469182" indent="-224470" defTabSz="946209" eaLnBrk="0" fontAlgn="base" hangingPunct="0">
              <a:spcBef>
                <a:spcPct val="0"/>
              </a:spcBef>
              <a:spcAft>
                <a:spcPct val="0"/>
              </a:spcAft>
              <a:defRPr sz="900">
                <a:solidFill>
                  <a:schemeClr val="tx1"/>
                </a:solidFill>
                <a:latin typeface="Arial" pitchFamily="34" charset="0"/>
              </a:defRPr>
            </a:lvl6pPr>
            <a:lvl7pPr marL="2918123" indent="-224470" defTabSz="946209" eaLnBrk="0" fontAlgn="base" hangingPunct="0">
              <a:spcBef>
                <a:spcPct val="0"/>
              </a:spcBef>
              <a:spcAft>
                <a:spcPct val="0"/>
              </a:spcAft>
              <a:defRPr sz="900">
                <a:solidFill>
                  <a:schemeClr val="tx1"/>
                </a:solidFill>
                <a:latin typeface="Arial" pitchFamily="34" charset="0"/>
              </a:defRPr>
            </a:lvl7pPr>
            <a:lvl8pPr marL="3367065" indent="-224470" defTabSz="946209" eaLnBrk="0" fontAlgn="base" hangingPunct="0">
              <a:spcBef>
                <a:spcPct val="0"/>
              </a:spcBef>
              <a:spcAft>
                <a:spcPct val="0"/>
              </a:spcAft>
              <a:defRPr sz="900">
                <a:solidFill>
                  <a:schemeClr val="tx1"/>
                </a:solidFill>
                <a:latin typeface="Arial" pitchFamily="34" charset="0"/>
              </a:defRPr>
            </a:lvl8pPr>
            <a:lvl9pPr marL="3816007" indent="-224470" defTabSz="946209" eaLnBrk="0" fontAlgn="base" hangingPunct="0">
              <a:spcBef>
                <a:spcPct val="0"/>
              </a:spcBef>
              <a:spcAft>
                <a:spcPct val="0"/>
              </a:spcAft>
              <a:defRPr sz="900">
                <a:solidFill>
                  <a:schemeClr val="tx1"/>
                </a:solidFill>
                <a:latin typeface="Arial" pitchFamily="34" charset="0"/>
              </a:defRPr>
            </a:lvl9pPr>
          </a:lstStyle>
          <a:p>
            <a:pPr eaLnBrk="1" hangingPunct="1"/>
            <a:fld id="{C13B29D4-7F23-4539-9DD7-B79F30415F32}" type="slidenum">
              <a:rPr lang="en-US" sz="1100"/>
              <a:pPr eaLnBrk="1" hangingPunct="1"/>
              <a:t>1</a:t>
            </a:fld>
            <a:endParaRPr lang="en-US" sz="11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13</a:t>
            </a:fld>
            <a:endParaRPr lang="en-US" dirty="0"/>
          </a:p>
        </p:txBody>
      </p:sp>
    </p:spTree>
    <p:extLst>
      <p:ext uri="{BB962C8B-B14F-4D97-AF65-F5344CB8AC3E}">
        <p14:creationId xmlns:p14="http://schemas.microsoft.com/office/powerpoint/2010/main" val="1219587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14</a:t>
            </a:fld>
            <a:endParaRPr lang="en-US"/>
          </a:p>
        </p:txBody>
      </p:sp>
    </p:spTree>
    <p:extLst>
      <p:ext uri="{BB962C8B-B14F-4D97-AF65-F5344CB8AC3E}">
        <p14:creationId xmlns:p14="http://schemas.microsoft.com/office/powerpoint/2010/main" val="106656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54A402-B111-4A36-A367-B8FC4DA164E5}" type="slidenum">
              <a:rPr lang="en-US" smtClean="0"/>
              <a:t>15</a:t>
            </a:fld>
            <a:endParaRPr lang="en-US" dirty="0"/>
          </a:p>
        </p:txBody>
      </p:sp>
    </p:spTree>
    <p:extLst>
      <p:ext uri="{BB962C8B-B14F-4D97-AF65-F5344CB8AC3E}">
        <p14:creationId xmlns:p14="http://schemas.microsoft.com/office/powerpoint/2010/main" val="38602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3</a:t>
            </a:fld>
            <a:endParaRPr lang="en-US" dirty="0"/>
          </a:p>
        </p:txBody>
      </p:sp>
    </p:spTree>
    <p:extLst>
      <p:ext uri="{BB962C8B-B14F-4D97-AF65-F5344CB8AC3E}">
        <p14:creationId xmlns:p14="http://schemas.microsoft.com/office/powerpoint/2010/main" val="229414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4</a:t>
            </a:fld>
            <a:endParaRPr lang="en-US" dirty="0"/>
          </a:p>
        </p:txBody>
      </p:sp>
    </p:spTree>
    <p:extLst>
      <p:ext uri="{BB962C8B-B14F-4D97-AF65-F5344CB8AC3E}">
        <p14:creationId xmlns:p14="http://schemas.microsoft.com/office/powerpoint/2010/main" val="194096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5</a:t>
            </a:fld>
            <a:endParaRPr lang="en-US" dirty="0"/>
          </a:p>
        </p:txBody>
      </p:sp>
    </p:spTree>
    <p:extLst>
      <p:ext uri="{BB962C8B-B14F-4D97-AF65-F5344CB8AC3E}">
        <p14:creationId xmlns:p14="http://schemas.microsoft.com/office/powerpoint/2010/main" val="89050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6</a:t>
            </a:fld>
            <a:endParaRPr lang="en-US" dirty="0"/>
          </a:p>
        </p:txBody>
      </p:sp>
    </p:spTree>
    <p:extLst>
      <p:ext uri="{BB962C8B-B14F-4D97-AF65-F5344CB8AC3E}">
        <p14:creationId xmlns:p14="http://schemas.microsoft.com/office/powerpoint/2010/main" val="19882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54A402-B111-4A36-A367-B8FC4DA164E5}" type="slidenum">
              <a:rPr lang="en-US" smtClean="0"/>
              <a:t>9</a:t>
            </a:fld>
            <a:endParaRPr lang="en-US"/>
          </a:p>
        </p:txBody>
      </p:sp>
    </p:spTree>
    <p:extLst>
      <p:ext uri="{BB962C8B-B14F-4D97-AF65-F5344CB8AC3E}">
        <p14:creationId xmlns:p14="http://schemas.microsoft.com/office/powerpoint/2010/main" val="2108801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54A402-B111-4A36-A367-B8FC4DA164E5}" type="slidenum">
              <a:rPr lang="en-US" smtClean="0"/>
              <a:t>10</a:t>
            </a:fld>
            <a:endParaRPr lang="en-US"/>
          </a:p>
        </p:txBody>
      </p:sp>
    </p:spTree>
    <p:extLst>
      <p:ext uri="{BB962C8B-B14F-4D97-AF65-F5344CB8AC3E}">
        <p14:creationId xmlns:p14="http://schemas.microsoft.com/office/powerpoint/2010/main" val="4273054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54A402-B111-4A36-A367-B8FC4DA164E5}" type="slidenum">
              <a:rPr lang="en-US" smtClean="0"/>
              <a:t>11</a:t>
            </a:fld>
            <a:endParaRPr lang="en-US"/>
          </a:p>
        </p:txBody>
      </p:sp>
    </p:spTree>
    <p:extLst>
      <p:ext uri="{BB962C8B-B14F-4D97-AF65-F5344CB8AC3E}">
        <p14:creationId xmlns:p14="http://schemas.microsoft.com/office/powerpoint/2010/main" val="409019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54A402-B111-4A36-A367-B8FC4DA164E5}" type="slidenum">
              <a:rPr lang="en-US" smtClean="0"/>
              <a:t>12</a:t>
            </a:fld>
            <a:endParaRPr lang="en-US" dirty="0"/>
          </a:p>
        </p:txBody>
      </p:sp>
    </p:spTree>
    <p:extLst>
      <p:ext uri="{BB962C8B-B14F-4D97-AF65-F5344CB8AC3E}">
        <p14:creationId xmlns:p14="http://schemas.microsoft.com/office/powerpoint/2010/main" val="3199570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r>
              <a:rPr lang="en-US"/>
              <a:t>9/21/2021</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Governor's Crime Commission   9/21/2020</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17D969-FAF6-4667-9EED-A6C98B22320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r>
              <a:rPr lang="en-US"/>
              <a:t>9/21/2021</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r>
              <a:rPr lang="en-US"/>
              <a:t>Governor's Crime Commission   9/21/2020</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r>
              <a:rPr lang="en-US"/>
              <a:t>9/21/2021</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r>
              <a:rPr lang="en-US"/>
              <a:t>Governor's Crime Commission   9/21/2020</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0528544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9/21/2021</a:t>
            </a:r>
          </a:p>
        </p:txBody>
      </p:sp>
      <p:sp>
        <p:nvSpPr>
          <p:cNvPr id="3" name="Footer Placeholder 2"/>
          <p:cNvSpPr>
            <a:spLocks noGrp="1"/>
          </p:cNvSpPr>
          <p:nvPr>
            <p:ph type="ftr" sz="quarter" idx="11"/>
          </p:nvPr>
        </p:nvSpPr>
        <p:spPr/>
        <p:txBody>
          <a:bodyPr/>
          <a:lstStyle/>
          <a:p>
            <a:r>
              <a:rPr lang="en-US"/>
              <a:t>Governor's Crime Commission   9/21/2020</a:t>
            </a:r>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9/21/2021</a:t>
            </a:r>
          </a:p>
        </p:txBody>
      </p:sp>
      <p:sp>
        <p:nvSpPr>
          <p:cNvPr id="3" name="Footer Placeholder 2"/>
          <p:cNvSpPr>
            <a:spLocks noGrp="1"/>
          </p:cNvSpPr>
          <p:nvPr>
            <p:ph type="ftr" sz="quarter" idx="11"/>
          </p:nvPr>
        </p:nvSpPr>
        <p:spPr/>
        <p:txBody>
          <a:bodyPr/>
          <a:lstStyle/>
          <a:p>
            <a:r>
              <a:rPr lang="en-US"/>
              <a:t>Governor's Crime Commission   9/21/2020</a:t>
            </a:r>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extLst>
      <p:ext uri="{BB962C8B-B14F-4D97-AF65-F5344CB8AC3E}">
        <p14:creationId xmlns:p14="http://schemas.microsoft.com/office/powerpoint/2010/main" val="15920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r>
              <a:rPr lang="en-US"/>
              <a:t>9/21/2021</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r>
              <a:rPr lang="en-US"/>
              <a:t>Governor's Crime Commission   9/21/2020</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r>
              <a:rPr lang="en-US"/>
              <a:t>9/21/2021</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r>
              <a:rPr lang="en-US"/>
              <a:t>Governor's Crime Commission   9/21/2020</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9534538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9/21/2021</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Governor's Crime Commission   9/21/2020</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9/21/2021</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Governor's Crime Commission   9/21/2020</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4407192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9/21/2021</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Governor's Crime Commission   9/21/2020</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93775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9/21/2021</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Governor's Crime Commission   9/21/2020</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763781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r>
              <a:rPr lang="en-US"/>
              <a:t>9/21/2021</a:t>
            </a:r>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r>
              <a:rPr lang="en-US"/>
              <a:t>Governor's Crime Commission   9/21/2020</a:t>
            </a:r>
            <a:endParaRPr lang="en-US" dirty="0"/>
          </a:p>
        </p:txBody>
      </p:sp>
      <p:sp>
        <p:nvSpPr>
          <p:cNvPr id="27" name="Slide Number Placeholder 2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19317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9/21/2021</a:t>
            </a:r>
          </a:p>
        </p:txBody>
      </p:sp>
      <p:sp>
        <p:nvSpPr>
          <p:cNvPr id="5" name="Footer Placeholder 4"/>
          <p:cNvSpPr>
            <a:spLocks noGrp="1"/>
          </p:cNvSpPr>
          <p:nvPr>
            <p:ph type="ftr" sz="quarter" idx="11"/>
          </p:nvPr>
        </p:nvSpPr>
        <p:spPr/>
        <p:txBody>
          <a:bodyPr/>
          <a:lstStyle/>
          <a:p>
            <a:r>
              <a:rPr lang="en-US"/>
              <a:t>Governor's Crime Commission   9/21/2020</a:t>
            </a:r>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9/21/2021</a:t>
            </a:r>
          </a:p>
        </p:txBody>
      </p:sp>
      <p:sp>
        <p:nvSpPr>
          <p:cNvPr id="5" name="Footer Placeholder 4"/>
          <p:cNvSpPr>
            <a:spLocks noGrp="1"/>
          </p:cNvSpPr>
          <p:nvPr>
            <p:ph type="ftr" sz="quarter" idx="11"/>
          </p:nvPr>
        </p:nvSpPr>
        <p:spPr/>
        <p:txBody>
          <a:bodyPr/>
          <a:lstStyle/>
          <a:p>
            <a:r>
              <a:rPr lang="en-US"/>
              <a:t>Governor's Crime Commission   9/21/2020</a:t>
            </a:r>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9/21/2021</a:t>
            </a:r>
          </a:p>
        </p:txBody>
      </p:sp>
      <p:sp>
        <p:nvSpPr>
          <p:cNvPr id="5" name="Footer Placeholder 4"/>
          <p:cNvSpPr>
            <a:spLocks noGrp="1"/>
          </p:cNvSpPr>
          <p:nvPr>
            <p:ph type="ftr" sz="quarter" idx="11"/>
          </p:nvPr>
        </p:nvSpPr>
        <p:spPr/>
        <p:txBody>
          <a:bodyPr/>
          <a:lstStyle/>
          <a:p>
            <a:r>
              <a:rPr lang="en-US"/>
              <a:t>Governor's Crime Commission   9/21/2020</a:t>
            </a:r>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r>
              <a:rPr lang="en-US"/>
              <a:t>9/21/2021</a:t>
            </a:r>
          </a:p>
        </p:txBody>
      </p:sp>
      <p:sp>
        <p:nvSpPr>
          <p:cNvPr id="5" name="Footer Placeholder 4"/>
          <p:cNvSpPr>
            <a:spLocks noGrp="1"/>
          </p:cNvSpPr>
          <p:nvPr>
            <p:ph type="ftr" sz="quarter" idx="11"/>
          </p:nvPr>
        </p:nvSpPr>
        <p:spPr/>
        <p:txBody>
          <a:bodyPr/>
          <a:lstStyle/>
          <a:p>
            <a:r>
              <a:rPr lang="en-US"/>
              <a:t>Governor's Crime Commission   9/21/2020</a:t>
            </a:r>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66072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r>
              <a:rPr lang="en-US"/>
              <a:t>9/21/2021</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r>
              <a:rPr lang="en-US"/>
              <a:t>Governor's Crime Commission   9/21/2020</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9/21/2021</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r>
              <a:rPr lang="en-US"/>
              <a:t>Governor's Crime Commission   9/21/2020</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9/21/2021</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r>
              <a:rPr lang="en-US"/>
              <a:t>Governor's Crime Commission   9/21/2020</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443639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r>
              <a:rPr lang="en-US"/>
              <a:t>9/21/2021</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r>
              <a:rPr lang="en-US"/>
              <a:t>Governor's Crime Commission   9/21/2020</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r>
              <a:rPr lang="en-US"/>
              <a:t>9/21/2021</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r>
              <a:rPr lang="en-US"/>
              <a:t>Governor's Crime Commission   9/21/2020</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6564961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r>
              <a:rPr lang="en-US"/>
              <a:t>9/21/2021</a:t>
            </a: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r>
              <a:rPr lang="en-US"/>
              <a:t>Governor's Crime Commission   9/21/2020</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bg1"/>
                </a:solidFill>
              </a:defRPr>
            </a:lvl1pPr>
            <a:extLst/>
          </a:lstStyle>
          <a:p>
            <a:fld id="{5217D969-FAF6-4667-9EED-A6C98B2232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90" r:id="rId15"/>
    <p:sldLayoutId id="2147483681" r:id="rId16"/>
    <p:sldLayoutId id="2147483691" r:id="rId17"/>
    <p:sldLayoutId id="2147483693" r:id="rId18"/>
    <p:sldLayoutId id="2147483694" r:id="rId19"/>
    <p:sldLayoutId id="2147483682" r:id="rId20"/>
    <p:sldLayoutId id="2147483683" r:id="rId2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mary.kathryn.smith@ncdps.gov" TargetMode="External"/><Relationship Id="rId3" Type="http://schemas.openxmlformats.org/officeDocument/2006/relationships/hyperlink" Target="mailto:keyon.ashe1@ncdps.gov" TargetMode="External"/><Relationship Id="rId7" Type="http://schemas.openxmlformats.org/officeDocument/2006/relationships/hyperlink" Target="mailto:avin.puri1@ncdps.gov"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mailto:Navin.puri1@ncdps.gov" TargetMode="External"/><Relationship Id="rId5" Type="http://schemas.openxmlformats.org/officeDocument/2006/relationships/hyperlink" Target="mailto:keith.bugner@ncdps.gov" TargetMode="External"/><Relationship Id="rId4" Type="http://schemas.openxmlformats.org/officeDocument/2006/relationships/hyperlink" Target="mailto:matthew.A.stuart@ncdps.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noFill/>
          <a:effectLst>
            <a:innerShdw blurRad="63500" dist="50800" dir="5400000">
              <a:prstClr val="black">
                <a:alpha val="50000"/>
              </a:prstClr>
            </a:innerShdw>
          </a:effectLst>
        </p:spPr>
        <p:txBody>
          <a:bodyPr rtlCol="0">
            <a:normAutofit/>
          </a:bodyPr>
          <a:lstStyle/>
          <a:p>
            <a:pPr algn="ctr">
              <a:defRPr/>
            </a:pPr>
            <a:endParaRPr lang="en-US" sz="2000"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defRPr/>
            </a:pPr>
            <a:r>
              <a:rPr lang="en-US" sz="20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GRANT WRITING WORKSHOP</a:t>
            </a:r>
          </a:p>
          <a:p>
            <a:pPr algn="ctr">
              <a:defRPr/>
            </a:pPr>
            <a:endParaRPr lang="en-US" sz="20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defRPr/>
            </a:pPr>
            <a:br>
              <a:rPr lang="en-US" sz="20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cap="small"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keyon</a:t>
            </a:r>
            <a:r>
              <a:rPr lang="en-US" sz="20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cap="small"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ashe</a:t>
            </a:r>
            <a:r>
              <a:rPr lang="en-US" sz="20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keyon.ashe1@ncdps.gov</a:t>
            </a:r>
            <a:endParaRPr lang="en-US" sz="2000" b="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defRPr/>
            </a:pPr>
            <a:r>
              <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 </a:t>
            </a:r>
            <a:r>
              <a:rPr lang="en-US" sz="2000" b="1" cap="small" dirty="0" err="1">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stuart</a:t>
            </a:r>
            <a:r>
              <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matthew.A.stuart@ncdps.gov</a:t>
            </a:r>
            <a:endPar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defRPr/>
            </a:pPr>
            <a:r>
              <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Keith </a:t>
            </a:r>
            <a:r>
              <a:rPr lang="en-US" sz="2000" b="1" cap="small" dirty="0" err="1">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bugner</a:t>
            </a:r>
            <a:r>
              <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keith.bugner@ncdps.gov</a:t>
            </a:r>
            <a:endPar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defRPr/>
            </a:pPr>
            <a:r>
              <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Navin puri, </a:t>
            </a:r>
            <a:r>
              <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rPr>
              <a:t>N</a:t>
            </a:r>
            <a:r>
              <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rPr>
              <a:t>avin.puri1@ncdps.gov</a:t>
            </a:r>
            <a:endPar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defRPr/>
            </a:pPr>
            <a:r>
              <a:rPr lang="en-US" sz="2000" b="1" cap="small" dirty="0" err="1">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m.k.</a:t>
            </a:r>
            <a:r>
              <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smith, </a:t>
            </a:r>
            <a:r>
              <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rPr>
              <a:t>mary.kathryn.smith@ncdps.gov</a:t>
            </a:r>
            <a:endPar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defRPr/>
            </a:pPr>
            <a:endParaRPr lang="en-US" sz="2000" b="1" cap="small"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46" name="Rectangle 2"/>
          <p:cNvSpPr>
            <a:spLocks noGrp="1" noChangeArrowheads="1"/>
          </p:cNvSpPr>
          <p:nvPr>
            <p:ph type="title"/>
          </p:nvPr>
        </p:nvSpPr>
        <p:spPr>
          <a:effectLst>
            <a:outerShdw blurRad="76200" dir="18900000" sy="23000" kx="-1200000" algn="bl" rotWithShape="0">
              <a:prstClr val="black">
                <a:alpha val="20000"/>
              </a:prstClr>
            </a:outerShdw>
          </a:effectLst>
        </p:spPr>
        <p:txBody>
          <a:bodyPr rtlCol="0">
            <a:norm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280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1300" dirty="0"/>
            </a:br>
            <a:endParaRPr lang="en-US" sz="1300" b="1" cap="small"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715B5BD-A3B5-4092-933C-1FE0B9F3B008}"/>
              </a:ext>
            </a:extLst>
          </p:cNvPr>
          <p:cNvSpPr txBox="1"/>
          <p:nvPr/>
        </p:nvSpPr>
        <p:spPr>
          <a:xfrm>
            <a:off x="-457200" y="152400"/>
            <a:ext cx="9601200" cy="1446550"/>
          </a:xfrm>
          <a:prstGeom prst="rect">
            <a:avLst/>
          </a:prstGeom>
          <a:noFill/>
        </p:spPr>
        <p:txBody>
          <a:bodyPr wrap="square" rtlCol="0">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Criminal Justice Improvement Committee</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4D75586-BF8D-40E0-822E-47CF9B420166}"/>
              </a:ext>
            </a:extLst>
          </p:cNvPr>
          <p:cNvSpPr>
            <a:spLocks noGrp="1"/>
          </p:cNvSpPr>
          <p:nvPr>
            <p:ph type="ftr" sz="quarter" idx="11"/>
          </p:nvPr>
        </p:nvSpPr>
        <p:spPr>
          <a:xfrm>
            <a:off x="4380072" y="6407944"/>
            <a:ext cx="4763928" cy="365125"/>
          </a:xfrm>
        </p:spPr>
        <p:txBody>
          <a:bodyPr/>
          <a:lstStyle/>
          <a:p>
            <a:r>
              <a:rPr lang="en-US" dirty="0"/>
              <a:t>Governor's Crime Commission   10/30/2024</a:t>
            </a:r>
          </a:p>
        </p:txBody>
      </p:sp>
    </p:spTree>
    <p:extLst>
      <p:ext uri="{BB962C8B-B14F-4D97-AF65-F5344CB8AC3E}">
        <p14:creationId xmlns:p14="http://schemas.microsoft.com/office/powerpoint/2010/main" val="322742028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381000"/>
            <a:ext cx="7543800" cy="1752600"/>
          </a:xfrm>
        </p:spPr>
        <p:txBody>
          <a:bodyPr>
            <a:normAutofit fontScale="90000"/>
          </a:bodyPr>
          <a:lstStyle/>
          <a:p>
            <a:pPr algn="ctr"/>
            <a:br>
              <a:rPr lang="en-US" sz="3200" b="1" dirty="0">
                <a:solidFill>
                  <a:schemeClr val="tx1"/>
                </a:solidFill>
              </a:rPr>
            </a:br>
            <a:br>
              <a:rPr lang="en-US" sz="3200" b="1" dirty="0">
                <a:solidFill>
                  <a:schemeClr val="tx1"/>
                </a:solidFill>
              </a:rPr>
            </a:br>
            <a:r>
              <a:rPr lang="en-US" sz="3100" b="1" dirty="0">
                <a:cs typeface="Arial" panose="020B0604020202020204" pitchFamily="34" charset="0"/>
              </a:rPr>
              <a:t>General Information </a:t>
            </a:r>
            <a:br>
              <a:rPr lang="en-US" sz="3100" b="1" dirty="0">
                <a:solidFill>
                  <a:schemeClr val="tx1"/>
                </a:solidFill>
                <a:cs typeface="Arial" panose="020B0604020202020204" pitchFamily="34" charset="0"/>
              </a:rPr>
            </a:br>
            <a:r>
              <a:rPr lang="en-US" sz="3100" dirty="0">
                <a:solidFill>
                  <a:schemeClr val="tx1"/>
                </a:solidFill>
              </a:rPr>
              <a:t>T</a:t>
            </a:r>
            <a:r>
              <a:rPr lang="en-US" sz="3100" b="1" dirty="0">
                <a:solidFill>
                  <a:schemeClr val="tx1"/>
                </a:solidFill>
                <a:cs typeface="Arial" panose="020B0604020202020204" pitchFamily="34" charset="0"/>
              </a:rPr>
              <a:t>o be included in all Project Narratives:</a:t>
            </a:r>
            <a:br>
              <a:rPr lang="en-US" sz="3100" b="1" dirty="0">
                <a:solidFill>
                  <a:schemeClr val="tx1"/>
                </a:solidFill>
                <a:cs typeface="Arial" panose="020B0604020202020204" pitchFamily="34" charset="0"/>
              </a:rPr>
            </a:br>
            <a:br>
              <a:rPr lang="en-US" sz="3100" b="1" dirty="0">
                <a:solidFill>
                  <a:schemeClr val="tx1"/>
                </a:solidFill>
                <a:cs typeface="Arial" panose="020B0604020202020204" pitchFamily="34" charset="0"/>
              </a:rPr>
            </a:br>
            <a:endParaRPr lang="en-US" sz="3100" b="1" dirty="0">
              <a:solidFill>
                <a:schemeClr val="tx1"/>
              </a:solidFill>
              <a:cs typeface="Arial" panose="020B0604020202020204" pitchFamily="34" charset="0"/>
            </a:endParaRPr>
          </a:p>
        </p:txBody>
      </p:sp>
      <p:sp>
        <p:nvSpPr>
          <p:cNvPr id="20483" name="Rectangle 3"/>
          <p:cNvSpPr>
            <a:spLocks noGrp="1" noChangeArrowheads="1"/>
          </p:cNvSpPr>
          <p:nvPr>
            <p:ph type="body" idx="1"/>
          </p:nvPr>
        </p:nvSpPr>
        <p:spPr>
          <a:xfrm>
            <a:off x="838200" y="1828800"/>
            <a:ext cx="7543800" cy="3962400"/>
          </a:xfrm>
        </p:spPr>
        <p:txBody>
          <a:bodyPr anchor="t">
            <a:noAutofit/>
          </a:bodyPr>
          <a:lstStyle/>
          <a:p>
            <a:endParaRPr lang="en-US" sz="2200" dirty="0">
              <a:solidFill>
                <a:schemeClr val="accent1">
                  <a:lumMod val="75000"/>
                </a:schemeClr>
              </a:solidFill>
              <a:latin typeface="Arial" panose="020B0604020202020204" pitchFamily="34" charset="0"/>
              <a:cs typeface="Arial" panose="020B0604020202020204" pitchFamily="34" charset="0"/>
            </a:endParaRPr>
          </a:p>
          <a:p>
            <a:pPr marL="109728" indent="0">
              <a:buNone/>
            </a:pPr>
            <a:endParaRPr lang="en-US" sz="2200" dirty="0">
              <a:solidFill>
                <a:schemeClr val="accent1"/>
              </a:solidFill>
              <a:latin typeface="Arial" panose="020B0604020202020204" pitchFamily="34" charset="0"/>
              <a:cs typeface="Arial" panose="020B0604020202020204" pitchFamily="34" charset="0"/>
            </a:endParaRPr>
          </a:p>
          <a:p>
            <a:pPr marL="109728" indent="0">
              <a:buNone/>
            </a:pPr>
            <a:r>
              <a:rPr lang="en-US" sz="3200" dirty="0">
                <a:latin typeface="Calibri" panose="020F0502020204030204" pitchFamily="34" charset="0"/>
                <a:cs typeface="Calibri" panose="020F0502020204030204" pitchFamily="34" charset="0"/>
              </a:rPr>
              <a:t>Explanation of budget items should be provided in the Project Narrative.  </a:t>
            </a:r>
          </a:p>
          <a:p>
            <a:pPr>
              <a:buFont typeface="Wingdings" pitchFamily="2" charset="2"/>
              <a:buNone/>
            </a:pPr>
            <a:endParaRPr lang="en-US" sz="3200" dirty="0">
              <a:latin typeface="Calibri" panose="020F0502020204030204" pitchFamily="34" charset="0"/>
              <a:cs typeface="Calibri" panose="020F0502020204030204" pitchFamily="34" charset="0"/>
            </a:endParaRPr>
          </a:p>
          <a:p>
            <a:pPr marL="109728" indent="0">
              <a:buNone/>
            </a:pPr>
            <a:r>
              <a:rPr lang="en-US" sz="3200" dirty="0">
                <a:latin typeface="Calibri" panose="020F0502020204030204" pitchFamily="34" charset="0"/>
                <a:cs typeface="Calibri" panose="020F0502020204030204" pitchFamily="34" charset="0"/>
              </a:rPr>
              <a:t>Provide an estimation of the number of participants for the Training projects and the impact that it will have statewide.</a:t>
            </a:r>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10/30/2024</a:t>
            </a:r>
          </a:p>
        </p:txBody>
      </p:sp>
    </p:spTree>
    <p:extLst>
      <p:ext uri="{BB962C8B-B14F-4D97-AF65-F5344CB8AC3E}">
        <p14:creationId xmlns:p14="http://schemas.microsoft.com/office/powerpoint/2010/main" val="1201856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762000" y="1113537"/>
            <a:ext cx="7620000" cy="4868163"/>
          </a:xfrm>
        </p:spPr>
        <p:txBody>
          <a:bodyPr anchor="t">
            <a:noAutofit/>
          </a:bodyPr>
          <a:lstStyle/>
          <a:p>
            <a:pPr marL="0" indent="0" algn="ctr">
              <a:lnSpc>
                <a:spcPct val="90000"/>
              </a:lnSpc>
              <a:buNone/>
              <a:defRPr/>
            </a:pPr>
            <a:endParaRPr lang="en-US" sz="2000" b="1" dirty="0">
              <a:latin typeface="Arial" panose="020B0604020202020204" pitchFamily="34" charset="0"/>
              <a:cs typeface="Arial" panose="020B0604020202020204" pitchFamily="34" charset="0"/>
            </a:endParaRPr>
          </a:p>
          <a:p>
            <a:pPr marL="0" indent="0" algn="ctr">
              <a:lnSpc>
                <a:spcPct val="90000"/>
              </a:lnSpc>
              <a:buNone/>
              <a:defRPr/>
            </a:pPr>
            <a:endParaRPr lang="en-US" sz="2000" b="1" dirty="0">
              <a:solidFill>
                <a:schemeClr val="accent1"/>
              </a:solidFill>
              <a:latin typeface="Arial" panose="020B0604020202020204" pitchFamily="34" charset="0"/>
              <a:cs typeface="Arial" panose="020B0604020202020204" pitchFamily="34" charset="0"/>
            </a:endParaRPr>
          </a:p>
          <a:p>
            <a:pPr algn="ctr">
              <a:lnSpc>
                <a:spcPct val="90000"/>
              </a:lnSpc>
              <a:buNone/>
              <a:defRPr/>
            </a:pPr>
            <a:endParaRPr lang="en-US" sz="1000" dirty="0">
              <a:solidFill>
                <a:schemeClr val="accent1"/>
              </a:solidFill>
              <a:latin typeface="Arial" panose="020B0604020202020204" pitchFamily="34" charset="0"/>
              <a:cs typeface="Arial" panose="020B0604020202020204" pitchFamily="34" charset="0"/>
            </a:endParaRPr>
          </a:p>
          <a:p>
            <a:pPr marL="109728" indent="0">
              <a:lnSpc>
                <a:spcPct val="90000"/>
              </a:lnSpc>
              <a:buNone/>
              <a:defRPr/>
            </a:pPr>
            <a:r>
              <a:rPr lang="en-US" sz="3200" dirty="0">
                <a:latin typeface="Calibri" panose="020F0502020204030204" pitchFamily="34" charset="0"/>
                <a:cs typeface="Calibri" panose="020F0502020204030204" pitchFamily="34" charset="0"/>
              </a:rPr>
              <a:t>Must verify Non-Profit Status when submitting their application. (i.e. a current 501(C)(3) certification and have a valid federal tax identification number).</a:t>
            </a:r>
          </a:p>
          <a:p>
            <a:pPr marL="0" indent="0">
              <a:lnSpc>
                <a:spcPct val="90000"/>
              </a:lnSpc>
              <a:buNone/>
              <a:defRPr/>
            </a:pPr>
            <a:endParaRPr lang="en-US" sz="3200" u="sng" dirty="0">
              <a:latin typeface="Calibri" panose="020F0502020204030204" pitchFamily="34" charset="0"/>
              <a:cs typeface="Calibri" panose="020F0502020204030204" pitchFamily="34" charset="0"/>
            </a:endParaRPr>
          </a:p>
          <a:p>
            <a:pPr marL="109728" indent="0">
              <a:lnSpc>
                <a:spcPct val="90000"/>
              </a:lnSpc>
              <a:buNone/>
              <a:defRPr/>
            </a:pPr>
            <a:r>
              <a:rPr lang="en-US" sz="3200" u="sng" dirty="0">
                <a:latin typeface="Calibri" panose="020F0502020204030204" pitchFamily="34" charset="0"/>
                <a:cs typeface="Calibri" panose="020F0502020204030204" pitchFamily="34" charset="0"/>
              </a:rPr>
              <a:t>Required to provide a copy of the agency’s general accounting procedures, operating oversight  structure and current financial statement with the application.  </a:t>
            </a:r>
          </a:p>
          <a:p>
            <a:pPr marL="109728" indent="0">
              <a:lnSpc>
                <a:spcPct val="90000"/>
              </a:lnSpc>
              <a:buNone/>
              <a:defRPr/>
            </a:pPr>
            <a:endParaRPr lang="en-US" sz="3200" u="sng" dirty="0">
              <a:latin typeface="Calibri" panose="020F0502020204030204" pitchFamily="34" charset="0"/>
              <a:cs typeface="Calibri" panose="020F0502020204030204" pitchFamily="34" charset="0"/>
            </a:endParaRPr>
          </a:p>
          <a:p>
            <a:pPr>
              <a:lnSpc>
                <a:spcPct val="90000"/>
              </a:lnSpc>
              <a:defRPr/>
            </a:pPr>
            <a:endParaRPr lang="en-US" sz="800" u="sng" dirty="0">
              <a:solidFill>
                <a:schemeClr val="accent1">
                  <a:lumMod val="75000"/>
                </a:schemeClr>
              </a:solidFill>
              <a:latin typeface="Arial" panose="020B0604020202020204" pitchFamily="34" charset="0"/>
              <a:cs typeface="Arial" panose="020B0604020202020204" pitchFamily="34" charset="0"/>
            </a:endParaRPr>
          </a:p>
        </p:txBody>
      </p:sp>
      <p:sp>
        <p:nvSpPr>
          <p:cNvPr id="22531" name="Text Box 3"/>
          <p:cNvSpPr txBox="1">
            <a:spLocks noChangeArrowheads="1"/>
          </p:cNvSpPr>
          <p:nvPr/>
        </p:nvSpPr>
        <p:spPr bwMode="auto">
          <a:xfrm>
            <a:off x="609600" y="528762"/>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spcBef>
                <a:spcPct val="50000"/>
              </a:spcBef>
            </a:pPr>
            <a:r>
              <a:rPr lang="en-US" sz="3200" b="1" dirty="0">
                <a:solidFill>
                  <a:schemeClr val="tx2"/>
                </a:solidFill>
                <a:latin typeface="Calibri" panose="020F0502020204030204" pitchFamily="34" charset="0"/>
                <a:cs typeface="Calibri" panose="020F0502020204030204" pitchFamily="34" charset="0"/>
              </a:rPr>
              <a:t>General Information for Non-Profits</a:t>
            </a:r>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10/30/2024</a:t>
            </a:r>
          </a:p>
        </p:txBody>
      </p:sp>
    </p:spTree>
    <p:extLst>
      <p:ext uri="{BB962C8B-B14F-4D97-AF65-F5344CB8AC3E}">
        <p14:creationId xmlns:p14="http://schemas.microsoft.com/office/powerpoint/2010/main" val="426887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533400"/>
            <a:ext cx="7543800" cy="685800"/>
          </a:xfrm>
        </p:spPr>
        <p:txBody>
          <a:bodyPr>
            <a:noAutofit/>
          </a:bodyPr>
          <a:lstStyle/>
          <a:p>
            <a:pPr algn="ctr" eaLnBrk="1" hangingPunct="1"/>
            <a:r>
              <a:rPr lang="en-US" sz="4800" b="1" dirty="0">
                <a:latin typeface="Calibri" panose="020F0502020204030204" pitchFamily="34" charset="0"/>
                <a:cs typeface="Calibri" panose="020F0502020204030204" pitchFamily="34" charset="0"/>
              </a:rPr>
              <a:t>Sustainability</a:t>
            </a:r>
          </a:p>
        </p:txBody>
      </p:sp>
      <p:sp>
        <p:nvSpPr>
          <p:cNvPr id="24579" name="Rectangle 3"/>
          <p:cNvSpPr>
            <a:spLocks noGrp="1" noChangeArrowheads="1"/>
          </p:cNvSpPr>
          <p:nvPr>
            <p:ph type="body" idx="1"/>
          </p:nvPr>
        </p:nvSpPr>
        <p:spPr>
          <a:xfrm>
            <a:off x="685800" y="1676400"/>
            <a:ext cx="7924800" cy="4191000"/>
          </a:xfrm>
        </p:spPr>
        <p:txBody>
          <a:bodyPr anchor="t">
            <a:noAutofit/>
          </a:bodyPr>
          <a:lstStyle/>
          <a:p>
            <a:pPr algn="ctr" eaLnBrk="1" hangingPunct="1">
              <a:buFont typeface="Wingdings" pitchFamily="2" charset="2"/>
              <a:buNone/>
            </a:pPr>
            <a:r>
              <a:rPr lang="en-US" sz="2000" b="1" dirty="0">
                <a:latin typeface="Calibri" panose="020F0502020204030204" pitchFamily="34" charset="0"/>
                <a:cs typeface="Calibri" panose="020F0502020204030204" pitchFamily="34" charset="0"/>
              </a:rPr>
              <a:t>The funds awarded by the Governor's Crime Commission are mostly intended for </a:t>
            </a:r>
            <a:r>
              <a:rPr lang="en-US" sz="2000" b="1" u="sng" dirty="0">
                <a:latin typeface="Calibri" panose="020F0502020204030204" pitchFamily="34" charset="0"/>
                <a:cs typeface="Calibri" panose="020F0502020204030204" pitchFamily="34" charset="0"/>
              </a:rPr>
              <a:t>seed money.</a:t>
            </a:r>
          </a:p>
          <a:p>
            <a:pPr algn="ctr" eaLnBrk="1" hangingPunct="1">
              <a:buFont typeface="Wingdings" pitchFamily="2" charset="2"/>
              <a:buNone/>
            </a:pPr>
            <a:endParaRPr lang="en-US" sz="2000" b="1" dirty="0">
              <a:latin typeface="Calibri" panose="020F0502020204030204" pitchFamily="34" charset="0"/>
              <a:cs typeface="Calibri" panose="020F0502020204030204" pitchFamily="34" charset="0"/>
            </a:endParaRPr>
          </a:p>
          <a:p>
            <a:pPr eaLnBrk="1" hangingPunct="1">
              <a:buFont typeface="Wingdings" pitchFamily="2" charset="2"/>
              <a:buNone/>
            </a:pPr>
            <a:r>
              <a:rPr lang="en-US" sz="2000" b="1" dirty="0">
                <a:latin typeface="Calibri" panose="020F0502020204030204" pitchFamily="34" charset="0"/>
                <a:cs typeface="Calibri" panose="020F0502020204030204" pitchFamily="34" charset="0"/>
              </a:rPr>
              <a:t>All applicants must submit viable and detailed long-term sustainably plans. </a:t>
            </a:r>
          </a:p>
          <a:p>
            <a:pPr eaLnBrk="1" hangingPunct="1">
              <a:buFont typeface="Wingdings" pitchFamily="2" charset="2"/>
              <a:buNone/>
            </a:pPr>
            <a:endParaRPr lang="en-US" sz="2000" b="1" dirty="0">
              <a:latin typeface="Calibri" panose="020F0502020204030204" pitchFamily="34" charset="0"/>
              <a:cs typeface="Calibri" panose="020F0502020204030204" pitchFamily="34" charset="0"/>
            </a:endParaRPr>
          </a:p>
          <a:p>
            <a:pPr eaLnBrk="1" hangingPunct="1">
              <a:buFont typeface="Wingdings" pitchFamily="2" charset="2"/>
              <a:buNone/>
            </a:pPr>
            <a:r>
              <a:rPr lang="en-US" sz="2000" b="1" dirty="0">
                <a:latin typeface="Calibri" panose="020F0502020204030204" pitchFamily="34" charset="0"/>
                <a:cs typeface="Calibri" panose="020F0502020204030204" pitchFamily="34" charset="0"/>
              </a:rPr>
              <a:t>They must clearly explain how and from whom they plan to secure funding - and program continuation - after the end of the project’s grant period. </a:t>
            </a:r>
          </a:p>
          <a:p>
            <a:pPr eaLnBrk="1" hangingPunct="1">
              <a:buFont typeface="Wingdings" pitchFamily="2" charset="2"/>
              <a:buNone/>
            </a:pPr>
            <a:endParaRPr lang="en-US" sz="2000" b="1" dirty="0">
              <a:latin typeface="Calibri" panose="020F0502020204030204" pitchFamily="34" charset="0"/>
              <a:cs typeface="Calibri" panose="020F0502020204030204" pitchFamily="34" charset="0"/>
            </a:endParaRPr>
          </a:p>
          <a:p>
            <a:pPr algn="ctr" eaLnBrk="1" hangingPunct="1">
              <a:buFont typeface="Wingdings" pitchFamily="2" charset="2"/>
              <a:buNone/>
            </a:pPr>
            <a:r>
              <a:rPr lang="en-US" sz="2000" b="1" dirty="0">
                <a:latin typeface="Calibri" panose="020F0502020204030204" pitchFamily="34" charset="0"/>
                <a:cs typeface="Calibri" panose="020F0502020204030204" pitchFamily="34" charset="0"/>
              </a:rPr>
              <a:t>And the answer is…</a:t>
            </a:r>
          </a:p>
          <a:p>
            <a:pPr algn="ctr" eaLnBrk="1" hangingPunct="1">
              <a:buFont typeface="Wingdings" pitchFamily="2" charset="2"/>
              <a:buNone/>
            </a:pPr>
            <a:endParaRPr lang="en-US" sz="2000" b="1" dirty="0">
              <a:solidFill>
                <a:schemeClr val="accent1"/>
              </a:solidFill>
              <a:latin typeface="Calibri" panose="020F0502020204030204" pitchFamily="34" charset="0"/>
              <a:cs typeface="Calibri" panose="020F0502020204030204" pitchFamily="34" charset="0"/>
            </a:endParaRPr>
          </a:p>
          <a:p>
            <a:pPr algn="ctr" eaLnBrk="1" hangingPunct="1">
              <a:buFont typeface="Wingdings" pitchFamily="2" charset="2"/>
              <a:buNone/>
            </a:pPr>
            <a:r>
              <a:rPr lang="en-US" sz="2000" b="1" dirty="0">
                <a:solidFill>
                  <a:schemeClr val="accent1"/>
                </a:solidFill>
                <a:latin typeface="Calibri" panose="020F0502020204030204" pitchFamily="34" charset="0"/>
                <a:cs typeface="Calibri" panose="020F0502020204030204" pitchFamily="34" charset="0"/>
              </a:rPr>
              <a:t>To find an alternative funding source, other than grant funds.</a:t>
            </a:r>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10/30/2024</a:t>
            </a:r>
          </a:p>
        </p:txBody>
      </p:sp>
    </p:spTree>
    <p:extLst>
      <p:ext uri="{BB962C8B-B14F-4D97-AF65-F5344CB8AC3E}">
        <p14:creationId xmlns:p14="http://schemas.microsoft.com/office/powerpoint/2010/main" val="277070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0" y="685800"/>
            <a:ext cx="7543800" cy="4953000"/>
          </a:xfrm>
        </p:spPr>
        <p:txBody>
          <a:bodyPr anchor="t">
            <a:noAutofit/>
          </a:bodyPr>
          <a:lstStyle/>
          <a:p>
            <a:pPr marL="0" indent="0" algn="ctr">
              <a:buNone/>
            </a:pPr>
            <a:r>
              <a:rPr lang="en-US" sz="4800" b="1" dirty="0">
                <a:solidFill>
                  <a:schemeClr val="tx2"/>
                </a:solidFill>
                <a:latin typeface="Calibri" panose="020F0502020204030204" pitchFamily="34" charset="0"/>
                <a:cs typeface="Calibri" panose="020F0502020204030204" pitchFamily="34" charset="0"/>
              </a:rPr>
              <a:t>Sustainability</a:t>
            </a:r>
          </a:p>
          <a:p>
            <a:pPr marL="0" indent="0">
              <a:buNone/>
            </a:pPr>
            <a:endParaRPr lang="en-US" sz="1800" dirty="0">
              <a:solidFill>
                <a:schemeClr val="accent1"/>
              </a:solidFill>
              <a:latin typeface="Arial" panose="020B0604020202020204" pitchFamily="34" charset="0"/>
              <a:cs typeface="Arial" panose="020B0604020202020204" pitchFamily="34" charset="0"/>
            </a:endParaRPr>
          </a:p>
          <a:p>
            <a:pPr marL="109728" indent="0">
              <a:buNone/>
            </a:pPr>
            <a:r>
              <a:rPr lang="en-US" sz="2400" dirty="0">
                <a:latin typeface="Calibri" panose="020F0502020204030204" pitchFamily="34" charset="0"/>
                <a:cs typeface="Calibri" panose="020F0502020204030204" pitchFamily="34" charset="0"/>
              </a:rPr>
              <a:t>Name three specific activities that will be accomplished during the first year of grant to financially sustain project once grant ends.</a:t>
            </a:r>
          </a:p>
          <a:p>
            <a:pPr marL="0" indent="0">
              <a:buNone/>
            </a:pPr>
            <a:endParaRPr lang="en-US" sz="2400" dirty="0">
              <a:latin typeface="Calibri" panose="020F0502020204030204" pitchFamily="34" charset="0"/>
              <a:cs typeface="Calibri" panose="020F0502020204030204" pitchFamily="34" charset="0"/>
            </a:endParaRPr>
          </a:p>
          <a:p>
            <a:pPr marL="109728" indent="0">
              <a:buNone/>
            </a:pPr>
            <a:r>
              <a:rPr lang="en-US" sz="2400" dirty="0">
                <a:latin typeface="Calibri" panose="020F0502020204030204" pitchFamily="34" charset="0"/>
                <a:cs typeface="Calibri" panose="020F0502020204030204" pitchFamily="34" charset="0"/>
              </a:rPr>
              <a:t>Name community resources that have the potential to partially sustain your project in the future.</a:t>
            </a:r>
          </a:p>
          <a:p>
            <a:pPr marL="0" indent="0">
              <a:buNone/>
            </a:pPr>
            <a:endParaRPr lang="en-US" sz="2400" dirty="0">
              <a:latin typeface="Calibri" panose="020F0502020204030204" pitchFamily="34" charset="0"/>
              <a:cs typeface="Calibri" panose="020F0502020204030204" pitchFamily="34" charset="0"/>
            </a:endParaRPr>
          </a:p>
          <a:p>
            <a:pPr marL="109728" indent="0">
              <a:buNone/>
            </a:pPr>
            <a:r>
              <a:rPr lang="en-US" sz="2400" dirty="0">
                <a:latin typeface="Calibri" panose="020F0502020204030204" pitchFamily="34" charset="0"/>
                <a:cs typeface="Calibri" panose="020F0502020204030204" pitchFamily="34" charset="0"/>
              </a:rPr>
              <a:t>Provide a brief description of your plan to financially sustain this project after the one or two year grant period.</a:t>
            </a:r>
          </a:p>
          <a:p>
            <a:pPr marL="0" indent="0">
              <a:buNone/>
            </a:pPr>
            <a:endParaRPr lang="en-US" sz="1800" b="1" dirty="0"/>
          </a:p>
          <a:p>
            <a:pPr marL="0" indent="0">
              <a:buNone/>
            </a:pPr>
            <a:endParaRPr lang="en-US" sz="1800" dirty="0"/>
          </a:p>
          <a:p>
            <a:pPr marL="0" indent="0">
              <a:buNone/>
            </a:pPr>
            <a:endParaRPr lang="en-US" sz="1800" dirty="0"/>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10/30/2024</a:t>
            </a:r>
          </a:p>
        </p:txBody>
      </p:sp>
    </p:spTree>
    <p:extLst>
      <p:ext uri="{BB962C8B-B14F-4D97-AF65-F5344CB8AC3E}">
        <p14:creationId xmlns:p14="http://schemas.microsoft.com/office/powerpoint/2010/main" val="164406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219200" y="381000"/>
            <a:ext cx="6781800" cy="1066800"/>
          </a:xfrm>
        </p:spPr>
        <p:txBody>
          <a:bodyPr>
            <a:noAutofit/>
          </a:bodyPr>
          <a:lstStyle/>
          <a:p>
            <a:pPr algn="ctr"/>
            <a:r>
              <a:rPr lang="en-US" sz="4400" b="1" dirty="0">
                <a:latin typeface="Calibri" panose="020F0502020204030204" pitchFamily="34" charset="0"/>
                <a:cs typeface="Calibri" panose="020F0502020204030204" pitchFamily="34" charset="0"/>
              </a:rPr>
              <a:t>Why Seek Alternative Funding?</a:t>
            </a:r>
          </a:p>
        </p:txBody>
      </p:sp>
      <p:sp>
        <p:nvSpPr>
          <p:cNvPr id="46083" name="Content Placeholder 2"/>
          <p:cNvSpPr>
            <a:spLocks noGrp="1"/>
          </p:cNvSpPr>
          <p:nvPr>
            <p:ph idx="1"/>
          </p:nvPr>
        </p:nvSpPr>
        <p:spPr>
          <a:xfrm>
            <a:off x="762000" y="1981200"/>
            <a:ext cx="7924800" cy="4267200"/>
          </a:xfrm>
        </p:spPr>
        <p:txBody>
          <a:bodyPr>
            <a:normAutofit fontScale="62500" lnSpcReduction="20000"/>
          </a:bodyPr>
          <a:lstStyle/>
          <a:p>
            <a:pPr marL="109728" indent="0">
              <a:lnSpc>
                <a:spcPct val="110000"/>
              </a:lnSpc>
              <a:buNone/>
              <a:defRPr/>
            </a:pPr>
            <a:r>
              <a:rPr lang="en-US" sz="2900" dirty="0">
                <a:latin typeface="Calibri" panose="020F0502020204030204" pitchFamily="34" charset="0"/>
                <a:cs typeface="Calibri" panose="020F0502020204030204" pitchFamily="34" charset="0"/>
              </a:rPr>
              <a:t>NEXT YEAR IS NOT CLEAR BY A LONG SHOT.</a:t>
            </a:r>
          </a:p>
          <a:p>
            <a:pPr>
              <a:lnSpc>
                <a:spcPct val="110000"/>
              </a:lnSpc>
              <a:defRPr/>
            </a:pPr>
            <a:endParaRPr lang="en-US" sz="2900" dirty="0">
              <a:latin typeface="Calibri" panose="020F0502020204030204" pitchFamily="34" charset="0"/>
              <a:cs typeface="Calibri" panose="020F0502020204030204" pitchFamily="34" charset="0"/>
            </a:endParaRPr>
          </a:p>
          <a:p>
            <a:pPr marL="109728" indent="0">
              <a:lnSpc>
                <a:spcPct val="110000"/>
              </a:lnSpc>
              <a:buNone/>
              <a:defRPr/>
            </a:pPr>
            <a:r>
              <a:rPr lang="en-US" sz="2900" dirty="0">
                <a:latin typeface="Calibri" panose="020F0502020204030204" pitchFamily="34" charset="0"/>
                <a:cs typeface="Calibri" panose="020F0502020204030204" pitchFamily="34" charset="0"/>
              </a:rPr>
              <a:t>JAG is shifting priorities and types of subgrant projects.</a:t>
            </a:r>
          </a:p>
          <a:p>
            <a:pPr>
              <a:lnSpc>
                <a:spcPct val="110000"/>
              </a:lnSpc>
              <a:defRPr/>
            </a:pPr>
            <a:endParaRPr lang="en-US" sz="2900" dirty="0">
              <a:latin typeface="Calibri" panose="020F0502020204030204" pitchFamily="34" charset="0"/>
              <a:cs typeface="Calibri" panose="020F0502020204030204" pitchFamily="34" charset="0"/>
            </a:endParaRPr>
          </a:p>
          <a:p>
            <a:pPr marL="109728" indent="0">
              <a:lnSpc>
                <a:spcPct val="110000"/>
              </a:lnSpc>
              <a:buNone/>
              <a:defRPr/>
            </a:pPr>
            <a:r>
              <a:rPr lang="en-US" sz="2900" dirty="0">
                <a:latin typeface="Calibri" panose="020F0502020204030204" pitchFamily="34" charset="0"/>
                <a:cs typeface="Calibri" panose="020F0502020204030204" pitchFamily="34" charset="0"/>
              </a:rPr>
              <a:t>The decreasing number of Federal JAG dollars to NC each year.</a:t>
            </a:r>
          </a:p>
          <a:p>
            <a:pPr>
              <a:lnSpc>
                <a:spcPct val="110000"/>
              </a:lnSpc>
              <a:defRPr/>
            </a:pPr>
            <a:endParaRPr lang="en-US" sz="2900" dirty="0">
              <a:latin typeface="Calibri" panose="020F0502020204030204" pitchFamily="34" charset="0"/>
              <a:cs typeface="Calibri" panose="020F0502020204030204" pitchFamily="34" charset="0"/>
            </a:endParaRPr>
          </a:p>
          <a:p>
            <a:pPr marL="109728" indent="0">
              <a:lnSpc>
                <a:spcPct val="110000"/>
              </a:lnSpc>
              <a:buNone/>
              <a:defRPr/>
            </a:pPr>
            <a:r>
              <a:rPr lang="en-US" sz="2900" dirty="0">
                <a:latin typeface="Calibri" panose="020F0502020204030204" pitchFamily="34" charset="0"/>
                <a:cs typeface="Calibri" panose="020F0502020204030204" pitchFamily="34" charset="0"/>
              </a:rPr>
              <a:t>CJI funding priorities change from year-to-year.</a:t>
            </a:r>
          </a:p>
          <a:p>
            <a:pPr marL="0" indent="0">
              <a:lnSpc>
                <a:spcPct val="110000"/>
              </a:lnSpc>
              <a:buFont typeface="Arial" pitchFamily="34" charset="0"/>
              <a:buNone/>
              <a:defRPr/>
            </a:pPr>
            <a:r>
              <a:rPr lang="en-US" sz="2900" dirty="0">
                <a:latin typeface="Calibri" panose="020F0502020204030204" pitchFamily="34" charset="0"/>
                <a:cs typeface="Calibri" panose="020F0502020204030204" pitchFamily="34" charset="0"/>
              </a:rPr>
              <a:t>   </a:t>
            </a:r>
          </a:p>
          <a:p>
            <a:pPr marL="109728" indent="0">
              <a:lnSpc>
                <a:spcPct val="110000"/>
              </a:lnSpc>
              <a:buNone/>
              <a:defRPr/>
            </a:pPr>
            <a:r>
              <a:rPr lang="en-US" sz="2900" dirty="0">
                <a:latin typeface="Calibri" panose="020F0502020204030204" pitchFamily="34" charset="0"/>
                <a:cs typeface="Calibri" panose="020F0502020204030204" pitchFamily="34" charset="0"/>
              </a:rPr>
              <a:t>CJI funding is intended to seed new programs.</a:t>
            </a:r>
          </a:p>
          <a:p>
            <a:pPr marL="0" indent="0">
              <a:lnSpc>
                <a:spcPct val="110000"/>
              </a:lnSpc>
              <a:buFont typeface="Arial" pitchFamily="34" charset="0"/>
              <a:buNone/>
              <a:defRPr/>
            </a:pPr>
            <a:endParaRPr lang="en-US" sz="2900" dirty="0">
              <a:latin typeface="Calibri" panose="020F0502020204030204" pitchFamily="34" charset="0"/>
              <a:cs typeface="Calibri" panose="020F0502020204030204" pitchFamily="34" charset="0"/>
            </a:endParaRPr>
          </a:p>
          <a:p>
            <a:pPr marL="109728" indent="0">
              <a:lnSpc>
                <a:spcPct val="110000"/>
              </a:lnSpc>
              <a:buNone/>
              <a:defRPr/>
            </a:pPr>
            <a:r>
              <a:rPr lang="en-US" sz="2900" dirty="0">
                <a:latin typeface="Calibri" panose="020F0502020204030204" pitchFamily="34" charset="0"/>
                <a:cs typeface="Calibri" panose="020F0502020204030204" pitchFamily="34" charset="0"/>
              </a:rPr>
              <a:t>CJI funding may not be available to grantees after two or three grant cycles. Grantees are </a:t>
            </a:r>
            <a:r>
              <a:rPr lang="en-US" sz="2900" u="sng" dirty="0">
                <a:latin typeface="Calibri" panose="020F0502020204030204" pitchFamily="34" charset="0"/>
                <a:cs typeface="Calibri" panose="020F0502020204030204" pitchFamily="34" charset="0"/>
              </a:rPr>
              <a:t>expected </a:t>
            </a:r>
            <a:r>
              <a:rPr lang="en-US" sz="2900" dirty="0">
                <a:latin typeface="Calibri" panose="020F0502020204030204" pitchFamily="34" charset="0"/>
                <a:cs typeface="Calibri" panose="020F0502020204030204" pitchFamily="34" charset="0"/>
              </a:rPr>
              <a:t>to have independent funding.  </a:t>
            </a:r>
          </a:p>
          <a:p>
            <a:pPr>
              <a:lnSpc>
                <a:spcPct val="110000"/>
              </a:lnSpc>
              <a:defRPr/>
            </a:pPr>
            <a:endParaRPr lang="en-US" sz="2900" dirty="0">
              <a:latin typeface="Calibri" panose="020F0502020204030204" pitchFamily="34" charset="0"/>
              <a:cs typeface="Calibri" panose="020F0502020204030204" pitchFamily="34" charset="0"/>
            </a:endParaRPr>
          </a:p>
          <a:p>
            <a:pPr marL="109728" indent="0">
              <a:lnSpc>
                <a:spcPct val="110000"/>
              </a:lnSpc>
              <a:buNone/>
              <a:defRPr/>
            </a:pPr>
            <a:r>
              <a:rPr lang="en-US" sz="2900" dirty="0">
                <a:latin typeface="Calibri" panose="020F0502020204030204" pitchFamily="34" charset="0"/>
                <a:cs typeface="Calibri" panose="020F0502020204030204" pitchFamily="34" charset="0"/>
              </a:rPr>
              <a:t>Funding is competitive, not all applications are funded.</a:t>
            </a:r>
          </a:p>
          <a:p>
            <a:pPr>
              <a:defRPr/>
            </a:pPr>
            <a:endParaRPr lang="en-US" dirty="0"/>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10/30/2024</a:t>
            </a:r>
          </a:p>
        </p:txBody>
      </p:sp>
    </p:spTree>
    <p:extLst>
      <p:ext uri="{BB962C8B-B14F-4D97-AF65-F5344CB8AC3E}">
        <p14:creationId xmlns:p14="http://schemas.microsoft.com/office/powerpoint/2010/main" val="71364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752600"/>
            <a:ext cx="6781800" cy="1600200"/>
          </a:xfrm>
        </p:spPr>
        <p:txBody>
          <a:bodyPr/>
          <a:lstStyle/>
          <a:p>
            <a:pPr algn="ctr"/>
            <a:r>
              <a:rPr lang="en-US" dirty="0">
                <a:latin typeface="Arial" panose="020B0604020202020204" pitchFamily="34" charset="0"/>
              </a:rPr>
              <a:t>Thank You.</a:t>
            </a:r>
            <a:endParaRPr lang="en-US" b="1"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10/30/2024</a:t>
            </a:r>
          </a:p>
        </p:txBody>
      </p:sp>
    </p:spTree>
    <p:extLst>
      <p:ext uri="{BB962C8B-B14F-4D97-AF65-F5344CB8AC3E}">
        <p14:creationId xmlns:p14="http://schemas.microsoft.com/office/powerpoint/2010/main" val="108322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4718EC-D34F-4A5E-A910-89F3E6808F30}"/>
              </a:ext>
            </a:extLst>
          </p:cNvPr>
          <p:cNvSpPr>
            <a:spLocks noGrp="1"/>
          </p:cNvSpPr>
          <p:nvPr>
            <p:ph idx="1"/>
          </p:nvPr>
        </p:nvSpPr>
        <p:spPr/>
        <p:txBody>
          <a:bodyPr/>
          <a:lstStyle/>
          <a:p>
            <a:pPr marL="109728" indent="0">
              <a:buNone/>
            </a:pPr>
            <a:r>
              <a:rPr lang="en-US" sz="2800" dirty="0">
                <a:solidFill>
                  <a:srgbClr val="002060"/>
                </a:solidFill>
              </a:rPr>
              <a:t>“The mission of the Criminal Justice Improvement Committee is to encourage proactive and innovative programming and methodologies that improve the criminal justice system. Desired improvements include reducing and discouraging violent crime and associated problems, enhancing all aspects of criminal justice processing to include the incarceration and treatment of offenders and advancing justice system operations”</a:t>
            </a:r>
          </a:p>
          <a:p>
            <a:endParaRPr lang="en-US" dirty="0"/>
          </a:p>
        </p:txBody>
      </p:sp>
      <p:sp>
        <p:nvSpPr>
          <p:cNvPr id="2" name="Footer Placeholder 1">
            <a:extLst>
              <a:ext uri="{FF2B5EF4-FFF2-40B4-BE49-F238E27FC236}">
                <a16:creationId xmlns:a16="http://schemas.microsoft.com/office/drawing/2014/main" id="{702CDA9C-A40C-45BF-9314-F8A97AEEF089}"/>
              </a:ext>
            </a:extLst>
          </p:cNvPr>
          <p:cNvSpPr>
            <a:spLocks noGrp="1"/>
          </p:cNvSpPr>
          <p:nvPr>
            <p:ph type="ftr" sz="quarter" idx="11"/>
          </p:nvPr>
        </p:nvSpPr>
        <p:spPr>
          <a:xfrm>
            <a:off x="4419600" y="6400799"/>
            <a:ext cx="2350681" cy="365125"/>
          </a:xfrm>
        </p:spPr>
        <p:txBody>
          <a:bodyPr/>
          <a:lstStyle/>
          <a:p>
            <a:r>
              <a:rPr lang="en-US" dirty="0"/>
              <a:t>Governor's Crime Commission   10/30/2024</a:t>
            </a:r>
          </a:p>
        </p:txBody>
      </p:sp>
      <p:sp>
        <p:nvSpPr>
          <p:cNvPr id="3" name="Title 2">
            <a:extLst>
              <a:ext uri="{FF2B5EF4-FFF2-40B4-BE49-F238E27FC236}">
                <a16:creationId xmlns:a16="http://schemas.microsoft.com/office/drawing/2014/main" id="{85377092-FA0D-4F8A-B5C0-EF4AF6E2CD43}"/>
              </a:ext>
            </a:extLst>
          </p:cNvPr>
          <p:cNvSpPr>
            <a:spLocks noGrp="1"/>
          </p:cNvSpPr>
          <p:nvPr>
            <p:ph type="title"/>
          </p:nvPr>
        </p:nvSpPr>
        <p:spPr/>
        <p:txBody>
          <a:bodyPr/>
          <a:lstStyle/>
          <a:p>
            <a:pPr algn="ctr"/>
            <a:r>
              <a:rPr lang="en-US" dirty="0">
                <a:solidFill>
                  <a:schemeClr val="tx1"/>
                </a:solidFill>
              </a:rPr>
              <a:t>Mission Statement</a:t>
            </a:r>
          </a:p>
        </p:txBody>
      </p:sp>
    </p:spTree>
    <p:extLst>
      <p:ext uri="{BB962C8B-B14F-4D97-AF65-F5344CB8AC3E}">
        <p14:creationId xmlns:p14="http://schemas.microsoft.com/office/powerpoint/2010/main" val="4031493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4294967295"/>
          </p:nvPr>
        </p:nvSpPr>
        <p:spPr>
          <a:xfrm>
            <a:off x="1352995" y="609600"/>
            <a:ext cx="6629400" cy="76200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b">
            <a:noAutofit/>
          </a:bodyPr>
          <a:lstStyle/>
          <a:p>
            <a:pPr marL="0" indent="0" algn="ctr" eaLnBrk="1" hangingPunct="1">
              <a:lnSpc>
                <a:spcPct val="80000"/>
              </a:lnSpc>
              <a:buFont typeface="Arial" pitchFamily="34" charset="0"/>
              <a:buNone/>
            </a:pPr>
            <a:r>
              <a:rPr lang="en-US" sz="3200" b="1" dirty="0">
                <a:solidFill>
                  <a:schemeClr val="accent1"/>
                </a:solidFill>
                <a:latin typeface="Arial" panose="020B0604020202020204" pitchFamily="34" charset="0"/>
                <a:cs typeface="Arial" panose="020B0604020202020204" pitchFamily="34" charset="0"/>
              </a:rPr>
              <a:t> </a:t>
            </a:r>
            <a:r>
              <a:rPr lang="en-US" sz="4400" b="1" u="heavy" cap="small"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2025 Funding Priorities</a:t>
            </a:r>
          </a:p>
        </p:txBody>
      </p:sp>
      <p:sp>
        <p:nvSpPr>
          <p:cNvPr id="7171" name="Text Box 3"/>
          <p:cNvSpPr txBox="1">
            <a:spLocks noChangeArrowheads="1"/>
          </p:cNvSpPr>
          <p:nvPr/>
        </p:nvSpPr>
        <p:spPr bwMode="auto">
          <a:xfrm>
            <a:off x="685800" y="16764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marL="342900" indent="-342900" eaLnBrk="0" hangingPunct="0">
              <a:defRPr sz="1000">
                <a:solidFill>
                  <a:schemeClr val="tx1"/>
                </a:solidFill>
                <a:latin typeface="Arial" pitchFamily="34" charset="0"/>
              </a:defRPr>
            </a:lvl1pPr>
            <a:lvl2pPr marL="800100" indent="-34290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marL="0" indent="0" eaLnBrk="1" hangingPunct="1"/>
            <a:endParaRPr lang="en-US" sz="2800" b="1" dirty="0">
              <a:solidFill>
                <a:schemeClr val="accent1"/>
              </a:solidFill>
              <a:cs typeface="Arial" panose="020B0604020202020204" pitchFamily="34" charset="0"/>
            </a:endParaRPr>
          </a:p>
          <a:p>
            <a:pPr marL="171450" indent="-171450" eaLnBrk="1" hangingPunct="1">
              <a:buFont typeface="Wingdings" panose="05000000000000000000" pitchFamily="2" charset="2"/>
              <a:buChar char="q"/>
            </a:pPr>
            <a:r>
              <a:rPr lang="en-US" sz="3200" b="1" dirty="0">
                <a:solidFill>
                  <a:schemeClr val="accent1"/>
                </a:solidFill>
                <a:latin typeface="Calibri" panose="020F0502020204030204" pitchFamily="34" charset="0"/>
                <a:cs typeface="Calibri" panose="020F0502020204030204" pitchFamily="34" charset="0"/>
              </a:rPr>
              <a:t>Statewide/Regional Infrastructure</a:t>
            </a:r>
          </a:p>
          <a:p>
            <a:pPr marL="0" indent="0" eaLnBrk="1" hangingPunct="1"/>
            <a:endParaRPr lang="en-US" sz="3200" b="1" dirty="0">
              <a:solidFill>
                <a:schemeClr val="accent1"/>
              </a:solidFill>
              <a:latin typeface="Calibri" panose="020F0502020204030204" pitchFamily="34" charset="0"/>
              <a:cs typeface="Calibri" panose="020F0502020204030204" pitchFamily="34" charset="0"/>
            </a:endParaRPr>
          </a:p>
          <a:p>
            <a:pPr marL="171450" indent="-171450" eaLnBrk="1" hangingPunct="1">
              <a:buFont typeface="Wingdings" panose="05000000000000000000" pitchFamily="2" charset="2"/>
              <a:buChar char="q"/>
            </a:pPr>
            <a:r>
              <a:rPr lang="en-US" sz="3200" b="1" dirty="0">
                <a:solidFill>
                  <a:schemeClr val="accent1"/>
                </a:solidFill>
                <a:latin typeface="Calibri" panose="020F0502020204030204" pitchFamily="34" charset="0"/>
                <a:cs typeface="Calibri" panose="020F0502020204030204" pitchFamily="34" charset="0"/>
              </a:rPr>
              <a:t> Statewide Accreditation</a:t>
            </a:r>
          </a:p>
          <a:p>
            <a:pPr marL="171450" indent="-171450" eaLnBrk="1" hangingPunct="1">
              <a:buFont typeface="Wingdings" panose="05000000000000000000" pitchFamily="2" charset="2"/>
              <a:buChar char="q"/>
            </a:pPr>
            <a:endParaRPr lang="en-US" sz="3200" b="1" dirty="0">
              <a:solidFill>
                <a:schemeClr val="accent1"/>
              </a:solidFill>
              <a:latin typeface="Calibri" panose="020F0502020204030204" pitchFamily="34" charset="0"/>
              <a:cs typeface="Calibri" panose="020F0502020204030204" pitchFamily="34" charset="0"/>
            </a:endParaRPr>
          </a:p>
          <a:p>
            <a:pPr marL="171450" indent="-171450" eaLnBrk="1" hangingPunct="1">
              <a:buFont typeface="Wingdings" panose="05000000000000000000" pitchFamily="2" charset="2"/>
              <a:buChar char="q"/>
            </a:pPr>
            <a:r>
              <a:rPr lang="en-US" sz="3200" b="1" dirty="0">
                <a:solidFill>
                  <a:schemeClr val="accent1"/>
                </a:solidFill>
                <a:latin typeface="Calibri" panose="020F0502020204030204" pitchFamily="34" charset="0"/>
                <a:cs typeface="Calibri" panose="020F0502020204030204" pitchFamily="34" charset="0"/>
              </a:rPr>
              <a:t> Community Outreach and Training</a:t>
            </a:r>
          </a:p>
          <a:p>
            <a:pPr marL="171450" indent="-171450" eaLnBrk="1" hangingPunct="1">
              <a:buFont typeface="Wingdings" panose="05000000000000000000" pitchFamily="2" charset="2"/>
              <a:buChar char="q"/>
            </a:pPr>
            <a:endParaRPr lang="en-US" sz="3200" b="1" dirty="0">
              <a:solidFill>
                <a:schemeClr val="accent1"/>
              </a:solidFill>
              <a:latin typeface="Calibri" panose="020F0502020204030204" pitchFamily="34" charset="0"/>
              <a:cs typeface="Calibri" panose="020F0502020204030204" pitchFamily="34" charset="0"/>
            </a:endParaRPr>
          </a:p>
          <a:p>
            <a:pPr marL="171450" indent="-171450" eaLnBrk="1" hangingPunct="1">
              <a:buFont typeface="Wingdings" panose="05000000000000000000" pitchFamily="2" charset="2"/>
              <a:buChar char="q"/>
            </a:pPr>
            <a:r>
              <a:rPr lang="en-US" sz="3200" b="1" dirty="0">
                <a:solidFill>
                  <a:schemeClr val="accent1"/>
                </a:solidFill>
                <a:latin typeface="Calibri" panose="020F0502020204030204" pitchFamily="34" charset="0"/>
                <a:cs typeface="Calibri" panose="020F0502020204030204" pitchFamily="34" charset="0"/>
              </a:rPr>
              <a:t> Community Mental Health Initiative</a:t>
            </a:r>
          </a:p>
          <a:p>
            <a:pPr marL="0" indent="0" eaLnBrk="1" hangingPunct="1"/>
            <a:endParaRPr lang="en-US" sz="2800" b="1" dirty="0">
              <a:solidFill>
                <a:schemeClr val="accent1"/>
              </a:solidFill>
              <a:cs typeface="Arial" panose="020B0604020202020204" pitchFamily="34" charset="0"/>
            </a:endParaRPr>
          </a:p>
          <a:p>
            <a:pPr marL="0" indent="0" eaLnBrk="1" hangingPunct="1"/>
            <a:endParaRPr lang="en-US" sz="2800" b="1" dirty="0">
              <a:solidFill>
                <a:schemeClr val="accent1"/>
              </a:solidFill>
              <a:cs typeface="Arial" panose="020B0604020202020204" pitchFamily="34" charset="0"/>
            </a:endParaRPr>
          </a:p>
          <a:p>
            <a:pPr marL="0" indent="0" eaLnBrk="1" hangingPunct="1"/>
            <a:endParaRPr lang="en-US" sz="3200" b="1" dirty="0">
              <a:solidFill>
                <a:schemeClr val="accent1">
                  <a:lumMod val="75000"/>
                </a:schemeClr>
              </a:solidFill>
              <a:cs typeface="Arial" panose="020B0604020202020204" pitchFamily="34" charset="0"/>
            </a:endParaRPr>
          </a:p>
          <a:p>
            <a:pPr marL="457200" indent="-457200" eaLnBrk="1" hangingPunct="1">
              <a:buFont typeface="Wingdings" panose="05000000000000000000" pitchFamily="2" charset="2"/>
              <a:buChar char="q"/>
            </a:pPr>
            <a:endParaRPr lang="en-US" sz="1800" b="1" dirty="0">
              <a:solidFill>
                <a:schemeClr val="accent1">
                  <a:lumMod val="75000"/>
                </a:schemeClr>
              </a:solidFill>
              <a:cs typeface="Arial" panose="020B0604020202020204" pitchFamily="34" charset="0"/>
            </a:endParaRPr>
          </a:p>
          <a:p>
            <a:pPr marL="0" indent="0" eaLnBrk="1" hangingPunct="1"/>
            <a:endParaRPr lang="en-US" sz="1800" b="1" dirty="0">
              <a:solidFill>
                <a:schemeClr val="accent1">
                  <a:lumMod val="75000"/>
                </a:schemeClr>
              </a:solidFill>
              <a:cs typeface="Arial" panose="020B0604020202020204" pitchFamily="34" charset="0"/>
            </a:endParaRPr>
          </a:p>
          <a:p>
            <a:pPr marL="1371600" lvl="2" indent="-457200" eaLnBrk="1" hangingPunct="1">
              <a:buFont typeface="Wingdings" panose="05000000000000000000" pitchFamily="2" charset="2"/>
              <a:buChar char="q"/>
            </a:pPr>
            <a:endParaRPr lang="en-US" sz="2800" b="1" dirty="0">
              <a:solidFill>
                <a:schemeClr val="accent1">
                  <a:lumMod val="75000"/>
                </a:schemeClr>
              </a:solidFill>
              <a:latin typeface="+mn-lt"/>
              <a:cs typeface="Arial" panose="020B0604020202020204" pitchFamily="34" charset="0"/>
            </a:endParaRPr>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10/30/2024</a:t>
            </a:r>
          </a:p>
        </p:txBody>
      </p:sp>
    </p:spTree>
    <p:extLst>
      <p:ext uri="{BB962C8B-B14F-4D97-AF65-F5344CB8AC3E}">
        <p14:creationId xmlns:p14="http://schemas.microsoft.com/office/powerpoint/2010/main" val="290432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604838" y="1447800"/>
            <a:ext cx="8310562" cy="4724400"/>
          </a:xfrm>
        </p:spPr>
        <p:txBody>
          <a:bodyPr>
            <a:noAutofit/>
          </a:bodyPr>
          <a:lstStyle/>
          <a:p>
            <a:pPr eaLnBrk="1" hangingPunct="1">
              <a:lnSpc>
                <a:spcPct val="80000"/>
              </a:lnSpc>
              <a:buFont typeface="Wingdings" pitchFamily="2" charset="2"/>
              <a:buNone/>
            </a:pPr>
            <a:endParaRPr lang="en-US" sz="1100" b="1" u="sng" dirty="0">
              <a:solidFill>
                <a:schemeClr val="accent1"/>
              </a:solidFill>
              <a:latin typeface="Arial" panose="020B0604020202020204" pitchFamily="34" charset="0"/>
              <a:cs typeface="Arial" panose="020B0604020202020204" pitchFamily="34" charset="0"/>
            </a:endParaRPr>
          </a:p>
          <a:p>
            <a:pPr eaLnBrk="1" hangingPunct="1">
              <a:lnSpc>
                <a:spcPct val="80000"/>
              </a:lnSpc>
              <a:buFont typeface="Wingdings" pitchFamily="2" charset="2"/>
              <a:buNone/>
            </a:pPr>
            <a:endParaRPr lang="en-US" sz="800" b="1" u="sng" dirty="0">
              <a:solidFill>
                <a:schemeClr val="accent1"/>
              </a:solidFill>
              <a:latin typeface="Arial" panose="020B0604020202020204" pitchFamily="34" charset="0"/>
              <a:cs typeface="Arial" panose="020B0604020202020204" pitchFamily="34" charset="0"/>
            </a:endParaRPr>
          </a:p>
          <a:p>
            <a:pPr marL="0" marR="0" indent="0" algn="just">
              <a:spcBef>
                <a:spcPts val="0"/>
              </a:spcBef>
              <a:spcAft>
                <a:spcPts val="0"/>
              </a:spcAft>
              <a:buNone/>
            </a:pPr>
            <a:r>
              <a:rPr lang="en-US" sz="1600" b="1" u="sng" cap="small" dirty="0">
                <a:effectLst/>
                <a:latin typeface="Calibri" panose="020F0502020204030204" pitchFamily="34" charset="0"/>
                <a:ea typeface="Arial" panose="020B0604020202020204" pitchFamily="34" charset="0"/>
                <a:cs typeface="Calibri" panose="020F0502020204030204" pitchFamily="34" charset="0"/>
              </a:rPr>
              <a:t>State infrastructure initiative</a:t>
            </a:r>
            <a:endParaRPr lang="en-US" sz="1600" b="1" dirty="0">
              <a:effectLst/>
              <a:latin typeface="Calibri" panose="020F0502020204030204" pitchFamily="34" charset="0"/>
              <a:ea typeface="Arial" panose="020B0604020202020204" pitchFamily="34" charset="0"/>
              <a:cs typeface="Calibri" panose="020F0502020204030204" pitchFamily="34" charset="0"/>
            </a:endParaRPr>
          </a:p>
          <a:p>
            <a:pPr marL="86868" marR="0" indent="0" algn="just">
              <a:spcBef>
                <a:spcPts val="0"/>
              </a:spcBef>
              <a:spcAft>
                <a:spcPts val="0"/>
              </a:spcAft>
              <a:buNone/>
            </a:pPr>
            <a:r>
              <a:rPr lang="en-US" sz="1600" i="1" u="sng" dirty="0">
                <a:effectLst/>
                <a:latin typeface="Calibri" panose="020F0502020204030204" pitchFamily="34" charset="0"/>
                <a:ea typeface="Arial" panose="020B0604020202020204" pitchFamily="34" charset="0"/>
                <a:cs typeface="Calibri" panose="020F0502020204030204" pitchFamily="34" charset="0"/>
              </a:rPr>
              <a:t> </a:t>
            </a:r>
            <a:endParaRPr lang="en-US" sz="1600" dirty="0">
              <a:effectLst/>
              <a:latin typeface="Calibri" panose="020F0502020204030204" pitchFamily="34" charset="0"/>
              <a:ea typeface="Arial" panose="020B0604020202020204" pitchFamily="34" charset="0"/>
              <a:cs typeface="Calibri" panose="020F0502020204030204" pitchFamily="34" charset="0"/>
            </a:endParaRPr>
          </a:p>
          <a:p>
            <a:pPr marL="0" marR="0" indent="0" algn="just">
              <a:spcBef>
                <a:spcPts val="0"/>
              </a:spcBef>
              <a:spcAft>
                <a:spcPts val="0"/>
              </a:spcAft>
              <a:buNone/>
            </a:pPr>
            <a:r>
              <a:rPr lang="en-US" sz="1600" i="1" dirty="0">
                <a:effectLst/>
                <a:latin typeface="Calibri" panose="020F0502020204030204" pitchFamily="34" charset="0"/>
                <a:ea typeface="Arial" panose="020B0604020202020204" pitchFamily="34" charset="0"/>
                <a:cs typeface="Calibri" panose="020F0502020204030204" pitchFamily="34" charset="0"/>
              </a:rPr>
              <a:t>     </a:t>
            </a:r>
            <a:r>
              <a:rPr lang="en-US" sz="1600" dirty="0">
                <a:effectLst/>
                <a:latin typeface="Calibri" panose="020F0502020204030204" pitchFamily="34" charset="0"/>
                <a:ea typeface="Arial" panose="020B0604020202020204" pitchFamily="34" charset="0"/>
                <a:cs typeface="Calibri" panose="020F0502020204030204" pitchFamily="34" charset="0"/>
              </a:rPr>
              <a:t>This is for STATE AGENCIES ONLY and will include agencies housed under the North Carolina Department of Public Safety, the North Carolina Administrative Office of the Courts, the North Carolina Department of Justice, and individual Law Enforcement Agencies in the University of North Carolina System.   </a:t>
            </a:r>
          </a:p>
          <a:p>
            <a:pPr marL="0" marR="0" indent="0" algn="just">
              <a:spcBef>
                <a:spcPts val="0"/>
              </a:spcBef>
              <a:spcAft>
                <a:spcPts val="0"/>
              </a:spcAft>
              <a:buNone/>
            </a:pPr>
            <a:r>
              <a:rPr lang="en-US" sz="1600" dirty="0">
                <a:effectLst/>
                <a:latin typeface="Calibri" panose="020F0502020204030204" pitchFamily="34" charset="0"/>
                <a:ea typeface="Arial" panose="020B0604020202020204" pitchFamily="34" charset="0"/>
                <a:cs typeface="Calibri" panose="020F0502020204030204" pitchFamily="34" charset="0"/>
              </a:rPr>
              <a:t> </a:t>
            </a:r>
          </a:p>
          <a:p>
            <a:pPr marL="0" marR="0" indent="0" algn="just">
              <a:spcBef>
                <a:spcPts val="0"/>
              </a:spcBef>
              <a:spcAft>
                <a:spcPts val="0"/>
              </a:spcAft>
              <a:buNone/>
            </a:pPr>
            <a:r>
              <a:rPr lang="en-US" sz="1600" dirty="0">
                <a:effectLst/>
                <a:latin typeface="Calibri" panose="020F0502020204030204" pitchFamily="34" charset="0"/>
                <a:ea typeface="Arial" panose="020B0604020202020204" pitchFamily="34" charset="0"/>
                <a:cs typeface="Calibri" panose="020F0502020204030204" pitchFamily="34" charset="0"/>
              </a:rPr>
              <a:t>These applications will not be submitted for Committee review until communications have occurred between the lead CEO of the above mentioned agencies, GCC Staff and the Chair of the CJI Committee.   This will help all parties in making the application process a more efficient and less labor-intensive process.</a:t>
            </a:r>
          </a:p>
          <a:p>
            <a:pPr marL="0" marR="0" indent="0" algn="just">
              <a:spcBef>
                <a:spcPts val="0"/>
              </a:spcBef>
              <a:spcAft>
                <a:spcPts val="0"/>
              </a:spcAft>
              <a:buNone/>
            </a:pPr>
            <a:r>
              <a:rPr lang="en-US" sz="1600" dirty="0">
                <a:effectLst/>
                <a:latin typeface="Calibri" panose="020F0502020204030204" pitchFamily="34" charset="0"/>
                <a:ea typeface="Arial" panose="020B0604020202020204" pitchFamily="34" charset="0"/>
                <a:cs typeface="Calibri" panose="020F0502020204030204" pitchFamily="34" charset="0"/>
              </a:rPr>
              <a:t> </a:t>
            </a:r>
          </a:p>
          <a:p>
            <a:pPr marL="0" marR="0" indent="0" algn="just">
              <a:spcBef>
                <a:spcPts val="0"/>
              </a:spcBef>
              <a:spcAft>
                <a:spcPts val="0"/>
              </a:spcAft>
              <a:buNone/>
            </a:pPr>
            <a:r>
              <a:rPr lang="en-US" sz="1600" b="1" u="sng" cap="small" dirty="0">
                <a:effectLst/>
                <a:latin typeface="Calibri" panose="020F0502020204030204" pitchFamily="34" charset="0"/>
                <a:ea typeface="Arial" panose="020B0604020202020204" pitchFamily="34" charset="0"/>
                <a:cs typeface="Calibri" panose="020F0502020204030204" pitchFamily="34" charset="0"/>
              </a:rPr>
              <a:t>Regional infrastructure initiative</a:t>
            </a:r>
            <a:endParaRPr lang="en-US" sz="1600" b="1" dirty="0">
              <a:effectLst/>
              <a:latin typeface="Calibri" panose="020F0502020204030204" pitchFamily="34" charset="0"/>
              <a:ea typeface="Arial" panose="020B0604020202020204" pitchFamily="34" charset="0"/>
              <a:cs typeface="Calibri" panose="020F0502020204030204" pitchFamily="34" charset="0"/>
            </a:endParaRPr>
          </a:p>
          <a:p>
            <a:pPr marL="0" marR="0" indent="0" algn="just">
              <a:spcBef>
                <a:spcPts val="0"/>
              </a:spcBef>
              <a:spcAft>
                <a:spcPts val="0"/>
              </a:spcAft>
              <a:buNone/>
            </a:pPr>
            <a:r>
              <a:rPr lang="en-US" sz="1600" dirty="0">
                <a:solidFill>
                  <a:srgbClr val="FFFFFF"/>
                </a:solidFill>
                <a:effectLst/>
                <a:latin typeface="Calibri" panose="020F0502020204030204" pitchFamily="34" charset="0"/>
                <a:ea typeface="Arial" panose="020B0604020202020204" pitchFamily="34" charset="0"/>
                <a:cs typeface="Calibri" panose="020F0502020204030204" pitchFamily="34" charset="0"/>
              </a:rPr>
              <a:t> </a:t>
            </a:r>
            <a:endParaRPr lang="en-US" sz="1600" dirty="0">
              <a:effectLst/>
              <a:latin typeface="Calibri" panose="020F0502020204030204" pitchFamily="34" charset="0"/>
              <a:ea typeface="Arial" panose="020B0604020202020204" pitchFamily="34" charset="0"/>
              <a:cs typeface="Calibri" panose="020F0502020204030204" pitchFamily="34" charset="0"/>
            </a:endParaRPr>
          </a:p>
          <a:p>
            <a:pPr marL="0" marR="0" indent="0" algn="just">
              <a:spcBef>
                <a:spcPts val="0"/>
              </a:spcBef>
              <a:spcAft>
                <a:spcPts val="0"/>
              </a:spcAft>
              <a:buNone/>
            </a:pPr>
            <a:r>
              <a:rPr lang="en-US" sz="1600" dirty="0">
                <a:effectLst/>
                <a:latin typeface="Calibri" panose="020F0502020204030204" pitchFamily="34" charset="0"/>
                <a:ea typeface="Arial" panose="020B0604020202020204" pitchFamily="34" charset="0"/>
                <a:cs typeface="Calibri" panose="020F0502020204030204" pitchFamily="34" charset="0"/>
              </a:rPr>
              <a:t>This is for local governmental agencies that are working to fund a regional project that service a minimum of 5 counties in North Carolina or a minimum combined population of 400,000 in the service region. These could include regional crime labs, regional joint infrastructure projects, or regional violence reduction initiatives.</a:t>
            </a:r>
          </a:p>
          <a:p>
            <a:pPr marL="0" marR="0" algn="just">
              <a:spcBef>
                <a:spcPts val="0"/>
              </a:spcBef>
              <a:spcAft>
                <a:spcPts val="0"/>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80000"/>
              </a:lnSpc>
              <a:buNone/>
            </a:pPr>
            <a:endParaRPr lang="en-US" sz="2000" dirty="0">
              <a:solidFill>
                <a:schemeClr val="accent1">
                  <a:lumMod val="75000"/>
                </a:schemeClr>
              </a:solidFill>
              <a:latin typeface="Arial" panose="020B0604020202020204" pitchFamily="34" charset="0"/>
              <a:cs typeface="Arial" panose="020B0604020202020204" pitchFamily="34" charset="0"/>
            </a:endParaRPr>
          </a:p>
          <a:p>
            <a:pPr marL="0" indent="0">
              <a:lnSpc>
                <a:spcPct val="80000"/>
              </a:lnSpc>
              <a:buNone/>
            </a:pPr>
            <a:endParaRPr lang="en-US" sz="1600" dirty="0"/>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10/30/2024</a:t>
            </a:r>
          </a:p>
        </p:txBody>
      </p:sp>
      <p:sp>
        <p:nvSpPr>
          <p:cNvPr id="8" name="Text Box 6"/>
          <p:cNvSpPr txBox="1">
            <a:spLocks noChangeArrowheads="1"/>
          </p:cNvSpPr>
          <p:nvPr/>
        </p:nvSpPr>
        <p:spPr bwMode="auto">
          <a:xfrm>
            <a:off x="773264" y="482029"/>
            <a:ext cx="7696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r>
              <a:rPr lang="en-US" sz="2000" b="1" dirty="0">
                <a:solidFill>
                  <a:schemeClr val="tx2">
                    <a:lumMod val="50000"/>
                  </a:schemeClr>
                </a:solidFill>
                <a:latin typeface="Calibri" panose="020F0502020204030204" pitchFamily="34" charset="0"/>
                <a:cs typeface="Calibri" panose="020F0502020204030204" pitchFamily="34" charset="0"/>
              </a:rPr>
              <a:t>Statewide/Regional Infrastructure</a:t>
            </a:r>
          </a:p>
          <a:p>
            <a:pPr lvl="0" algn="ctr" eaLnBrk="1" hangingPunct="1"/>
            <a:r>
              <a:rPr lang="en-US" sz="2000" dirty="0">
                <a:latin typeface="Calibri" panose="020F0502020204030204" pitchFamily="34" charset="0"/>
                <a:cs typeface="Calibri" panose="020F0502020204030204" pitchFamily="34" charset="0"/>
              </a:rPr>
              <a:t>Federal Funding Maximum: </a:t>
            </a:r>
            <a:r>
              <a:rPr lang="en-US" sz="2000" dirty="0">
                <a:solidFill>
                  <a:prstClr val="black"/>
                </a:solidFill>
                <a:latin typeface="Calibri" panose="020F0502020204030204" pitchFamily="34" charset="0"/>
                <a:cs typeface="Calibri" panose="020F0502020204030204" pitchFamily="34" charset="0"/>
              </a:rPr>
              <a:t>$200,000 per year (up to 2 years)</a:t>
            </a:r>
          </a:p>
        </p:txBody>
      </p:sp>
    </p:spTree>
    <p:extLst>
      <p:ext uri="{BB962C8B-B14F-4D97-AF65-F5344CB8AC3E}">
        <p14:creationId xmlns:p14="http://schemas.microsoft.com/office/powerpoint/2010/main" val="178060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604838" y="1447800"/>
            <a:ext cx="8310562" cy="4724400"/>
          </a:xfrm>
        </p:spPr>
        <p:txBody>
          <a:bodyPr>
            <a:noAutofit/>
          </a:bodyPr>
          <a:lstStyle/>
          <a:p>
            <a:pPr eaLnBrk="1" hangingPunct="1">
              <a:lnSpc>
                <a:spcPct val="80000"/>
              </a:lnSpc>
              <a:buFont typeface="Wingdings" pitchFamily="2" charset="2"/>
              <a:buNone/>
            </a:pPr>
            <a:endParaRPr lang="en-US" sz="1100" b="1" u="sng" dirty="0">
              <a:solidFill>
                <a:schemeClr val="accent1"/>
              </a:solidFill>
              <a:latin typeface="Arial" panose="020B0604020202020204" pitchFamily="34" charset="0"/>
              <a:cs typeface="Arial" panose="020B0604020202020204" pitchFamily="34" charset="0"/>
            </a:endParaRPr>
          </a:p>
          <a:p>
            <a:pPr eaLnBrk="1" hangingPunct="1">
              <a:lnSpc>
                <a:spcPct val="80000"/>
              </a:lnSpc>
              <a:buFont typeface="Wingdings" pitchFamily="2" charset="2"/>
              <a:buNone/>
            </a:pPr>
            <a:endParaRPr lang="en-US" sz="800" b="1" u="sng" dirty="0">
              <a:solidFill>
                <a:schemeClr val="accent1"/>
              </a:solidFill>
              <a:latin typeface="Arial" panose="020B0604020202020204" pitchFamily="34" charset="0"/>
              <a:cs typeface="Arial" panose="020B0604020202020204" pitchFamily="34" charset="0"/>
            </a:endParaRPr>
          </a:p>
          <a:p>
            <a:pPr marL="0" marR="0" indent="0">
              <a:lnSpc>
                <a:spcPct val="107000"/>
              </a:lnSpc>
              <a:spcBef>
                <a:spcPts val="0"/>
              </a:spcBef>
              <a:spcAft>
                <a:spcPts val="800"/>
              </a:spcAft>
              <a:buNone/>
            </a:pPr>
            <a:r>
              <a:rPr lang="en-US" sz="1600" kern="100" dirty="0">
                <a:effectLst/>
                <a:latin typeface="+mj-lt"/>
                <a:ea typeface="Times New Roman" panose="02020603050405020304" pitchFamily="18" charset="0"/>
                <a:cs typeface="Calibri" panose="020F0502020204030204" pitchFamily="34" charset="0"/>
              </a:rPr>
              <a:t>The Criminal Justice Improvement Team is seeking applications from Agencies seeking funding for Law Enforcement training and programs in the areas of ACES informed (Adverse Childhood Experiences; Adverse Childhood Environments), de-escalation, duty to intervene, mass violence prevention, recruitment &amp; retention best practices, crisis response, drug suppression, financial fraud, and other public safety scenarios. These applications will be reviewed by the members of the Committee for content and evaluated based on impact of training, including number of persons trained, location of persons trained, geographic footprint, and number of agencies that are collaborating on this proposal.  Examples of this could include, but are not limited to Crisis Intervention Teams, Emergency Response Training Exercises, and Mobile Field Force Training.</a:t>
            </a:r>
            <a:endParaRPr lang="en-US" sz="1600" kern="1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kern="100" dirty="0">
                <a:effectLst/>
                <a:latin typeface="+mj-lt"/>
                <a:ea typeface="Times New Roman" panose="02020603050405020304" pitchFamily="18" charset="0"/>
                <a:cs typeface="Calibri" panose="020F0502020204030204" pitchFamily="34" charset="0"/>
              </a:rPr>
              <a:t>To ensure that officers and other staff (e.g. dispatchers, advocates, and other staff interacting with the public) can partake in training, applicants may apply for </a:t>
            </a:r>
            <a:endParaRPr lang="en-US" sz="1600" kern="1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600" kern="100" dirty="0">
                <a:effectLst/>
                <a:latin typeface="+mj-lt"/>
                <a:ea typeface="Times New Roman" panose="02020603050405020304" pitchFamily="18" charset="0"/>
                <a:cs typeface="Calibri" panose="020F0502020204030204" pitchFamily="34" charset="0"/>
              </a:rPr>
              <a:t>Trainers</a:t>
            </a:r>
            <a:endParaRPr lang="en-US" sz="1600" kern="1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kern="100" dirty="0">
                <a:effectLst/>
                <a:latin typeface="+mj-lt"/>
                <a:ea typeface="Times New Roman" panose="02020603050405020304" pitchFamily="18" charset="0"/>
                <a:cs typeface="Calibri" panose="020F0502020204030204" pitchFamily="34" charset="0"/>
              </a:rPr>
              <a:t>Registration Costs</a:t>
            </a:r>
            <a:endParaRPr lang="en-US" sz="1600" kern="1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kern="100" dirty="0">
                <a:effectLst/>
                <a:latin typeface="+mj-lt"/>
                <a:ea typeface="Times New Roman" panose="02020603050405020304" pitchFamily="18" charset="0"/>
                <a:cs typeface="Calibri" panose="020F0502020204030204" pitchFamily="34" charset="0"/>
              </a:rPr>
              <a:t>Supplies</a:t>
            </a:r>
            <a:endParaRPr lang="en-US" sz="1600" kern="1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kern="100" dirty="0">
                <a:effectLst/>
                <a:latin typeface="+mj-lt"/>
                <a:ea typeface="Times New Roman" panose="02020603050405020304" pitchFamily="18" charset="0"/>
                <a:cs typeface="Calibri" panose="020F0502020204030204" pitchFamily="34" charset="0"/>
              </a:rPr>
              <a:t>Travel</a:t>
            </a:r>
          </a:p>
          <a:p>
            <a:pPr marL="342900" marR="0" lvl="0" indent="-342900">
              <a:lnSpc>
                <a:spcPct val="107000"/>
              </a:lnSpc>
              <a:spcBef>
                <a:spcPts val="0"/>
              </a:spcBef>
              <a:spcAft>
                <a:spcPts val="800"/>
              </a:spcAft>
              <a:buFont typeface="Symbol" panose="05050102010706020507" pitchFamily="18" charset="2"/>
              <a:buChar char=""/>
            </a:pPr>
            <a:r>
              <a:rPr lang="en-US" sz="1600" kern="100" dirty="0">
                <a:latin typeface="+mj-lt"/>
                <a:ea typeface="Calibri" panose="020F0502020204030204" pitchFamily="34" charset="0"/>
                <a:cs typeface="Calibri" panose="020F0502020204030204" pitchFamily="34" charset="0"/>
              </a:rPr>
              <a:t>Overtime to achieve training which must be documented by time and activity sheet</a:t>
            </a:r>
            <a:endParaRPr lang="en-US" sz="1600" dirty="0">
              <a:latin typeface="+mj-lt"/>
              <a:ea typeface="Arial" panose="020B0604020202020204" pitchFamily="34" charset="0"/>
              <a:cs typeface="Times New Roman" panose="02020603050405020304" pitchFamily="18" charset="0"/>
            </a:endParaRPr>
          </a:p>
          <a:p>
            <a:pPr marL="0" marR="0" algn="just">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80000"/>
              </a:lnSpc>
              <a:buNone/>
            </a:pPr>
            <a:endParaRPr lang="en-US" sz="2000" dirty="0">
              <a:solidFill>
                <a:schemeClr val="accent1">
                  <a:lumMod val="75000"/>
                </a:schemeClr>
              </a:solidFill>
              <a:latin typeface="Arial" panose="020B0604020202020204" pitchFamily="34" charset="0"/>
              <a:cs typeface="Arial" panose="020B0604020202020204" pitchFamily="34" charset="0"/>
            </a:endParaRPr>
          </a:p>
          <a:p>
            <a:pPr marL="0" indent="0">
              <a:lnSpc>
                <a:spcPct val="80000"/>
              </a:lnSpc>
              <a:buNone/>
            </a:pPr>
            <a:endParaRPr lang="en-US" sz="1600" dirty="0"/>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10/30/2024</a:t>
            </a:r>
          </a:p>
        </p:txBody>
      </p:sp>
      <p:sp>
        <p:nvSpPr>
          <p:cNvPr id="8" name="Text Box 6"/>
          <p:cNvSpPr txBox="1">
            <a:spLocks noChangeArrowheads="1"/>
          </p:cNvSpPr>
          <p:nvPr/>
        </p:nvSpPr>
        <p:spPr bwMode="auto">
          <a:xfrm>
            <a:off x="773264" y="482029"/>
            <a:ext cx="76962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r>
              <a:rPr lang="en-US" sz="3000" b="1" dirty="0">
                <a:solidFill>
                  <a:schemeClr val="tx2"/>
                </a:solidFill>
                <a:latin typeface="Calibri" panose="020F0502020204030204" pitchFamily="34" charset="0"/>
                <a:cs typeface="Calibri" panose="020F0502020204030204" pitchFamily="34" charset="0"/>
              </a:rPr>
              <a:t>Community Outreach and Training Initiative</a:t>
            </a:r>
          </a:p>
          <a:p>
            <a:pPr lvl="0" algn="ctr" eaLnBrk="1" hangingPunct="1"/>
            <a:r>
              <a:rPr lang="en-US" sz="1600" dirty="0">
                <a:solidFill>
                  <a:schemeClr val="tx2"/>
                </a:solidFill>
                <a:latin typeface="Calibri" panose="020F0502020204030204" pitchFamily="34" charset="0"/>
                <a:cs typeface="Calibri" panose="020F0502020204030204" pitchFamily="34" charset="0"/>
              </a:rPr>
              <a:t>Federal Funding Maximum: $200,000 per year (up to 2 years)</a:t>
            </a:r>
          </a:p>
        </p:txBody>
      </p:sp>
    </p:spTree>
    <p:extLst>
      <p:ext uri="{BB962C8B-B14F-4D97-AF65-F5344CB8AC3E}">
        <p14:creationId xmlns:p14="http://schemas.microsoft.com/office/powerpoint/2010/main" val="34821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46775"/>
            <a:ext cx="7543800" cy="5696626"/>
          </a:xfrm>
          <a:prstGeom prst="rect">
            <a:avLst/>
          </a:prstGeom>
          <a:noFill/>
        </p:spPr>
        <p:txBody>
          <a:bodyPr wrap="square">
            <a:noAutofit/>
          </a:bodyPr>
          <a:lstStyle/>
          <a:p>
            <a:pPr marL="171450" indent="-171450">
              <a:buFont typeface="Arial" panose="020B0604020202020204" pitchFamily="34" charset="0"/>
              <a:buChar char="•"/>
            </a:pPr>
            <a:endParaRPr lang="en-US" sz="1200" dirty="0">
              <a:latin typeface="+mj-lt"/>
              <a:cs typeface="Dubai Medium" panose="020B0603030403030204" pitchFamily="34" charset="-78"/>
            </a:endParaRPr>
          </a:p>
          <a:p>
            <a:pPr marL="171450" indent="-171450">
              <a:buFont typeface="Arial" panose="020B0604020202020204" pitchFamily="34" charset="0"/>
              <a:buChar char="•"/>
            </a:pPr>
            <a:r>
              <a:rPr lang="en-US" sz="1200" dirty="0">
                <a:latin typeface="+mj-lt"/>
                <a:cs typeface="Dubai Medium" panose="020B0603030403030204" pitchFamily="34" charset="-78"/>
              </a:rPr>
              <a:t>The Criminal Justice Improvement Committee realizes the importance of both the National Commission on Law Enforcement Accreditation (CALEA) standards and the importance of the statewide North Carolina Law Enforcement Accreditation (NCLEA) standards for all law enforcement officials. </a:t>
            </a:r>
          </a:p>
          <a:p>
            <a:pPr marL="171450" indent="-171450">
              <a:buFont typeface="Arial" panose="020B0604020202020204" pitchFamily="34" charset="0"/>
              <a:buChar char="•"/>
            </a:pPr>
            <a:endParaRPr lang="en-US" sz="1200" dirty="0">
              <a:latin typeface="+mj-lt"/>
              <a:cs typeface="Dubai Medium" panose="020B0603030403030204" pitchFamily="34" charset="-78"/>
            </a:endParaRPr>
          </a:p>
          <a:p>
            <a:pPr marL="171450" indent="-171450">
              <a:buFont typeface="Arial" panose="020B0604020202020204" pitchFamily="34" charset="0"/>
              <a:buChar char="•"/>
            </a:pPr>
            <a:r>
              <a:rPr lang="en-US" sz="1200" dirty="0">
                <a:latin typeface="+mj-lt"/>
                <a:cs typeface="Dubai Medium" panose="020B0603030403030204" pitchFamily="34" charset="-78"/>
              </a:rPr>
              <a:t>It is imperative that law enforcement officers, regardless of agency size and community wealth, be trained in sound criminal justice policies, procedures, and live training scenarios. National and Statewide accreditation standards are one practical way to help ensure that local law enforcement staff are trained to the highest standards. </a:t>
            </a:r>
          </a:p>
          <a:p>
            <a:pPr marL="171450" indent="-171450">
              <a:buFont typeface="Arial" panose="020B0604020202020204" pitchFamily="34" charset="0"/>
              <a:buChar char="•"/>
            </a:pPr>
            <a:endParaRPr lang="en-US" sz="1200" dirty="0">
              <a:latin typeface="+mj-lt"/>
              <a:cs typeface="Dubai Medium" panose="020B0603030403030204" pitchFamily="34" charset="-78"/>
            </a:endParaRPr>
          </a:p>
          <a:p>
            <a:pPr marL="171450" indent="-171450">
              <a:buFont typeface="Arial" panose="020B0604020202020204" pitchFamily="34" charset="0"/>
              <a:buChar char="•"/>
            </a:pPr>
            <a:r>
              <a:rPr lang="en-US" sz="1200" dirty="0">
                <a:latin typeface="+mj-lt"/>
                <a:cs typeface="Dubai Medium" panose="020B0603030403030204" pitchFamily="34" charset="-78"/>
              </a:rPr>
              <a:t>Criminal Justice Improvement Committee is seeking applications for statewide training for law enforcement officials, as well as, applications for establishing accreditation standards and ensuring those standards are met by every law enforcement agency in our state. </a:t>
            </a:r>
          </a:p>
          <a:p>
            <a:pPr marL="171450" indent="-171450">
              <a:buFont typeface="Arial" panose="020B0604020202020204" pitchFamily="34" charset="0"/>
              <a:buChar char="•"/>
            </a:pPr>
            <a:endParaRPr lang="en-US" sz="1200" dirty="0">
              <a:latin typeface="+mj-lt"/>
              <a:cs typeface="Dubai Medium" panose="020B0603030403030204" pitchFamily="34" charset="-78"/>
            </a:endParaRPr>
          </a:p>
          <a:p>
            <a:pPr marL="171450" indent="-171450">
              <a:buFont typeface="Arial" panose="020B0604020202020204" pitchFamily="34" charset="0"/>
              <a:buChar char="•"/>
            </a:pPr>
            <a:r>
              <a:rPr lang="en-US" sz="1200" dirty="0">
                <a:latin typeface="+mj-lt"/>
                <a:cs typeface="Dubai Medium" panose="020B0603030403030204" pitchFamily="34" charset="-78"/>
              </a:rPr>
              <a:t>State Agencies who are tasked with ensuring that these standards are met on a statewide basis may apply for up to $200,000 a year. </a:t>
            </a:r>
          </a:p>
          <a:p>
            <a:pPr marL="171450" indent="-171450">
              <a:buFont typeface="Arial" panose="020B0604020202020204" pitchFamily="34" charset="0"/>
              <a:buChar char="•"/>
            </a:pPr>
            <a:endParaRPr lang="en-US" sz="1200" dirty="0">
              <a:latin typeface="+mj-lt"/>
              <a:cs typeface="Dubai Medium" panose="020B0603030403030204" pitchFamily="34" charset="-78"/>
            </a:endParaRPr>
          </a:p>
          <a:p>
            <a:pPr marL="171450" indent="-171450">
              <a:buFont typeface="Arial" panose="020B0604020202020204" pitchFamily="34" charset="0"/>
              <a:buChar char="•"/>
            </a:pPr>
            <a:r>
              <a:rPr lang="en-US" sz="1200" dirty="0">
                <a:latin typeface="+mj-lt"/>
                <a:cs typeface="Dubai Medium" panose="020B0603030403030204" pitchFamily="34" charset="-78"/>
              </a:rPr>
              <a:t>Local Law Enforcement Agencies may apply for up to $ 75,000 a year to help support their agency achieve either or both the National and the State Standards. </a:t>
            </a:r>
          </a:p>
          <a:p>
            <a:pPr marL="171450" indent="-171450">
              <a:buFont typeface="Arial" panose="020B0604020202020204" pitchFamily="34" charset="0"/>
              <a:buChar char="•"/>
            </a:pPr>
            <a:endParaRPr lang="en-US" sz="1200" dirty="0">
              <a:latin typeface="+mj-lt"/>
              <a:cs typeface="Dubai Medium" panose="020B0603030403030204" pitchFamily="34" charset="-78"/>
            </a:endParaRPr>
          </a:p>
          <a:p>
            <a:pPr marL="171450" indent="-171450">
              <a:buFont typeface="Arial" panose="020B0604020202020204" pitchFamily="34" charset="0"/>
              <a:buChar char="•"/>
            </a:pPr>
            <a:endParaRPr lang="en-US" sz="1200" dirty="0">
              <a:latin typeface="+mj-lt"/>
              <a:cs typeface="Dubai Medium" panose="020B0603030403030204" pitchFamily="34" charset="-78"/>
            </a:endParaRPr>
          </a:p>
          <a:p>
            <a:pPr marL="171450" indent="-171450">
              <a:buFont typeface="Arial" panose="020B0604020202020204" pitchFamily="34" charset="0"/>
              <a:buChar char="•"/>
            </a:pPr>
            <a:r>
              <a:rPr lang="en-US" sz="1200" dirty="0">
                <a:latin typeface="+mj-lt"/>
                <a:cs typeface="Dubai Medium" panose="020B0603030403030204" pitchFamily="34" charset="-78"/>
              </a:rPr>
              <a:t>Funds can be used to pay for the accreditation fees, support for officer overtime to allow release time - which must be documented by time and activity sheets, supplies needed to support the accreditation efforts for assistance in reviewing and improving agency policies and procedures </a:t>
            </a:r>
            <a:r>
              <a:rPr lang="en-US" sz="1200" dirty="0">
                <a:latin typeface="+mj-lt"/>
              </a:rPr>
              <a:t> </a:t>
            </a:r>
          </a:p>
        </p:txBody>
      </p:sp>
      <p:sp>
        <p:nvSpPr>
          <p:cNvPr id="55299" name="TextBox 2"/>
          <p:cNvSpPr txBox="1">
            <a:spLocks noChangeArrowheads="1"/>
          </p:cNvSpPr>
          <p:nvPr/>
        </p:nvSpPr>
        <p:spPr bwMode="auto">
          <a:xfrm>
            <a:off x="810578" y="762000"/>
            <a:ext cx="754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r>
              <a:rPr lang="en-US" sz="3200" b="1" dirty="0">
                <a:solidFill>
                  <a:srgbClr val="820101"/>
                </a:solidFill>
                <a:cs typeface="Arial" panose="020B0604020202020204" pitchFamily="34" charset="0"/>
              </a:rPr>
              <a:t> </a:t>
            </a:r>
            <a:r>
              <a:rPr lang="en-US" sz="3200" b="1" dirty="0">
                <a:solidFill>
                  <a:schemeClr val="tx2"/>
                </a:solidFill>
                <a:latin typeface="Calibri" panose="020F0502020204030204" pitchFamily="34" charset="0"/>
                <a:cs typeface="Calibri" panose="020F0502020204030204" pitchFamily="34" charset="0"/>
              </a:rPr>
              <a:t>Statewide Accreditation</a:t>
            </a:r>
          </a:p>
        </p:txBody>
      </p:sp>
      <p:sp>
        <p:nvSpPr>
          <p:cNvPr id="4" name="Footer Placeholder 3"/>
          <p:cNvSpPr>
            <a:spLocks noGrp="1"/>
          </p:cNvSpPr>
          <p:nvPr>
            <p:ph type="ftr" sz="quarter" idx="11"/>
          </p:nvPr>
        </p:nvSpPr>
        <p:spPr>
          <a:xfrm>
            <a:off x="4380072" y="6407944"/>
            <a:ext cx="4763928" cy="365125"/>
          </a:xfrm>
        </p:spPr>
        <p:txBody>
          <a:bodyPr/>
          <a:lstStyle/>
          <a:p>
            <a:r>
              <a:rPr lang="en-US" dirty="0"/>
              <a:t>Governor's Crime Commission   10/30/2024</a:t>
            </a:r>
          </a:p>
        </p:txBody>
      </p:sp>
    </p:spTree>
    <p:extLst>
      <p:ext uri="{BB962C8B-B14F-4D97-AF65-F5344CB8AC3E}">
        <p14:creationId xmlns:p14="http://schemas.microsoft.com/office/powerpoint/2010/main" val="149403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BF4C-BDE7-4AD2-8A00-3FFEF9DD7B49}"/>
              </a:ext>
            </a:extLst>
          </p:cNvPr>
          <p:cNvSpPr>
            <a:spLocks noGrp="1"/>
          </p:cNvSpPr>
          <p:nvPr>
            <p:ph type="ctrTitle"/>
          </p:nvPr>
        </p:nvSpPr>
        <p:spPr/>
        <p:txBody>
          <a:bodyPr>
            <a:noAutofit/>
          </a:bodyPr>
          <a:lstStyle/>
          <a:p>
            <a:pPr algn="ctr"/>
            <a:r>
              <a:rPr lang="en-US" sz="3600" dirty="0"/>
              <a:t>Community Mental Health Initiative</a:t>
            </a:r>
            <a:br>
              <a:rPr lang="en-US" sz="3600" dirty="0"/>
            </a:br>
            <a:r>
              <a:rPr lang="en-US" sz="3600" dirty="0"/>
              <a:t>Up to 2 Years</a:t>
            </a:r>
          </a:p>
        </p:txBody>
      </p:sp>
      <p:sp>
        <p:nvSpPr>
          <p:cNvPr id="3" name="Subtitle 2">
            <a:extLst>
              <a:ext uri="{FF2B5EF4-FFF2-40B4-BE49-F238E27FC236}">
                <a16:creationId xmlns:a16="http://schemas.microsoft.com/office/drawing/2014/main" id="{FD16AB3A-2A64-40E7-8244-2087C909A6EC}"/>
              </a:ext>
            </a:extLst>
          </p:cNvPr>
          <p:cNvSpPr>
            <a:spLocks noGrp="1"/>
          </p:cNvSpPr>
          <p:nvPr>
            <p:ph type="subTitle" idx="1"/>
          </p:nvPr>
        </p:nvSpPr>
        <p:spPr>
          <a:xfrm>
            <a:off x="685800" y="3611606"/>
            <a:ext cx="7772400" cy="2796337"/>
          </a:xfrm>
        </p:spPr>
        <p:txBody>
          <a:bodyPr>
            <a:normAutofit/>
          </a:bodyPr>
          <a:lstStyle/>
          <a:p>
            <a:pPr algn="ctr"/>
            <a:r>
              <a:rPr lang="en-US" sz="2000" dirty="0"/>
              <a:t>Projects will be categorized into three types:</a:t>
            </a:r>
          </a:p>
          <a:p>
            <a:pPr algn="ctr"/>
            <a:endParaRPr lang="en-US" sz="2000" dirty="0"/>
          </a:p>
          <a:p>
            <a:pPr algn="ctr"/>
            <a:r>
              <a:rPr lang="en-US" sz="2000" dirty="0"/>
              <a:t>Small Category (Population 50,000 or Less): Up to $ 75,000/year</a:t>
            </a:r>
          </a:p>
          <a:p>
            <a:pPr algn="ctr"/>
            <a:endParaRPr lang="en-US" sz="2000" dirty="0"/>
          </a:p>
          <a:p>
            <a:pPr algn="ctr"/>
            <a:r>
              <a:rPr lang="en-US" sz="2000" dirty="0"/>
              <a:t>Middle Category (Population 50,001 – 200,000): Up to $ 120,000/year</a:t>
            </a:r>
          </a:p>
          <a:p>
            <a:pPr algn="ctr"/>
            <a:endParaRPr lang="en-US" sz="2000" dirty="0"/>
          </a:p>
          <a:p>
            <a:pPr algn="ctr"/>
            <a:r>
              <a:rPr lang="en-US" sz="2000" dirty="0"/>
              <a:t>Large Category (Population 200,001 or higher): Up to $ 225,000/year</a:t>
            </a:r>
          </a:p>
        </p:txBody>
      </p:sp>
      <p:sp>
        <p:nvSpPr>
          <p:cNvPr id="4" name="Footer Placeholder 3">
            <a:extLst>
              <a:ext uri="{FF2B5EF4-FFF2-40B4-BE49-F238E27FC236}">
                <a16:creationId xmlns:a16="http://schemas.microsoft.com/office/drawing/2014/main" id="{4F039E77-81D4-4690-A4CF-FD8B7372C5EB}"/>
              </a:ext>
            </a:extLst>
          </p:cNvPr>
          <p:cNvSpPr>
            <a:spLocks noGrp="1"/>
          </p:cNvSpPr>
          <p:nvPr>
            <p:ph type="ftr" sz="quarter" idx="11"/>
          </p:nvPr>
        </p:nvSpPr>
        <p:spPr>
          <a:xfrm>
            <a:off x="4419600" y="6407943"/>
            <a:ext cx="4724400" cy="365125"/>
          </a:xfrm>
        </p:spPr>
        <p:txBody>
          <a:bodyPr/>
          <a:lstStyle/>
          <a:p>
            <a:r>
              <a:rPr lang="en-US" dirty="0"/>
              <a:t>Governor's Crime Commission   10/30/2024</a:t>
            </a:r>
          </a:p>
        </p:txBody>
      </p:sp>
    </p:spTree>
    <p:extLst>
      <p:ext uri="{BB962C8B-B14F-4D97-AF65-F5344CB8AC3E}">
        <p14:creationId xmlns:p14="http://schemas.microsoft.com/office/powerpoint/2010/main" val="247703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7165-1AEE-477A-976C-0DC6B7C13E3D}"/>
              </a:ext>
            </a:extLst>
          </p:cNvPr>
          <p:cNvSpPr>
            <a:spLocks noGrp="1"/>
          </p:cNvSpPr>
          <p:nvPr>
            <p:ph type="ctrTitle"/>
          </p:nvPr>
        </p:nvSpPr>
        <p:spPr>
          <a:xfrm>
            <a:off x="685800" y="1752601"/>
            <a:ext cx="7772400" cy="1066799"/>
          </a:xfrm>
        </p:spPr>
        <p:txBody>
          <a:bodyPr>
            <a:normAutofit fontScale="90000"/>
          </a:bodyPr>
          <a:lstStyle/>
          <a:p>
            <a:pPr algn="ctr"/>
            <a:r>
              <a:rPr lang="en-US" sz="3600" dirty="0"/>
              <a:t>Community Mental Health Initiative (Continued)</a:t>
            </a:r>
          </a:p>
        </p:txBody>
      </p:sp>
      <p:sp>
        <p:nvSpPr>
          <p:cNvPr id="3" name="Subtitle 2">
            <a:extLst>
              <a:ext uri="{FF2B5EF4-FFF2-40B4-BE49-F238E27FC236}">
                <a16:creationId xmlns:a16="http://schemas.microsoft.com/office/drawing/2014/main" id="{14152C17-CBFF-4FD8-8607-5A59B849429D}"/>
              </a:ext>
            </a:extLst>
          </p:cNvPr>
          <p:cNvSpPr>
            <a:spLocks noGrp="1"/>
          </p:cNvSpPr>
          <p:nvPr>
            <p:ph type="subTitle" idx="1"/>
          </p:nvPr>
        </p:nvSpPr>
        <p:spPr>
          <a:xfrm>
            <a:off x="685800" y="2971800"/>
            <a:ext cx="7772400" cy="3657600"/>
          </a:xfrm>
        </p:spPr>
        <p:txBody>
          <a:bodyPr>
            <a:noAutofit/>
          </a:bodyPr>
          <a:lstStyle/>
          <a:p>
            <a:pPr algn="l"/>
            <a:r>
              <a:rPr lang="en-US" sz="1400" dirty="0">
                <a:latin typeface="Calibri" panose="020F0502020204030204" pitchFamily="34" charset="0"/>
                <a:cs typeface="Calibri" panose="020F0502020204030204" pitchFamily="34" charset="0"/>
              </a:rPr>
              <a:t>Criminal Justice Improvement Committee is soliciting applications to fund </a:t>
            </a:r>
            <a:r>
              <a:rPr lang="en-US" sz="1400" b="1" dirty="0">
                <a:latin typeface="Calibri" panose="020F0502020204030204" pitchFamily="34" charset="0"/>
                <a:cs typeface="Calibri" panose="020F0502020204030204" pitchFamily="34" charset="0"/>
              </a:rPr>
              <a:t>a small number of projects </a:t>
            </a:r>
            <a:r>
              <a:rPr lang="en-US" sz="1400" dirty="0">
                <a:latin typeface="Calibri" panose="020F0502020204030204" pitchFamily="34" charset="0"/>
                <a:cs typeface="Calibri" panose="020F0502020204030204" pitchFamily="34" charset="0"/>
              </a:rPr>
              <a:t>in this priority. </a:t>
            </a:r>
          </a:p>
          <a:p>
            <a:pPr marL="285750" indent="-285750" algn="l">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algn="l"/>
            <a:r>
              <a:rPr lang="en-US" sz="1400" dirty="0">
                <a:latin typeface="Calibri" panose="020F0502020204030204" pitchFamily="34" charset="0"/>
                <a:cs typeface="Calibri" panose="020F0502020204030204" pitchFamily="34" charset="0"/>
              </a:rPr>
              <a:t>Applicants can apply for up to </a:t>
            </a:r>
            <a:r>
              <a:rPr lang="en-US" sz="1400" b="1" dirty="0">
                <a:latin typeface="Calibri" panose="020F0502020204030204" pitchFamily="34" charset="0"/>
                <a:cs typeface="Calibri" panose="020F0502020204030204" pitchFamily="34" charset="0"/>
              </a:rPr>
              <a:t>two years of funding</a:t>
            </a:r>
            <a:r>
              <a:rPr lang="en-US" sz="1400" dirty="0">
                <a:latin typeface="Calibri" panose="020F0502020204030204" pitchFamily="34" charset="0"/>
                <a:cs typeface="Calibri" panose="020F0502020204030204" pitchFamily="34" charset="0"/>
              </a:rPr>
              <a:t> in accordance with the stated federal funding maximum for their jurisdiction. </a:t>
            </a:r>
          </a:p>
          <a:p>
            <a:pPr marL="285750" indent="-285750" algn="l">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algn="l"/>
            <a:r>
              <a:rPr lang="en-US" sz="1400" dirty="0">
                <a:latin typeface="Calibri" panose="020F0502020204030204" pitchFamily="34" charset="0"/>
                <a:cs typeface="Calibri" panose="020F0502020204030204" pitchFamily="34" charset="0"/>
              </a:rPr>
              <a:t>The  Committee is seeking to fund no more than </a:t>
            </a:r>
            <a:r>
              <a:rPr lang="en-US" sz="1400" b="1" dirty="0">
                <a:latin typeface="Calibri" panose="020F0502020204030204" pitchFamily="34" charset="0"/>
                <a:cs typeface="Calibri" panose="020F0502020204030204" pitchFamily="34" charset="0"/>
              </a:rPr>
              <a:t>one or two in each category </a:t>
            </a:r>
            <a:r>
              <a:rPr lang="en-US" sz="1400" dirty="0">
                <a:latin typeface="Calibri" panose="020F0502020204030204" pitchFamily="34" charset="0"/>
                <a:cs typeface="Calibri" panose="020F0502020204030204" pitchFamily="34" charset="0"/>
              </a:rPr>
              <a:t>for mental health diversion and co-responder projects. </a:t>
            </a:r>
          </a:p>
          <a:p>
            <a:pPr marL="285750" indent="-285750" algn="l">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algn="l"/>
            <a:r>
              <a:rPr lang="en-US" sz="1400" dirty="0">
                <a:latin typeface="Calibri" panose="020F0502020204030204" pitchFamily="34" charset="0"/>
                <a:cs typeface="Calibri" panose="020F0502020204030204" pitchFamily="34" charset="0"/>
              </a:rPr>
              <a:t>Agencies are asked to demonstrate a collaborative and unified effort in their community approach to the growing problem of mental health. </a:t>
            </a:r>
          </a:p>
          <a:p>
            <a:pPr algn="l"/>
            <a:endParaRPr lang="en-US" sz="1400" dirty="0">
              <a:latin typeface="Calibri" panose="020F0502020204030204" pitchFamily="34" charset="0"/>
              <a:cs typeface="Calibri" panose="020F0502020204030204" pitchFamily="34" charset="0"/>
            </a:endParaRPr>
          </a:p>
          <a:p>
            <a:pPr algn="l"/>
            <a:r>
              <a:rPr lang="en-US" sz="1400" b="1" dirty="0">
                <a:latin typeface="Calibri" panose="020F0502020204030204" pitchFamily="34" charset="0"/>
                <a:cs typeface="Calibri" panose="020F0502020204030204" pitchFamily="34" charset="0"/>
              </a:rPr>
              <a:t>Models that can be used include those that are promoted by the National Alliance on Mental Illness and these pilot projects must show an association between local law enforcement agencies, mental health service providers, and local government support</a:t>
            </a:r>
            <a:r>
              <a:rPr lang="en-US" sz="1400" dirty="0">
                <a:latin typeface="Calibri" panose="020F0502020204030204" pitchFamily="34" charset="0"/>
                <a:cs typeface="Calibri" panose="020F0502020204030204" pitchFamily="34" charset="0"/>
              </a:rPr>
              <a:t>. </a:t>
            </a:r>
          </a:p>
        </p:txBody>
      </p:sp>
      <p:sp>
        <p:nvSpPr>
          <p:cNvPr id="4" name="Footer Placeholder 3">
            <a:extLst>
              <a:ext uri="{FF2B5EF4-FFF2-40B4-BE49-F238E27FC236}">
                <a16:creationId xmlns:a16="http://schemas.microsoft.com/office/drawing/2014/main" id="{834979B3-E6C9-41D9-B9C1-47DEADF3F203}"/>
              </a:ext>
            </a:extLst>
          </p:cNvPr>
          <p:cNvSpPr>
            <a:spLocks noGrp="1"/>
          </p:cNvSpPr>
          <p:nvPr>
            <p:ph type="ftr" sz="quarter" idx="11"/>
          </p:nvPr>
        </p:nvSpPr>
        <p:spPr>
          <a:xfrm>
            <a:off x="4380072" y="6407944"/>
            <a:ext cx="4763928" cy="365125"/>
          </a:xfrm>
        </p:spPr>
        <p:txBody>
          <a:bodyPr/>
          <a:lstStyle/>
          <a:p>
            <a:r>
              <a:rPr lang="en-US" dirty="0"/>
              <a:t>Governor's Crime Commission   10/30/2024</a:t>
            </a:r>
          </a:p>
        </p:txBody>
      </p:sp>
    </p:spTree>
    <p:extLst>
      <p:ext uri="{BB962C8B-B14F-4D97-AF65-F5344CB8AC3E}">
        <p14:creationId xmlns:p14="http://schemas.microsoft.com/office/powerpoint/2010/main" val="153746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381000"/>
            <a:ext cx="7543800" cy="609600"/>
          </a:xfrm>
        </p:spPr>
        <p:txBody>
          <a:bodyPr>
            <a:noAutofit/>
          </a:bodyPr>
          <a:lstStyle/>
          <a:p>
            <a:pPr algn="ctr"/>
            <a:r>
              <a:rPr lang="en-US" sz="4800" b="1" dirty="0">
                <a:latin typeface="Calibri" panose="020F0502020204030204" pitchFamily="34" charset="0"/>
                <a:cs typeface="Calibri" panose="020F0502020204030204" pitchFamily="34" charset="0"/>
              </a:rPr>
              <a:t>Resource</a:t>
            </a:r>
          </a:p>
        </p:txBody>
      </p:sp>
      <p:pic>
        <p:nvPicPr>
          <p:cNvPr id="1945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990600"/>
            <a:ext cx="7924800" cy="5060535"/>
          </a:xfrm>
        </p:spPr>
      </p:pic>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10/30/2024</a:t>
            </a:r>
          </a:p>
        </p:txBody>
      </p:sp>
    </p:spTree>
    <p:extLst>
      <p:ext uri="{BB962C8B-B14F-4D97-AF65-F5344CB8AC3E}">
        <p14:creationId xmlns:p14="http://schemas.microsoft.com/office/powerpoint/2010/main" val="1062266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vision xmlns="898b4f5b-18f8-4bb5-ba37-538feb1a53df">
      <Value>Communications</Value>
    </Division>
    <News_x0020_Articles xmlns="898b4f5b-18f8-4bb5-ba37-538feb1a53df">false</News_x0020_Articles>
    <Internal_x0020_use xmlns="898b4f5b-18f8-4bb5-ba37-538feb1a53df">true</Internal_x0020_use>
    <SharedWithUsers xmlns="c1f34c2f-a520-4fb3-8cef-e10acb425ad6">
      <UserInfo>
        <DisplayName>Valand, Caroline</DisplayName>
        <AccountId>1187</AccountId>
        <AccountType/>
      </UserInfo>
      <UserInfo>
        <DisplayName>Johnson, Angel</DisplayName>
        <AccountId>1188</AccountId>
        <AccountType/>
      </UserInfo>
      <UserInfo>
        <DisplayName>Harrington, Betty</DisplayName>
        <AccountId>229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270841FF0285448BB5F1DABD216D88" ma:contentTypeVersion="11" ma:contentTypeDescription="Create a new document." ma:contentTypeScope="" ma:versionID="9fb6f173cd703593d3a9bd72b1723d80">
  <xsd:schema xmlns:xsd="http://www.w3.org/2001/XMLSchema" xmlns:xs="http://www.w3.org/2001/XMLSchema" xmlns:p="http://schemas.microsoft.com/office/2006/metadata/properties" xmlns:ns2="898b4f5b-18f8-4bb5-ba37-538feb1a53df" xmlns:ns3="c1f34c2f-a520-4fb3-8cef-e10acb425ad6" targetNamespace="http://schemas.microsoft.com/office/2006/metadata/properties" ma:root="true" ma:fieldsID="cb9549a831ff12465955d9af28981fa2" ns2:_="" ns3:_="">
    <xsd:import namespace="898b4f5b-18f8-4bb5-ba37-538feb1a53df"/>
    <xsd:import namespace="c1f34c2f-a520-4fb3-8cef-e10acb425ad6"/>
    <xsd:element name="properties">
      <xsd:complexType>
        <xsd:sequence>
          <xsd:element name="documentManagement">
            <xsd:complexType>
              <xsd:all>
                <xsd:element ref="ns2:News_x0020_Articles" minOccurs="0"/>
                <xsd:element ref="ns2:Internal_x0020_use" minOccurs="0"/>
                <xsd:element ref="ns2:Division"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8b4f5b-18f8-4bb5-ba37-538feb1a53df" elementFormDefault="qualified">
    <xsd:import namespace="http://schemas.microsoft.com/office/2006/documentManagement/types"/>
    <xsd:import namespace="http://schemas.microsoft.com/office/infopath/2007/PartnerControls"/>
    <xsd:element name="News_x0020_Articles" ma:index="8" nillable="true" ma:displayName="News Articles" ma:default="0" ma:description="News Article information requested." ma:internalName="News_x0020_Articles">
      <xsd:simpleType>
        <xsd:restriction base="dms:Boolean"/>
      </xsd:simpleType>
    </xsd:element>
    <xsd:element name="Internal_x0020_use" ma:index="9" nillable="true" ma:displayName="Internal use" ma:default="1" ma:description="File meant for Comms Office use only" ma:internalName="Internal_x0020_use">
      <xsd:simpleType>
        <xsd:restriction base="dms:Boolean"/>
      </xsd:simpleType>
    </xsd:element>
    <xsd:element name="Division" ma:index="10" nillable="true" ma:displayName="Division" ma:description="Agency/unit represented in document" ma:internalName="Division" ma:requiredMultiChoice="true">
      <xsd:complexType>
        <xsd:complexContent>
          <xsd:extension base="dms:MultiChoice">
            <xsd:sequence>
              <xsd:element name="Value" maxOccurs="unbounded" minOccurs="0" nillable="true">
                <xsd:simpleType>
                  <xsd:restriction base="dms:Choice">
                    <xsd:enumeration value="ABC Commission"/>
                    <xsd:enumeration value="Administration"/>
                    <xsd:enumeration value="ALE"/>
                    <xsd:enumeration value="Communications"/>
                    <xsd:enumeration value="Community Corrections"/>
                    <xsd:enumeration value="Emergency Management"/>
                    <xsd:enumeration value="Gov Crime Commission"/>
                    <xsd:enumeration value="Juvenile Justice"/>
                    <xsd:enumeration value="National Guard"/>
                    <xsd:enumeration value="Other"/>
                    <xsd:enumeration value="Prisons"/>
                    <xsd:enumeration value="Private Protective/Alarm Systems"/>
                    <xsd:enumeration value="SBI"/>
                    <xsd:enumeration value="State Capitol Police"/>
                    <xsd:enumeration value="State Highway Patrol"/>
                    <xsd:enumeration value="Victim Services"/>
                  </xsd:restrict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34c2f-a520-4fb3-8cef-e10acb425a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C925F5-A9C2-456D-A70F-6CAD98AAF1D2}">
  <ds:schemaRefs>
    <ds:schemaRef ds:uri="http://schemas.microsoft.com/sharepoint/v3/contenttype/forms"/>
  </ds:schemaRefs>
</ds:datastoreItem>
</file>

<file path=customXml/itemProps2.xml><?xml version="1.0" encoding="utf-8"?>
<ds:datastoreItem xmlns:ds="http://schemas.openxmlformats.org/officeDocument/2006/customXml" ds:itemID="{675F1444-3C09-46D0-98FE-C246871789F0}">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898b4f5b-18f8-4bb5-ba37-538feb1a53df"/>
    <ds:schemaRef ds:uri="http://purl.org/dc/elements/1.1/"/>
    <ds:schemaRef ds:uri="http://schemas.microsoft.com/office/infopath/2007/PartnerControls"/>
    <ds:schemaRef ds:uri="c1f34c2f-a520-4fb3-8cef-e10acb425ad6"/>
    <ds:schemaRef ds:uri="http://www.w3.org/XML/1998/namespace"/>
    <ds:schemaRef ds:uri="http://purl.org/dc/dcmitype/"/>
  </ds:schemaRefs>
</ds:datastoreItem>
</file>

<file path=customXml/itemProps3.xml><?xml version="1.0" encoding="utf-8"?>
<ds:datastoreItem xmlns:ds="http://schemas.openxmlformats.org/officeDocument/2006/customXml" ds:itemID="{CC12DC19-559D-4EF8-AB19-208AAD76C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8b4f5b-18f8-4bb5-ba37-538feb1a53df"/>
    <ds:schemaRef ds:uri="c1f34c2f-a520-4fb3-8cef-e10acb425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DPStheme</Template>
  <TotalTime>9273</TotalTime>
  <Words>1372</Words>
  <Application>Microsoft Office PowerPoint</Application>
  <PresentationFormat>On-screen Show (4:3)</PresentationFormat>
  <Paragraphs>162</Paragraphs>
  <Slides>15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Symbol</vt:lpstr>
      <vt:lpstr>Times New Roman</vt:lpstr>
      <vt:lpstr>Verdana</vt:lpstr>
      <vt:lpstr>Wingdings</vt:lpstr>
      <vt:lpstr>Wingdings 2</vt:lpstr>
      <vt:lpstr>Wingdings 3</vt:lpstr>
      <vt:lpstr>DPStheme</vt:lpstr>
      <vt:lpstr>    </vt:lpstr>
      <vt:lpstr>Mission Statement</vt:lpstr>
      <vt:lpstr>PowerPoint Presentation</vt:lpstr>
      <vt:lpstr>PowerPoint Presentation</vt:lpstr>
      <vt:lpstr>PowerPoint Presentation</vt:lpstr>
      <vt:lpstr>PowerPoint Presentation</vt:lpstr>
      <vt:lpstr>Community Mental Health Initiative Up to 2 Years</vt:lpstr>
      <vt:lpstr>Community Mental Health Initiative (Continued)</vt:lpstr>
      <vt:lpstr>Resource</vt:lpstr>
      <vt:lpstr>  General Information  To be included in all Project Narratives:  </vt:lpstr>
      <vt:lpstr>PowerPoint Presentation</vt:lpstr>
      <vt:lpstr>Sustainability</vt:lpstr>
      <vt:lpstr>PowerPoint Presentation</vt:lpstr>
      <vt:lpstr>Why Seek Alternative Funding?</vt:lpstr>
      <vt:lpstr>Thank You.</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Kathy</dc:creator>
  <cp:lastModifiedBy>Smith, Mary Kathryn</cp:lastModifiedBy>
  <cp:revision>85</cp:revision>
  <cp:lastPrinted>2024-10-22T14:47:05Z</cp:lastPrinted>
  <dcterms:created xsi:type="dcterms:W3CDTF">2012-07-26T16:23:26Z</dcterms:created>
  <dcterms:modified xsi:type="dcterms:W3CDTF">2024-10-29T17:18:37Z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0x01010047270841FF0285448BB5F1DABD216D88</vt:lpwstr>
  </property>
</Properties>
</file>