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8" r:id="rId2"/>
    <p:sldId id="257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68645" autoAdjust="0"/>
  </p:normalViewPr>
  <p:slideViewPr>
    <p:cSldViewPr>
      <p:cViewPr varScale="1">
        <p:scale>
          <a:sx n="38" d="100"/>
          <a:sy n="38" d="100"/>
        </p:scale>
        <p:origin x="113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ECDF-4B06-4C9F-A5C1-8A2CF998F66E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07CC0-7FDF-41A2-B062-359C52C69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06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20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26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38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72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08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07CC0-7FDF-41A2-B062-359C52C690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52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7A3064-B44E-496E-832F-02BDA61A504D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2FC392-F9A8-498C-A3EA-45B35AC97E75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ternate 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2AD20-EA80-42AC-9E08-D15192125D9E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52854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72F-DFC7-434B-BE82-1E30C729FADE}" type="datetime1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lternate 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152A-F9C4-4DF1-A818-3517FE584FAE}" type="datetime1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53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68CA107E-7280-4413-B16C-A3350FF91D59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FFC000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F75C2DA7-130A-4D62-8985-4DB67A58F5AD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53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6DA974-61C2-455C-B8FC-F2D23D6FE35E}" type="datetime1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lternate 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578675-C738-4F73-93CC-B2DEA6F893D6}" type="datetime1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40719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Pictures with Cap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3278368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9E3694-4F0E-4584-8363-4AA99642D6FE}" type="datetime1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4191000" cy="562672"/>
          </a:xfrm>
          <a:noFill/>
        </p:spPr>
        <p:txBody>
          <a:bodyPr anchor="t">
            <a:normAutofit/>
            <a:sp3d prstMaterial="softEdge"/>
          </a:bodyPr>
          <a:lstStyle>
            <a:lvl1pPr marR="0" algn="r" rtl="0" eaLnBrk="1" latinLnBrk="0" hangingPunct="1">
              <a:spcBef>
                <a:spcPct val="0"/>
              </a:spcBef>
              <a:buNone/>
              <a:defRPr kumimoji="0" lang="en-US" sz="2400" b="0" kern="1200" dirty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698600" y="182880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4"/>
          </p:nvPr>
        </p:nvSpPr>
        <p:spPr>
          <a:xfrm>
            <a:off x="5638800" y="5449825"/>
            <a:ext cx="32766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4876800"/>
            <a:ext cx="4191000" cy="566928"/>
          </a:xfrm>
        </p:spPr>
        <p:txBody>
          <a:bodyPr>
            <a:normAutofit/>
          </a:bodyPr>
          <a:lstStyle>
            <a:lvl1pPr marL="109728" marR="0" indent="0" algn="r" rtl="0" eaLnBrk="1" latinLnBrk="0" hangingPunct="1">
              <a:spcBef>
                <a:spcPct val="0"/>
              </a:spcBef>
              <a:buNone/>
              <a:defRPr kumimoji="0" lang="en-US" sz="2400" b="0" kern="1200" dirty="0" smtClean="0">
                <a:solidFill>
                  <a:schemeClr val="bg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75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e 2 Pictures w/ Cap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3278368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836991-2FA1-438B-853C-2BB4FD7DB756}" type="datetime1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4191000" cy="562672"/>
          </a:xfrm>
          <a:noFill/>
        </p:spPr>
        <p:txBody>
          <a:bodyPr anchor="t">
            <a:normAutofit/>
            <a:sp3d prstMaterial="softEdge"/>
          </a:bodyPr>
          <a:lstStyle>
            <a:lvl1pPr marR="0" algn="r" rtl="0" eaLnBrk="1" latinLnBrk="0" hangingPunct="1">
              <a:spcBef>
                <a:spcPct val="0"/>
              </a:spcBef>
              <a:buNone/>
              <a:defRPr kumimoji="0" lang="en-US" sz="2400" b="0" kern="1200" dirty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  <a:extLst/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698600" y="182880"/>
            <a:ext cx="41910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4"/>
          </p:nvPr>
        </p:nvSpPr>
        <p:spPr>
          <a:xfrm>
            <a:off x="5638800" y="5449825"/>
            <a:ext cx="32766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>
                <a:solidFill>
                  <a:srgbClr val="FFC000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4876800"/>
            <a:ext cx="4191000" cy="566928"/>
          </a:xfrm>
        </p:spPr>
        <p:txBody>
          <a:bodyPr>
            <a:normAutofit/>
          </a:bodyPr>
          <a:lstStyle>
            <a:lvl1pPr marL="109728" marR="0" indent="0" algn="r" rtl="0" eaLnBrk="1" latinLnBrk="0" hangingPunct="1">
              <a:spcBef>
                <a:spcPct val="0"/>
              </a:spcBef>
              <a:buNone/>
              <a:defRPr kumimoji="0" lang="en-US" sz="2400" b="0" kern="1200" dirty="0" smtClean="0">
                <a:solidFill>
                  <a:schemeClr val="tx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Arial" pitchFamily="34" charset="0"/>
              </a:defRPr>
            </a:lvl1pPr>
          </a:lstStyle>
          <a:p>
            <a:pPr lvl="0"/>
            <a:r>
              <a:rPr kumimoji="0" lang="en-US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781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lternate 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671EEF-5380-486B-AFB6-8E467F3363B4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40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2AA4E-49F5-42DE-B094-0707986980B0}" type="datetime1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DF13-F68B-4E59-979F-59DD040A00DF}" type="datetime1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77EE-5059-4652-87B5-90132B6E248D}" type="datetime1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ternate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6BA8-32D5-4FF6-A5B6-E8669086E22B}" type="datetime1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072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solidFill>
                  <a:schemeClr val="bg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BF4CF2-8FB3-4F0C-9B00-7E6C7CA6F4A3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B92383-9ED5-4CF8-A967-872801359B88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Alternate 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62D82D-D35A-46A4-8A65-1AC5B2269F0E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363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2578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2578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3F73E84C-9EFC-4EF0-909E-C643651F8B00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Alternate 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2578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2578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37373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FC2E6489-681A-4D3E-AD04-9992D9D4DF72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96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1"/>
                </a:solidFill>
              </a:defRPr>
            </a:lvl1pPr>
            <a:extLst/>
          </a:lstStyle>
          <a:p>
            <a:fld id="{0003ECDE-615A-473A-8B02-29E2F6F5637A}" type="datetime1">
              <a:rPr lang="en-US" smtClean="0"/>
              <a:t>10/29/2024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bg1"/>
                </a:solidFill>
              </a:defRPr>
            </a:lvl1pPr>
            <a:extLst/>
          </a:lstStyle>
          <a:p>
            <a:fld id="{5217D969-FAF6-4667-9EED-A6C98B2232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85" r:id="rId4"/>
    <p:sldLayoutId id="2147483675" r:id="rId5"/>
    <p:sldLayoutId id="2147483676" r:id="rId6"/>
    <p:sldLayoutId id="2147483686" r:id="rId7"/>
    <p:sldLayoutId id="2147483677" r:id="rId8"/>
    <p:sldLayoutId id="2147483687" r:id="rId9"/>
    <p:sldLayoutId id="2147483678" r:id="rId10"/>
    <p:sldLayoutId id="2147483688" r:id="rId11"/>
    <p:sldLayoutId id="2147483679" r:id="rId12"/>
    <p:sldLayoutId id="2147483689" r:id="rId13"/>
    <p:sldLayoutId id="2147483680" r:id="rId14"/>
    <p:sldLayoutId id="2147483690" r:id="rId15"/>
    <p:sldLayoutId id="2147483681" r:id="rId16"/>
    <p:sldLayoutId id="2147483691" r:id="rId17"/>
    <p:sldLayoutId id="2147483693" r:id="rId18"/>
    <p:sldLayoutId id="2147483694" r:id="rId19"/>
    <p:sldLayoutId id="2147483682" r:id="rId20"/>
    <p:sldLayoutId id="2147483683" r:id="rId2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Arial" pitchFamily="34" charset="0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bs.nc.gov/sap/crmaccess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dpprod.nc.gov:8443/nidp/saml2/sso?id=6&amp;sid=0&amp;option=credential&amp;sid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login.myncid.nc.gov/as/authorization.oauth2?response_type=code&amp;client_id=ciam-ui&amp;scope=openid%20profile&amp;state=89FbkEQWopMru_isCccY_24xXvfnWhVchS0CLh2UWYI%3D&amp;redirect_uri=https://myncid.nc.gov/login/oauth2/code/ping&amp;nonce=XBlqeJeCs9hczj4i8k9o1PSCNpKZwEqkp48rUteDmRQ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bs.nc.go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ps.gov/documents/gcc-ebs-external-users-guide/download?attachment?attachme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hyperlink" Target="mailto:jalmond@townofmorrisvill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F9E0-2C62-4C5F-9A87-C98535BC8E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EBS Update &amp; Demo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A4F40-CE84-43C9-BC80-078D5CB761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Kevin Farrell</a:t>
            </a:r>
          </a:p>
          <a:p>
            <a:r>
              <a:rPr lang="en-US" dirty="0"/>
              <a:t>GCC Business Operations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3FD38-3668-48AE-87B1-BBCB1ADFE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9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EDDA7E-532B-45E9-A38C-FF7E8A1D3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Requesting Access to EBS</a:t>
            </a:r>
          </a:p>
          <a:p>
            <a:endParaRPr lang="en-US" dirty="0"/>
          </a:p>
          <a:p>
            <a:r>
              <a:rPr lang="en-US" dirty="0"/>
              <a:t>Demo / Navigating the EBS System</a:t>
            </a:r>
          </a:p>
          <a:p>
            <a:pPr lvl="1"/>
            <a:r>
              <a:rPr lang="en-US" dirty="0"/>
              <a:t>Subrecipient Profile</a:t>
            </a:r>
          </a:p>
          <a:p>
            <a:pPr lvl="1"/>
            <a:r>
              <a:rPr lang="en-US" dirty="0"/>
              <a:t>Application</a:t>
            </a:r>
          </a:p>
          <a:p>
            <a:pPr lvl="1"/>
            <a:endParaRPr lang="en-US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EBS Resources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sz="2700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EBS for Grant Management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F7AD1-D7C6-40D5-B2C5-FA2780A9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2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383DF0E-C576-4631-A6CE-795863D3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EBS Update Topics</a:t>
            </a:r>
          </a:p>
        </p:txBody>
      </p:sp>
    </p:spTree>
    <p:extLst>
      <p:ext uri="{BB962C8B-B14F-4D97-AF65-F5344CB8AC3E}">
        <p14:creationId xmlns:p14="http://schemas.microsoft.com/office/powerpoint/2010/main" val="316413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user must submit an application for access</a:t>
            </a:r>
          </a:p>
          <a:p>
            <a:endParaRPr lang="en-US" dirty="0"/>
          </a:p>
          <a:p>
            <a:r>
              <a:rPr lang="en-US" dirty="0"/>
              <a:t>Application available at: </a:t>
            </a:r>
            <a:r>
              <a:rPr lang="en-US" dirty="0">
                <a:hlinkClick r:id="rId2"/>
              </a:rPr>
              <a:t>https://www.ebs.nc.gov/sap/crmaccess/</a:t>
            </a:r>
            <a:endParaRPr lang="en-US" dirty="0"/>
          </a:p>
          <a:p>
            <a:endParaRPr lang="en-US" dirty="0"/>
          </a:p>
          <a:p>
            <a:r>
              <a:rPr lang="en-US" dirty="0"/>
              <a:t>Select “DPS – Governor’s Crime Commission” as Agency</a:t>
            </a:r>
          </a:p>
          <a:p>
            <a:endParaRPr lang="en-US" dirty="0"/>
          </a:p>
          <a:p>
            <a:r>
              <a:rPr lang="en-US" dirty="0"/>
              <a:t>Must have an NCID or </a:t>
            </a:r>
            <a:r>
              <a:rPr lang="en-US" dirty="0" err="1"/>
              <a:t>MyNCID</a:t>
            </a:r>
            <a:r>
              <a:rPr lang="en-US" dirty="0"/>
              <a:t> first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3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Access to EBS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E31DD7B-2EE1-FBF3-191B-E330763D7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740" y="4326009"/>
            <a:ext cx="1714492" cy="171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18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NCID or </a:t>
            </a:r>
            <a:r>
              <a:rPr lang="en-US" dirty="0" err="1"/>
              <a:t>MyNCID</a:t>
            </a:r>
            <a:endParaRPr lang="en-US" dirty="0"/>
          </a:p>
          <a:p>
            <a:pPr lvl="1"/>
            <a:r>
              <a:rPr lang="en-US" dirty="0"/>
              <a:t>State and local government = </a:t>
            </a:r>
            <a:r>
              <a:rPr lang="en-US" dirty="0">
                <a:hlinkClick r:id="rId3"/>
              </a:rPr>
              <a:t>ncid.nc.gov</a:t>
            </a:r>
            <a:endParaRPr lang="en-US" dirty="0"/>
          </a:p>
          <a:p>
            <a:pPr lvl="1"/>
            <a:r>
              <a:rPr lang="en-US" dirty="0"/>
              <a:t>Other Organizations = </a:t>
            </a:r>
            <a:r>
              <a:rPr lang="en-US" dirty="0">
                <a:hlinkClick r:id="rId4"/>
              </a:rPr>
              <a:t>myncid.nc.gov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name and email address you enter on the EBS access request form must match </a:t>
            </a:r>
            <a:r>
              <a:rPr lang="en-US" b="1" u="sng" dirty="0"/>
              <a:t>exactly</a:t>
            </a:r>
            <a:r>
              <a:rPr lang="en-US" dirty="0"/>
              <a:t> the name and email in your NCID Account.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GCC approves first, then sends to EBS Security – allow 48-72 hours per request.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4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Access to EBS - NCID</a:t>
            </a:r>
          </a:p>
        </p:txBody>
      </p:sp>
    </p:spTree>
    <p:extLst>
      <p:ext uri="{BB962C8B-B14F-4D97-AF65-F5344CB8AC3E}">
        <p14:creationId xmlns:p14="http://schemas.microsoft.com/office/powerpoint/2010/main" val="3739344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https://www.ebs.nc.gov/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5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Login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D1C475-17E1-9E00-2EDE-3A5D2EBE26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446" y="2538232"/>
            <a:ext cx="4887586" cy="178153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71D9ED-08B8-7E7B-4131-7A1BB47583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5941" y="4191000"/>
            <a:ext cx="1712978" cy="171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99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GCC Subrecipient Profile</a:t>
            </a:r>
          </a:p>
          <a:p>
            <a:pPr marL="109728" indent="0">
              <a:buNone/>
            </a:pPr>
            <a:endParaRPr lang="en-US" sz="400" dirty="0"/>
          </a:p>
          <a:p>
            <a:pPr lvl="1"/>
            <a:r>
              <a:rPr lang="en-US" dirty="0"/>
              <a:t>Adding Organization Details</a:t>
            </a:r>
          </a:p>
          <a:p>
            <a:pPr lvl="1"/>
            <a:r>
              <a:rPr lang="en-US" dirty="0"/>
              <a:t>Uploading Organization Documents</a:t>
            </a:r>
          </a:p>
          <a:p>
            <a:pPr lvl="1"/>
            <a:r>
              <a:rPr lang="en-US" dirty="0"/>
              <a:t>Submitting Changes or Updates to your Profile</a:t>
            </a:r>
          </a:p>
          <a:p>
            <a:pPr lvl="1"/>
            <a:endParaRPr lang="en-US" dirty="0"/>
          </a:p>
          <a:p>
            <a:r>
              <a:rPr lang="en-US" dirty="0"/>
              <a:t>EBS GCC Application (2025 Program Priorities)</a:t>
            </a:r>
          </a:p>
          <a:p>
            <a:pPr lvl="1"/>
            <a:endParaRPr lang="en-US" sz="400" dirty="0"/>
          </a:p>
          <a:p>
            <a:pPr lvl="1"/>
            <a:r>
              <a:rPr lang="en-US" dirty="0"/>
              <a:t>Completing Application Details</a:t>
            </a:r>
          </a:p>
          <a:p>
            <a:pPr lvl="1"/>
            <a:r>
              <a:rPr lang="en-US" dirty="0"/>
              <a:t>Creating the Project Budget</a:t>
            </a:r>
          </a:p>
          <a:p>
            <a:pPr lvl="1"/>
            <a:r>
              <a:rPr lang="en-US" dirty="0"/>
              <a:t>Submitting the Application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Demo</a:t>
            </a:r>
          </a:p>
        </p:txBody>
      </p:sp>
    </p:spTree>
    <p:extLst>
      <p:ext uri="{BB962C8B-B14F-4D97-AF65-F5344CB8AC3E}">
        <p14:creationId xmlns:p14="http://schemas.microsoft.com/office/powerpoint/2010/main" val="3000359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D70837-AC91-43D9-13EB-067D93E7A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GCC Grants Administrator</a:t>
            </a:r>
          </a:p>
          <a:p>
            <a:endParaRPr lang="en-US" dirty="0"/>
          </a:p>
          <a:p>
            <a:r>
              <a:rPr lang="en-US" dirty="0"/>
              <a:t>Online Documentation</a:t>
            </a:r>
          </a:p>
          <a:p>
            <a:pPr lvl="1"/>
            <a:r>
              <a:rPr lang="en-US" dirty="0">
                <a:hlinkClick r:id="rId3"/>
              </a:rPr>
              <a:t>EBS Users Guide</a:t>
            </a:r>
            <a:endParaRPr lang="en-US" dirty="0"/>
          </a:p>
          <a:p>
            <a:endParaRPr lang="en-US" dirty="0"/>
          </a:p>
          <a:p>
            <a:r>
              <a:rPr lang="en-US" dirty="0"/>
              <a:t>EBS Help Desk – </a:t>
            </a:r>
            <a:r>
              <a:rPr lang="en-US" dirty="0">
                <a:hlinkClick r:id="rId4"/>
              </a:rPr>
              <a:t>EBSSupport@ncdot.gov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CA0E-D570-6763-014B-235A38D0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7D969-FAF6-4667-9EED-A6C98B22320E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F91B1-0909-F183-929E-DCA5414BF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EBS Resources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805086-E63D-39D5-F617-244C57D1EC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7149004" y="4137851"/>
            <a:ext cx="1994996" cy="186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729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PStheme">
  <a:themeElements>
    <a:clrScheme name="Custom 2">
      <a:dk1>
        <a:srgbClr val="39639D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DA1F28"/>
      </a:accent2>
      <a:accent3>
        <a:srgbClr val="DA1F28"/>
      </a:accent3>
      <a:accent4>
        <a:srgbClr val="DA1F28"/>
      </a:accent4>
      <a:accent5>
        <a:srgbClr val="DA1F28"/>
      </a:accent5>
      <a:accent6>
        <a:srgbClr val="DA1F28"/>
      </a:accent6>
      <a:hlink>
        <a:srgbClr val="DA1F28"/>
      </a:hlink>
      <a:folHlink>
        <a:srgbClr val="DA1F2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DPStheme</Template>
  <TotalTime>29224</TotalTime>
  <Words>232</Words>
  <Application>Microsoft Office PowerPoint</Application>
  <PresentationFormat>On-screen Show (4:3)</PresentationFormat>
  <Paragraphs>67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Verdana</vt:lpstr>
      <vt:lpstr>Wingdings 2</vt:lpstr>
      <vt:lpstr>Wingdings 3</vt:lpstr>
      <vt:lpstr>DPStheme</vt:lpstr>
      <vt:lpstr>EBS Update &amp; Demo</vt:lpstr>
      <vt:lpstr>EBS Update Topics</vt:lpstr>
      <vt:lpstr>Requesting Access to EBS</vt:lpstr>
      <vt:lpstr>Requesting Access to EBS - NCID</vt:lpstr>
      <vt:lpstr>EBS Login</vt:lpstr>
      <vt:lpstr>EBS Demo</vt:lpstr>
      <vt:lpstr>EBS Resources</vt:lpstr>
    </vt:vector>
  </TitlesOfParts>
  <Company>NC CC&amp;PS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Mason, Kathy</dc:creator>
  <cp:lastModifiedBy>Farrell, Kevin</cp:lastModifiedBy>
  <cp:revision>202</cp:revision>
  <dcterms:created xsi:type="dcterms:W3CDTF">2012-07-26T16:23:26Z</dcterms:created>
  <dcterms:modified xsi:type="dcterms:W3CDTF">2024-10-29T15:59:01Z</dcterms:modified>
</cp:coreProperties>
</file>