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38"/>
  </p:notesMasterIdLst>
  <p:sldIdLst>
    <p:sldId id="256" r:id="rId5"/>
    <p:sldId id="759" r:id="rId6"/>
    <p:sldId id="328" r:id="rId7"/>
    <p:sldId id="257" r:id="rId8"/>
    <p:sldId id="329" r:id="rId9"/>
    <p:sldId id="310" r:id="rId10"/>
    <p:sldId id="366" r:id="rId11"/>
    <p:sldId id="792" r:id="rId12"/>
    <p:sldId id="319" r:id="rId13"/>
    <p:sldId id="306" r:id="rId14"/>
    <p:sldId id="833" r:id="rId15"/>
    <p:sldId id="831" r:id="rId16"/>
    <p:sldId id="836" r:id="rId17"/>
    <p:sldId id="841" r:id="rId18"/>
    <p:sldId id="297" r:id="rId19"/>
    <p:sldId id="688" r:id="rId20"/>
    <p:sldId id="350" r:id="rId21"/>
    <p:sldId id="675" r:id="rId22"/>
    <p:sldId id="309" r:id="rId23"/>
    <p:sldId id="793" r:id="rId24"/>
    <p:sldId id="623" r:id="rId25"/>
    <p:sldId id="796" r:id="rId26"/>
    <p:sldId id="692" r:id="rId27"/>
    <p:sldId id="417" r:id="rId28"/>
    <p:sldId id="418" r:id="rId29"/>
    <p:sldId id="419" r:id="rId30"/>
    <p:sldId id="622" r:id="rId31"/>
    <p:sldId id="624" r:id="rId32"/>
    <p:sldId id="844" r:id="rId33"/>
    <p:sldId id="843" r:id="rId34"/>
    <p:sldId id="845" r:id="rId35"/>
    <p:sldId id="842" r:id="rId36"/>
    <p:sldId id="690"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C73E2A8-44E3-4EA9-A4A3-799868849437}">
          <p14:sldIdLst>
            <p14:sldId id="256"/>
            <p14:sldId id="759"/>
            <p14:sldId id="328"/>
            <p14:sldId id="257"/>
            <p14:sldId id="329"/>
            <p14:sldId id="310"/>
            <p14:sldId id="366"/>
            <p14:sldId id="792"/>
            <p14:sldId id="319"/>
            <p14:sldId id="306"/>
            <p14:sldId id="833"/>
            <p14:sldId id="831"/>
            <p14:sldId id="836"/>
            <p14:sldId id="841"/>
            <p14:sldId id="297"/>
            <p14:sldId id="688"/>
            <p14:sldId id="350"/>
            <p14:sldId id="675"/>
            <p14:sldId id="309"/>
            <p14:sldId id="793"/>
            <p14:sldId id="623"/>
            <p14:sldId id="796"/>
            <p14:sldId id="692"/>
            <p14:sldId id="417"/>
            <p14:sldId id="418"/>
            <p14:sldId id="419"/>
            <p14:sldId id="622"/>
            <p14:sldId id="624"/>
            <p14:sldId id="844"/>
            <p14:sldId id="843"/>
            <p14:sldId id="845"/>
            <p14:sldId id="842"/>
            <p14:sldId id="69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55" autoAdjust="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1B313C-C10B-44F0-A6A6-4199B3450C90}"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US"/>
        </a:p>
      </dgm:t>
    </dgm:pt>
    <dgm:pt modelId="{8A19F945-1F84-456D-9B17-C1E28661FDBC}">
      <dgm:prSet phldrT="[Text]" custT="1"/>
      <dgm:spPr/>
      <dgm:t>
        <a:bodyPr/>
        <a:lstStyle/>
        <a:p>
          <a:r>
            <a:rPr lang="en-US" sz="3200" b="1" dirty="0"/>
            <a:t>Juvenile Justice Planning Committee</a:t>
          </a:r>
        </a:p>
      </dgm:t>
    </dgm:pt>
    <dgm:pt modelId="{720AB07C-4BF2-4A45-B09F-EEA07F03DE71}" type="parTrans" cxnId="{B6C541C2-9316-4EA0-B782-DEB935C45F4C}">
      <dgm:prSet/>
      <dgm:spPr/>
      <dgm:t>
        <a:bodyPr/>
        <a:lstStyle/>
        <a:p>
          <a:endParaRPr lang="en-US"/>
        </a:p>
      </dgm:t>
    </dgm:pt>
    <dgm:pt modelId="{F6A6F399-0CDD-4A09-B533-712859384844}" type="sibTrans" cxnId="{B6C541C2-9316-4EA0-B782-DEB935C45F4C}">
      <dgm:prSet/>
      <dgm:spPr/>
      <dgm:t>
        <a:bodyPr/>
        <a:lstStyle/>
        <a:p>
          <a:endParaRPr lang="en-US"/>
        </a:p>
      </dgm:t>
    </dgm:pt>
    <dgm:pt modelId="{E1A6BBE4-D656-4880-9C69-22C0090BA49B}">
      <dgm:prSet phldrT="[Text]" custT="1"/>
      <dgm:spPr/>
      <dgm:t>
        <a:bodyPr/>
        <a:lstStyle/>
        <a:p>
          <a:pPr marL="228600" lvl="1" indent="0" defTabSz="1111250">
            <a:lnSpc>
              <a:spcPct val="90000"/>
            </a:lnSpc>
            <a:spcBef>
              <a:spcPct val="0"/>
            </a:spcBef>
            <a:spcAft>
              <a:spcPct val="20000"/>
            </a:spcAft>
            <a:buNone/>
          </a:pPr>
          <a:r>
            <a:rPr lang="en-US" sz="2000" b="0" i="0" dirty="0">
              <a:solidFill>
                <a:schemeClr val="bg1"/>
              </a:solidFill>
            </a:rPr>
            <a:t>Mission: to provide resources for youth who are at-risk of becoming delinquent due to individual, school, family, peer or community factors. These resources provide services for youth who are delinquent, undisciplined, or involved in the juvenile court process from intake through aftercare.</a:t>
          </a:r>
          <a:endParaRPr lang="en-US" sz="2000" dirty="0">
            <a:solidFill>
              <a:schemeClr val="bg1"/>
            </a:solidFill>
          </a:endParaRPr>
        </a:p>
      </dgm:t>
    </dgm:pt>
    <dgm:pt modelId="{C7FFECE6-6E24-43EF-A809-DE545687AC68}" type="parTrans" cxnId="{D9BD36AE-C30A-4FC6-8A62-6E4B52C23550}">
      <dgm:prSet/>
      <dgm:spPr/>
      <dgm:t>
        <a:bodyPr/>
        <a:lstStyle/>
        <a:p>
          <a:endParaRPr lang="en-US"/>
        </a:p>
      </dgm:t>
    </dgm:pt>
    <dgm:pt modelId="{FA8E766A-377E-4B88-9C74-9F47999C2813}" type="sibTrans" cxnId="{D9BD36AE-C30A-4FC6-8A62-6E4B52C23550}">
      <dgm:prSet/>
      <dgm:spPr/>
      <dgm:t>
        <a:bodyPr/>
        <a:lstStyle/>
        <a:p>
          <a:endParaRPr lang="en-US"/>
        </a:p>
      </dgm:t>
    </dgm:pt>
    <dgm:pt modelId="{1D334514-E0EC-4BDF-AAD7-40D874F4A16B}">
      <dgm:prSet phldrT="[Text]" custT="1"/>
      <dgm:spPr/>
      <dgm:t>
        <a:bodyPr/>
        <a:lstStyle/>
        <a:p>
          <a:pPr marL="228600" lvl="1" indent="0" defTabSz="1111250">
            <a:lnSpc>
              <a:spcPct val="90000"/>
            </a:lnSpc>
            <a:spcBef>
              <a:spcPct val="0"/>
            </a:spcBef>
            <a:spcAft>
              <a:spcPct val="20000"/>
            </a:spcAft>
            <a:buNone/>
          </a:pPr>
          <a:endParaRPr lang="en-US" sz="1050" dirty="0">
            <a:solidFill>
              <a:schemeClr val="bg1"/>
            </a:solidFill>
          </a:endParaRPr>
        </a:p>
        <a:p>
          <a:pPr marL="228600" marR="0" lvl="1" indent="0" defTabSz="1111250" eaLnBrk="1" fontAlgn="auto" latinLnBrk="0" hangingPunct="1">
            <a:lnSpc>
              <a:spcPct val="90000"/>
            </a:lnSpc>
            <a:spcBef>
              <a:spcPct val="0"/>
            </a:spcBef>
            <a:spcAft>
              <a:spcPct val="20000"/>
            </a:spcAft>
            <a:buClrTx/>
            <a:buSzTx/>
            <a:buFontTx/>
            <a:buNone/>
            <a:tabLst/>
            <a:defRPr/>
          </a:pPr>
          <a:r>
            <a:rPr lang="en-US" sz="2000" b="1" u="none" dirty="0">
              <a:solidFill>
                <a:srgbClr val="FFFF00"/>
              </a:solidFill>
            </a:rPr>
            <a:t>Racial and Ethnic Disparities (R/ED) Subcommittee </a:t>
          </a:r>
          <a:r>
            <a:rPr lang="en-US" sz="2000" b="0" u="none" dirty="0">
              <a:solidFill>
                <a:schemeClr val="bg1"/>
              </a:solidFill>
            </a:rPr>
            <a:t>develops strategies to reduce minority overrepresentation in the juvenile justice system</a:t>
          </a:r>
          <a:endParaRPr lang="en-US" sz="1050" dirty="0">
            <a:solidFill>
              <a:schemeClr val="bg1"/>
            </a:solidFill>
          </a:endParaRPr>
        </a:p>
      </dgm:t>
    </dgm:pt>
    <dgm:pt modelId="{CAC1DF52-0AB1-45E8-9030-1DAF273A4A62}" type="parTrans" cxnId="{D7506B26-E217-4CA9-86D4-D6E1596A1B41}">
      <dgm:prSet/>
      <dgm:spPr/>
      <dgm:t>
        <a:bodyPr/>
        <a:lstStyle/>
        <a:p>
          <a:endParaRPr lang="en-US"/>
        </a:p>
      </dgm:t>
    </dgm:pt>
    <dgm:pt modelId="{A069AB76-87B0-4E9F-AFC4-CC3A59D291D4}" type="sibTrans" cxnId="{D7506B26-E217-4CA9-86D4-D6E1596A1B41}">
      <dgm:prSet/>
      <dgm:spPr/>
      <dgm:t>
        <a:bodyPr/>
        <a:lstStyle/>
        <a:p>
          <a:endParaRPr lang="en-US"/>
        </a:p>
      </dgm:t>
    </dgm:pt>
    <dgm:pt modelId="{F76E16D1-15B7-4F4B-B107-B4D7B8DD841B}">
      <dgm:prSet phldrT="[Text]" custT="1"/>
      <dgm:spPr/>
      <dgm:t>
        <a:bodyPr/>
        <a:lstStyle/>
        <a:p>
          <a:pPr marL="228600" lvl="1" indent="0" defTabSz="1111250">
            <a:lnSpc>
              <a:spcPct val="90000"/>
            </a:lnSpc>
            <a:spcBef>
              <a:spcPct val="0"/>
            </a:spcBef>
            <a:spcAft>
              <a:spcPct val="20000"/>
            </a:spcAft>
            <a:buNone/>
          </a:pPr>
          <a:endParaRPr lang="en-US" sz="1050" dirty="0">
            <a:solidFill>
              <a:schemeClr val="bg1"/>
            </a:solidFill>
          </a:endParaRPr>
        </a:p>
      </dgm:t>
    </dgm:pt>
    <dgm:pt modelId="{0DF97123-4383-4D11-B0A1-544C68E7DC70}" type="parTrans" cxnId="{6C1B61EF-916F-4288-9E6C-627220B30613}">
      <dgm:prSet/>
      <dgm:spPr/>
      <dgm:t>
        <a:bodyPr/>
        <a:lstStyle/>
        <a:p>
          <a:endParaRPr lang="en-US"/>
        </a:p>
      </dgm:t>
    </dgm:pt>
    <dgm:pt modelId="{69398D65-41E1-4B16-8BC0-3F3441CF424D}" type="sibTrans" cxnId="{6C1B61EF-916F-4288-9E6C-627220B30613}">
      <dgm:prSet/>
      <dgm:spPr/>
      <dgm:t>
        <a:bodyPr/>
        <a:lstStyle/>
        <a:p>
          <a:endParaRPr lang="en-US"/>
        </a:p>
      </dgm:t>
    </dgm:pt>
    <dgm:pt modelId="{C9662E17-384D-4EAA-9928-8D5AE0E62989}">
      <dgm:prSet phldrT="[Text]" custT="1"/>
      <dgm:spPr/>
      <dgm:t>
        <a:bodyPr/>
        <a:lstStyle/>
        <a:p>
          <a:pPr marL="228600" lvl="1" indent="0" defTabSz="1111250">
            <a:lnSpc>
              <a:spcPct val="90000"/>
            </a:lnSpc>
            <a:spcBef>
              <a:spcPct val="0"/>
            </a:spcBef>
            <a:spcAft>
              <a:spcPct val="20000"/>
            </a:spcAft>
            <a:buNone/>
          </a:pPr>
          <a:endParaRPr lang="en-US" sz="1050" u="none" dirty="0">
            <a:solidFill>
              <a:srgbClr val="FFFF00"/>
            </a:solidFill>
          </a:endParaRPr>
        </a:p>
      </dgm:t>
    </dgm:pt>
    <dgm:pt modelId="{3A4F8C6E-894B-4177-A52D-D9C91A0C45C6}" type="parTrans" cxnId="{BFCB93B8-2600-4B60-BA46-F3D29C4B3C1B}">
      <dgm:prSet/>
      <dgm:spPr/>
      <dgm:t>
        <a:bodyPr/>
        <a:lstStyle/>
        <a:p>
          <a:endParaRPr lang="en-US"/>
        </a:p>
      </dgm:t>
    </dgm:pt>
    <dgm:pt modelId="{B29F3597-5DBA-4925-B6BE-6627EE75485F}" type="sibTrans" cxnId="{BFCB93B8-2600-4B60-BA46-F3D29C4B3C1B}">
      <dgm:prSet/>
      <dgm:spPr/>
      <dgm:t>
        <a:bodyPr/>
        <a:lstStyle/>
        <a:p>
          <a:endParaRPr lang="en-US"/>
        </a:p>
      </dgm:t>
    </dgm:pt>
    <dgm:pt modelId="{07D8C4FE-8B2C-4F01-860E-9EE4127A05D4}">
      <dgm:prSet phldrT="[Text]" custT="1"/>
      <dgm:spPr/>
      <dgm:t>
        <a:bodyPr/>
        <a:lstStyle/>
        <a:p>
          <a:pPr marL="228600" lvl="1" indent="0" defTabSz="1111250">
            <a:lnSpc>
              <a:spcPct val="90000"/>
            </a:lnSpc>
            <a:spcBef>
              <a:spcPct val="0"/>
            </a:spcBef>
            <a:spcAft>
              <a:spcPct val="20000"/>
            </a:spcAft>
            <a:buNone/>
          </a:pPr>
          <a:endParaRPr lang="en-US" sz="1050" dirty="0">
            <a:solidFill>
              <a:schemeClr val="bg1"/>
            </a:solidFill>
          </a:endParaRPr>
        </a:p>
      </dgm:t>
    </dgm:pt>
    <dgm:pt modelId="{066E5150-023A-41A8-99B1-4C1F340813DF}" type="parTrans" cxnId="{B2D0073B-1AB8-4B48-9850-A753DA45C384}">
      <dgm:prSet/>
      <dgm:spPr/>
      <dgm:t>
        <a:bodyPr/>
        <a:lstStyle/>
        <a:p>
          <a:endParaRPr lang="en-US"/>
        </a:p>
      </dgm:t>
    </dgm:pt>
    <dgm:pt modelId="{46932534-310A-4E68-A2E5-48121619EBD6}" type="sibTrans" cxnId="{B2D0073B-1AB8-4B48-9850-A753DA45C384}">
      <dgm:prSet/>
      <dgm:spPr/>
      <dgm:t>
        <a:bodyPr/>
        <a:lstStyle/>
        <a:p>
          <a:endParaRPr lang="en-US"/>
        </a:p>
      </dgm:t>
    </dgm:pt>
    <dgm:pt modelId="{196979E5-1808-4C1D-94C2-941575CABA8F}">
      <dgm:prSet phldrT="[Text]" custT="1"/>
      <dgm:spPr/>
      <dgm:t>
        <a:bodyPr/>
        <a:lstStyle/>
        <a:p>
          <a:pPr marL="228600" lvl="1" indent="0" defTabSz="1111250">
            <a:lnSpc>
              <a:spcPct val="90000"/>
            </a:lnSpc>
            <a:spcBef>
              <a:spcPct val="0"/>
            </a:spcBef>
            <a:spcAft>
              <a:spcPct val="20000"/>
            </a:spcAft>
            <a:buNone/>
          </a:pPr>
          <a:endParaRPr lang="en-US" sz="1050" dirty="0">
            <a:solidFill>
              <a:schemeClr val="bg1"/>
            </a:solidFill>
          </a:endParaRPr>
        </a:p>
      </dgm:t>
    </dgm:pt>
    <dgm:pt modelId="{1E302564-5026-4ED6-8CB8-979590A93751}" type="parTrans" cxnId="{22322F1F-645E-46D2-BAC2-FE333344EE30}">
      <dgm:prSet/>
      <dgm:spPr/>
      <dgm:t>
        <a:bodyPr/>
        <a:lstStyle/>
        <a:p>
          <a:endParaRPr lang="en-US"/>
        </a:p>
      </dgm:t>
    </dgm:pt>
    <dgm:pt modelId="{BA685CFF-363B-4DE9-8027-6E6F6689C4BA}" type="sibTrans" cxnId="{22322F1F-645E-46D2-BAC2-FE333344EE30}">
      <dgm:prSet/>
      <dgm:spPr/>
      <dgm:t>
        <a:bodyPr/>
        <a:lstStyle/>
        <a:p>
          <a:endParaRPr lang="en-US"/>
        </a:p>
      </dgm:t>
    </dgm:pt>
    <dgm:pt modelId="{94DF857D-AB2C-49FD-BC63-DEEE234D1511}">
      <dgm:prSet phldrT="[Text]" custT="1"/>
      <dgm:spPr/>
      <dgm:t>
        <a:bodyPr/>
        <a:lstStyle/>
        <a:p>
          <a:pPr marL="228600" lvl="1" indent="0" defTabSz="1111250">
            <a:lnSpc>
              <a:spcPct val="90000"/>
            </a:lnSpc>
            <a:spcBef>
              <a:spcPct val="0"/>
            </a:spcBef>
            <a:spcAft>
              <a:spcPct val="20000"/>
            </a:spcAft>
            <a:buFont typeface="Arial" panose="020B0604020202020204" pitchFamily="34" charset="0"/>
            <a:buChar char="•"/>
          </a:pPr>
          <a:endParaRPr lang="en-US" sz="1050" dirty="0">
            <a:solidFill>
              <a:schemeClr val="bg1"/>
            </a:solidFill>
          </a:endParaRPr>
        </a:p>
      </dgm:t>
    </dgm:pt>
    <dgm:pt modelId="{1DB5E9CF-DF4A-422C-A519-35331FBF5BB8}" type="parTrans" cxnId="{7A2047FF-EAD0-4B5C-986C-F961432E52CF}">
      <dgm:prSet/>
      <dgm:spPr/>
      <dgm:t>
        <a:bodyPr/>
        <a:lstStyle/>
        <a:p>
          <a:endParaRPr lang="en-US"/>
        </a:p>
      </dgm:t>
    </dgm:pt>
    <dgm:pt modelId="{D650DE2A-C446-4316-8ABF-FBAC36EA9D19}" type="sibTrans" cxnId="{7A2047FF-EAD0-4B5C-986C-F961432E52CF}">
      <dgm:prSet/>
      <dgm:spPr/>
      <dgm:t>
        <a:bodyPr/>
        <a:lstStyle/>
        <a:p>
          <a:endParaRPr lang="en-US"/>
        </a:p>
      </dgm:t>
    </dgm:pt>
    <dgm:pt modelId="{BB40A358-D769-423C-9BBD-BCB8EA7FC837}">
      <dgm:prSet phldrT="[Text]" custT="1"/>
      <dgm:spPr/>
      <dgm:t>
        <a:bodyPr/>
        <a:lstStyle/>
        <a:p>
          <a:pPr marL="228600" lvl="1" indent="0" defTabSz="1111250">
            <a:lnSpc>
              <a:spcPct val="90000"/>
            </a:lnSpc>
            <a:spcBef>
              <a:spcPct val="0"/>
            </a:spcBef>
            <a:spcAft>
              <a:spcPct val="20000"/>
            </a:spcAft>
            <a:buFont typeface="Arial" panose="020B0604020202020204" pitchFamily="34" charset="0"/>
            <a:buChar char="•"/>
          </a:pPr>
          <a:endParaRPr lang="en-US" sz="1050" dirty="0">
            <a:solidFill>
              <a:schemeClr val="bg1"/>
            </a:solidFill>
          </a:endParaRPr>
        </a:p>
      </dgm:t>
    </dgm:pt>
    <dgm:pt modelId="{6569948E-3CE2-49F2-8548-A3BA89BD1F6F}" type="parTrans" cxnId="{C945C842-F46C-4F29-8FDC-5945289095E4}">
      <dgm:prSet/>
      <dgm:spPr/>
      <dgm:t>
        <a:bodyPr/>
        <a:lstStyle/>
        <a:p>
          <a:endParaRPr lang="en-US"/>
        </a:p>
      </dgm:t>
    </dgm:pt>
    <dgm:pt modelId="{82FD75EA-74BA-437C-B1B5-C44A5602AFD9}" type="sibTrans" cxnId="{C945C842-F46C-4F29-8FDC-5945289095E4}">
      <dgm:prSet/>
      <dgm:spPr/>
      <dgm:t>
        <a:bodyPr/>
        <a:lstStyle/>
        <a:p>
          <a:endParaRPr lang="en-US"/>
        </a:p>
      </dgm:t>
    </dgm:pt>
    <dgm:pt modelId="{10267C71-9051-4DD8-AC80-334FC888526C}">
      <dgm:prSet phldrT="[Text]" custT="1"/>
      <dgm:spPr/>
      <dgm:t>
        <a:bodyPr/>
        <a:lstStyle/>
        <a:p>
          <a:pPr marL="228600" lvl="1" indent="0" defTabSz="1111250">
            <a:lnSpc>
              <a:spcPct val="90000"/>
            </a:lnSpc>
            <a:spcBef>
              <a:spcPct val="0"/>
            </a:spcBef>
            <a:spcAft>
              <a:spcPct val="20000"/>
            </a:spcAft>
            <a:buNone/>
          </a:pPr>
          <a:endParaRPr lang="en-US" sz="2000" dirty="0">
            <a:solidFill>
              <a:schemeClr val="bg1"/>
            </a:solidFill>
          </a:endParaRPr>
        </a:p>
      </dgm:t>
    </dgm:pt>
    <dgm:pt modelId="{DBAF03BB-E155-442B-AE7D-217552698817}" type="parTrans" cxnId="{8FFCE626-AFE1-4C45-B8EB-37EC6C654D9E}">
      <dgm:prSet/>
      <dgm:spPr/>
      <dgm:t>
        <a:bodyPr/>
        <a:lstStyle/>
        <a:p>
          <a:endParaRPr lang="en-US"/>
        </a:p>
      </dgm:t>
    </dgm:pt>
    <dgm:pt modelId="{002C8EBB-7DBF-49C5-B1D0-88FDD59A5232}" type="sibTrans" cxnId="{8FFCE626-AFE1-4C45-B8EB-37EC6C654D9E}">
      <dgm:prSet/>
      <dgm:spPr/>
      <dgm:t>
        <a:bodyPr/>
        <a:lstStyle/>
        <a:p>
          <a:endParaRPr lang="en-US"/>
        </a:p>
      </dgm:t>
    </dgm:pt>
    <dgm:pt modelId="{D87EBD3D-77AC-4150-96F6-810253080DC0}">
      <dgm:prSet phldrT="[Text]" custT="1"/>
      <dgm:spPr/>
      <dgm:t>
        <a:bodyPr/>
        <a:lstStyle/>
        <a:p>
          <a:pPr marL="228600" lvl="1" indent="0" defTabSz="1111250">
            <a:lnSpc>
              <a:spcPct val="90000"/>
            </a:lnSpc>
            <a:spcBef>
              <a:spcPct val="0"/>
            </a:spcBef>
            <a:spcAft>
              <a:spcPct val="20000"/>
            </a:spcAft>
            <a:buNone/>
          </a:pPr>
          <a:endParaRPr lang="en-US" sz="1050" dirty="0">
            <a:solidFill>
              <a:schemeClr val="bg1"/>
            </a:solidFill>
          </a:endParaRPr>
        </a:p>
        <a:p>
          <a:pPr marL="228600" lvl="1" indent="0" defTabSz="1111250">
            <a:lnSpc>
              <a:spcPct val="90000"/>
            </a:lnSpc>
            <a:spcBef>
              <a:spcPct val="0"/>
            </a:spcBef>
            <a:spcAft>
              <a:spcPct val="20000"/>
            </a:spcAft>
            <a:buNone/>
          </a:pPr>
          <a:r>
            <a:rPr lang="en-US" sz="2000" b="1" u="none" dirty="0">
              <a:solidFill>
                <a:srgbClr val="FFFF00"/>
              </a:solidFill>
            </a:rPr>
            <a:t>Children’s Justice Act (CJA) Task Force </a:t>
          </a:r>
          <a:r>
            <a:rPr lang="en-US" sz="2000" u="none" dirty="0">
              <a:solidFill>
                <a:schemeClr val="bg1"/>
              </a:solidFill>
            </a:rPr>
            <a:t>supports the improvement and strengthening of the front end, intake and investigative piece of child abuse and neglect. </a:t>
          </a:r>
          <a:endParaRPr lang="en-US" sz="1050" dirty="0">
            <a:solidFill>
              <a:schemeClr val="bg1"/>
            </a:solidFill>
          </a:endParaRPr>
        </a:p>
      </dgm:t>
    </dgm:pt>
    <dgm:pt modelId="{B51D3281-E464-4A38-ABFB-258B78F58494}" type="parTrans" cxnId="{58D10DD4-7A35-42CB-BD61-597D282B1EAF}">
      <dgm:prSet/>
      <dgm:spPr/>
    </dgm:pt>
    <dgm:pt modelId="{D1F304E1-193E-4B9B-BDA8-D7A2E89C8E11}" type="sibTrans" cxnId="{58D10DD4-7A35-42CB-BD61-597D282B1EAF}">
      <dgm:prSet/>
      <dgm:spPr/>
    </dgm:pt>
    <dgm:pt modelId="{A408E77C-452E-4376-9F87-DCCB741D3DEE}" type="pres">
      <dgm:prSet presAssocID="{981B313C-C10B-44F0-A6A6-4199B3450C90}" presName="linear" presStyleCnt="0">
        <dgm:presLayoutVars>
          <dgm:animLvl val="lvl"/>
          <dgm:resizeHandles val="exact"/>
        </dgm:presLayoutVars>
      </dgm:prSet>
      <dgm:spPr/>
    </dgm:pt>
    <dgm:pt modelId="{E2149CF1-BC1D-4DE5-9268-71CCAD5F1B67}" type="pres">
      <dgm:prSet presAssocID="{8A19F945-1F84-456D-9B17-C1E28661FDBC}" presName="parentText" presStyleLbl="node1" presStyleIdx="0" presStyleCnt="1" custScaleY="171618" custLinFactNeighborX="926" custLinFactNeighborY="-5612">
        <dgm:presLayoutVars>
          <dgm:chMax val="0"/>
          <dgm:bulletEnabled val="1"/>
        </dgm:presLayoutVars>
      </dgm:prSet>
      <dgm:spPr/>
    </dgm:pt>
    <dgm:pt modelId="{5EEDEDAB-1720-4FB9-9101-8FF1EAB4B479}" type="pres">
      <dgm:prSet presAssocID="{8A19F945-1F84-456D-9B17-C1E28661FDBC}" presName="childText" presStyleLbl="revTx" presStyleIdx="0" presStyleCnt="1" custScaleY="111709" custLinFactNeighborY="-6161">
        <dgm:presLayoutVars>
          <dgm:bulletEnabled val="1"/>
        </dgm:presLayoutVars>
      </dgm:prSet>
      <dgm:spPr/>
    </dgm:pt>
  </dgm:ptLst>
  <dgm:cxnLst>
    <dgm:cxn modelId="{22322F1F-645E-46D2-BAC2-FE333344EE30}" srcId="{8A19F945-1F84-456D-9B17-C1E28661FDBC}" destId="{196979E5-1808-4C1D-94C2-941575CABA8F}" srcOrd="6" destOrd="0" parTransId="{1E302564-5026-4ED6-8CB8-979590A93751}" sibTransId="{BA685CFF-363B-4DE9-8027-6E6F6689C4BA}"/>
    <dgm:cxn modelId="{D7506B26-E217-4CA9-86D4-D6E1596A1B41}" srcId="{8A19F945-1F84-456D-9B17-C1E28661FDBC}" destId="{1D334514-E0EC-4BDF-AAD7-40D874F4A16B}" srcOrd="2" destOrd="0" parTransId="{CAC1DF52-0AB1-45E8-9030-1DAF273A4A62}" sibTransId="{A069AB76-87B0-4E9F-AFC4-CC3A59D291D4}"/>
    <dgm:cxn modelId="{8FFCE626-AFE1-4C45-B8EB-37EC6C654D9E}" srcId="{8A19F945-1F84-456D-9B17-C1E28661FDBC}" destId="{10267C71-9051-4DD8-AC80-334FC888526C}" srcOrd="0" destOrd="0" parTransId="{DBAF03BB-E155-442B-AE7D-217552698817}" sibTransId="{002C8EBB-7DBF-49C5-B1D0-88FDD59A5232}"/>
    <dgm:cxn modelId="{B2D0073B-1AB8-4B48-9850-A753DA45C384}" srcId="{8A19F945-1F84-456D-9B17-C1E28661FDBC}" destId="{07D8C4FE-8B2C-4F01-860E-9EE4127A05D4}" srcOrd="7" destOrd="0" parTransId="{066E5150-023A-41A8-99B1-4C1F340813DF}" sibTransId="{46932534-310A-4E68-A2E5-48121619EBD6}"/>
    <dgm:cxn modelId="{A8E3CD5B-2787-4D28-BA34-564C8AE330A7}" type="presOf" srcId="{F76E16D1-15B7-4F4B-B107-B4D7B8DD841B}" destId="{5EEDEDAB-1720-4FB9-9101-8FF1EAB4B479}" srcOrd="0" destOrd="5" presId="urn:microsoft.com/office/officeart/2005/8/layout/vList2"/>
    <dgm:cxn modelId="{1089C161-16C3-4BD7-9A63-246A82629261}" type="presOf" srcId="{94DF857D-AB2C-49FD-BC63-DEEE234D1511}" destId="{5EEDEDAB-1720-4FB9-9101-8FF1EAB4B479}" srcOrd="0" destOrd="8" presId="urn:microsoft.com/office/officeart/2005/8/layout/vList2"/>
    <dgm:cxn modelId="{C945C842-F46C-4F29-8FDC-5945289095E4}" srcId="{8A19F945-1F84-456D-9B17-C1E28661FDBC}" destId="{BB40A358-D769-423C-9BBD-BCB8EA7FC837}" srcOrd="9" destOrd="0" parTransId="{6569948E-3CE2-49F2-8548-A3BA89BD1F6F}" sibTransId="{82FD75EA-74BA-437C-B1B5-C44A5602AFD9}"/>
    <dgm:cxn modelId="{F145E249-0BA9-4CEC-8311-613AE33C5471}" type="presOf" srcId="{981B313C-C10B-44F0-A6A6-4199B3450C90}" destId="{A408E77C-452E-4376-9F87-DCCB741D3DEE}" srcOrd="0" destOrd="0" presId="urn:microsoft.com/office/officeart/2005/8/layout/vList2"/>
    <dgm:cxn modelId="{665DF056-D383-416C-9292-5E72B1BE39DC}" type="presOf" srcId="{C9662E17-384D-4EAA-9928-8D5AE0E62989}" destId="{5EEDEDAB-1720-4FB9-9101-8FF1EAB4B479}" srcOrd="0" destOrd="4" presId="urn:microsoft.com/office/officeart/2005/8/layout/vList2"/>
    <dgm:cxn modelId="{ECADB29B-9ED4-4A8E-8C33-0542569EC2CE}" type="presOf" srcId="{196979E5-1808-4C1D-94C2-941575CABA8F}" destId="{5EEDEDAB-1720-4FB9-9101-8FF1EAB4B479}" srcOrd="0" destOrd="6" presId="urn:microsoft.com/office/officeart/2005/8/layout/vList2"/>
    <dgm:cxn modelId="{10CF779E-90B4-43B5-ACA2-8D3B768A91F2}" type="presOf" srcId="{1D334514-E0EC-4BDF-AAD7-40D874F4A16B}" destId="{5EEDEDAB-1720-4FB9-9101-8FF1EAB4B479}" srcOrd="0" destOrd="2" presId="urn:microsoft.com/office/officeart/2005/8/layout/vList2"/>
    <dgm:cxn modelId="{6ACE82AA-9627-469B-8128-B764DAAFDD2B}" type="presOf" srcId="{07D8C4FE-8B2C-4F01-860E-9EE4127A05D4}" destId="{5EEDEDAB-1720-4FB9-9101-8FF1EAB4B479}" srcOrd="0" destOrd="7" presId="urn:microsoft.com/office/officeart/2005/8/layout/vList2"/>
    <dgm:cxn modelId="{D9BD36AE-C30A-4FC6-8A62-6E4B52C23550}" srcId="{8A19F945-1F84-456D-9B17-C1E28661FDBC}" destId="{E1A6BBE4-D656-4880-9C69-22C0090BA49B}" srcOrd="1" destOrd="0" parTransId="{C7FFECE6-6E24-43EF-A809-DE545687AC68}" sibTransId="{FA8E766A-377E-4B88-9C74-9F47999C2813}"/>
    <dgm:cxn modelId="{9927CEB7-C5BB-4D02-8390-BB27018E7327}" type="presOf" srcId="{D87EBD3D-77AC-4150-96F6-810253080DC0}" destId="{5EEDEDAB-1720-4FB9-9101-8FF1EAB4B479}" srcOrd="0" destOrd="3" presId="urn:microsoft.com/office/officeart/2005/8/layout/vList2"/>
    <dgm:cxn modelId="{BFCB93B8-2600-4B60-BA46-F3D29C4B3C1B}" srcId="{8A19F945-1F84-456D-9B17-C1E28661FDBC}" destId="{C9662E17-384D-4EAA-9928-8D5AE0E62989}" srcOrd="4" destOrd="0" parTransId="{3A4F8C6E-894B-4177-A52D-D9C91A0C45C6}" sibTransId="{B29F3597-5DBA-4925-B6BE-6627EE75485F}"/>
    <dgm:cxn modelId="{B6C541C2-9316-4EA0-B782-DEB935C45F4C}" srcId="{981B313C-C10B-44F0-A6A6-4199B3450C90}" destId="{8A19F945-1F84-456D-9B17-C1E28661FDBC}" srcOrd="0" destOrd="0" parTransId="{720AB07C-4BF2-4A45-B09F-EEA07F03DE71}" sibTransId="{F6A6F399-0CDD-4A09-B533-712859384844}"/>
    <dgm:cxn modelId="{65A2BCC2-6284-4881-B311-195D71F211DC}" type="presOf" srcId="{BB40A358-D769-423C-9BBD-BCB8EA7FC837}" destId="{5EEDEDAB-1720-4FB9-9101-8FF1EAB4B479}" srcOrd="0" destOrd="9" presId="urn:microsoft.com/office/officeart/2005/8/layout/vList2"/>
    <dgm:cxn modelId="{58D10DD4-7A35-42CB-BD61-597D282B1EAF}" srcId="{8A19F945-1F84-456D-9B17-C1E28661FDBC}" destId="{D87EBD3D-77AC-4150-96F6-810253080DC0}" srcOrd="3" destOrd="0" parTransId="{B51D3281-E464-4A38-ABFB-258B78F58494}" sibTransId="{D1F304E1-193E-4B9B-BDA8-D7A2E89C8E11}"/>
    <dgm:cxn modelId="{EE9748E9-C165-47F5-AE42-DC9010D8B2F5}" type="presOf" srcId="{10267C71-9051-4DD8-AC80-334FC888526C}" destId="{5EEDEDAB-1720-4FB9-9101-8FF1EAB4B479}" srcOrd="0" destOrd="0" presId="urn:microsoft.com/office/officeart/2005/8/layout/vList2"/>
    <dgm:cxn modelId="{6C1B61EF-916F-4288-9E6C-627220B30613}" srcId="{8A19F945-1F84-456D-9B17-C1E28661FDBC}" destId="{F76E16D1-15B7-4F4B-B107-B4D7B8DD841B}" srcOrd="5" destOrd="0" parTransId="{0DF97123-4383-4D11-B0A1-544C68E7DC70}" sibTransId="{69398D65-41E1-4B16-8BC0-3F3441CF424D}"/>
    <dgm:cxn modelId="{8F6C75F4-20B5-4802-A150-AB54C68ECED7}" type="presOf" srcId="{E1A6BBE4-D656-4880-9C69-22C0090BA49B}" destId="{5EEDEDAB-1720-4FB9-9101-8FF1EAB4B479}" srcOrd="0" destOrd="1" presId="urn:microsoft.com/office/officeart/2005/8/layout/vList2"/>
    <dgm:cxn modelId="{942A57FE-C90F-410D-A3D5-AC8032B57A64}" type="presOf" srcId="{8A19F945-1F84-456D-9B17-C1E28661FDBC}" destId="{E2149CF1-BC1D-4DE5-9268-71CCAD5F1B67}" srcOrd="0" destOrd="0" presId="urn:microsoft.com/office/officeart/2005/8/layout/vList2"/>
    <dgm:cxn modelId="{7A2047FF-EAD0-4B5C-986C-F961432E52CF}" srcId="{8A19F945-1F84-456D-9B17-C1E28661FDBC}" destId="{94DF857D-AB2C-49FD-BC63-DEEE234D1511}" srcOrd="8" destOrd="0" parTransId="{1DB5E9CF-DF4A-422C-A519-35331FBF5BB8}" sibTransId="{D650DE2A-C446-4316-8ABF-FBAC36EA9D19}"/>
    <dgm:cxn modelId="{0E9FCFDE-994C-4F08-AAEE-A72F908728FC}" type="presParOf" srcId="{A408E77C-452E-4376-9F87-DCCB741D3DEE}" destId="{E2149CF1-BC1D-4DE5-9268-71CCAD5F1B67}" srcOrd="0" destOrd="0" presId="urn:microsoft.com/office/officeart/2005/8/layout/vList2"/>
    <dgm:cxn modelId="{14F37535-83CF-43BB-930D-279CA19384C9}" type="presParOf" srcId="{A408E77C-452E-4376-9F87-DCCB741D3DEE}" destId="{5EEDEDAB-1720-4FB9-9101-8FF1EAB4B479}"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2853C8-F773-4745-9A9F-28F161E63BA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3E7A5558-7B58-4E4B-BD42-6BABA5A2C89C}">
      <dgm:prSet phldrT="[Text]"/>
      <dgm:spPr/>
      <dgm:t>
        <a:bodyPr/>
        <a:lstStyle/>
        <a:p>
          <a:pPr>
            <a:buClr>
              <a:schemeClr val="tx1"/>
            </a:buClr>
            <a:buFont typeface="Wingdings" panose="05000000000000000000" pitchFamily="2" charset="2"/>
            <a:buChar char="§"/>
          </a:pPr>
          <a:r>
            <a:rPr lang="en-US" dirty="0"/>
            <a:t>Grantees report to Governor’s Crime Commission</a:t>
          </a:r>
        </a:p>
      </dgm:t>
    </dgm:pt>
    <dgm:pt modelId="{851C6A3E-1997-41FB-BCBA-E890AC425675}" type="parTrans" cxnId="{1877DBB1-8484-49FA-B451-624361B68EAF}">
      <dgm:prSet/>
      <dgm:spPr/>
      <dgm:t>
        <a:bodyPr/>
        <a:lstStyle/>
        <a:p>
          <a:endParaRPr lang="en-US"/>
        </a:p>
      </dgm:t>
    </dgm:pt>
    <dgm:pt modelId="{9AA9D0BF-7119-409A-9640-1914D495140D}" type="sibTrans" cxnId="{1877DBB1-8484-49FA-B451-624361B68EAF}">
      <dgm:prSet/>
      <dgm:spPr/>
      <dgm:t>
        <a:bodyPr/>
        <a:lstStyle/>
        <a:p>
          <a:endParaRPr lang="en-US"/>
        </a:p>
      </dgm:t>
    </dgm:pt>
    <dgm:pt modelId="{06C37AEF-A13A-485E-9EC8-78CC543C2C88}">
      <dgm:prSet phldrT="[Text]"/>
      <dgm:spPr/>
      <dgm:t>
        <a:bodyPr/>
        <a:lstStyle/>
        <a:p>
          <a:pPr>
            <a:buClr>
              <a:schemeClr val="tx1"/>
            </a:buClr>
            <a:buFont typeface="Wingdings" panose="05000000000000000000" pitchFamily="2" charset="2"/>
            <a:buChar char="§"/>
          </a:pPr>
          <a:r>
            <a:rPr lang="en-US" dirty="0"/>
            <a:t>GCC reports the data for the State to Federal partners (OJJDP, US DHHS)</a:t>
          </a:r>
        </a:p>
      </dgm:t>
    </dgm:pt>
    <dgm:pt modelId="{4462EF83-670C-42E1-96FB-6B3CA9BAB514}" type="parTrans" cxnId="{FF5C42BC-4C9A-4FBC-A0CE-0C0D8B9C7033}">
      <dgm:prSet/>
      <dgm:spPr/>
      <dgm:t>
        <a:bodyPr/>
        <a:lstStyle/>
        <a:p>
          <a:endParaRPr lang="en-US"/>
        </a:p>
      </dgm:t>
    </dgm:pt>
    <dgm:pt modelId="{0D1D1B2F-C5D3-4883-96E3-FD66925D2332}" type="sibTrans" cxnId="{FF5C42BC-4C9A-4FBC-A0CE-0C0D8B9C7033}">
      <dgm:prSet/>
      <dgm:spPr/>
      <dgm:t>
        <a:bodyPr/>
        <a:lstStyle/>
        <a:p>
          <a:endParaRPr lang="en-US"/>
        </a:p>
      </dgm:t>
    </dgm:pt>
    <dgm:pt modelId="{E5FC1C2F-4529-4480-812C-F28E2EF4D15E}">
      <dgm:prSet phldrT="[Text]"/>
      <dgm:spPr/>
      <dgm:t>
        <a:bodyPr/>
        <a:lstStyle/>
        <a:p>
          <a:pPr>
            <a:buClr>
              <a:schemeClr val="tx1"/>
            </a:buClr>
            <a:buFont typeface="Wingdings" panose="05000000000000000000" pitchFamily="2" charset="2"/>
            <a:buChar char="§"/>
          </a:pPr>
          <a:r>
            <a:rPr lang="en-US" dirty="0"/>
            <a:t>Federal partners report nationwide data to Congress, &amp; the Office of Management and Budget (OMB)</a:t>
          </a:r>
        </a:p>
      </dgm:t>
    </dgm:pt>
    <dgm:pt modelId="{1358384E-693C-413D-A09C-964DF5D4CE81}" type="parTrans" cxnId="{A34F5207-E67C-45A0-A4AD-F3DD350B9176}">
      <dgm:prSet/>
      <dgm:spPr/>
      <dgm:t>
        <a:bodyPr/>
        <a:lstStyle/>
        <a:p>
          <a:endParaRPr lang="en-US"/>
        </a:p>
      </dgm:t>
    </dgm:pt>
    <dgm:pt modelId="{D4617EAA-5DDD-4EBA-887D-66D4B0946CE8}" type="sibTrans" cxnId="{A34F5207-E67C-45A0-A4AD-F3DD350B9176}">
      <dgm:prSet/>
      <dgm:spPr/>
      <dgm:t>
        <a:bodyPr/>
        <a:lstStyle/>
        <a:p>
          <a:endParaRPr lang="en-US"/>
        </a:p>
      </dgm:t>
    </dgm:pt>
    <dgm:pt modelId="{64343AFB-3C0E-4A6A-A6F2-1FF17B5F4331}" type="pres">
      <dgm:prSet presAssocID="{012853C8-F773-4745-9A9F-28F161E63BAB}" presName="CompostProcess" presStyleCnt="0">
        <dgm:presLayoutVars>
          <dgm:dir/>
          <dgm:resizeHandles val="exact"/>
        </dgm:presLayoutVars>
      </dgm:prSet>
      <dgm:spPr/>
    </dgm:pt>
    <dgm:pt modelId="{231E586C-D603-409B-B923-A2159BCBB177}" type="pres">
      <dgm:prSet presAssocID="{012853C8-F773-4745-9A9F-28F161E63BAB}" presName="arrow" presStyleLbl="bgShp" presStyleIdx="0" presStyleCnt="1"/>
      <dgm:spPr/>
    </dgm:pt>
    <dgm:pt modelId="{DB4E48FE-41E3-46AB-84D4-872E3FD7A25C}" type="pres">
      <dgm:prSet presAssocID="{012853C8-F773-4745-9A9F-28F161E63BAB}" presName="linearProcess" presStyleCnt="0"/>
      <dgm:spPr/>
    </dgm:pt>
    <dgm:pt modelId="{43B925A5-B429-4FD0-A41B-C4A60CFB1A1F}" type="pres">
      <dgm:prSet presAssocID="{3E7A5558-7B58-4E4B-BD42-6BABA5A2C89C}" presName="textNode" presStyleLbl="node1" presStyleIdx="0" presStyleCnt="3">
        <dgm:presLayoutVars>
          <dgm:bulletEnabled val="1"/>
        </dgm:presLayoutVars>
      </dgm:prSet>
      <dgm:spPr/>
    </dgm:pt>
    <dgm:pt modelId="{3D8B3373-3CF0-4545-B683-EB3F695DA4E2}" type="pres">
      <dgm:prSet presAssocID="{9AA9D0BF-7119-409A-9640-1914D495140D}" presName="sibTrans" presStyleCnt="0"/>
      <dgm:spPr/>
    </dgm:pt>
    <dgm:pt modelId="{A68F841E-13AC-4713-B2C5-147FC42C1280}" type="pres">
      <dgm:prSet presAssocID="{06C37AEF-A13A-485E-9EC8-78CC543C2C88}" presName="textNode" presStyleLbl="node1" presStyleIdx="1" presStyleCnt="3">
        <dgm:presLayoutVars>
          <dgm:bulletEnabled val="1"/>
        </dgm:presLayoutVars>
      </dgm:prSet>
      <dgm:spPr/>
    </dgm:pt>
    <dgm:pt modelId="{AA237022-B9A0-4D9C-99F7-D304C1914246}" type="pres">
      <dgm:prSet presAssocID="{0D1D1B2F-C5D3-4883-96E3-FD66925D2332}" presName="sibTrans" presStyleCnt="0"/>
      <dgm:spPr/>
    </dgm:pt>
    <dgm:pt modelId="{627BE311-F32A-445A-B1B1-F38CCE2BD7D9}" type="pres">
      <dgm:prSet presAssocID="{E5FC1C2F-4529-4480-812C-F28E2EF4D15E}" presName="textNode" presStyleLbl="node1" presStyleIdx="2" presStyleCnt="3">
        <dgm:presLayoutVars>
          <dgm:bulletEnabled val="1"/>
        </dgm:presLayoutVars>
      </dgm:prSet>
      <dgm:spPr/>
    </dgm:pt>
  </dgm:ptLst>
  <dgm:cxnLst>
    <dgm:cxn modelId="{A34F5207-E67C-45A0-A4AD-F3DD350B9176}" srcId="{012853C8-F773-4745-9A9F-28F161E63BAB}" destId="{E5FC1C2F-4529-4480-812C-F28E2EF4D15E}" srcOrd="2" destOrd="0" parTransId="{1358384E-693C-413D-A09C-964DF5D4CE81}" sibTransId="{D4617EAA-5DDD-4EBA-887D-66D4B0946CE8}"/>
    <dgm:cxn modelId="{1839D432-F840-4737-9D15-F9CD98016635}" type="presOf" srcId="{E5FC1C2F-4529-4480-812C-F28E2EF4D15E}" destId="{627BE311-F32A-445A-B1B1-F38CCE2BD7D9}" srcOrd="0" destOrd="0" presId="urn:microsoft.com/office/officeart/2005/8/layout/hProcess9"/>
    <dgm:cxn modelId="{32987844-9EB7-4C9D-AB90-556D641030C0}" type="presOf" srcId="{012853C8-F773-4745-9A9F-28F161E63BAB}" destId="{64343AFB-3C0E-4A6A-A6F2-1FF17B5F4331}" srcOrd="0" destOrd="0" presId="urn:microsoft.com/office/officeart/2005/8/layout/hProcess9"/>
    <dgm:cxn modelId="{73ABBE4B-9B8F-4784-AE84-DA2444F6707D}" type="presOf" srcId="{06C37AEF-A13A-485E-9EC8-78CC543C2C88}" destId="{A68F841E-13AC-4713-B2C5-147FC42C1280}" srcOrd="0" destOrd="0" presId="urn:microsoft.com/office/officeart/2005/8/layout/hProcess9"/>
    <dgm:cxn modelId="{1050CDA1-F987-49EC-8D7D-61FA0F870F4E}" type="presOf" srcId="{3E7A5558-7B58-4E4B-BD42-6BABA5A2C89C}" destId="{43B925A5-B429-4FD0-A41B-C4A60CFB1A1F}" srcOrd="0" destOrd="0" presId="urn:microsoft.com/office/officeart/2005/8/layout/hProcess9"/>
    <dgm:cxn modelId="{1877DBB1-8484-49FA-B451-624361B68EAF}" srcId="{012853C8-F773-4745-9A9F-28F161E63BAB}" destId="{3E7A5558-7B58-4E4B-BD42-6BABA5A2C89C}" srcOrd="0" destOrd="0" parTransId="{851C6A3E-1997-41FB-BCBA-E890AC425675}" sibTransId="{9AA9D0BF-7119-409A-9640-1914D495140D}"/>
    <dgm:cxn modelId="{FF5C42BC-4C9A-4FBC-A0CE-0C0D8B9C7033}" srcId="{012853C8-F773-4745-9A9F-28F161E63BAB}" destId="{06C37AEF-A13A-485E-9EC8-78CC543C2C88}" srcOrd="1" destOrd="0" parTransId="{4462EF83-670C-42E1-96FB-6B3CA9BAB514}" sibTransId="{0D1D1B2F-C5D3-4883-96E3-FD66925D2332}"/>
    <dgm:cxn modelId="{28797720-A4C6-4217-BC97-0ED4E7301416}" type="presParOf" srcId="{64343AFB-3C0E-4A6A-A6F2-1FF17B5F4331}" destId="{231E586C-D603-409B-B923-A2159BCBB177}" srcOrd="0" destOrd="0" presId="urn:microsoft.com/office/officeart/2005/8/layout/hProcess9"/>
    <dgm:cxn modelId="{357CCE57-6E47-41D1-BBF0-D776F6AC4657}" type="presParOf" srcId="{64343AFB-3C0E-4A6A-A6F2-1FF17B5F4331}" destId="{DB4E48FE-41E3-46AB-84D4-872E3FD7A25C}" srcOrd="1" destOrd="0" presId="urn:microsoft.com/office/officeart/2005/8/layout/hProcess9"/>
    <dgm:cxn modelId="{B3E2BEB1-F957-4A10-A3F2-8B85B6DD1156}" type="presParOf" srcId="{DB4E48FE-41E3-46AB-84D4-872E3FD7A25C}" destId="{43B925A5-B429-4FD0-A41B-C4A60CFB1A1F}" srcOrd="0" destOrd="0" presId="urn:microsoft.com/office/officeart/2005/8/layout/hProcess9"/>
    <dgm:cxn modelId="{E3EBE39A-7385-46AC-8455-EE1670DA2858}" type="presParOf" srcId="{DB4E48FE-41E3-46AB-84D4-872E3FD7A25C}" destId="{3D8B3373-3CF0-4545-B683-EB3F695DA4E2}" srcOrd="1" destOrd="0" presId="urn:microsoft.com/office/officeart/2005/8/layout/hProcess9"/>
    <dgm:cxn modelId="{ACCCB8AD-F1D8-47D6-90B8-B7EB721D7752}" type="presParOf" srcId="{DB4E48FE-41E3-46AB-84D4-872E3FD7A25C}" destId="{A68F841E-13AC-4713-B2C5-147FC42C1280}" srcOrd="2" destOrd="0" presId="urn:microsoft.com/office/officeart/2005/8/layout/hProcess9"/>
    <dgm:cxn modelId="{1A9F2728-8A68-423B-B746-C9AF6F82ADA9}" type="presParOf" srcId="{DB4E48FE-41E3-46AB-84D4-872E3FD7A25C}" destId="{AA237022-B9A0-4D9C-99F7-D304C1914246}" srcOrd="3" destOrd="0" presId="urn:microsoft.com/office/officeart/2005/8/layout/hProcess9"/>
    <dgm:cxn modelId="{A01EF14C-4C63-4861-94FF-508E4162B9C0}" type="presParOf" srcId="{DB4E48FE-41E3-46AB-84D4-872E3FD7A25C}" destId="{627BE311-F32A-445A-B1B1-F38CCE2BD7D9}"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49CF1-BC1D-4DE5-9268-71CCAD5F1B67}">
      <dsp:nvSpPr>
        <dsp:cNvPr id="0" name=""/>
        <dsp:cNvSpPr/>
      </dsp:nvSpPr>
      <dsp:spPr>
        <a:xfrm>
          <a:off x="0" y="0"/>
          <a:ext cx="8229600" cy="1100266"/>
        </a:xfrm>
        <a:prstGeom prst="roundRect">
          <a:avLst/>
        </a:prstGeom>
        <a:solidFill>
          <a:schemeClr val="lt1">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t>Juvenile Justice Planning Committee</a:t>
          </a:r>
        </a:p>
      </dsp:txBody>
      <dsp:txXfrm>
        <a:off x="53711" y="53711"/>
        <a:ext cx="8122178" cy="992844"/>
      </dsp:txXfrm>
    </dsp:sp>
    <dsp:sp modelId="{5EEDEDAB-1720-4FB9-9101-8FF1EAB4B479}">
      <dsp:nvSpPr>
        <dsp:cNvPr id="0" name=""/>
        <dsp:cNvSpPr/>
      </dsp:nvSpPr>
      <dsp:spPr>
        <a:xfrm>
          <a:off x="0" y="1064926"/>
          <a:ext cx="8229600" cy="4454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5400" rIns="142240" bIns="25400" numCol="1" spcCol="1270" anchor="t" anchorCtr="0">
          <a:noAutofit/>
        </a:bodyPr>
        <a:lstStyle/>
        <a:p>
          <a:pPr marL="228600" lvl="1" indent="0" algn="l" defTabSz="1111250">
            <a:lnSpc>
              <a:spcPct val="90000"/>
            </a:lnSpc>
            <a:spcBef>
              <a:spcPct val="0"/>
            </a:spcBef>
            <a:spcAft>
              <a:spcPct val="20000"/>
            </a:spcAft>
            <a:buNone/>
          </a:pPr>
          <a:endParaRPr lang="en-US" sz="2000" kern="1200" dirty="0">
            <a:solidFill>
              <a:schemeClr val="bg1"/>
            </a:solidFill>
          </a:endParaRPr>
        </a:p>
        <a:p>
          <a:pPr marL="228600" lvl="1" indent="0" algn="l" defTabSz="1111250">
            <a:lnSpc>
              <a:spcPct val="90000"/>
            </a:lnSpc>
            <a:spcBef>
              <a:spcPct val="0"/>
            </a:spcBef>
            <a:spcAft>
              <a:spcPct val="20000"/>
            </a:spcAft>
            <a:buNone/>
          </a:pPr>
          <a:r>
            <a:rPr lang="en-US" sz="2000" b="0" i="0" kern="1200" dirty="0">
              <a:solidFill>
                <a:schemeClr val="bg1"/>
              </a:solidFill>
            </a:rPr>
            <a:t>Mission: to provide resources for youth who are at-risk of becoming delinquent due to individual, school, family, peer or community factors. These resources provide services for youth who are delinquent, undisciplined, or involved in the juvenile court process from intake through aftercare.</a:t>
          </a:r>
          <a:endParaRPr lang="en-US" sz="2000" kern="1200" dirty="0">
            <a:solidFill>
              <a:schemeClr val="bg1"/>
            </a:solidFill>
          </a:endParaRPr>
        </a:p>
        <a:p>
          <a:pPr marL="228600" lvl="1" indent="0" algn="l" defTabSz="1111250">
            <a:lnSpc>
              <a:spcPct val="90000"/>
            </a:lnSpc>
            <a:spcBef>
              <a:spcPct val="0"/>
            </a:spcBef>
            <a:spcAft>
              <a:spcPct val="20000"/>
            </a:spcAft>
            <a:buNone/>
          </a:pPr>
          <a:endParaRPr lang="en-US" sz="1050" kern="1200" dirty="0">
            <a:solidFill>
              <a:schemeClr val="bg1"/>
            </a:solidFill>
          </a:endParaRPr>
        </a:p>
        <a:p>
          <a:pPr marL="228600" marR="0" lvl="1" indent="0" algn="l" defTabSz="1111250" eaLnBrk="1" fontAlgn="auto" latinLnBrk="0" hangingPunct="1">
            <a:lnSpc>
              <a:spcPct val="90000"/>
            </a:lnSpc>
            <a:spcBef>
              <a:spcPct val="0"/>
            </a:spcBef>
            <a:spcAft>
              <a:spcPct val="20000"/>
            </a:spcAft>
            <a:buClrTx/>
            <a:buSzTx/>
            <a:buFontTx/>
            <a:buNone/>
            <a:tabLst/>
            <a:defRPr/>
          </a:pPr>
          <a:r>
            <a:rPr lang="en-US" sz="2000" b="1" u="none" kern="1200" dirty="0">
              <a:solidFill>
                <a:srgbClr val="FFFF00"/>
              </a:solidFill>
            </a:rPr>
            <a:t>Racial and Ethnic Disparities (R/ED) Subcommittee </a:t>
          </a:r>
          <a:r>
            <a:rPr lang="en-US" sz="2000" b="0" u="none" kern="1200" dirty="0">
              <a:solidFill>
                <a:schemeClr val="bg1"/>
              </a:solidFill>
            </a:rPr>
            <a:t>develops strategies to reduce minority overrepresentation in the juvenile justice system</a:t>
          </a:r>
          <a:endParaRPr lang="en-US" sz="1050" kern="1200" dirty="0">
            <a:solidFill>
              <a:schemeClr val="bg1"/>
            </a:solidFill>
          </a:endParaRPr>
        </a:p>
        <a:p>
          <a:pPr marL="228600" lvl="1" indent="0" algn="l" defTabSz="1111250">
            <a:lnSpc>
              <a:spcPct val="90000"/>
            </a:lnSpc>
            <a:spcBef>
              <a:spcPct val="0"/>
            </a:spcBef>
            <a:spcAft>
              <a:spcPct val="20000"/>
            </a:spcAft>
            <a:buNone/>
          </a:pPr>
          <a:endParaRPr lang="en-US" sz="1050" kern="1200" dirty="0">
            <a:solidFill>
              <a:schemeClr val="bg1"/>
            </a:solidFill>
          </a:endParaRPr>
        </a:p>
        <a:p>
          <a:pPr marL="228600" lvl="1" indent="0" algn="l" defTabSz="1111250">
            <a:lnSpc>
              <a:spcPct val="90000"/>
            </a:lnSpc>
            <a:spcBef>
              <a:spcPct val="0"/>
            </a:spcBef>
            <a:spcAft>
              <a:spcPct val="20000"/>
            </a:spcAft>
            <a:buNone/>
          </a:pPr>
          <a:r>
            <a:rPr lang="en-US" sz="2000" b="1" u="none" kern="1200" dirty="0">
              <a:solidFill>
                <a:srgbClr val="FFFF00"/>
              </a:solidFill>
            </a:rPr>
            <a:t>Children’s Justice Act (CJA) Task Force </a:t>
          </a:r>
          <a:r>
            <a:rPr lang="en-US" sz="2000" u="none" kern="1200" dirty="0">
              <a:solidFill>
                <a:schemeClr val="bg1"/>
              </a:solidFill>
            </a:rPr>
            <a:t>supports the improvement and strengthening of the front end, intake and investigative piece of child abuse and neglect. </a:t>
          </a:r>
          <a:endParaRPr lang="en-US" sz="1050" kern="1200" dirty="0">
            <a:solidFill>
              <a:schemeClr val="bg1"/>
            </a:solidFill>
          </a:endParaRPr>
        </a:p>
        <a:p>
          <a:pPr marL="228600" lvl="1" indent="0" algn="l" defTabSz="1111250">
            <a:lnSpc>
              <a:spcPct val="90000"/>
            </a:lnSpc>
            <a:spcBef>
              <a:spcPct val="0"/>
            </a:spcBef>
            <a:spcAft>
              <a:spcPct val="20000"/>
            </a:spcAft>
            <a:buNone/>
          </a:pPr>
          <a:endParaRPr lang="en-US" sz="1050" u="none" kern="1200" dirty="0">
            <a:solidFill>
              <a:srgbClr val="FFFF00"/>
            </a:solidFill>
          </a:endParaRPr>
        </a:p>
        <a:p>
          <a:pPr marL="228600" lvl="1" indent="0" algn="l" defTabSz="1111250">
            <a:lnSpc>
              <a:spcPct val="90000"/>
            </a:lnSpc>
            <a:spcBef>
              <a:spcPct val="0"/>
            </a:spcBef>
            <a:spcAft>
              <a:spcPct val="20000"/>
            </a:spcAft>
            <a:buNone/>
          </a:pPr>
          <a:endParaRPr lang="en-US" sz="1050" kern="1200" dirty="0">
            <a:solidFill>
              <a:schemeClr val="bg1"/>
            </a:solidFill>
          </a:endParaRPr>
        </a:p>
        <a:p>
          <a:pPr marL="228600" lvl="1" indent="0" algn="l" defTabSz="1111250">
            <a:lnSpc>
              <a:spcPct val="90000"/>
            </a:lnSpc>
            <a:spcBef>
              <a:spcPct val="0"/>
            </a:spcBef>
            <a:spcAft>
              <a:spcPct val="20000"/>
            </a:spcAft>
            <a:buNone/>
          </a:pPr>
          <a:endParaRPr lang="en-US" sz="1050" kern="1200" dirty="0">
            <a:solidFill>
              <a:schemeClr val="bg1"/>
            </a:solidFill>
          </a:endParaRPr>
        </a:p>
        <a:p>
          <a:pPr marL="228600" lvl="1" indent="0" algn="l" defTabSz="1111250">
            <a:lnSpc>
              <a:spcPct val="90000"/>
            </a:lnSpc>
            <a:spcBef>
              <a:spcPct val="0"/>
            </a:spcBef>
            <a:spcAft>
              <a:spcPct val="20000"/>
            </a:spcAft>
            <a:buNone/>
          </a:pPr>
          <a:endParaRPr lang="en-US" sz="1050" kern="1200" dirty="0">
            <a:solidFill>
              <a:schemeClr val="bg1"/>
            </a:solidFill>
          </a:endParaRPr>
        </a:p>
        <a:p>
          <a:pPr marL="228600" lvl="1" indent="0" algn="l" defTabSz="1111250">
            <a:lnSpc>
              <a:spcPct val="90000"/>
            </a:lnSpc>
            <a:spcBef>
              <a:spcPct val="0"/>
            </a:spcBef>
            <a:spcAft>
              <a:spcPct val="20000"/>
            </a:spcAft>
            <a:buFont typeface="Arial" panose="020B0604020202020204" pitchFamily="34" charset="0"/>
            <a:buChar char="•"/>
          </a:pPr>
          <a:endParaRPr lang="en-US" sz="1050" kern="1200" dirty="0">
            <a:solidFill>
              <a:schemeClr val="bg1"/>
            </a:solidFill>
          </a:endParaRPr>
        </a:p>
        <a:p>
          <a:pPr marL="228600" lvl="1" indent="0" algn="l" defTabSz="1111250">
            <a:lnSpc>
              <a:spcPct val="90000"/>
            </a:lnSpc>
            <a:spcBef>
              <a:spcPct val="0"/>
            </a:spcBef>
            <a:spcAft>
              <a:spcPct val="20000"/>
            </a:spcAft>
            <a:buFont typeface="Arial" panose="020B0604020202020204" pitchFamily="34" charset="0"/>
            <a:buChar char="•"/>
          </a:pPr>
          <a:endParaRPr lang="en-US" sz="1050" kern="1200" dirty="0">
            <a:solidFill>
              <a:schemeClr val="bg1"/>
            </a:solidFill>
          </a:endParaRPr>
        </a:p>
      </dsp:txBody>
      <dsp:txXfrm>
        <a:off x="0" y="1064926"/>
        <a:ext cx="8229600" cy="44540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1E586C-D603-409B-B923-A2159BCBB177}">
      <dsp:nvSpPr>
        <dsp:cNvPr id="0" name=""/>
        <dsp:cNvSpPr/>
      </dsp:nvSpPr>
      <dsp:spPr>
        <a:xfrm>
          <a:off x="592562" y="0"/>
          <a:ext cx="6715702" cy="39147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B925A5-B429-4FD0-A41B-C4A60CFB1A1F}">
      <dsp:nvSpPr>
        <dsp:cNvPr id="0" name=""/>
        <dsp:cNvSpPr/>
      </dsp:nvSpPr>
      <dsp:spPr>
        <a:xfrm>
          <a:off x="8487" y="1174421"/>
          <a:ext cx="2543078" cy="15658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Clr>
              <a:schemeClr val="tx1"/>
            </a:buClr>
            <a:buFont typeface="Wingdings" panose="05000000000000000000" pitchFamily="2" charset="2"/>
            <a:buNone/>
          </a:pPr>
          <a:r>
            <a:rPr lang="en-US" sz="1800" kern="1200" dirty="0"/>
            <a:t>Grantees report to Governor’s Crime Commission</a:t>
          </a:r>
        </a:p>
      </dsp:txBody>
      <dsp:txXfrm>
        <a:off x="84928" y="1250862"/>
        <a:ext cx="2390196" cy="1413013"/>
      </dsp:txXfrm>
    </dsp:sp>
    <dsp:sp modelId="{A68F841E-13AC-4713-B2C5-147FC42C1280}">
      <dsp:nvSpPr>
        <dsp:cNvPr id="0" name=""/>
        <dsp:cNvSpPr/>
      </dsp:nvSpPr>
      <dsp:spPr>
        <a:xfrm>
          <a:off x="2678874" y="1174421"/>
          <a:ext cx="2543078" cy="15658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Clr>
              <a:schemeClr val="tx1"/>
            </a:buClr>
            <a:buFont typeface="Wingdings" panose="05000000000000000000" pitchFamily="2" charset="2"/>
            <a:buNone/>
          </a:pPr>
          <a:r>
            <a:rPr lang="en-US" sz="1800" kern="1200" dirty="0"/>
            <a:t>GCC reports the data for the State to Federal partners (OJJDP, US DHHS)</a:t>
          </a:r>
        </a:p>
      </dsp:txBody>
      <dsp:txXfrm>
        <a:off x="2755315" y="1250862"/>
        <a:ext cx="2390196" cy="1413013"/>
      </dsp:txXfrm>
    </dsp:sp>
    <dsp:sp modelId="{627BE311-F32A-445A-B1B1-F38CCE2BD7D9}">
      <dsp:nvSpPr>
        <dsp:cNvPr id="0" name=""/>
        <dsp:cNvSpPr/>
      </dsp:nvSpPr>
      <dsp:spPr>
        <a:xfrm>
          <a:off x="5349261" y="1174421"/>
          <a:ext cx="2543078" cy="15658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Clr>
              <a:schemeClr val="tx1"/>
            </a:buClr>
            <a:buFont typeface="Wingdings" panose="05000000000000000000" pitchFamily="2" charset="2"/>
            <a:buNone/>
          </a:pPr>
          <a:r>
            <a:rPr lang="en-US" sz="1800" kern="1200" dirty="0"/>
            <a:t>Federal partners report nationwide data to Congress, &amp; the Office of Management and Budget (OMB)</a:t>
          </a:r>
        </a:p>
      </dsp:txBody>
      <dsp:txXfrm>
        <a:off x="5425702" y="1250862"/>
        <a:ext cx="2390196" cy="141301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1DFECDF-4B06-4C9F-A5C1-8A2CF998F66E}" type="datetimeFigureOut">
              <a:rPr lang="en-US" smtClean="0"/>
              <a:t>10/29/2024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9107CC0-7FDF-41A2-B062-359C52C6902B}" type="slidenum">
              <a:rPr lang="en-US" smtClean="0"/>
              <a:t>‹#›</a:t>
            </a:fld>
            <a:endParaRPr lang="en-US"/>
          </a:p>
        </p:txBody>
      </p:sp>
    </p:spTree>
    <p:extLst>
      <p:ext uri="{BB962C8B-B14F-4D97-AF65-F5344CB8AC3E}">
        <p14:creationId xmlns:p14="http://schemas.microsoft.com/office/powerpoint/2010/main" val="454906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Toni</a:t>
            </a:r>
          </a:p>
        </p:txBody>
      </p:sp>
      <p:sp>
        <p:nvSpPr>
          <p:cNvPr id="4" name="Slide Number Placeholder 3"/>
          <p:cNvSpPr>
            <a:spLocks noGrp="1"/>
          </p:cNvSpPr>
          <p:nvPr>
            <p:ph type="sldNum" sz="quarter" idx="5"/>
          </p:nvPr>
        </p:nvSpPr>
        <p:spPr/>
        <p:txBody>
          <a:bodyPr/>
          <a:lstStyle/>
          <a:p>
            <a:fld id="{09107CC0-7FDF-41A2-B062-359C52C6902B}" type="slidenum">
              <a:rPr lang="en-US" smtClean="0"/>
              <a:t>2</a:t>
            </a:fld>
            <a:endParaRPr lang="en-US" dirty="0"/>
          </a:p>
        </p:txBody>
      </p:sp>
    </p:spTree>
    <p:extLst>
      <p:ext uri="{BB962C8B-B14F-4D97-AF65-F5344CB8AC3E}">
        <p14:creationId xmlns:p14="http://schemas.microsoft.com/office/powerpoint/2010/main" val="4292622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107CC0-7FDF-41A2-B062-359C52C6902B}" type="slidenum">
              <a:rPr lang="en-US" smtClean="0"/>
              <a:t>33</a:t>
            </a:fld>
            <a:endParaRPr lang="en-US" dirty="0"/>
          </a:p>
        </p:txBody>
      </p:sp>
    </p:spTree>
    <p:extLst>
      <p:ext uri="{BB962C8B-B14F-4D97-AF65-F5344CB8AC3E}">
        <p14:creationId xmlns:p14="http://schemas.microsoft.com/office/powerpoint/2010/main" val="21066749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bg1"/>
                </a:solidFill>
                <a:effectLst>
                  <a:outerShdw blurRad="31750" dist="25400" dir="5400000" algn="tl" rotWithShape="0">
                    <a:srgbClr val="000000">
                      <a:alpha val="25000"/>
                    </a:srgbClr>
                  </a:outerShdw>
                </a:effectLst>
              </a:defRPr>
            </a:lvl1pPr>
            <a:extLst/>
          </a:lstStyle>
          <a:p>
            <a:r>
              <a:rPr kumimoji="0" lang="en-US"/>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bg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endParaRPr kumimoji="0" lang="en-US" dirty="0"/>
          </a:p>
        </p:txBody>
      </p:sp>
      <p:sp>
        <p:nvSpPr>
          <p:cNvPr id="30" name="Date Placeholder 29"/>
          <p:cNvSpPr>
            <a:spLocks noGrp="1"/>
          </p:cNvSpPr>
          <p:nvPr>
            <p:ph type="dt" sz="half" idx="10"/>
          </p:nvPr>
        </p:nvSpPr>
        <p:spPr/>
        <p:txBody>
          <a:bodyPr/>
          <a:lstStyle>
            <a:lvl1pPr>
              <a:defRPr>
                <a:solidFill>
                  <a:srgbClr val="FFFFFF"/>
                </a:solidFill>
              </a:defRPr>
            </a:lvl1pPr>
            <a:extLst/>
          </a:lstStyle>
          <a:p>
            <a:r>
              <a:rPr lang="en-US"/>
              <a:t>10/30/2024</a:t>
            </a:r>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217D969-FAF6-4667-9EED-A6C98B22320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1"/>
                </a:solidFill>
              </a:defRPr>
            </a:lvl1pPr>
            <a:extLst/>
          </a:lstStyle>
          <a:p>
            <a:r>
              <a:rPr lang="en-US"/>
              <a:t>10/30/2024</a:t>
            </a:r>
            <a:endParaRPr lang="en-US" dirty="0"/>
          </a:p>
        </p:txBody>
      </p:sp>
      <p:sp>
        <p:nvSpPr>
          <p:cNvPr id="4" name="Footer Placeholder 3"/>
          <p:cNvSpPr>
            <a:spLocks noGrp="1"/>
          </p:cNvSpPr>
          <p:nvPr>
            <p:ph type="ftr" sz="quarter" idx="11"/>
          </p:nvPr>
        </p:nvSpPr>
        <p:spPr/>
        <p:txBody>
          <a:bodyPr/>
          <a:lstStyle>
            <a:lvl1pPr>
              <a:defRPr>
                <a:solidFill>
                  <a:schemeClr val="tx1"/>
                </a:solidFill>
              </a:defRPr>
            </a:lvl1pPr>
            <a:extLst/>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6" name="Title 5"/>
          <p:cNvSpPr>
            <a:spLocks noGrp="1"/>
          </p:cNvSpPr>
          <p:nvPr>
            <p:ph type="title"/>
          </p:nvPr>
        </p:nvSpPr>
        <p:spPr/>
        <p:txBody>
          <a:bodyPr rtlCol="0"/>
          <a:lstStyle>
            <a:lvl1pPr>
              <a:defRPr>
                <a:solidFill>
                  <a:schemeClr val="bg1"/>
                </a:solidFill>
              </a:defRPr>
            </a:lvl1pPr>
            <a:extLst/>
          </a:lstStyle>
          <a:p>
            <a:r>
              <a:rPr kumimoji="0" lang="en-US" dirty="0"/>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Alternate 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1"/>
                </a:solidFill>
              </a:defRPr>
            </a:lvl1pPr>
            <a:extLst/>
          </a:lstStyle>
          <a:p>
            <a:r>
              <a:rPr lang="en-US"/>
              <a:t>10/30/2024</a:t>
            </a:r>
            <a:endParaRPr lang="en-US" dirty="0"/>
          </a:p>
        </p:txBody>
      </p:sp>
      <p:sp>
        <p:nvSpPr>
          <p:cNvPr id="4" name="Footer Placeholder 3"/>
          <p:cNvSpPr>
            <a:spLocks noGrp="1"/>
          </p:cNvSpPr>
          <p:nvPr>
            <p:ph type="ftr" sz="quarter" idx="11"/>
          </p:nvPr>
        </p:nvSpPr>
        <p:spPr/>
        <p:txBody>
          <a:bodyPr/>
          <a:lstStyle>
            <a:lvl1pPr>
              <a:defRPr>
                <a:solidFill>
                  <a:schemeClr val="tx1"/>
                </a:solidFill>
              </a:defRPr>
            </a:lvl1pPr>
            <a:extLst/>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6" name="Title 5"/>
          <p:cNvSpPr>
            <a:spLocks noGrp="1"/>
          </p:cNvSpPr>
          <p:nvPr>
            <p:ph type="title"/>
          </p:nvPr>
        </p:nvSpPr>
        <p:spPr/>
        <p:txBody>
          <a:bodyPr rtlCol="0"/>
          <a:lstStyle>
            <a:lvl1pPr>
              <a:defRPr>
                <a:solidFill>
                  <a:schemeClr val="tx1"/>
                </a:solidFill>
              </a:defRPr>
            </a:lvl1pPr>
            <a:extLst/>
          </a:lstStyle>
          <a:p>
            <a:r>
              <a:rPr kumimoji="0" lang="en-US"/>
              <a:t>Click to edit Master title style</a:t>
            </a:r>
            <a:endParaRPr kumimoji="0" lang="en-US" dirty="0"/>
          </a:p>
        </p:txBody>
      </p:sp>
    </p:spTree>
    <p:extLst>
      <p:ext uri="{BB962C8B-B14F-4D97-AF65-F5344CB8AC3E}">
        <p14:creationId xmlns:p14="http://schemas.microsoft.com/office/powerpoint/2010/main" val="2052854468"/>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10/30/2024</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17D969-FAF6-4667-9EED-A6C98B22320E}"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Alternate 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10/30/2024</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17D969-FAF6-4667-9EED-A6C98B22320E}" type="slidenum">
              <a:rPr lang="en-US" smtClean="0"/>
              <a:t>‹#›</a:t>
            </a:fld>
            <a:endParaRPr lang="en-US"/>
          </a:p>
        </p:txBody>
      </p:sp>
    </p:spTree>
    <p:extLst>
      <p:ext uri="{BB962C8B-B14F-4D97-AF65-F5344CB8AC3E}">
        <p14:creationId xmlns:p14="http://schemas.microsoft.com/office/powerpoint/2010/main" val="1592053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lvl1pPr>
              <a:defRPr>
                <a:solidFill>
                  <a:schemeClr val="bg1"/>
                </a:solidFill>
              </a:defRPr>
            </a:lvl1pPr>
            <a:extLst/>
          </a:lstStyle>
          <a:p>
            <a:r>
              <a:rPr lang="en-US"/>
              <a:t>10/30/2024</a:t>
            </a:r>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Tx" preserve="1">
  <p:cSld name="Alternate 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solidFill>
                  <a:srgbClr val="FFC000"/>
                </a:solidFill>
              </a:defRPr>
            </a:lvl1pPr>
            <a:lvl2pPr>
              <a:buNone/>
              <a:defRPr sz="1200"/>
            </a:lvl2pPr>
            <a:lvl3pPr>
              <a:buNone/>
              <a:defRPr sz="1000"/>
            </a:lvl3pPr>
            <a:lvl4pPr>
              <a:buNone/>
              <a:defRPr sz="900"/>
            </a:lvl4pPr>
            <a:lvl5pPr>
              <a:buNone/>
              <a:defRPr sz="900"/>
            </a:lvl5pPr>
            <a:extLst/>
          </a:lstStyle>
          <a:p>
            <a:pPr lvl="0" eaLnBrk="1" latinLnBrk="0" hangingPunct="1"/>
            <a:r>
              <a:rPr kumimoji="0" lang="en-US" dirty="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a:xfrm>
            <a:off x="6727032" y="6407944"/>
            <a:ext cx="1920240" cy="365760"/>
          </a:xfrm>
        </p:spPr>
        <p:txBody>
          <a:bodyPr/>
          <a:lstStyle>
            <a:lvl1pPr>
              <a:defRPr>
                <a:solidFill>
                  <a:schemeClr val="bg1"/>
                </a:solidFill>
              </a:defRPr>
            </a:lvl1pPr>
            <a:extLst/>
          </a:lstStyle>
          <a:p>
            <a:r>
              <a:rPr lang="en-US"/>
              <a:t>10/30/2024</a:t>
            </a:r>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3953453813"/>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10/30/2024</a:t>
            </a: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bg1"/>
                </a:solidFill>
                <a:effectLst>
                  <a:outerShdw blurRad="50800" dist="25000" dir="5400000" algn="t" rotWithShape="0">
                    <a:prstClr val="black">
                      <a:alpha val="45000"/>
                    </a:prstClr>
                  </a:outerShdw>
                </a:effectLst>
              </a:defRPr>
            </a:lvl1pPr>
            <a:extLst/>
          </a:lstStyle>
          <a:p>
            <a:r>
              <a:rPr kumimoji="0" lang="en-US" dirty="0"/>
              <a:t>Click to edit Master title style</a:t>
            </a:r>
          </a:p>
        </p:txBody>
      </p: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Alternate 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10/30/2024</a:t>
            </a: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tx1"/>
                </a:solidFill>
                <a:effectLst>
                  <a:outerShdw blurRad="50800" dist="25000" dir="5400000" algn="t" rotWithShape="0">
                    <a:prstClr val="black">
                      <a:alpha val="45000"/>
                    </a:prstClr>
                  </a:outerShdw>
                </a:effectLst>
              </a:defRPr>
            </a:lvl1pPr>
            <a:extLst/>
          </a:lstStyle>
          <a:p>
            <a:r>
              <a:rPr kumimoji="0" lang="en-US" dirty="0"/>
              <a:t>Click to edit Master title style</a:t>
            </a:r>
          </a:p>
        </p:txBody>
      </p: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1440719266"/>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2 Pictures with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3278368"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10/30/2024</a:t>
            </a: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hasCustomPrompt="1"/>
          </p:nvPr>
        </p:nvSpPr>
        <p:spPr>
          <a:xfrm>
            <a:off x="228600" y="4865122"/>
            <a:ext cx="4191000" cy="562672"/>
          </a:xfrm>
          <a:noFill/>
        </p:spPr>
        <p:txBody>
          <a:bodyPr anchor="t">
            <a:normAutofit/>
            <a:sp3d prstMaterial="softEdge"/>
          </a:bodyPr>
          <a:lstStyle>
            <a:lvl1pPr marR="0" algn="r" rtl="0" eaLnBrk="1" latinLnBrk="0" hangingPunct="1">
              <a:spcBef>
                <a:spcPct val="0"/>
              </a:spcBef>
              <a:buNone/>
              <a:defRPr kumimoji="0" lang="en-US" sz="2400" b="0" kern="1200" dirty="0">
                <a:solidFill>
                  <a:schemeClr val="bg1"/>
                </a:solidFill>
                <a:effectLst>
                  <a:outerShdw blurRad="50800" dist="25000" dir="5400000" algn="t" rotWithShape="0">
                    <a:prstClr val="black">
                      <a:alpha val="45000"/>
                    </a:prstClr>
                  </a:outerShdw>
                </a:effectLst>
                <a:latin typeface="+mj-lt"/>
                <a:ea typeface="+mj-ea"/>
                <a:cs typeface="Arial" pitchFamily="34" charset="0"/>
              </a:defRPr>
            </a:lvl1pPr>
            <a:extLst/>
          </a:lstStyle>
          <a:p>
            <a:r>
              <a:rPr kumimoji="0" lang="en-US" dirty="0"/>
              <a:t>Click to add title</a:t>
            </a:r>
          </a:p>
        </p:txBody>
      </p:sp>
      <p:sp>
        <p:nvSpPr>
          <p:cNvPr id="14" name="Picture Placeholder 2"/>
          <p:cNvSpPr>
            <a:spLocks noGrp="1"/>
          </p:cNvSpPr>
          <p:nvPr>
            <p:ph type="pic" idx="13"/>
          </p:nvPr>
        </p:nvSpPr>
        <p:spPr>
          <a:xfrm>
            <a:off x="4698600" y="182880"/>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17" name="Text Placeholder 3"/>
          <p:cNvSpPr>
            <a:spLocks noGrp="1"/>
          </p:cNvSpPr>
          <p:nvPr>
            <p:ph type="body" sz="half" idx="14"/>
          </p:nvPr>
        </p:nvSpPr>
        <p:spPr>
          <a:xfrm>
            <a:off x="5638800" y="5449825"/>
            <a:ext cx="3276600"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22" name="Text Placeholder 21"/>
          <p:cNvSpPr>
            <a:spLocks noGrp="1"/>
          </p:cNvSpPr>
          <p:nvPr>
            <p:ph type="body" sz="quarter" idx="15" hasCustomPrompt="1"/>
          </p:nvPr>
        </p:nvSpPr>
        <p:spPr>
          <a:xfrm>
            <a:off x="4724400" y="4876800"/>
            <a:ext cx="4191000" cy="566928"/>
          </a:xfrm>
        </p:spPr>
        <p:txBody>
          <a:bodyPr>
            <a:normAutofit/>
          </a:bodyPr>
          <a:lstStyle>
            <a:lvl1pPr marL="109728" marR="0" indent="0" algn="r" rtl="0" eaLnBrk="1" latinLnBrk="0" hangingPunct="1">
              <a:spcBef>
                <a:spcPct val="0"/>
              </a:spcBef>
              <a:buNone/>
              <a:defRPr kumimoji="0" lang="en-US" sz="2400" b="0" kern="1200" dirty="0" smtClean="0">
                <a:solidFill>
                  <a:schemeClr val="bg1"/>
                </a:solidFill>
                <a:effectLst>
                  <a:outerShdw blurRad="50800" dist="25000" dir="5400000" algn="t" rotWithShape="0">
                    <a:prstClr val="black">
                      <a:alpha val="45000"/>
                    </a:prstClr>
                  </a:outerShdw>
                </a:effectLst>
                <a:latin typeface="+mj-lt"/>
                <a:ea typeface="+mj-ea"/>
                <a:cs typeface="Arial" pitchFamily="34" charset="0"/>
              </a:defRPr>
            </a:lvl1pPr>
          </a:lstStyle>
          <a:p>
            <a:pPr lvl="0"/>
            <a:r>
              <a:rPr kumimoji="0" lang="en-US" dirty="0"/>
              <a:t>Click to add title</a:t>
            </a:r>
            <a:endParaRPr lang="en-US" dirty="0"/>
          </a:p>
        </p:txBody>
      </p:sp>
    </p:spTree>
    <p:extLst>
      <p:ext uri="{BB962C8B-B14F-4D97-AF65-F5344CB8AC3E}">
        <p14:creationId xmlns:p14="http://schemas.microsoft.com/office/powerpoint/2010/main" val="3893775829"/>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Alternate 2 Pictures w/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sp>
        <p:nvSpPr>
          <p:cNvPr id="4" name="Text Placeholder 3"/>
          <p:cNvSpPr>
            <a:spLocks noGrp="1"/>
          </p:cNvSpPr>
          <p:nvPr>
            <p:ph type="body" sz="half" idx="2"/>
          </p:nvPr>
        </p:nvSpPr>
        <p:spPr>
          <a:xfrm>
            <a:off x="1141232" y="5443402"/>
            <a:ext cx="3278368"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10/30/2024</a:t>
            </a: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a:p>
        </p:txBody>
      </p:sp>
      <p:sp>
        <p:nvSpPr>
          <p:cNvPr id="2" name="Title 1"/>
          <p:cNvSpPr>
            <a:spLocks noGrp="1"/>
          </p:cNvSpPr>
          <p:nvPr>
            <p:ph type="title" hasCustomPrompt="1"/>
          </p:nvPr>
        </p:nvSpPr>
        <p:spPr>
          <a:xfrm>
            <a:off x="228600" y="4865122"/>
            <a:ext cx="4191000" cy="562672"/>
          </a:xfrm>
          <a:noFill/>
        </p:spPr>
        <p:txBody>
          <a:bodyPr anchor="t">
            <a:normAutofit/>
            <a:sp3d prstMaterial="softEdge"/>
          </a:bodyPr>
          <a:lstStyle>
            <a:lvl1pPr marR="0" algn="r" rtl="0" eaLnBrk="1" latinLnBrk="0" hangingPunct="1">
              <a:spcBef>
                <a:spcPct val="0"/>
              </a:spcBef>
              <a:buNone/>
              <a:defRPr kumimoji="0" lang="en-US" sz="2400" b="0" kern="1200" dirty="0">
                <a:solidFill>
                  <a:schemeClr val="tx1"/>
                </a:solidFill>
                <a:effectLst>
                  <a:outerShdw blurRad="50800" dist="25000" dir="5400000" algn="t" rotWithShape="0">
                    <a:prstClr val="black">
                      <a:alpha val="45000"/>
                    </a:prstClr>
                  </a:outerShdw>
                </a:effectLst>
                <a:latin typeface="+mj-lt"/>
                <a:ea typeface="+mj-ea"/>
                <a:cs typeface="Arial" pitchFamily="34" charset="0"/>
              </a:defRPr>
            </a:lvl1pPr>
            <a:extLst/>
          </a:lstStyle>
          <a:p>
            <a:r>
              <a:rPr kumimoji="0" lang="en-US" dirty="0"/>
              <a:t>Click to add title</a:t>
            </a:r>
          </a:p>
        </p:txBody>
      </p:sp>
      <p:sp>
        <p:nvSpPr>
          <p:cNvPr id="14" name="Picture Placeholder 2"/>
          <p:cNvSpPr>
            <a:spLocks noGrp="1"/>
          </p:cNvSpPr>
          <p:nvPr>
            <p:ph type="pic" idx="13"/>
          </p:nvPr>
        </p:nvSpPr>
        <p:spPr>
          <a:xfrm>
            <a:off x="4698600" y="182880"/>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17" name="Text Placeholder 3"/>
          <p:cNvSpPr>
            <a:spLocks noGrp="1"/>
          </p:cNvSpPr>
          <p:nvPr>
            <p:ph type="body" sz="half" idx="14"/>
          </p:nvPr>
        </p:nvSpPr>
        <p:spPr>
          <a:xfrm>
            <a:off x="5638800" y="5449825"/>
            <a:ext cx="3276600"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22" name="Text Placeholder 21"/>
          <p:cNvSpPr>
            <a:spLocks noGrp="1"/>
          </p:cNvSpPr>
          <p:nvPr>
            <p:ph type="body" sz="quarter" idx="15" hasCustomPrompt="1"/>
          </p:nvPr>
        </p:nvSpPr>
        <p:spPr>
          <a:xfrm>
            <a:off x="4724400" y="4876800"/>
            <a:ext cx="4191000" cy="566928"/>
          </a:xfrm>
        </p:spPr>
        <p:txBody>
          <a:bodyPr>
            <a:normAutofit/>
          </a:bodyPr>
          <a:lstStyle>
            <a:lvl1pPr marL="109728" marR="0" indent="0" algn="r" rtl="0" eaLnBrk="1" latinLnBrk="0" hangingPunct="1">
              <a:spcBef>
                <a:spcPct val="0"/>
              </a:spcBef>
              <a:buNone/>
              <a:defRPr kumimoji="0" lang="en-US" sz="2400" b="0" kern="1200" dirty="0" smtClean="0">
                <a:solidFill>
                  <a:schemeClr val="tx1"/>
                </a:solidFill>
                <a:effectLst>
                  <a:outerShdw blurRad="50800" dist="25000" dir="5400000" algn="t" rotWithShape="0">
                    <a:prstClr val="black">
                      <a:alpha val="45000"/>
                    </a:prstClr>
                  </a:outerShdw>
                </a:effectLst>
                <a:latin typeface="+mj-lt"/>
                <a:ea typeface="+mj-ea"/>
                <a:cs typeface="Arial" pitchFamily="34" charset="0"/>
              </a:defRPr>
            </a:lvl1pPr>
          </a:lstStyle>
          <a:p>
            <a:pPr lvl="0"/>
            <a:r>
              <a:rPr kumimoji="0" lang="en-US" dirty="0"/>
              <a:t>Click to add title</a:t>
            </a:r>
            <a:endParaRPr lang="en-US" dirty="0"/>
          </a:p>
        </p:txBody>
      </p:sp>
    </p:spTree>
    <p:extLst>
      <p:ext uri="{BB962C8B-B14F-4D97-AF65-F5344CB8AC3E}">
        <p14:creationId xmlns:p14="http://schemas.microsoft.com/office/powerpoint/2010/main" val="276378153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lternate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dirty="0"/>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a:t>Click to edit Master subtitle style</a:t>
            </a:r>
          </a:p>
        </p:txBody>
      </p:sp>
      <p:sp>
        <p:nvSpPr>
          <p:cNvPr id="30" name="Date Placeholder 29"/>
          <p:cNvSpPr>
            <a:spLocks noGrp="1"/>
          </p:cNvSpPr>
          <p:nvPr>
            <p:ph type="dt" sz="half" idx="10"/>
          </p:nvPr>
        </p:nvSpPr>
        <p:spPr/>
        <p:txBody>
          <a:bodyPr/>
          <a:lstStyle>
            <a:lvl1pPr>
              <a:defRPr>
                <a:solidFill>
                  <a:schemeClr val="tx1"/>
                </a:solidFill>
              </a:defRPr>
            </a:lvl1pPr>
            <a:extLst/>
          </a:lstStyle>
          <a:p>
            <a:r>
              <a:rPr lang="en-US"/>
              <a:t>10/30/2024</a:t>
            </a:r>
            <a:endParaRPr lang="en-US" dirty="0"/>
          </a:p>
        </p:txBody>
      </p:sp>
      <p:sp>
        <p:nvSpPr>
          <p:cNvPr id="19" name="Footer Placeholder 18"/>
          <p:cNvSpPr>
            <a:spLocks noGrp="1"/>
          </p:cNvSpPr>
          <p:nvPr>
            <p:ph type="ftr" sz="quarter" idx="11"/>
          </p:nvPr>
        </p:nvSpPr>
        <p:spPr/>
        <p:txBody>
          <a:bodyPr/>
          <a:lstStyle>
            <a:lvl1pPr>
              <a:defRPr>
                <a:solidFill>
                  <a:schemeClr val="tx1"/>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19317409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10/30/2024</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10/30/2024</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10/30/2024</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Alternate 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r>
              <a:rPr lang="en-US"/>
              <a:t>10/30/2024</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a:p>
        </p:txBody>
      </p:sp>
      <p:sp>
        <p:nvSpPr>
          <p:cNvPr id="7" name="Title 6"/>
          <p:cNvSpPr>
            <a:spLocks noGrp="1"/>
          </p:cNvSpPr>
          <p:nvPr>
            <p:ph type="title"/>
          </p:nvPr>
        </p:nvSpPr>
        <p:spPr/>
        <p:txBody>
          <a:bodyPr rtlCol="0"/>
          <a:lstStyle>
            <a:lvl1pPr>
              <a:defRPr>
                <a:solidFill>
                  <a:schemeClr val="bg1"/>
                </a:solidFill>
              </a:defRPr>
            </a:lvl1pPr>
            <a:extLst/>
          </a:lstStyle>
          <a:p>
            <a:r>
              <a:rPr kumimoji="0" lang="en-US" dirty="0"/>
              <a:t>Click to edit Master title style</a:t>
            </a:r>
          </a:p>
        </p:txBody>
      </p:sp>
    </p:spTree>
    <p:extLst>
      <p:ext uri="{BB962C8B-B14F-4D97-AF65-F5344CB8AC3E}">
        <p14:creationId xmlns:p14="http://schemas.microsoft.com/office/powerpoint/2010/main" val="66072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solidFill>
                  <a:schemeClr val="bg2"/>
                </a:solidFill>
                <a:effectLst>
                  <a:outerShdw blurRad="31750" dist="25400" dir="5400000" algn="tl" rotWithShape="0">
                    <a:srgbClr val="000000">
                      <a:alpha val="25000"/>
                    </a:srgbClr>
                  </a:outerShdw>
                </a:effectLst>
              </a:defRPr>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lvl1pPr>
              <a:defRPr>
                <a:solidFill>
                  <a:schemeClr val="tx1"/>
                </a:solidFill>
              </a:defRPr>
            </a:lvl1pPr>
            <a:extLst/>
          </a:lstStyle>
          <a:p>
            <a:r>
              <a:rPr lang="en-US"/>
              <a:t>10/30/2024</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extLst/>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4648200" y="1481328"/>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10/30/2024</a:t>
            </a:r>
            <a:endParaRPr lang="en-US" dirty="0"/>
          </a:p>
        </p:txBody>
      </p:sp>
      <p:sp>
        <p:nvSpPr>
          <p:cNvPr id="6" name="Footer Placeholder 5"/>
          <p:cNvSpPr>
            <a:spLocks noGrp="1"/>
          </p:cNvSpPr>
          <p:nvPr>
            <p:ph type="ftr" sz="quarter" idx="11"/>
          </p:nvPr>
        </p:nvSpPr>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8" name="Title 7"/>
          <p:cNvSpPr>
            <a:spLocks noGrp="1"/>
          </p:cNvSpPr>
          <p:nvPr>
            <p:ph type="title"/>
          </p:nvPr>
        </p:nvSpPr>
        <p:spPr/>
        <p:txBody>
          <a:bodyPr rtlCol="0"/>
          <a:lstStyle>
            <a:lvl1pPr>
              <a:defRPr>
                <a:solidFill>
                  <a:schemeClr val="bg2"/>
                </a:solidFill>
              </a:defRPr>
            </a:lvl1pPr>
            <a:extLst/>
          </a:lstStyle>
          <a:p>
            <a:r>
              <a:rPr kumimoji="0" lang="en-US"/>
              <a:t>Click to edit Master title style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Alternate 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648200" y="1481328"/>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10/30/2024</a:t>
            </a:r>
            <a:endParaRPr lang="en-US" dirty="0"/>
          </a:p>
        </p:txBody>
      </p:sp>
      <p:sp>
        <p:nvSpPr>
          <p:cNvPr id="6" name="Footer Placeholder 5"/>
          <p:cNvSpPr>
            <a:spLocks noGrp="1"/>
          </p:cNvSpPr>
          <p:nvPr>
            <p:ph type="ftr" sz="quarter" idx="11"/>
          </p:nvPr>
        </p:nvSpPr>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8" name="Title 7"/>
          <p:cNvSpPr>
            <a:spLocks noGrp="1"/>
          </p:cNvSpPr>
          <p:nvPr>
            <p:ph type="title"/>
          </p:nvPr>
        </p:nvSpPr>
        <p:spPr/>
        <p:txBody>
          <a:bodyPr rtlCol="0"/>
          <a:lstStyle>
            <a:lvl1pPr>
              <a:defRPr>
                <a:solidFill>
                  <a:schemeClr val="tx1"/>
                </a:solidFill>
              </a:defRPr>
            </a:lvl1pPr>
            <a:extLst/>
          </a:lstStyle>
          <a:p>
            <a:r>
              <a:rPr kumimoji="0" lang="en-US" dirty="0"/>
              <a:t>Click to edit Master title style</a:t>
            </a:r>
          </a:p>
        </p:txBody>
      </p:sp>
    </p:spTree>
    <p:extLst>
      <p:ext uri="{BB962C8B-B14F-4D97-AF65-F5344CB8AC3E}">
        <p14:creationId xmlns:p14="http://schemas.microsoft.com/office/powerpoint/2010/main" val="264436394"/>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2578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2578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5"/>
            <a:ext cx="4040188" cy="3737306"/>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45025" y="1444295"/>
            <a:ext cx="4041775" cy="3737306"/>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Date Placeholder 6"/>
          <p:cNvSpPr>
            <a:spLocks noGrp="1"/>
          </p:cNvSpPr>
          <p:nvPr>
            <p:ph type="dt" sz="half" idx="10"/>
          </p:nvPr>
        </p:nvSpPr>
        <p:spPr/>
        <p:txBody>
          <a:bodyPr/>
          <a:lstStyle>
            <a:lvl1pPr>
              <a:defRPr>
                <a:solidFill>
                  <a:schemeClr val="bg1"/>
                </a:solidFill>
              </a:defRPr>
            </a:lvl1pPr>
            <a:extLst/>
          </a:lstStyle>
          <a:p>
            <a:r>
              <a:rPr lang="en-US"/>
              <a:t>10/30/2024</a:t>
            </a:r>
            <a:endParaRPr lang="en-US" dirty="0"/>
          </a:p>
        </p:txBody>
      </p:sp>
      <p:sp>
        <p:nvSpPr>
          <p:cNvPr id="8" name="Footer Placeholder 7"/>
          <p:cNvSpPr>
            <a:spLocks noGrp="1"/>
          </p:cNvSpPr>
          <p:nvPr>
            <p:ph type="ftr" sz="quarter" idx="11"/>
          </p:nvPr>
        </p:nvSpPr>
        <p:spPr/>
        <p:txBody>
          <a:bodyPr/>
          <a:lstStyle>
            <a:lvl1pPr>
              <a:defRPr>
                <a:solidFill>
                  <a:schemeClr val="bg1"/>
                </a:solidFill>
              </a:defRPr>
            </a:lvl1pPr>
            <a:extLst/>
          </a:lstStyle>
          <a:p>
            <a:endParaRPr lang="en-US" dirty="0"/>
          </a:p>
        </p:txBody>
      </p:sp>
      <p:sp>
        <p:nvSpPr>
          <p:cNvPr id="9" name="Slide Number Placeholder 8"/>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TxTwoObj" preserve="1">
  <p:cSld name="Alternate 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solidFill>
                  <a:schemeClr val="bg1"/>
                </a:solidFill>
              </a:defRPr>
            </a:lvl1pPr>
            <a:extLst/>
          </a:lstStyle>
          <a:p>
            <a:r>
              <a:rPr kumimoji="0" lang="en-US" dirty="0"/>
              <a:t>Click to edit Master title style</a:t>
            </a:r>
          </a:p>
        </p:txBody>
      </p:sp>
      <p:sp>
        <p:nvSpPr>
          <p:cNvPr id="3" name="Text Placeholder 2"/>
          <p:cNvSpPr>
            <a:spLocks noGrp="1"/>
          </p:cNvSpPr>
          <p:nvPr>
            <p:ph type="body" idx="1"/>
          </p:nvPr>
        </p:nvSpPr>
        <p:spPr>
          <a:xfrm>
            <a:off x="457200" y="52578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2578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5"/>
            <a:ext cx="4040188" cy="3737306"/>
          </a:xfrm>
          <a:ln>
            <a:noFill/>
            <a:prstDash val="sysDash"/>
            <a:miter lim="800000"/>
          </a:ln>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Content Placeholder 5"/>
          <p:cNvSpPr>
            <a:spLocks noGrp="1"/>
          </p:cNvSpPr>
          <p:nvPr>
            <p:ph sz="quarter" idx="4"/>
          </p:nvPr>
        </p:nvSpPr>
        <p:spPr>
          <a:xfrm>
            <a:off x="4645025" y="1444295"/>
            <a:ext cx="4041775" cy="3737306"/>
          </a:xfrm>
          <a:ln>
            <a:noFill/>
            <a:prstDash val="sysDash"/>
            <a:miter lim="800000"/>
          </a:ln>
        </p:spPr>
        <p:txBody>
          <a:bodyPr/>
          <a:lstStyle>
            <a:lvl1pPr>
              <a:spcBef>
                <a:spcPts val="0"/>
              </a:spcBef>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7" name="Date Placeholder 6"/>
          <p:cNvSpPr>
            <a:spLocks noGrp="1"/>
          </p:cNvSpPr>
          <p:nvPr>
            <p:ph type="dt" sz="half" idx="10"/>
          </p:nvPr>
        </p:nvSpPr>
        <p:spPr/>
        <p:txBody>
          <a:bodyPr/>
          <a:lstStyle>
            <a:lvl1pPr>
              <a:defRPr>
                <a:solidFill>
                  <a:schemeClr val="bg1"/>
                </a:solidFill>
              </a:defRPr>
            </a:lvl1pPr>
            <a:extLst/>
          </a:lstStyle>
          <a:p>
            <a:r>
              <a:rPr lang="en-US"/>
              <a:t>10/30/2024</a:t>
            </a:r>
            <a:endParaRPr lang="en-US" dirty="0"/>
          </a:p>
        </p:txBody>
      </p:sp>
      <p:sp>
        <p:nvSpPr>
          <p:cNvPr id="8" name="Footer Placeholder 7"/>
          <p:cNvSpPr>
            <a:spLocks noGrp="1"/>
          </p:cNvSpPr>
          <p:nvPr>
            <p:ph type="ftr" sz="quarter" idx="11"/>
          </p:nvPr>
        </p:nvSpPr>
        <p:spPr/>
        <p:txBody>
          <a:bodyPr/>
          <a:lstStyle>
            <a:lvl1pPr>
              <a:defRPr>
                <a:solidFill>
                  <a:schemeClr val="bg1"/>
                </a:solidFill>
              </a:defRPr>
            </a:lvl1pPr>
            <a:extLst/>
          </a:lstStyle>
          <a:p>
            <a:endParaRPr lang="en-US" dirty="0"/>
          </a:p>
        </p:txBody>
      </p:sp>
      <p:sp>
        <p:nvSpPr>
          <p:cNvPr id="9" name="Slide Number Placeholder 8"/>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65649619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3">
            <a:lum/>
          </a:blip>
          <a:srcRect/>
          <a:stretch>
            <a:fillRect/>
          </a:stretch>
        </a:blip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bg1"/>
                </a:solidFill>
              </a:defRPr>
            </a:lvl1pPr>
            <a:extLst/>
          </a:lstStyle>
          <a:p>
            <a:r>
              <a:rPr lang="en-US"/>
              <a:t>10/30/2024</a:t>
            </a:r>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bg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bg1"/>
                </a:solidFill>
              </a:defRPr>
            </a:lvl1pPr>
            <a:extLst/>
          </a:lstStyle>
          <a:p>
            <a:fld id="{5217D969-FAF6-4667-9EED-A6C98B2232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84" r:id="rId2"/>
    <p:sldLayoutId id="2147483674" r:id="rId3"/>
    <p:sldLayoutId id="2147483685" r:id="rId4"/>
    <p:sldLayoutId id="2147483675" r:id="rId5"/>
    <p:sldLayoutId id="2147483676" r:id="rId6"/>
    <p:sldLayoutId id="2147483686" r:id="rId7"/>
    <p:sldLayoutId id="2147483677" r:id="rId8"/>
    <p:sldLayoutId id="2147483687" r:id="rId9"/>
    <p:sldLayoutId id="2147483678" r:id="rId10"/>
    <p:sldLayoutId id="2147483688" r:id="rId11"/>
    <p:sldLayoutId id="2147483679" r:id="rId12"/>
    <p:sldLayoutId id="2147483689" r:id="rId13"/>
    <p:sldLayoutId id="2147483680" r:id="rId14"/>
    <p:sldLayoutId id="2147483690" r:id="rId15"/>
    <p:sldLayoutId id="2147483681" r:id="rId16"/>
    <p:sldLayoutId id="2147483691" r:id="rId17"/>
    <p:sldLayoutId id="2147483693" r:id="rId18"/>
    <p:sldLayoutId id="2147483694" r:id="rId19"/>
    <p:sldLayoutId id="2147483682" r:id="rId20"/>
    <p:sldLayoutId id="2147483683" r:id="rId21"/>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Arial" pitchFamily="34" charset="0"/>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Juvenile Justice Planning Team </a:t>
            </a:r>
            <a:br>
              <a:rPr lang="en-US" dirty="0"/>
            </a:br>
            <a:r>
              <a:rPr lang="en-US" dirty="0"/>
              <a:t>Grant Writing Workshop</a:t>
            </a:r>
          </a:p>
        </p:txBody>
      </p:sp>
      <p:sp>
        <p:nvSpPr>
          <p:cNvPr id="3" name="Subtitle 2"/>
          <p:cNvSpPr>
            <a:spLocks noGrp="1"/>
          </p:cNvSpPr>
          <p:nvPr>
            <p:ph type="subTitle" idx="1"/>
          </p:nvPr>
        </p:nvSpPr>
        <p:spPr/>
        <p:txBody>
          <a:bodyPr>
            <a:normAutofit fontScale="92500" lnSpcReduction="20000"/>
          </a:bodyPr>
          <a:lstStyle/>
          <a:p>
            <a:r>
              <a:rPr lang="en-US" dirty="0"/>
              <a:t>Title II/Juvenile Justice and Children’s Justice Act </a:t>
            </a:r>
          </a:p>
          <a:p>
            <a:r>
              <a:rPr lang="en-US" dirty="0"/>
              <a:t>Funding Priorities and Application Requirements</a:t>
            </a:r>
          </a:p>
          <a:p>
            <a:r>
              <a:rPr lang="en-US" dirty="0"/>
              <a:t>October 2024</a:t>
            </a:r>
          </a:p>
        </p:txBody>
      </p:sp>
      <p:sp>
        <p:nvSpPr>
          <p:cNvPr id="4" name="Date Placeholder 3"/>
          <p:cNvSpPr>
            <a:spLocks noGrp="1"/>
          </p:cNvSpPr>
          <p:nvPr>
            <p:ph type="dt" sz="half" idx="10"/>
          </p:nvPr>
        </p:nvSpPr>
        <p:spPr/>
        <p:txBody>
          <a:bodyPr/>
          <a:lstStyle/>
          <a:p>
            <a:r>
              <a:rPr lang="en-US"/>
              <a:t>10/30/2024</a:t>
            </a:r>
            <a:endParaRPr lang="en-US" dirty="0"/>
          </a:p>
        </p:txBody>
      </p:sp>
      <p:sp>
        <p:nvSpPr>
          <p:cNvPr id="7" name="Slide Number Placeholder 6">
            <a:extLst>
              <a:ext uri="{FF2B5EF4-FFF2-40B4-BE49-F238E27FC236}">
                <a16:creationId xmlns:a16="http://schemas.microsoft.com/office/drawing/2014/main" id="{E00F0E94-86A4-7E03-A5D7-60B2E84F6C86}"/>
              </a:ext>
            </a:extLst>
          </p:cNvPr>
          <p:cNvSpPr>
            <a:spLocks noGrp="1"/>
          </p:cNvSpPr>
          <p:nvPr>
            <p:ph type="sldNum" sz="quarter" idx="12"/>
          </p:nvPr>
        </p:nvSpPr>
        <p:spPr/>
        <p:txBody>
          <a:bodyPr/>
          <a:lstStyle/>
          <a:p>
            <a:fld id="{5217D969-FAF6-4667-9EED-A6C98B22320E}" type="slidenum">
              <a:rPr lang="en-US" smtClean="0"/>
              <a:t>1</a:t>
            </a:fld>
            <a:endParaRPr lang="en-US" dirty="0"/>
          </a:p>
        </p:txBody>
      </p:sp>
    </p:spTree>
    <p:extLst>
      <p:ext uri="{BB962C8B-B14F-4D97-AF65-F5344CB8AC3E}">
        <p14:creationId xmlns:p14="http://schemas.microsoft.com/office/powerpoint/2010/main" val="3831051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056381-9507-CA74-3408-1C20841418E4}"/>
              </a:ext>
            </a:extLst>
          </p:cNvPr>
          <p:cNvSpPr>
            <a:spLocks noGrp="1"/>
          </p:cNvSpPr>
          <p:nvPr>
            <p:ph idx="1"/>
          </p:nvPr>
        </p:nvSpPr>
        <p:spPr/>
        <p:txBody>
          <a:bodyPr/>
          <a:lstStyle/>
          <a:p>
            <a:r>
              <a:rPr lang="en-US" dirty="0"/>
              <a:t>Counseling, Training, Mentoring Programs</a:t>
            </a:r>
          </a:p>
          <a:p>
            <a:r>
              <a:rPr lang="en-US" dirty="0"/>
              <a:t>Educational Programs/Services for At-Risk Youth</a:t>
            </a:r>
          </a:p>
          <a:p>
            <a:r>
              <a:rPr lang="en-US" dirty="0"/>
              <a:t>Positive Youth Development</a:t>
            </a:r>
          </a:p>
          <a:p>
            <a:r>
              <a:rPr lang="en-US" dirty="0"/>
              <a:t>Racial and Ethnic Disparities</a:t>
            </a:r>
          </a:p>
          <a:p>
            <a:r>
              <a:rPr lang="en-US" dirty="0"/>
              <a:t>Discretionary</a:t>
            </a:r>
          </a:p>
        </p:txBody>
      </p:sp>
      <p:sp>
        <p:nvSpPr>
          <p:cNvPr id="3" name="Date Placeholder 2">
            <a:extLst>
              <a:ext uri="{FF2B5EF4-FFF2-40B4-BE49-F238E27FC236}">
                <a16:creationId xmlns:a16="http://schemas.microsoft.com/office/drawing/2014/main" id="{9C0C3EAB-877C-CE83-60D8-18285E56585E}"/>
              </a:ext>
            </a:extLst>
          </p:cNvPr>
          <p:cNvSpPr>
            <a:spLocks noGrp="1"/>
          </p:cNvSpPr>
          <p:nvPr>
            <p:ph type="dt" sz="half" idx="10"/>
          </p:nvPr>
        </p:nvSpPr>
        <p:spPr/>
        <p:txBody>
          <a:bodyPr/>
          <a:lstStyle/>
          <a:p>
            <a:r>
              <a:rPr lang="en-US"/>
              <a:t>10/30/2024</a:t>
            </a:r>
          </a:p>
        </p:txBody>
      </p:sp>
      <p:sp>
        <p:nvSpPr>
          <p:cNvPr id="6" name="Title 5">
            <a:extLst>
              <a:ext uri="{FF2B5EF4-FFF2-40B4-BE49-F238E27FC236}">
                <a16:creationId xmlns:a16="http://schemas.microsoft.com/office/drawing/2014/main" id="{3DD19CD6-9686-EEAF-FD1B-3C5024EB34E5}"/>
              </a:ext>
            </a:extLst>
          </p:cNvPr>
          <p:cNvSpPr>
            <a:spLocks noGrp="1"/>
          </p:cNvSpPr>
          <p:nvPr>
            <p:ph type="title"/>
          </p:nvPr>
        </p:nvSpPr>
        <p:spPr/>
        <p:txBody>
          <a:bodyPr>
            <a:normAutofit fontScale="90000"/>
          </a:bodyPr>
          <a:lstStyle/>
          <a:p>
            <a:r>
              <a:rPr lang="en-US" dirty="0"/>
              <a:t>Title II/Juvenile Justice </a:t>
            </a:r>
            <a:br>
              <a:rPr lang="en-US" dirty="0"/>
            </a:br>
            <a:r>
              <a:rPr lang="en-US" dirty="0"/>
              <a:t>Funding Priorities</a:t>
            </a:r>
          </a:p>
        </p:txBody>
      </p:sp>
      <p:sp>
        <p:nvSpPr>
          <p:cNvPr id="8" name="Slide Number Placeholder 7">
            <a:extLst>
              <a:ext uri="{FF2B5EF4-FFF2-40B4-BE49-F238E27FC236}">
                <a16:creationId xmlns:a16="http://schemas.microsoft.com/office/drawing/2014/main" id="{BCEEED34-23EE-C151-77E0-C00C6DE0A9CC}"/>
              </a:ext>
            </a:extLst>
          </p:cNvPr>
          <p:cNvSpPr>
            <a:spLocks noGrp="1"/>
          </p:cNvSpPr>
          <p:nvPr>
            <p:ph type="sldNum" sz="quarter" idx="12"/>
          </p:nvPr>
        </p:nvSpPr>
        <p:spPr/>
        <p:txBody>
          <a:bodyPr/>
          <a:lstStyle/>
          <a:p>
            <a:fld id="{5217D969-FAF6-4667-9EED-A6C98B22320E}" type="slidenum">
              <a:rPr lang="en-US" smtClean="0"/>
              <a:t>10</a:t>
            </a:fld>
            <a:endParaRPr lang="en-US"/>
          </a:p>
        </p:txBody>
      </p:sp>
    </p:spTree>
    <p:extLst>
      <p:ext uri="{BB962C8B-B14F-4D97-AF65-F5344CB8AC3E}">
        <p14:creationId xmlns:p14="http://schemas.microsoft.com/office/powerpoint/2010/main" val="851706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D80815-F4B6-FAEB-CFBB-A4A872FD5288}"/>
              </a:ext>
            </a:extLst>
          </p:cNvPr>
          <p:cNvSpPr>
            <a:spLocks noGrp="1"/>
          </p:cNvSpPr>
          <p:nvPr>
            <p:ph idx="1"/>
          </p:nvPr>
        </p:nvSpPr>
        <p:spPr/>
        <p:txBody>
          <a:bodyPr>
            <a:normAutofit fontScale="77500" lnSpcReduction="20000"/>
          </a:bodyPr>
          <a:lstStyle/>
          <a:p>
            <a:pPr marL="109728" indent="0">
              <a:buNone/>
            </a:pPr>
            <a:r>
              <a:rPr lang="en-US" sz="2800" b="0" i="0" u="none" strike="noStrike" baseline="0" dirty="0">
                <a:latin typeface="Arial" panose="020B0604020202020204" pitchFamily="34" charset="0"/>
              </a:rPr>
              <a:t>Funding Cap: $200,000</a:t>
            </a:r>
          </a:p>
          <a:p>
            <a:pPr marL="109728" indent="0">
              <a:buNone/>
            </a:pPr>
            <a:endParaRPr lang="en-US" sz="2800" dirty="0">
              <a:latin typeface="Arial" panose="020B0604020202020204" pitchFamily="34" charset="0"/>
            </a:endParaRPr>
          </a:p>
          <a:p>
            <a:pPr marL="109728" indent="0">
              <a:buNone/>
            </a:pPr>
            <a:r>
              <a:rPr lang="en-US" sz="2800" b="0" i="0" u="none" strike="noStrike" baseline="0" dirty="0">
                <a:latin typeface="Arial" panose="020B0604020202020204" pitchFamily="34" charset="0"/>
              </a:rPr>
              <a:t>Counseling, training, and mentoring programs, which may be in support of </a:t>
            </a:r>
            <a:r>
              <a:rPr lang="en-US" sz="2800" b="0" i="0" u="none" strike="noStrike" baseline="0" dirty="0">
                <a:solidFill>
                  <a:srgbClr val="FFFF00"/>
                </a:solidFill>
                <a:latin typeface="Arial" panose="020B0604020202020204" pitchFamily="34" charset="0"/>
              </a:rPr>
              <a:t>academic tutoring</a:t>
            </a:r>
            <a:r>
              <a:rPr lang="en-US" sz="2800" b="0" i="0" u="none" strike="noStrike" baseline="0" dirty="0">
                <a:latin typeface="Arial" panose="020B0604020202020204" pitchFamily="34" charset="0"/>
              </a:rPr>
              <a:t>, </a:t>
            </a:r>
            <a:r>
              <a:rPr lang="en-US" sz="2800" b="0" i="0" u="none" strike="noStrike" baseline="0" dirty="0">
                <a:solidFill>
                  <a:srgbClr val="FFFF00"/>
                </a:solidFill>
                <a:latin typeface="Arial" panose="020B0604020202020204" pitchFamily="34" charset="0"/>
              </a:rPr>
              <a:t>vocational and technical training</a:t>
            </a:r>
            <a:r>
              <a:rPr lang="en-US" sz="2800" b="0" i="0" u="none" strike="noStrike" baseline="0" dirty="0">
                <a:latin typeface="Arial" panose="020B0604020202020204" pitchFamily="34" charset="0"/>
              </a:rPr>
              <a:t>, and </a:t>
            </a:r>
            <a:r>
              <a:rPr lang="en-US" sz="2800" b="0" i="0" u="none" strike="noStrike" baseline="0" dirty="0">
                <a:solidFill>
                  <a:srgbClr val="FFFF00"/>
                </a:solidFill>
                <a:latin typeface="Arial" panose="020B0604020202020204" pitchFamily="34" charset="0"/>
              </a:rPr>
              <a:t>drug and violence prevention counseling</a:t>
            </a:r>
            <a:r>
              <a:rPr lang="en-US" sz="2800" b="0" i="0" u="none" strike="noStrike" baseline="0" dirty="0">
                <a:latin typeface="Arial" panose="020B0604020202020204" pitchFamily="34" charset="0"/>
              </a:rPr>
              <a:t>, that are </a:t>
            </a:r>
            <a:r>
              <a:rPr lang="en-US" sz="2800" b="0" i="0" u="none" strike="noStrike" baseline="0" dirty="0">
                <a:solidFill>
                  <a:srgbClr val="FFFF00"/>
                </a:solidFill>
                <a:latin typeface="Arial" panose="020B0604020202020204" pitchFamily="34" charset="0"/>
              </a:rPr>
              <a:t>designed to link at-risk juveniles</a:t>
            </a:r>
            <a:r>
              <a:rPr lang="en-US" sz="2800" b="0" i="0" u="none" strike="noStrike" baseline="0" dirty="0">
                <a:latin typeface="Arial" panose="020B0604020202020204" pitchFamily="34" charset="0"/>
              </a:rPr>
              <a:t>, juvenile offenders, or juveniles who have a parent or legal guardian who is or was incarcerated in a Federal, State, Tribal, or local correctional facility or who is otherwise under the jurisdiction of a Federal, State, Tribal, or local criminal justice system, particularly juveniles residing in low-income and high-crime areas and juveniles experiencing educational failure, with responsible individuals (such as law enforcement officials, Department of Defense personnel, individuals working with local businesses, and individuals working with community-based and faith-based organizations and agencies) who are properly screened and trained</a:t>
            </a:r>
          </a:p>
        </p:txBody>
      </p:sp>
      <p:sp>
        <p:nvSpPr>
          <p:cNvPr id="3" name="Date Placeholder 2">
            <a:extLst>
              <a:ext uri="{FF2B5EF4-FFF2-40B4-BE49-F238E27FC236}">
                <a16:creationId xmlns:a16="http://schemas.microsoft.com/office/drawing/2014/main" id="{567C8968-5799-A48D-942E-34A3FE04DBB5}"/>
              </a:ext>
            </a:extLst>
          </p:cNvPr>
          <p:cNvSpPr>
            <a:spLocks noGrp="1"/>
          </p:cNvSpPr>
          <p:nvPr>
            <p:ph type="dt" sz="half" idx="10"/>
          </p:nvPr>
        </p:nvSpPr>
        <p:spPr/>
        <p:txBody>
          <a:bodyPr/>
          <a:lstStyle/>
          <a:p>
            <a:r>
              <a:rPr lang="en-US"/>
              <a:t>10/30/2024</a:t>
            </a:r>
            <a:endParaRPr lang="en-US" dirty="0"/>
          </a:p>
        </p:txBody>
      </p:sp>
      <p:sp>
        <p:nvSpPr>
          <p:cNvPr id="5" name="Title 4">
            <a:extLst>
              <a:ext uri="{FF2B5EF4-FFF2-40B4-BE49-F238E27FC236}">
                <a16:creationId xmlns:a16="http://schemas.microsoft.com/office/drawing/2014/main" id="{6AAFBCAA-2A92-6122-56A9-B8A3D202D026}"/>
              </a:ext>
            </a:extLst>
          </p:cNvPr>
          <p:cNvSpPr>
            <a:spLocks noGrp="1"/>
          </p:cNvSpPr>
          <p:nvPr>
            <p:ph type="title"/>
          </p:nvPr>
        </p:nvSpPr>
        <p:spPr/>
        <p:txBody>
          <a:bodyPr>
            <a:normAutofit/>
          </a:bodyPr>
          <a:lstStyle/>
          <a:p>
            <a:r>
              <a:rPr lang="en-US" sz="3600" dirty="0"/>
              <a:t>Counseling, Training, Mentoring</a:t>
            </a:r>
          </a:p>
        </p:txBody>
      </p:sp>
      <p:sp>
        <p:nvSpPr>
          <p:cNvPr id="6" name="Slide Number Placeholder 5">
            <a:extLst>
              <a:ext uri="{FF2B5EF4-FFF2-40B4-BE49-F238E27FC236}">
                <a16:creationId xmlns:a16="http://schemas.microsoft.com/office/drawing/2014/main" id="{0E04D2CD-A235-8FD9-1BEE-83E9005557C6}"/>
              </a:ext>
            </a:extLst>
          </p:cNvPr>
          <p:cNvSpPr>
            <a:spLocks noGrp="1"/>
          </p:cNvSpPr>
          <p:nvPr>
            <p:ph type="sldNum" sz="quarter" idx="12"/>
          </p:nvPr>
        </p:nvSpPr>
        <p:spPr/>
        <p:txBody>
          <a:bodyPr/>
          <a:lstStyle/>
          <a:p>
            <a:fld id="{5217D969-FAF6-4667-9EED-A6C98B22320E}" type="slidenum">
              <a:rPr lang="en-US" smtClean="0"/>
              <a:t>11</a:t>
            </a:fld>
            <a:endParaRPr lang="en-US"/>
          </a:p>
        </p:txBody>
      </p:sp>
    </p:spTree>
    <p:extLst>
      <p:ext uri="{BB962C8B-B14F-4D97-AF65-F5344CB8AC3E}">
        <p14:creationId xmlns:p14="http://schemas.microsoft.com/office/powerpoint/2010/main" val="2449551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DBDD7E-D13C-2D83-20A9-CBD23D1C21A5}"/>
              </a:ext>
            </a:extLst>
          </p:cNvPr>
          <p:cNvSpPr>
            <a:spLocks noGrp="1"/>
          </p:cNvSpPr>
          <p:nvPr>
            <p:ph idx="1"/>
          </p:nvPr>
        </p:nvSpPr>
        <p:spPr/>
        <p:txBody>
          <a:bodyPr>
            <a:normAutofit fontScale="92500" lnSpcReduction="20000"/>
          </a:bodyPr>
          <a:lstStyle/>
          <a:p>
            <a:pPr marL="109728" indent="0">
              <a:buNone/>
            </a:pPr>
            <a:r>
              <a:rPr lang="en-US" dirty="0"/>
              <a:t>Funding Cap: $200,000</a:t>
            </a:r>
          </a:p>
          <a:p>
            <a:pPr marL="109728" indent="0">
              <a:buNone/>
            </a:pPr>
            <a:endParaRPr lang="en-US" dirty="0"/>
          </a:p>
          <a:p>
            <a:pPr marL="109728" indent="0">
              <a:buNone/>
            </a:pPr>
            <a:r>
              <a:rPr lang="en-US" dirty="0"/>
              <a:t>Educational programs or supportive services for at-risk or delinquent youth or other juveniles – </a:t>
            </a:r>
          </a:p>
          <a:p>
            <a:pPr marL="907542" lvl="1" indent="-514350">
              <a:buClr>
                <a:schemeClr val="bg1"/>
              </a:buClr>
              <a:buFont typeface="+mj-lt"/>
              <a:buAutoNum type="romanLcPeriod"/>
            </a:pPr>
            <a:r>
              <a:rPr lang="en-US" dirty="0"/>
              <a:t>To </a:t>
            </a:r>
            <a:r>
              <a:rPr lang="en-US" dirty="0">
                <a:solidFill>
                  <a:srgbClr val="FFFF00"/>
                </a:solidFill>
              </a:rPr>
              <a:t>encourage juveniles to remain in elementary and secondary schools</a:t>
            </a:r>
            <a:r>
              <a:rPr lang="en-US" dirty="0"/>
              <a:t> or in alternative learning situations, including for truancy prevention and reduction;</a:t>
            </a:r>
          </a:p>
          <a:p>
            <a:pPr marL="907542" lvl="1" indent="-514350">
              <a:buClr>
                <a:schemeClr val="bg1"/>
              </a:buClr>
              <a:buFont typeface="+mj-lt"/>
              <a:buAutoNum type="romanLcPeriod"/>
            </a:pPr>
            <a:r>
              <a:rPr lang="en-US" dirty="0">
                <a:solidFill>
                  <a:srgbClr val="FFFF00"/>
                </a:solidFill>
              </a:rPr>
              <a:t>to provide services to assist juveniles in making the transition to the world of work and self-sufficiency</a:t>
            </a:r>
            <a:r>
              <a:rPr lang="en-US" dirty="0"/>
              <a:t>; and</a:t>
            </a:r>
          </a:p>
          <a:p>
            <a:pPr marL="907542" lvl="1" indent="-514350">
              <a:buClr>
                <a:schemeClr val="bg1"/>
              </a:buClr>
              <a:buFont typeface="+mj-lt"/>
              <a:buAutoNum type="romanLcPeriod"/>
            </a:pPr>
            <a:r>
              <a:rPr lang="en-US" dirty="0"/>
              <a:t>enhance coordination with the local schools that such juveniles would otherwise attend, to ensure that—</a:t>
            </a:r>
          </a:p>
          <a:p>
            <a:pPr marL="1145286" lvl="2" indent="-514350">
              <a:buClr>
                <a:schemeClr val="bg1"/>
              </a:buClr>
              <a:buFont typeface="+mj-lt"/>
              <a:buAutoNum type="romanUcPeriod"/>
            </a:pPr>
            <a:r>
              <a:rPr lang="en-US" dirty="0"/>
              <a:t>the instruction that juveniles receive outside school is closely aligned with the instruction provided in school; and</a:t>
            </a:r>
          </a:p>
          <a:p>
            <a:pPr marL="1145286" lvl="2" indent="-514350">
              <a:buClr>
                <a:schemeClr val="bg1"/>
              </a:buClr>
              <a:buFont typeface="+mj-lt"/>
              <a:buAutoNum type="romanUcPeriod"/>
            </a:pPr>
            <a:r>
              <a:rPr lang="en-US" dirty="0"/>
              <a:t>information regarding any learning problems identified in such alternative learning situations are communicated to the schools</a:t>
            </a:r>
          </a:p>
        </p:txBody>
      </p:sp>
      <p:sp>
        <p:nvSpPr>
          <p:cNvPr id="3" name="Date Placeholder 2">
            <a:extLst>
              <a:ext uri="{FF2B5EF4-FFF2-40B4-BE49-F238E27FC236}">
                <a16:creationId xmlns:a16="http://schemas.microsoft.com/office/drawing/2014/main" id="{7E590410-E135-C31A-49AF-C723073D930E}"/>
              </a:ext>
            </a:extLst>
          </p:cNvPr>
          <p:cNvSpPr>
            <a:spLocks noGrp="1"/>
          </p:cNvSpPr>
          <p:nvPr>
            <p:ph type="dt" sz="half" idx="10"/>
          </p:nvPr>
        </p:nvSpPr>
        <p:spPr/>
        <p:txBody>
          <a:bodyPr/>
          <a:lstStyle/>
          <a:p>
            <a:r>
              <a:rPr lang="en-US"/>
              <a:t>10/30/2024</a:t>
            </a:r>
            <a:endParaRPr lang="en-US" dirty="0"/>
          </a:p>
        </p:txBody>
      </p:sp>
      <p:sp>
        <p:nvSpPr>
          <p:cNvPr id="5" name="Title 4">
            <a:extLst>
              <a:ext uri="{FF2B5EF4-FFF2-40B4-BE49-F238E27FC236}">
                <a16:creationId xmlns:a16="http://schemas.microsoft.com/office/drawing/2014/main" id="{641BFFE3-D7FA-D389-530A-752C8EC3B23F}"/>
              </a:ext>
            </a:extLst>
          </p:cNvPr>
          <p:cNvSpPr>
            <a:spLocks noGrp="1"/>
          </p:cNvSpPr>
          <p:nvPr>
            <p:ph type="title"/>
          </p:nvPr>
        </p:nvSpPr>
        <p:spPr/>
        <p:txBody>
          <a:bodyPr>
            <a:noAutofit/>
          </a:bodyPr>
          <a:lstStyle/>
          <a:p>
            <a:r>
              <a:rPr lang="en-US" sz="3200" dirty="0"/>
              <a:t>Educational Programs/Services </a:t>
            </a:r>
            <a:br>
              <a:rPr lang="en-US" sz="3200" dirty="0"/>
            </a:br>
            <a:r>
              <a:rPr lang="en-US" sz="3200" dirty="0"/>
              <a:t>for At-Risk Youth</a:t>
            </a:r>
          </a:p>
        </p:txBody>
      </p:sp>
      <p:sp>
        <p:nvSpPr>
          <p:cNvPr id="6" name="Slide Number Placeholder 5">
            <a:extLst>
              <a:ext uri="{FF2B5EF4-FFF2-40B4-BE49-F238E27FC236}">
                <a16:creationId xmlns:a16="http://schemas.microsoft.com/office/drawing/2014/main" id="{518D5424-9DF9-4CA9-5886-E969AD3417E1}"/>
              </a:ext>
            </a:extLst>
          </p:cNvPr>
          <p:cNvSpPr>
            <a:spLocks noGrp="1"/>
          </p:cNvSpPr>
          <p:nvPr>
            <p:ph type="sldNum" sz="quarter" idx="12"/>
          </p:nvPr>
        </p:nvSpPr>
        <p:spPr/>
        <p:txBody>
          <a:bodyPr/>
          <a:lstStyle/>
          <a:p>
            <a:fld id="{5217D969-FAF6-4667-9EED-A6C98B22320E}" type="slidenum">
              <a:rPr lang="en-US" smtClean="0"/>
              <a:t>12</a:t>
            </a:fld>
            <a:endParaRPr lang="en-US"/>
          </a:p>
        </p:txBody>
      </p:sp>
    </p:spTree>
    <p:extLst>
      <p:ext uri="{BB962C8B-B14F-4D97-AF65-F5344CB8AC3E}">
        <p14:creationId xmlns:p14="http://schemas.microsoft.com/office/powerpoint/2010/main" val="3283409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E50FEC-3A30-F341-0CC2-C90C7BEBD47A}"/>
              </a:ext>
            </a:extLst>
          </p:cNvPr>
          <p:cNvSpPr>
            <a:spLocks noGrp="1"/>
          </p:cNvSpPr>
          <p:nvPr>
            <p:ph idx="1"/>
          </p:nvPr>
        </p:nvSpPr>
        <p:spPr/>
        <p:txBody>
          <a:bodyPr/>
          <a:lstStyle/>
          <a:p>
            <a:pPr marL="109728" indent="0">
              <a:buNone/>
            </a:pPr>
            <a:r>
              <a:rPr lang="en-US" dirty="0"/>
              <a:t>Funding Cap: $200,000</a:t>
            </a:r>
          </a:p>
          <a:p>
            <a:pPr marL="109728" indent="0">
              <a:buNone/>
            </a:pPr>
            <a:r>
              <a:rPr lang="en-US" dirty="0"/>
              <a:t>Programs for positive youth development that assist delinquent and other at-risk youth in obtaining—</a:t>
            </a:r>
          </a:p>
          <a:p>
            <a:pPr marL="937260" lvl="1" indent="-571500">
              <a:buClr>
                <a:schemeClr val="bg1"/>
              </a:buClr>
              <a:buFont typeface="+mj-lt"/>
              <a:buAutoNum type="romanLcPeriod"/>
            </a:pPr>
            <a:r>
              <a:rPr lang="en-US" dirty="0"/>
              <a:t>a sense of </a:t>
            </a:r>
            <a:r>
              <a:rPr lang="en-US" dirty="0">
                <a:solidFill>
                  <a:srgbClr val="FFFF00"/>
                </a:solidFill>
              </a:rPr>
              <a:t>safety</a:t>
            </a:r>
            <a:r>
              <a:rPr lang="en-US" dirty="0"/>
              <a:t> and </a:t>
            </a:r>
            <a:r>
              <a:rPr lang="en-US" dirty="0">
                <a:solidFill>
                  <a:srgbClr val="FFFF00"/>
                </a:solidFill>
              </a:rPr>
              <a:t>structure</a:t>
            </a:r>
            <a:r>
              <a:rPr lang="en-US" dirty="0"/>
              <a:t>;</a:t>
            </a:r>
          </a:p>
          <a:p>
            <a:pPr marL="937260" lvl="1" indent="-571500">
              <a:buClr>
                <a:schemeClr val="bg1"/>
              </a:buClr>
              <a:buFont typeface="+mj-lt"/>
              <a:buAutoNum type="romanLcPeriod"/>
            </a:pPr>
            <a:r>
              <a:rPr lang="en-US" dirty="0"/>
              <a:t>a sense of </a:t>
            </a:r>
            <a:r>
              <a:rPr lang="en-US" dirty="0">
                <a:solidFill>
                  <a:srgbClr val="FFFF00"/>
                </a:solidFill>
              </a:rPr>
              <a:t>belonging</a:t>
            </a:r>
            <a:r>
              <a:rPr lang="en-US" dirty="0"/>
              <a:t> and </a:t>
            </a:r>
            <a:r>
              <a:rPr lang="en-US" dirty="0">
                <a:solidFill>
                  <a:srgbClr val="FFFF00"/>
                </a:solidFill>
              </a:rPr>
              <a:t>membership</a:t>
            </a:r>
            <a:r>
              <a:rPr lang="en-US" dirty="0"/>
              <a:t>;</a:t>
            </a:r>
          </a:p>
          <a:p>
            <a:pPr marL="937260" lvl="1" indent="-571500">
              <a:buClr>
                <a:schemeClr val="bg1"/>
              </a:buClr>
              <a:buFont typeface="+mj-lt"/>
              <a:buAutoNum type="romanLcPeriod"/>
            </a:pPr>
            <a:r>
              <a:rPr lang="en-US" dirty="0"/>
              <a:t>a sense of </a:t>
            </a:r>
            <a:r>
              <a:rPr lang="en-US" dirty="0">
                <a:solidFill>
                  <a:srgbClr val="FFFF00"/>
                </a:solidFill>
              </a:rPr>
              <a:t>self-worth</a:t>
            </a:r>
            <a:r>
              <a:rPr lang="en-US" dirty="0"/>
              <a:t> and </a:t>
            </a:r>
            <a:r>
              <a:rPr lang="en-US" dirty="0">
                <a:solidFill>
                  <a:srgbClr val="FFFF00"/>
                </a:solidFill>
              </a:rPr>
              <a:t>social contribution</a:t>
            </a:r>
            <a:r>
              <a:rPr lang="en-US" dirty="0"/>
              <a:t>;</a:t>
            </a:r>
          </a:p>
          <a:p>
            <a:pPr marL="937260" lvl="1" indent="-571500">
              <a:buClr>
                <a:schemeClr val="bg1"/>
              </a:buClr>
              <a:buFont typeface="+mj-lt"/>
              <a:buAutoNum type="romanLcPeriod"/>
            </a:pPr>
            <a:r>
              <a:rPr lang="en-US" dirty="0"/>
              <a:t>a sense of </a:t>
            </a:r>
            <a:r>
              <a:rPr lang="en-US" dirty="0">
                <a:solidFill>
                  <a:srgbClr val="FFFF00"/>
                </a:solidFill>
              </a:rPr>
              <a:t>independence</a:t>
            </a:r>
            <a:r>
              <a:rPr lang="en-US" dirty="0"/>
              <a:t> and </a:t>
            </a:r>
            <a:r>
              <a:rPr lang="en-US" dirty="0">
                <a:solidFill>
                  <a:srgbClr val="FFFF00"/>
                </a:solidFill>
              </a:rPr>
              <a:t>control over one’s life</a:t>
            </a:r>
            <a:r>
              <a:rPr lang="en-US" dirty="0"/>
              <a:t>; and</a:t>
            </a:r>
          </a:p>
          <a:p>
            <a:pPr marL="937260" lvl="1" indent="-571500">
              <a:buClr>
                <a:schemeClr val="bg1"/>
              </a:buClr>
              <a:buFont typeface="+mj-lt"/>
              <a:buAutoNum type="romanLcPeriod"/>
            </a:pPr>
            <a:r>
              <a:rPr lang="en-US" dirty="0"/>
              <a:t>A sense of </a:t>
            </a:r>
            <a:r>
              <a:rPr lang="en-US" dirty="0">
                <a:solidFill>
                  <a:srgbClr val="FFFF00"/>
                </a:solidFill>
              </a:rPr>
              <a:t>closeness in interpersonal relationships</a:t>
            </a:r>
          </a:p>
        </p:txBody>
      </p:sp>
      <p:sp>
        <p:nvSpPr>
          <p:cNvPr id="3" name="Date Placeholder 2">
            <a:extLst>
              <a:ext uri="{FF2B5EF4-FFF2-40B4-BE49-F238E27FC236}">
                <a16:creationId xmlns:a16="http://schemas.microsoft.com/office/drawing/2014/main" id="{843165D0-E6A1-EFCD-9F1A-9D867271B8B6}"/>
              </a:ext>
            </a:extLst>
          </p:cNvPr>
          <p:cNvSpPr>
            <a:spLocks noGrp="1"/>
          </p:cNvSpPr>
          <p:nvPr>
            <p:ph type="dt" sz="half" idx="10"/>
          </p:nvPr>
        </p:nvSpPr>
        <p:spPr/>
        <p:txBody>
          <a:bodyPr/>
          <a:lstStyle/>
          <a:p>
            <a:r>
              <a:rPr lang="en-US"/>
              <a:t>10/30/2024</a:t>
            </a:r>
            <a:endParaRPr lang="en-US" dirty="0"/>
          </a:p>
        </p:txBody>
      </p:sp>
      <p:sp>
        <p:nvSpPr>
          <p:cNvPr id="5" name="Title 4">
            <a:extLst>
              <a:ext uri="{FF2B5EF4-FFF2-40B4-BE49-F238E27FC236}">
                <a16:creationId xmlns:a16="http://schemas.microsoft.com/office/drawing/2014/main" id="{20335B0B-BE91-64EB-ED53-0777569A7276}"/>
              </a:ext>
            </a:extLst>
          </p:cNvPr>
          <p:cNvSpPr>
            <a:spLocks noGrp="1"/>
          </p:cNvSpPr>
          <p:nvPr>
            <p:ph type="title"/>
          </p:nvPr>
        </p:nvSpPr>
        <p:spPr/>
        <p:txBody>
          <a:bodyPr/>
          <a:lstStyle/>
          <a:p>
            <a:r>
              <a:rPr lang="en-US" dirty="0"/>
              <a:t>Positive Youth Development</a:t>
            </a:r>
          </a:p>
        </p:txBody>
      </p:sp>
      <p:sp>
        <p:nvSpPr>
          <p:cNvPr id="6" name="Slide Number Placeholder 5">
            <a:extLst>
              <a:ext uri="{FF2B5EF4-FFF2-40B4-BE49-F238E27FC236}">
                <a16:creationId xmlns:a16="http://schemas.microsoft.com/office/drawing/2014/main" id="{ACDACF8B-70D7-D7B4-6909-CB27BB44C31A}"/>
              </a:ext>
            </a:extLst>
          </p:cNvPr>
          <p:cNvSpPr>
            <a:spLocks noGrp="1"/>
          </p:cNvSpPr>
          <p:nvPr>
            <p:ph type="sldNum" sz="quarter" idx="12"/>
          </p:nvPr>
        </p:nvSpPr>
        <p:spPr/>
        <p:txBody>
          <a:bodyPr/>
          <a:lstStyle/>
          <a:p>
            <a:fld id="{5217D969-FAF6-4667-9EED-A6C98B22320E}" type="slidenum">
              <a:rPr lang="en-US" smtClean="0"/>
              <a:t>13</a:t>
            </a:fld>
            <a:endParaRPr lang="en-US"/>
          </a:p>
        </p:txBody>
      </p:sp>
    </p:spTree>
    <p:extLst>
      <p:ext uri="{BB962C8B-B14F-4D97-AF65-F5344CB8AC3E}">
        <p14:creationId xmlns:p14="http://schemas.microsoft.com/office/powerpoint/2010/main" val="3531672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92818F-37B9-D8DF-598A-429838FA54AA}"/>
              </a:ext>
            </a:extLst>
          </p:cNvPr>
          <p:cNvSpPr>
            <a:spLocks noGrp="1"/>
          </p:cNvSpPr>
          <p:nvPr>
            <p:ph idx="1"/>
          </p:nvPr>
        </p:nvSpPr>
        <p:spPr>
          <a:xfrm>
            <a:off x="457200" y="1219200"/>
            <a:ext cx="8229600" cy="4525963"/>
          </a:xfrm>
        </p:spPr>
        <p:txBody>
          <a:bodyPr>
            <a:normAutofit/>
          </a:bodyPr>
          <a:lstStyle/>
          <a:p>
            <a:pPr marL="109728" indent="0">
              <a:buNone/>
            </a:pPr>
            <a:r>
              <a:rPr lang="en-US" dirty="0"/>
              <a:t>Funding Cap: $100,000</a:t>
            </a:r>
          </a:p>
          <a:p>
            <a:pPr marL="109728" indent="0">
              <a:buNone/>
            </a:pPr>
            <a:r>
              <a:rPr lang="en-US" dirty="0">
                <a:solidFill>
                  <a:srgbClr val="FFFF00"/>
                </a:solidFill>
              </a:rPr>
              <a:t>Comprehensive juvenile justice and delinquency prevention programs </a:t>
            </a:r>
            <a:r>
              <a:rPr lang="en-US" dirty="0"/>
              <a:t>that meet the needs of youth through the collaboration of the many local systems before which a youth may appear, including schools, courts, law enforcement agencies, child protection agencies, mental health agencies, welfare services, healthcare agencies, and private nonprofit agencies offering youth services</a:t>
            </a:r>
          </a:p>
        </p:txBody>
      </p:sp>
      <p:sp>
        <p:nvSpPr>
          <p:cNvPr id="3" name="Date Placeholder 2">
            <a:extLst>
              <a:ext uri="{FF2B5EF4-FFF2-40B4-BE49-F238E27FC236}">
                <a16:creationId xmlns:a16="http://schemas.microsoft.com/office/drawing/2014/main" id="{4763E000-2566-9598-0BA5-275C628CE624}"/>
              </a:ext>
            </a:extLst>
          </p:cNvPr>
          <p:cNvSpPr>
            <a:spLocks noGrp="1"/>
          </p:cNvSpPr>
          <p:nvPr>
            <p:ph type="dt" sz="half" idx="10"/>
          </p:nvPr>
        </p:nvSpPr>
        <p:spPr/>
        <p:txBody>
          <a:bodyPr/>
          <a:lstStyle/>
          <a:p>
            <a:r>
              <a:rPr lang="en-US"/>
              <a:t>10/30/2024</a:t>
            </a:r>
            <a:endParaRPr lang="en-US" dirty="0"/>
          </a:p>
        </p:txBody>
      </p:sp>
      <p:sp>
        <p:nvSpPr>
          <p:cNvPr id="6" name="Slide Number Placeholder 5">
            <a:extLst>
              <a:ext uri="{FF2B5EF4-FFF2-40B4-BE49-F238E27FC236}">
                <a16:creationId xmlns:a16="http://schemas.microsoft.com/office/drawing/2014/main" id="{D2A3DAC6-4F95-AC3A-74A2-69E8DF333DB4}"/>
              </a:ext>
            </a:extLst>
          </p:cNvPr>
          <p:cNvSpPr>
            <a:spLocks noGrp="1"/>
          </p:cNvSpPr>
          <p:nvPr>
            <p:ph type="sldNum" sz="quarter" idx="12"/>
          </p:nvPr>
        </p:nvSpPr>
        <p:spPr/>
        <p:txBody>
          <a:bodyPr/>
          <a:lstStyle/>
          <a:p>
            <a:fld id="{5217D969-FAF6-4667-9EED-A6C98B22320E}" type="slidenum">
              <a:rPr lang="en-US" smtClean="0"/>
              <a:t>14</a:t>
            </a:fld>
            <a:endParaRPr lang="en-US"/>
          </a:p>
        </p:txBody>
      </p:sp>
      <p:sp>
        <p:nvSpPr>
          <p:cNvPr id="5" name="Title 4">
            <a:extLst>
              <a:ext uri="{FF2B5EF4-FFF2-40B4-BE49-F238E27FC236}">
                <a16:creationId xmlns:a16="http://schemas.microsoft.com/office/drawing/2014/main" id="{A6EDCFB4-A741-5219-AAB8-984F5B05FFBD}"/>
              </a:ext>
            </a:extLst>
          </p:cNvPr>
          <p:cNvSpPr>
            <a:spLocks noGrp="1"/>
          </p:cNvSpPr>
          <p:nvPr>
            <p:ph type="title"/>
          </p:nvPr>
        </p:nvSpPr>
        <p:spPr/>
        <p:txBody>
          <a:bodyPr/>
          <a:lstStyle/>
          <a:p>
            <a:r>
              <a:rPr lang="en-US"/>
              <a:t>Discretionary</a:t>
            </a:r>
            <a:endParaRPr lang="en-US" dirty="0"/>
          </a:p>
        </p:txBody>
      </p:sp>
    </p:spTree>
    <p:extLst>
      <p:ext uri="{BB962C8B-B14F-4D97-AF65-F5344CB8AC3E}">
        <p14:creationId xmlns:p14="http://schemas.microsoft.com/office/powerpoint/2010/main" val="1382570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62E3E-5926-4B40-A927-5619FC87C506}"/>
              </a:ext>
            </a:extLst>
          </p:cNvPr>
          <p:cNvSpPr>
            <a:spLocks noGrp="1"/>
          </p:cNvSpPr>
          <p:nvPr>
            <p:ph idx="1"/>
          </p:nvPr>
        </p:nvSpPr>
        <p:spPr>
          <a:xfrm>
            <a:off x="457200" y="1481328"/>
            <a:ext cx="8229600" cy="4525963"/>
          </a:xfrm>
        </p:spPr>
        <p:txBody>
          <a:bodyPr>
            <a:normAutofit/>
          </a:bodyPr>
          <a:lstStyle/>
          <a:p>
            <a:pPr marL="109728" indent="0">
              <a:buNone/>
            </a:pPr>
            <a:r>
              <a:rPr lang="en-US" dirty="0"/>
              <a:t>Funding Cap: $200,000</a:t>
            </a:r>
          </a:p>
          <a:p>
            <a:pPr marL="109728" indent="0">
              <a:buNone/>
            </a:pPr>
            <a:r>
              <a:rPr lang="en-US" dirty="0">
                <a:solidFill>
                  <a:srgbClr val="FFFF00"/>
                </a:solidFill>
              </a:rPr>
              <a:t>Programs</a:t>
            </a:r>
            <a:r>
              <a:rPr lang="en-US" dirty="0"/>
              <a:t>, </a:t>
            </a:r>
            <a:r>
              <a:rPr lang="en-US" dirty="0">
                <a:solidFill>
                  <a:srgbClr val="FFFF00"/>
                </a:solidFill>
              </a:rPr>
              <a:t>research</a:t>
            </a:r>
            <a:r>
              <a:rPr lang="en-US" dirty="0"/>
              <a:t>, or </a:t>
            </a:r>
            <a:r>
              <a:rPr lang="en-US" dirty="0">
                <a:solidFill>
                  <a:srgbClr val="FFFF00"/>
                </a:solidFill>
              </a:rPr>
              <a:t>other initiatives </a:t>
            </a:r>
            <a:r>
              <a:rPr lang="en-US" dirty="0"/>
              <a:t>primarily to address the </a:t>
            </a:r>
            <a:r>
              <a:rPr lang="en-US" dirty="0">
                <a:solidFill>
                  <a:srgbClr val="FFFF00"/>
                </a:solidFill>
              </a:rPr>
              <a:t>disproportionate number of youth </a:t>
            </a:r>
            <a:r>
              <a:rPr lang="en-US" dirty="0"/>
              <a:t>members of minority groups </a:t>
            </a:r>
            <a:r>
              <a:rPr lang="en-US" dirty="0">
                <a:solidFill>
                  <a:srgbClr val="FFFF00"/>
                </a:solidFill>
              </a:rPr>
              <a:t>who come into contact with the juvenile justice system</a:t>
            </a:r>
            <a:r>
              <a:rPr lang="en-US" dirty="0"/>
              <a:t>, pursuant to the requirement at 34 U.S.C. § 11133(a)(15).</a:t>
            </a:r>
          </a:p>
        </p:txBody>
      </p:sp>
      <p:sp>
        <p:nvSpPr>
          <p:cNvPr id="3" name="Date Placeholder 2">
            <a:extLst>
              <a:ext uri="{FF2B5EF4-FFF2-40B4-BE49-F238E27FC236}">
                <a16:creationId xmlns:a16="http://schemas.microsoft.com/office/drawing/2014/main" id="{F826244E-CB4F-4E6F-A05C-D21E46DAC811}"/>
              </a:ext>
            </a:extLst>
          </p:cNvPr>
          <p:cNvSpPr>
            <a:spLocks noGrp="1"/>
          </p:cNvSpPr>
          <p:nvPr>
            <p:ph type="dt" sz="half" idx="10"/>
          </p:nvPr>
        </p:nvSpPr>
        <p:spPr>
          <a:xfrm>
            <a:off x="6727032" y="6407944"/>
            <a:ext cx="1920240" cy="365760"/>
          </a:xfrm>
        </p:spPr>
        <p:txBody>
          <a:bodyPr/>
          <a:lstStyle/>
          <a:p>
            <a:r>
              <a:rPr lang="en-US"/>
              <a:t>10/30/2024</a:t>
            </a:r>
          </a:p>
        </p:txBody>
      </p:sp>
      <p:sp>
        <p:nvSpPr>
          <p:cNvPr id="9" name="Title 8">
            <a:extLst>
              <a:ext uri="{FF2B5EF4-FFF2-40B4-BE49-F238E27FC236}">
                <a16:creationId xmlns:a16="http://schemas.microsoft.com/office/drawing/2014/main" id="{F30EFAF7-62A9-470B-93F9-C685306FB9F9}"/>
              </a:ext>
            </a:extLst>
          </p:cNvPr>
          <p:cNvSpPr>
            <a:spLocks noGrp="1"/>
          </p:cNvSpPr>
          <p:nvPr>
            <p:ph type="title"/>
          </p:nvPr>
        </p:nvSpPr>
        <p:spPr>
          <a:xfrm>
            <a:off x="457200" y="274638"/>
            <a:ext cx="8229600" cy="1143000"/>
          </a:xfrm>
        </p:spPr>
        <p:txBody>
          <a:bodyPr>
            <a:normAutofit/>
          </a:bodyPr>
          <a:lstStyle/>
          <a:p>
            <a:r>
              <a:rPr lang="en-US" dirty="0"/>
              <a:t>Racial and Ethnic Disparities (R/ED) </a:t>
            </a:r>
          </a:p>
        </p:txBody>
      </p:sp>
      <p:sp>
        <p:nvSpPr>
          <p:cNvPr id="7" name="Slide Number Placeholder 6">
            <a:extLst>
              <a:ext uri="{FF2B5EF4-FFF2-40B4-BE49-F238E27FC236}">
                <a16:creationId xmlns:a16="http://schemas.microsoft.com/office/drawing/2014/main" id="{5A1D5469-ACE5-F69C-AF70-C60C10D9A533}"/>
              </a:ext>
            </a:extLst>
          </p:cNvPr>
          <p:cNvSpPr>
            <a:spLocks noGrp="1"/>
          </p:cNvSpPr>
          <p:nvPr>
            <p:ph type="sldNum" sz="quarter" idx="12"/>
          </p:nvPr>
        </p:nvSpPr>
        <p:spPr/>
        <p:txBody>
          <a:bodyPr/>
          <a:lstStyle/>
          <a:p>
            <a:fld id="{5217D969-FAF6-4667-9EED-A6C98B22320E}" type="slidenum">
              <a:rPr lang="en-US" smtClean="0"/>
              <a:t>15</a:t>
            </a:fld>
            <a:endParaRPr lang="en-US"/>
          </a:p>
        </p:txBody>
      </p:sp>
    </p:spTree>
    <p:extLst>
      <p:ext uri="{BB962C8B-B14F-4D97-AF65-F5344CB8AC3E}">
        <p14:creationId xmlns:p14="http://schemas.microsoft.com/office/powerpoint/2010/main" val="175305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62E3E-5926-4B40-A927-5619FC87C506}"/>
              </a:ext>
            </a:extLst>
          </p:cNvPr>
          <p:cNvSpPr>
            <a:spLocks noGrp="1"/>
          </p:cNvSpPr>
          <p:nvPr>
            <p:ph idx="1"/>
          </p:nvPr>
        </p:nvSpPr>
        <p:spPr>
          <a:xfrm>
            <a:off x="457200" y="1481328"/>
            <a:ext cx="8229600" cy="4525963"/>
          </a:xfrm>
        </p:spPr>
        <p:txBody>
          <a:bodyPr>
            <a:normAutofit fontScale="92500" lnSpcReduction="10000"/>
          </a:bodyPr>
          <a:lstStyle/>
          <a:p>
            <a:pPr marL="109728" indent="0">
              <a:buNone/>
            </a:pPr>
            <a:r>
              <a:rPr lang="en-US" dirty="0">
                <a:solidFill>
                  <a:srgbClr val="FFFF00"/>
                </a:solidFill>
              </a:rPr>
              <a:t>Applications under R/ED program priority should:</a:t>
            </a:r>
          </a:p>
          <a:p>
            <a:endParaRPr lang="en-US" dirty="0"/>
          </a:p>
          <a:p>
            <a:r>
              <a:rPr lang="en-US" dirty="0"/>
              <a:t>Describe the youth population they serve in terms of race and ethnicity </a:t>
            </a:r>
          </a:p>
          <a:p>
            <a:endParaRPr lang="en-US" dirty="0"/>
          </a:p>
          <a:p>
            <a:r>
              <a:rPr lang="en-US" dirty="0"/>
              <a:t>Explain how their project aims to reduce disparities and/or promote racial equity for youth in their communities - most notably those at risk for juvenile justice involvement and/or already justice-involved</a:t>
            </a:r>
          </a:p>
          <a:p>
            <a:endParaRPr lang="en-US" dirty="0"/>
          </a:p>
          <a:p>
            <a:r>
              <a:rPr lang="en-US" dirty="0"/>
              <a:t>Describe the program’s potential impact on youth outcomes (by race/ethnicity) </a:t>
            </a:r>
          </a:p>
        </p:txBody>
      </p:sp>
      <p:sp>
        <p:nvSpPr>
          <p:cNvPr id="3" name="Date Placeholder 2">
            <a:extLst>
              <a:ext uri="{FF2B5EF4-FFF2-40B4-BE49-F238E27FC236}">
                <a16:creationId xmlns:a16="http://schemas.microsoft.com/office/drawing/2014/main" id="{F826244E-CB4F-4E6F-A05C-D21E46DAC811}"/>
              </a:ext>
            </a:extLst>
          </p:cNvPr>
          <p:cNvSpPr>
            <a:spLocks noGrp="1"/>
          </p:cNvSpPr>
          <p:nvPr>
            <p:ph type="dt" sz="half" idx="10"/>
          </p:nvPr>
        </p:nvSpPr>
        <p:spPr>
          <a:xfrm>
            <a:off x="6727032" y="6407944"/>
            <a:ext cx="1920240" cy="365760"/>
          </a:xfrm>
        </p:spPr>
        <p:txBody>
          <a:bodyPr/>
          <a:lstStyle/>
          <a:p>
            <a:r>
              <a:rPr lang="en-US"/>
              <a:t>10/30/2024</a:t>
            </a:r>
          </a:p>
        </p:txBody>
      </p:sp>
      <p:sp>
        <p:nvSpPr>
          <p:cNvPr id="7" name="Slide Number Placeholder 6">
            <a:extLst>
              <a:ext uri="{FF2B5EF4-FFF2-40B4-BE49-F238E27FC236}">
                <a16:creationId xmlns:a16="http://schemas.microsoft.com/office/drawing/2014/main" id="{383AEB6B-73AE-BEA7-0593-D6A61359A134}"/>
              </a:ext>
            </a:extLst>
          </p:cNvPr>
          <p:cNvSpPr>
            <a:spLocks noGrp="1"/>
          </p:cNvSpPr>
          <p:nvPr>
            <p:ph type="sldNum" sz="quarter" idx="12"/>
          </p:nvPr>
        </p:nvSpPr>
        <p:spPr>
          <a:xfrm>
            <a:off x="8647272" y="6407944"/>
            <a:ext cx="365760" cy="365125"/>
          </a:xfrm>
        </p:spPr>
        <p:txBody>
          <a:bodyPr/>
          <a:lstStyle/>
          <a:p>
            <a:fld id="{5217D969-FAF6-4667-9EED-A6C98B22320E}" type="slidenum">
              <a:rPr lang="en-US" smtClean="0"/>
              <a:pPr/>
              <a:t>16</a:t>
            </a:fld>
            <a:endParaRPr lang="en-US"/>
          </a:p>
        </p:txBody>
      </p:sp>
      <p:sp>
        <p:nvSpPr>
          <p:cNvPr id="9" name="Title 8">
            <a:extLst>
              <a:ext uri="{FF2B5EF4-FFF2-40B4-BE49-F238E27FC236}">
                <a16:creationId xmlns:a16="http://schemas.microsoft.com/office/drawing/2014/main" id="{F30EFAF7-62A9-470B-93F9-C685306FB9F9}"/>
              </a:ext>
            </a:extLst>
          </p:cNvPr>
          <p:cNvSpPr>
            <a:spLocks noGrp="1"/>
          </p:cNvSpPr>
          <p:nvPr>
            <p:ph type="title"/>
          </p:nvPr>
        </p:nvSpPr>
        <p:spPr>
          <a:xfrm>
            <a:off x="457200" y="274638"/>
            <a:ext cx="8229600" cy="1143000"/>
          </a:xfrm>
        </p:spPr>
        <p:txBody>
          <a:bodyPr>
            <a:normAutofit/>
          </a:bodyPr>
          <a:lstStyle/>
          <a:p>
            <a:r>
              <a:rPr lang="en-US" dirty="0"/>
              <a:t>Racial and Ethnic Disparities (R/ED) </a:t>
            </a:r>
          </a:p>
        </p:txBody>
      </p:sp>
    </p:spTree>
    <p:extLst>
      <p:ext uri="{BB962C8B-B14F-4D97-AF65-F5344CB8AC3E}">
        <p14:creationId xmlns:p14="http://schemas.microsoft.com/office/powerpoint/2010/main" val="44449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EAB8B9B-CEF4-4ED3-81B8-22EC11FA5346}"/>
              </a:ext>
            </a:extLst>
          </p:cNvPr>
          <p:cNvSpPr>
            <a:spLocks noGrp="1"/>
          </p:cNvSpPr>
          <p:nvPr>
            <p:ph type="dt" sz="half" idx="10"/>
          </p:nvPr>
        </p:nvSpPr>
        <p:spPr/>
        <p:txBody>
          <a:bodyPr/>
          <a:lstStyle/>
          <a:p>
            <a:r>
              <a:rPr lang="en-US"/>
              <a:t>10/30/2024</a:t>
            </a:r>
            <a:endParaRPr lang="en-US" dirty="0"/>
          </a:p>
        </p:txBody>
      </p:sp>
      <p:sp>
        <p:nvSpPr>
          <p:cNvPr id="5" name="Slide Number Placeholder 4">
            <a:extLst>
              <a:ext uri="{FF2B5EF4-FFF2-40B4-BE49-F238E27FC236}">
                <a16:creationId xmlns:a16="http://schemas.microsoft.com/office/drawing/2014/main" id="{87C505BA-3171-4DC7-AA31-58F28A036714}"/>
              </a:ext>
            </a:extLst>
          </p:cNvPr>
          <p:cNvSpPr>
            <a:spLocks noGrp="1"/>
          </p:cNvSpPr>
          <p:nvPr>
            <p:ph type="sldNum" sz="quarter" idx="12"/>
          </p:nvPr>
        </p:nvSpPr>
        <p:spPr/>
        <p:txBody>
          <a:bodyPr/>
          <a:lstStyle/>
          <a:p>
            <a:fld id="{5217D969-FAF6-4667-9EED-A6C98B22320E}" type="slidenum">
              <a:rPr lang="en-US" smtClean="0"/>
              <a:pPr/>
              <a:t>17</a:t>
            </a:fld>
            <a:endParaRPr lang="en-US" dirty="0"/>
          </a:p>
        </p:txBody>
      </p:sp>
      <p:sp>
        <p:nvSpPr>
          <p:cNvPr id="6" name="Title 5">
            <a:extLst>
              <a:ext uri="{FF2B5EF4-FFF2-40B4-BE49-F238E27FC236}">
                <a16:creationId xmlns:a16="http://schemas.microsoft.com/office/drawing/2014/main" id="{2420A969-F4C0-44F7-93A8-67FD9D680F38}"/>
              </a:ext>
            </a:extLst>
          </p:cNvPr>
          <p:cNvSpPr>
            <a:spLocks noGrp="1"/>
          </p:cNvSpPr>
          <p:nvPr>
            <p:ph type="title"/>
          </p:nvPr>
        </p:nvSpPr>
        <p:spPr/>
        <p:txBody>
          <a:bodyPr/>
          <a:lstStyle/>
          <a:p>
            <a:r>
              <a:rPr lang="en-US" dirty="0"/>
              <a:t>JJ Mid/Final Report Questions</a:t>
            </a:r>
          </a:p>
        </p:txBody>
      </p:sp>
      <p:sp>
        <p:nvSpPr>
          <p:cNvPr id="13" name="Content Placeholder 12">
            <a:extLst>
              <a:ext uri="{FF2B5EF4-FFF2-40B4-BE49-F238E27FC236}">
                <a16:creationId xmlns:a16="http://schemas.microsoft.com/office/drawing/2014/main" id="{E5009465-B567-45D9-B513-A770573DBC98}"/>
              </a:ext>
            </a:extLst>
          </p:cNvPr>
          <p:cNvSpPr>
            <a:spLocks noGrp="1"/>
          </p:cNvSpPr>
          <p:nvPr>
            <p:ph idx="1"/>
          </p:nvPr>
        </p:nvSpPr>
        <p:spPr/>
        <p:txBody>
          <a:bodyPr>
            <a:normAutofit lnSpcReduction="10000"/>
          </a:bodyPr>
          <a:lstStyle/>
          <a:p>
            <a:pPr marL="109728" indent="0">
              <a:buNone/>
            </a:pPr>
            <a:r>
              <a:rPr lang="en-US" dirty="0"/>
              <a:t>Report data may include:</a:t>
            </a:r>
          </a:p>
          <a:p>
            <a:pPr marL="109728" indent="0">
              <a:buNone/>
            </a:pPr>
            <a:endParaRPr lang="en-US" dirty="0"/>
          </a:p>
          <a:p>
            <a:r>
              <a:rPr lang="en-US" dirty="0"/>
              <a:t>Participant demographic data</a:t>
            </a:r>
          </a:p>
          <a:p>
            <a:r>
              <a:rPr lang="en-US" dirty="0"/>
              <a:t>Frequency, Capacity</a:t>
            </a:r>
          </a:p>
          <a:p>
            <a:r>
              <a:rPr lang="en-US" dirty="0"/>
              <a:t>Program Activities</a:t>
            </a:r>
          </a:p>
          <a:p>
            <a:r>
              <a:rPr lang="en-US" dirty="0"/>
              <a:t>Referral Sources (to and from the program)</a:t>
            </a:r>
          </a:p>
          <a:p>
            <a:r>
              <a:rPr lang="en-US" dirty="0"/>
              <a:t>Outputs/Outcomes</a:t>
            </a:r>
          </a:p>
          <a:p>
            <a:endParaRPr lang="en-US" dirty="0"/>
          </a:p>
          <a:p>
            <a:pPr marL="109728" indent="0" algn="ctr">
              <a:buNone/>
            </a:pPr>
            <a:r>
              <a:rPr lang="en-US" dirty="0">
                <a:solidFill>
                  <a:srgbClr val="FFFF00"/>
                </a:solidFill>
              </a:rPr>
              <a:t>Please clearly identify detail how you will measure the above in your application for funding</a:t>
            </a:r>
          </a:p>
        </p:txBody>
      </p:sp>
    </p:spTree>
    <p:extLst>
      <p:ext uri="{BB962C8B-B14F-4D97-AF65-F5344CB8AC3E}">
        <p14:creationId xmlns:p14="http://schemas.microsoft.com/office/powerpoint/2010/main" val="311957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There is no match requirement for Title II/Juvenile Justice </a:t>
            </a:r>
          </a:p>
          <a:p>
            <a:pPr marL="109728" indent="0">
              <a:buNone/>
            </a:pPr>
            <a:endParaRPr lang="en-US" sz="2800" dirty="0"/>
          </a:p>
          <a:p>
            <a:r>
              <a:rPr lang="en-US" sz="2800" dirty="0"/>
              <a:t>Only one application per priority may be submitted for funding</a:t>
            </a:r>
          </a:p>
          <a:p>
            <a:pPr marL="109728" indent="0">
              <a:buNone/>
            </a:pPr>
            <a:endParaRPr lang="en-US" sz="2400" dirty="0"/>
          </a:p>
          <a:p>
            <a:r>
              <a:rPr lang="en-US" sz="2800" dirty="0"/>
              <a:t>The transportation of youth participants is defined as a participant support cost and must receive</a:t>
            </a:r>
            <a:r>
              <a:rPr lang="en-US" sz="2800" dirty="0">
                <a:solidFill>
                  <a:schemeClr val="accent1"/>
                </a:solidFill>
              </a:rPr>
              <a:t> </a:t>
            </a:r>
            <a:r>
              <a:rPr lang="en-US" sz="2800" u="sng" dirty="0">
                <a:solidFill>
                  <a:srgbClr val="FFFF00"/>
                </a:solidFill>
                <a:highlight>
                  <a:srgbClr val="FF0000"/>
                </a:highlight>
              </a:rPr>
              <a:t>prior written approval</a:t>
            </a:r>
            <a:endParaRPr lang="en-US" sz="2400" u="sng" dirty="0">
              <a:solidFill>
                <a:srgbClr val="FFFF00"/>
              </a:solidFill>
              <a:highlight>
                <a:srgbClr val="FF0000"/>
              </a:highlight>
            </a:endParaRPr>
          </a:p>
        </p:txBody>
      </p:sp>
      <p:sp>
        <p:nvSpPr>
          <p:cNvPr id="5" name="Date Placeholder 4">
            <a:extLst>
              <a:ext uri="{FF2B5EF4-FFF2-40B4-BE49-F238E27FC236}">
                <a16:creationId xmlns:a16="http://schemas.microsoft.com/office/drawing/2014/main" id="{7F2B5247-46DC-313D-23A6-6D05EDE004C8}"/>
              </a:ext>
            </a:extLst>
          </p:cNvPr>
          <p:cNvSpPr>
            <a:spLocks noGrp="1"/>
          </p:cNvSpPr>
          <p:nvPr>
            <p:ph type="dt" sz="half" idx="10"/>
          </p:nvPr>
        </p:nvSpPr>
        <p:spPr/>
        <p:txBody>
          <a:bodyPr/>
          <a:lstStyle/>
          <a:p>
            <a:r>
              <a:rPr lang="en-US"/>
              <a:t>10/30/2024</a:t>
            </a:r>
          </a:p>
        </p:txBody>
      </p:sp>
      <p:sp>
        <p:nvSpPr>
          <p:cNvPr id="7" name="Slide Number Placeholder 6">
            <a:extLst>
              <a:ext uri="{FF2B5EF4-FFF2-40B4-BE49-F238E27FC236}">
                <a16:creationId xmlns:a16="http://schemas.microsoft.com/office/drawing/2014/main" id="{E8B53C6F-88DD-A8FB-51CD-A379755CEF68}"/>
              </a:ext>
            </a:extLst>
          </p:cNvPr>
          <p:cNvSpPr>
            <a:spLocks noGrp="1"/>
          </p:cNvSpPr>
          <p:nvPr>
            <p:ph type="sldNum" sz="quarter" idx="12"/>
          </p:nvPr>
        </p:nvSpPr>
        <p:spPr/>
        <p:txBody>
          <a:bodyPr/>
          <a:lstStyle/>
          <a:p>
            <a:fld id="{5217D969-FAF6-4667-9EED-A6C98B22320E}" type="slidenum">
              <a:rPr lang="en-US" smtClean="0"/>
              <a:t>18</a:t>
            </a:fld>
            <a:endParaRPr lang="en-US"/>
          </a:p>
        </p:txBody>
      </p:sp>
      <p:sp>
        <p:nvSpPr>
          <p:cNvPr id="2" name="Title 1"/>
          <p:cNvSpPr>
            <a:spLocks noGrp="1"/>
          </p:cNvSpPr>
          <p:nvPr>
            <p:ph type="title"/>
          </p:nvPr>
        </p:nvSpPr>
        <p:spPr/>
        <p:txBody>
          <a:bodyPr/>
          <a:lstStyle/>
          <a:p>
            <a:r>
              <a:rPr lang="en-US" dirty="0"/>
              <a:t>Other Requirements</a:t>
            </a:r>
          </a:p>
        </p:txBody>
      </p:sp>
    </p:spTree>
    <p:extLst>
      <p:ext uri="{BB962C8B-B14F-4D97-AF65-F5344CB8AC3E}">
        <p14:creationId xmlns:p14="http://schemas.microsoft.com/office/powerpoint/2010/main" val="1092426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64952-3985-4F56-9EE7-66AC2FA3AD68}"/>
              </a:ext>
            </a:extLst>
          </p:cNvPr>
          <p:cNvSpPr>
            <a:spLocks noGrp="1"/>
          </p:cNvSpPr>
          <p:nvPr>
            <p:ph type="ctrTitle"/>
          </p:nvPr>
        </p:nvSpPr>
        <p:spPr/>
        <p:txBody>
          <a:bodyPr/>
          <a:lstStyle/>
          <a:p>
            <a:r>
              <a:rPr lang="en-US" dirty="0"/>
              <a:t>Children’s Justice Act</a:t>
            </a:r>
          </a:p>
        </p:txBody>
      </p:sp>
      <p:sp>
        <p:nvSpPr>
          <p:cNvPr id="3" name="Text Placeholder 2">
            <a:extLst>
              <a:ext uri="{FF2B5EF4-FFF2-40B4-BE49-F238E27FC236}">
                <a16:creationId xmlns:a16="http://schemas.microsoft.com/office/drawing/2014/main" id="{9F69CE88-B991-4205-894F-C3C2D703A23F}"/>
              </a:ext>
            </a:extLst>
          </p:cNvPr>
          <p:cNvSpPr>
            <a:spLocks noGrp="1"/>
          </p:cNvSpPr>
          <p:nvPr>
            <p:ph type="subTitle" idx="1"/>
          </p:nvPr>
        </p:nvSpPr>
        <p:spPr/>
        <p:txBody>
          <a:bodyPr>
            <a:normAutofit fontScale="92500"/>
          </a:bodyPr>
          <a:lstStyle/>
          <a:p>
            <a:r>
              <a:rPr lang="en-US" sz="3200" b="1" dirty="0"/>
              <a:t>Children’s Justice Act Priorities</a:t>
            </a:r>
          </a:p>
          <a:p>
            <a:r>
              <a:rPr lang="en-US" sz="3200" dirty="0"/>
              <a:t>Period of Performance: 10/1/2025 – 9/30/2027</a:t>
            </a:r>
          </a:p>
        </p:txBody>
      </p:sp>
      <p:sp>
        <p:nvSpPr>
          <p:cNvPr id="4" name="Date Placeholder 3">
            <a:extLst>
              <a:ext uri="{FF2B5EF4-FFF2-40B4-BE49-F238E27FC236}">
                <a16:creationId xmlns:a16="http://schemas.microsoft.com/office/drawing/2014/main" id="{EC04CDEF-7C73-4A35-9CEA-888DFEE0CE6D}"/>
              </a:ext>
            </a:extLst>
          </p:cNvPr>
          <p:cNvSpPr>
            <a:spLocks noGrp="1"/>
          </p:cNvSpPr>
          <p:nvPr>
            <p:ph type="dt" sz="half" idx="10"/>
          </p:nvPr>
        </p:nvSpPr>
        <p:spPr/>
        <p:txBody>
          <a:bodyPr/>
          <a:lstStyle/>
          <a:p>
            <a:r>
              <a:rPr lang="en-US"/>
              <a:t>10/30/2024</a:t>
            </a:r>
            <a:endParaRPr lang="en-US" dirty="0"/>
          </a:p>
        </p:txBody>
      </p:sp>
      <p:sp>
        <p:nvSpPr>
          <p:cNvPr id="8" name="Slide Number Placeholder 7">
            <a:extLst>
              <a:ext uri="{FF2B5EF4-FFF2-40B4-BE49-F238E27FC236}">
                <a16:creationId xmlns:a16="http://schemas.microsoft.com/office/drawing/2014/main" id="{560C9A7E-5D33-A591-C323-79363633779E}"/>
              </a:ext>
            </a:extLst>
          </p:cNvPr>
          <p:cNvSpPr>
            <a:spLocks noGrp="1"/>
          </p:cNvSpPr>
          <p:nvPr>
            <p:ph type="sldNum" sz="quarter" idx="12"/>
          </p:nvPr>
        </p:nvSpPr>
        <p:spPr/>
        <p:txBody>
          <a:bodyPr/>
          <a:lstStyle/>
          <a:p>
            <a:fld id="{5217D969-FAF6-4667-9EED-A6C98B22320E}" type="slidenum">
              <a:rPr lang="en-US" smtClean="0"/>
              <a:pPr/>
              <a:t>19</a:t>
            </a:fld>
            <a:endParaRPr lang="en-US" dirty="0"/>
          </a:p>
        </p:txBody>
      </p:sp>
    </p:spTree>
    <p:extLst>
      <p:ext uri="{BB962C8B-B14F-4D97-AF65-F5344CB8AC3E}">
        <p14:creationId xmlns:p14="http://schemas.microsoft.com/office/powerpoint/2010/main" val="3943140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D069A75C-BFCE-73EB-C1FC-44FF14CDEB9D}"/>
              </a:ext>
            </a:extLst>
          </p:cNvPr>
          <p:cNvGraphicFramePr>
            <a:graphicFrameLocks noGrp="1"/>
          </p:cNvGraphicFramePr>
          <p:nvPr>
            <p:ph idx="1"/>
            <p:extLst>
              <p:ext uri="{D42A27DB-BD31-4B8C-83A1-F6EECF244321}">
                <p14:modId xmlns:p14="http://schemas.microsoft.com/office/powerpoint/2010/main" val="734384149"/>
              </p:ext>
            </p:extLst>
          </p:nvPr>
        </p:nvGraphicFramePr>
        <p:xfrm>
          <a:off x="457200" y="457200"/>
          <a:ext cx="82296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59CE2BD0-2876-FF74-3603-F42DDD6B6BF0}"/>
              </a:ext>
            </a:extLst>
          </p:cNvPr>
          <p:cNvSpPr>
            <a:spLocks noGrp="1"/>
          </p:cNvSpPr>
          <p:nvPr>
            <p:ph type="dt" sz="half" idx="10"/>
          </p:nvPr>
        </p:nvSpPr>
        <p:spPr/>
        <p:txBody>
          <a:bodyPr/>
          <a:lstStyle/>
          <a:p>
            <a:r>
              <a:rPr lang="en-US"/>
              <a:t>10/30/2024</a:t>
            </a:r>
            <a:endParaRPr lang="en-US" dirty="0"/>
          </a:p>
        </p:txBody>
      </p:sp>
      <p:sp>
        <p:nvSpPr>
          <p:cNvPr id="4" name="Slide Number Placeholder 3">
            <a:extLst>
              <a:ext uri="{FF2B5EF4-FFF2-40B4-BE49-F238E27FC236}">
                <a16:creationId xmlns:a16="http://schemas.microsoft.com/office/drawing/2014/main" id="{E0F57FAA-9108-15AC-EF85-360F91EC1FB3}"/>
              </a:ext>
            </a:extLst>
          </p:cNvPr>
          <p:cNvSpPr>
            <a:spLocks noGrp="1"/>
          </p:cNvSpPr>
          <p:nvPr>
            <p:ph type="sldNum" sz="quarter" idx="12"/>
          </p:nvPr>
        </p:nvSpPr>
        <p:spPr/>
        <p:txBody>
          <a:bodyPr/>
          <a:lstStyle/>
          <a:p>
            <a:fld id="{5217D969-FAF6-4667-9EED-A6C98B22320E}" type="slidenum">
              <a:rPr lang="en-US" smtClean="0"/>
              <a:t>2</a:t>
            </a:fld>
            <a:endParaRPr lang="en-US"/>
          </a:p>
        </p:txBody>
      </p:sp>
    </p:spTree>
    <p:extLst>
      <p:ext uri="{BB962C8B-B14F-4D97-AF65-F5344CB8AC3E}">
        <p14:creationId xmlns:p14="http://schemas.microsoft.com/office/powerpoint/2010/main" val="2270958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50F181-8392-4C62-9E8E-7C6D52B29403}"/>
              </a:ext>
            </a:extLst>
          </p:cNvPr>
          <p:cNvSpPr>
            <a:spLocks noGrp="1"/>
          </p:cNvSpPr>
          <p:nvPr>
            <p:ph idx="1"/>
          </p:nvPr>
        </p:nvSpPr>
        <p:spPr/>
        <p:txBody>
          <a:bodyPr>
            <a:normAutofit/>
          </a:bodyPr>
          <a:lstStyle/>
          <a:p>
            <a:pPr marL="109728" indent="0">
              <a:buNone/>
            </a:pPr>
            <a:r>
              <a:rPr lang="en-US" sz="2400" b="0" i="0" u="none" strike="noStrike" baseline="0" dirty="0"/>
              <a:t>States must establish and maintain a </a:t>
            </a:r>
            <a:r>
              <a:rPr lang="en-US" sz="2400" b="1" i="0" u="none" strike="noStrike" baseline="0" dirty="0"/>
              <a:t>multidisciplinary Task Force on children's justice</a:t>
            </a:r>
            <a:r>
              <a:rPr lang="en-US" sz="2400" b="0" i="0" u="none" strike="noStrike" baseline="0" dirty="0"/>
              <a:t>, composed of professionals with knowledge of and experience with the criminal justice system and the system handling child physical abuse, child neglect, child sexual abuse and exploitation, and child maltreatment related fatalities. </a:t>
            </a:r>
            <a:endParaRPr lang="en-US" sz="2400" dirty="0"/>
          </a:p>
          <a:p>
            <a:pPr marL="109728" indent="0" algn="r">
              <a:buNone/>
            </a:pPr>
            <a:r>
              <a:rPr lang="en-US" sz="2000" dirty="0"/>
              <a:t>   </a:t>
            </a:r>
            <a:r>
              <a:rPr lang="en-US" sz="2000" b="0" i="0" u="none" strike="noStrike" baseline="0" dirty="0"/>
              <a:t>As specified </a:t>
            </a:r>
            <a:r>
              <a:rPr lang="en-US" sz="2000" dirty="0"/>
              <a:t>in Section 107(c)(1)</a:t>
            </a:r>
            <a:endParaRPr lang="en-US" sz="2400" dirty="0"/>
          </a:p>
          <a:p>
            <a:endParaRPr lang="en-US" dirty="0"/>
          </a:p>
          <a:p>
            <a:endParaRPr lang="en-US" dirty="0"/>
          </a:p>
          <a:p>
            <a:endParaRPr lang="en-US" dirty="0"/>
          </a:p>
          <a:p>
            <a:endParaRPr lang="en-US" dirty="0"/>
          </a:p>
          <a:p>
            <a:endParaRPr lang="en-US" dirty="0"/>
          </a:p>
          <a:p>
            <a:endParaRPr lang="en-US" dirty="0"/>
          </a:p>
        </p:txBody>
      </p:sp>
      <p:sp>
        <p:nvSpPr>
          <p:cNvPr id="3" name="Date Placeholder 2">
            <a:extLst>
              <a:ext uri="{FF2B5EF4-FFF2-40B4-BE49-F238E27FC236}">
                <a16:creationId xmlns:a16="http://schemas.microsoft.com/office/drawing/2014/main" id="{AB93B330-6FF3-4733-AD86-9C2E85DA0527}"/>
              </a:ext>
            </a:extLst>
          </p:cNvPr>
          <p:cNvSpPr>
            <a:spLocks noGrp="1"/>
          </p:cNvSpPr>
          <p:nvPr>
            <p:ph type="dt" sz="half" idx="10"/>
          </p:nvPr>
        </p:nvSpPr>
        <p:spPr/>
        <p:txBody>
          <a:bodyPr/>
          <a:lstStyle/>
          <a:p>
            <a:r>
              <a:rPr lang="en-US"/>
              <a:t>10/30/2024</a:t>
            </a:r>
            <a:endParaRPr lang="en-US" dirty="0"/>
          </a:p>
        </p:txBody>
      </p:sp>
      <p:sp>
        <p:nvSpPr>
          <p:cNvPr id="5" name="Slide Number Placeholder 4">
            <a:extLst>
              <a:ext uri="{FF2B5EF4-FFF2-40B4-BE49-F238E27FC236}">
                <a16:creationId xmlns:a16="http://schemas.microsoft.com/office/drawing/2014/main" id="{F4B6239D-352E-4F21-51FC-1B83B1C876C8}"/>
              </a:ext>
            </a:extLst>
          </p:cNvPr>
          <p:cNvSpPr>
            <a:spLocks noGrp="1"/>
          </p:cNvSpPr>
          <p:nvPr>
            <p:ph type="sldNum" sz="quarter" idx="12"/>
          </p:nvPr>
        </p:nvSpPr>
        <p:spPr/>
        <p:txBody>
          <a:bodyPr/>
          <a:lstStyle/>
          <a:p>
            <a:fld id="{5217D969-FAF6-4667-9EED-A6C98B22320E}" type="slidenum">
              <a:rPr lang="en-US" smtClean="0"/>
              <a:t>20</a:t>
            </a:fld>
            <a:endParaRPr lang="en-US"/>
          </a:p>
        </p:txBody>
      </p:sp>
      <p:sp>
        <p:nvSpPr>
          <p:cNvPr id="6" name="Title 2">
            <a:extLst>
              <a:ext uri="{FF2B5EF4-FFF2-40B4-BE49-F238E27FC236}">
                <a16:creationId xmlns:a16="http://schemas.microsoft.com/office/drawing/2014/main" id="{120B7440-1C5E-44C9-9911-F253F0616CBD}"/>
              </a:ext>
            </a:extLst>
          </p:cNvPr>
          <p:cNvSpPr>
            <a:spLocks noGrp="1"/>
          </p:cNvSpPr>
          <p:nvPr>
            <p:ph type="title"/>
          </p:nvPr>
        </p:nvSpPr>
        <p:spPr/>
        <p:txBody>
          <a:bodyPr>
            <a:normAutofit/>
          </a:bodyPr>
          <a:lstStyle/>
          <a:p>
            <a:r>
              <a:rPr lang="en-US" sz="3200" dirty="0"/>
              <a:t>CJA Task Force </a:t>
            </a:r>
            <a:br>
              <a:rPr lang="en-US" sz="3200" dirty="0"/>
            </a:br>
            <a:r>
              <a:rPr lang="en-US" sz="3200" dirty="0"/>
              <a:t>Function and Purpose</a:t>
            </a:r>
          </a:p>
        </p:txBody>
      </p:sp>
    </p:spTree>
    <p:extLst>
      <p:ext uri="{BB962C8B-B14F-4D97-AF65-F5344CB8AC3E}">
        <p14:creationId xmlns:p14="http://schemas.microsoft.com/office/powerpoint/2010/main" val="2852217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9646458-2B62-49A0-A937-2335CC3DD24C}"/>
              </a:ext>
            </a:extLst>
          </p:cNvPr>
          <p:cNvSpPr>
            <a:spLocks noGrp="1"/>
          </p:cNvSpPr>
          <p:nvPr>
            <p:ph idx="1"/>
          </p:nvPr>
        </p:nvSpPr>
        <p:spPr/>
        <p:txBody>
          <a:bodyPr>
            <a:normAutofit fontScale="85000" lnSpcReduction="20000"/>
          </a:bodyPr>
          <a:lstStyle/>
          <a:p>
            <a:pPr marL="109728" indent="0">
              <a:buNone/>
            </a:pPr>
            <a:r>
              <a:rPr lang="en-US" dirty="0"/>
              <a:t>Grants awarded are to be used to develop and operate programs designed to improve: </a:t>
            </a:r>
          </a:p>
          <a:p>
            <a:pPr marL="109728" indent="0">
              <a:buNone/>
            </a:pPr>
            <a:endParaRPr lang="en-US" dirty="0"/>
          </a:p>
          <a:p>
            <a:pPr marL="624078" indent="-514350">
              <a:buSzPct val="100000"/>
              <a:buFont typeface="+mj-lt"/>
              <a:buAutoNum type="arabicPeriod"/>
            </a:pPr>
            <a:r>
              <a:rPr lang="en-US" dirty="0"/>
              <a:t>Assessment and investigation of suspected child abuse and neglect cases in a manner that limits additional trauma to the child and the child’s family; </a:t>
            </a:r>
          </a:p>
          <a:p>
            <a:pPr marL="624078" indent="-514350">
              <a:buSzPct val="100000"/>
              <a:buFont typeface="+mj-lt"/>
              <a:buAutoNum type="arabicPeriod"/>
            </a:pPr>
            <a:r>
              <a:rPr lang="en-US" dirty="0"/>
              <a:t>Assessment and investigation of cases of suspected child abuse-related fatalities and suspected child neglect-related fatalities; </a:t>
            </a:r>
          </a:p>
          <a:p>
            <a:pPr marL="624078" indent="-514350">
              <a:buSzPct val="100000"/>
              <a:buFont typeface="+mj-lt"/>
              <a:buAutoNum type="arabicPeriod"/>
            </a:pPr>
            <a:r>
              <a:rPr lang="en-US" dirty="0"/>
              <a:t>Investigation and prosecution of cases of child abuse and neglect, including child sexual abuse and exploitation; and, </a:t>
            </a:r>
          </a:p>
          <a:p>
            <a:pPr marL="624078" indent="-514350">
              <a:buSzPct val="100000"/>
              <a:buFont typeface="+mj-lt"/>
              <a:buAutoNum type="arabicPeriod"/>
            </a:pPr>
            <a:r>
              <a:rPr lang="en-US" dirty="0"/>
              <a:t>Assessment and investigation of cases involving children with disabilities or serious health-related problems who are suspected victims of child abuse or neglect</a:t>
            </a:r>
          </a:p>
        </p:txBody>
      </p:sp>
      <p:sp>
        <p:nvSpPr>
          <p:cNvPr id="3" name="Date Placeholder 2">
            <a:extLst>
              <a:ext uri="{FF2B5EF4-FFF2-40B4-BE49-F238E27FC236}">
                <a16:creationId xmlns:a16="http://schemas.microsoft.com/office/drawing/2014/main" id="{0BEA9E97-F87D-43E2-A5A4-C4065C72C1FA}"/>
              </a:ext>
            </a:extLst>
          </p:cNvPr>
          <p:cNvSpPr>
            <a:spLocks noGrp="1"/>
          </p:cNvSpPr>
          <p:nvPr>
            <p:ph type="dt" sz="half" idx="10"/>
          </p:nvPr>
        </p:nvSpPr>
        <p:spPr/>
        <p:txBody>
          <a:bodyPr/>
          <a:lstStyle/>
          <a:p>
            <a:r>
              <a:rPr lang="en-US"/>
              <a:t>10/30/2024</a:t>
            </a:r>
          </a:p>
        </p:txBody>
      </p:sp>
      <p:sp>
        <p:nvSpPr>
          <p:cNvPr id="8" name="Slide Number Placeholder 7">
            <a:extLst>
              <a:ext uri="{FF2B5EF4-FFF2-40B4-BE49-F238E27FC236}">
                <a16:creationId xmlns:a16="http://schemas.microsoft.com/office/drawing/2014/main" id="{567A5477-1BBB-15A6-B3D2-833A3E60D83F}"/>
              </a:ext>
            </a:extLst>
          </p:cNvPr>
          <p:cNvSpPr>
            <a:spLocks noGrp="1"/>
          </p:cNvSpPr>
          <p:nvPr>
            <p:ph type="sldNum" sz="quarter" idx="12"/>
          </p:nvPr>
        </p:nvSpPr>
        <p:spPr/>
        <p:txBody>
          <a:bodyPr/>
          <a:lstStyle/>
          <a:p>
            <a:fld id="{5217D969-FAF6-4667-9EED-A6C98B22320E}" type="slidenum">
              <a:rPr lang="en-US" smtClean="0"/>
              <a:t>21</a:t>
            </a:fld>
            <a:endParaRPr lang="en-US"/>
          </a:p>
        </p:txBody>
      </p:sp>
      <p:sp>
        <p:nvSpPr>
          <p:cNvPr id="6" name="Title 5">
            <a:extLst>
              <a:ext uri="{FF2B5EF4-FFF2-40B4-BE49-F238E27FC236}">
                <a16:creationId xmlns:a16="http://schemas.microsoft.com/office/drawing/2014/main" id="{E5AA9FDC-4E4F-4BAE-BA10-16F57B87D1CA}"/>
              </a:ext>
            </a:extLst>
          </p:cNvPr>
          <p:cNvSpPr>
            <a:spLocks noGrp="1"/>
          </p:cNvSpPr>
          <p:nvPr>
            <p:ph type="title"/>
          </p:nvPr>
        </p:nvSpPr>
        <p:spPr/>
        <p:txBody>
          <a:bodyPr>
            <a:normAutofit fontScale="90000"/>
          </a:bodyPr>
          <a:lstStyle/>
          <a:p>
            <a:r>
              <a:rPr lang="en-US" dirty="0"/>
              <a:t>Children’s Justice Act Funding Requirements</a:t>
            </a:r>
          </a:p>
        </p:txBody>
      </p:sp>
    </p:spTree>
    <p:extLst>
      <p:ext uri="{BB962C8B-B14F-4D97-AF65-F5344CB8AC3E}">
        <p14:creationId xmlns:p14="http://schemas.microsoft.com/office/powerpoint/2010/main" val="1890219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DCE4830-94C0-37E4-F4B1-BEBABEAB4BF2}"/>
              </a:ext>
            </a:extLst>
          </p:cNvPr>
          <p:cNvSpPr>
            <a:spLocks noGrp="1"/>
          </p:cNvSpPr>
          <p:nvPr>
            <p:ph type="dt" sz="half" idx="10"/>
          </p:nvPr>
        </p:nvSpPr>
        <p:spPr/>
        <p:txBody>
          <a:bodyPr/>
          <a:lstStyle/>
          <a:p>
            <a:r>
              <a:rPr lang="en-US"/>
              <a:t>10/30/2024</a:t>
            </a:r>
          </a:p>
        </p:txBody>
      </p:sp>
      <p:sp>
        <p:nvSpPr>
          <p:cNvPr id="8" name="Slide Number Placeholder 7">
            <a:extLst>
              <a:ext uri="{FF2B5EF4-FFF2-40B4-BE49-F238E27FC236}">
                <a16:creationId xmlns:a16="http://schemas.microsoft.com/office/drawing/2014/main" id="{69B7482F-B75B-2967-83FF-36C8390460A7}"/>
              </a:ext>
            </a:extLst>
          </p:cNvPr>
          <p:cNvSpPr>
            <a:spLocks noGrp="1"/>
          </p:cNvSpPr>
          <p:nvPr>
            <p:ph type="sldNum" sz="quarter" idx="12"/>
          </p:nvPr>
        </p:nvSpPr>
        <p:spPr/>
        <p:txBody>
          <a:bodyPr/>
          <a:lstStyle/>
          <a:p>
            <a:fld id="{5217D969-FAF6-4667-9EED-A6C98B22320E}" type="slidenum">
              <a:rPr lang="en-US" smtClean="0"/>
              <a:t>22</a:t>
            </a:fld>
            <a:endParaRPr lang="en-US"/>
          </a:p>
        </p:txBody>
      </p:sp>
      <p:sp>
        <p:nvSpPr>
          <p:cNvPr id="2" name="Content Placeholder 1">
            <a:extLst>
              <a:ext uri="{FF2B5EF4-FFF2-40B4-BE49-F238E27FC236}">
                <a16:creationId xmlns:a16="http://schemas.microsoft.com/office/drawing/2014/main" id="{F997D2F9-56FD-2144-56E7-A853D20F659D}"/>
              </a:ext>
            </a:extLst>
          </p:cNvPr>
          <p:cNvSpPr>
            <a:spLocks noGrp="1"/>
          </p:cNvSpPr>
          <p:nvPr>
            <p:ph idx="4294967295"/>
          </p:nvPr>
        </p:nvSpPr>
        <p:spPr>
          <a:xfrm>
            <a:off x="417672" y="609600"/>
            <a:ext cx="8229600" cy="5397500"/>
          </a:xfrm>
        </p:spPr>
        <p:txBody>
          <a:bodyPr>
            <a:normAutofit/>
          </a:bodyPr>
          <a:lstStyle/>
          <a:p>
            <a:pPr marL="109728" indent="0" algn="ctr">
              <a:buNone/>
            </a:pPr>
            <a:r>
              <a:rPr lang="en-US" sz="3200" b="1" u="sng" dirty="0">
                <a:solidFill>
                  <a:srgbClr val="FF0000"/>
                </a:solidFill>
                <a:highlight>
                  <a:srgbClr val="FFFF00"/>
                </a:highlight>
              </a:rPr>
              <a:t>CJA cannot fund direct services or </a:t>
            </a:r>
          </a:p>
          <a:p>
            <a:pPr marL="109728" indent="0" algn="ctr">
              <a:buNone/>
            </a:pPr>
            <a:r>
              <a:rPr lang="en-US" sz="3200" b="1" u="sng" dirty="0">
                <a:solidFill>
                  <a:srgbClr val="FF0000"/>
                </a:solidFill>
                <a:highlight>
                  <a:srgbClr val="FFFF00"/>
                </a:highlight>
              </a:rPr>
              <a:t>primary prevention programs!</a:t>
            </a:r>
          </a:p>
          <a:p>
            <a:endParaRPr lang="en-US" sz="2800" dirty="0">
              <a:solidFill>
                <a:schemeClr val="bg1"/>
              </a:solidFill>
            </a:endParaRPr>
          </a:p>
          <a:p>
            <a:r>
              <a:rPr lang="en-US" sz="2800" dirty="0">
                <a:solidFill>
                  <a:schemeClr val="bg1"/>
                </a:solidFill>
              </a:rPr>
              <a:t>Examples include:</a:t>
            </a:r>
          </a:p>
          <a:p>
            <a:pPr lvl="1"/>
            <a:r>
              <a:rPr lang="en-US" sz="2000" dirty="0">
                <a:solidFill>
                  <a:schemeClr val="bg1"/>
                </a:solidFill>
              </a:rPr>
              <a:t>Direct therapy or counseling for individuals</a:t>
            </a:r>
          </a:p>
          <a:p>
            <a:pPr lvl="1"/>
            <a:r>
              <a:rPr lang="en-US" sz="2000" dirty="0">
                <a:solidFill>
                  <a:schemeClr val="bg1"/>
                </a:solidFill>
              </a:rPr>
              <a:t>Prevention programs aimed at reducing first-time offenses</a:t>
            </a:r>
          </a:p>
          <a:p>
            <a:pPr marL="109728" indent="0">
              <a:buNone/>
            </a:pPr>
            <a:endParaRPr lang="en-US" sz="2400" dirty="0">
              <a:solidFill>
                <a:schemeClr val="bg1"/>
              </a:solidFill>
            </a:endParaRPr>
          </a:p>
          <a:p>
            <a:r>
              <a:rPr lang="en-US" sz="2400" dirty="0">
                <a:solidFill>
                  <a:schemeClr val="bg1"/>
                </a:solidFill>
              </a:rPr>
              <a:t>Other Funding Sources:</a:t>
            </a:r>
          </a:p>
          <a:p>
            <a:pPr lvl="1"/>
            <a:r>
              <a:rPr lang="en-US" sz="2000" dirty="0">
                <a:solidFill>
                  <a:schemeClr val="bg1"/>
                </a:solidFill>
              </a:rPr>
              <a:t>Title II/Juvenile Justice</a:t>
            </a:r>
          </a:p>
          <a:p>
            <a:pPr lvl="1"/>
            <a:r>
              <a:rPr lang="en-US" sz="2000" dirty="0">
                <a:solidFill>
                  <a:schemeClr val="bg1"/>
                </a:solidFill>
              </a:rPr>
              <a:t>Victims of Crime Act </a:t>
            </a:r>
          </a:p>
          <a:p>
            <a:pPr lvl="1"/>
            <a:r>
              <a:rPr lang="en-US" sz="2000" dirty="0">
                <a:solidFill>
                  <a:schemeClr val="bg1"/>
                </a:solidFill>
              </a:rPr>
              <a:t>Violence Against Women Act</a:t>
            </a:r>
          </a:p>
        </p:txBody>
      </p:sp>
    </p:spTree>
    <p:extLst>
      <p:ext uri="{BB962C8B-B14F-4D97-AF65-F5344CB8AC3E}">
        <p14:creationId xmlns:p14="http://schemas.microsoft.com/office/powerpoint/2010/main" val="2920887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D7D839-CD56-1BB1-CD4B-D67EE144C8BB}"/>
              </a:ext>
            </a:extLst>
          </p:cNvPr>
          <p:cNvSpPr>
            <a:spLocks noGrp="1"/>
          </p:cNvSpPr>
          <p:nvPr>
            <p:ph idx="1"/>
          </p:nvPr>
        </p:nvSpPr>
        <p:spPr/>
        <p:txBody>
          <a:bodyPr/>
          <a:lstStyle/>
          <a:p>
            <a:r>
              <a:rPr lang="en-US" dirty="0"/>
              <a:t>Grant funds should be used to implement State Task Force recommendations in the three categories from Section 107(e)(1)(A) (B) and (C)) of the Act. </a:t>
            </a:r>
          </a:p>
          <a:p>
            <a:endParaRPr lang="en-US" dirty="0"/>
          </a:p>
          <a:p>
            <a:r>
              <a:rPr lang="en-US" dirty="0"/>
              <a:t>While applications for funding will be accepted for each of the three federally-required focus areas, emphasis will be placed on </a:t>
            </a:r>
            <a:r>
              <a:rPr lang="en-US" b="1" dirty="0">
                <a:solidFill>
                  <a:srgbClr val="FFFF00"/>
                </a:solidFill>
              </a:rPr>
              <a:t>CJA Priority Area A </a:t>
            </a:r>
            <a:r>
              <a:rPr lang="en-US" dirty="0"/>
              <a:t>for the current application cycle.</a:t>
            </a:r>
          </a:p>
          <a:p>
            <a:endParaRPr lang="en-US" dirty="0"/>
          </a:p>
        </p:txBody>
      </p:sp>
      <p:sp>
        <p:nvSpPr>
          <p:cNvPr id="3" name="Date Placeholder 2">
            <a:extLst>
              <a:ext uri="{FF2B5EF4-FFF2-40B4-BE49-F238E27FC236}">
                <a16:creationId xmlns:a16="http://schemas.microsoft.com/office/drawing/2014/main" id="{6467B0DF-9EE0-E131-BF58-F7894B45738F}"/>
              </a:ext>
            </a:extLst>
          </p:cNvPr>
          <p:cNvSpPr>
            <a:spLocks noGrp="1"/>
          </p:cNvSpPr>
          <p:nvPr>
            <p:ph type="dt" sz="half" idx="10"/>
          </p:nvPr>
        </p:nvSpPr>
        <p:spPr/>
        <p:txBody>
          <a:bodyPr/>
          <a:lstStyle/>
          <a:p>
            <a:r>
              <a:rPr lang="en-US"/>
              <a:t>10/30/2024</a:t>
            </a:r>
          </a:p>
        </p:txBody>
      </p:sp>
      <p:sp>
        <p:nvSpPr>
          <p:cNvPr id="7" name="Slide Number Placeholder 6">
            <a:extLst>
              <a:ext uri="{FF2B5EF4-FFF2-40B4-BE49-F238E27FC236}">
                <a16:creationId xmlns:a16="http://schemas.microsoft.com/office/drawing/2014/main" id="{73D15873-A916-7ABB-6762-833631897CC5}"/>
              </a:ext>
            </a:extLst>
          </p:cNvPr>
          <p:cNvSpPr>
            <a:spLocks noGrp="1"/>
          </p:cNvSpPr>
          <p:nvPr>
            <p:ph type="sldNum" sz="quarter" idx="12"/>
          </p:nvPr>
        </p:nvSpPr>
        <p:spPr/>
        <p:txBody>
          <a:bodyPr/>
          <a:lstStyle/>
          <a:p>
            <a:fld id="{5217D969-FAF6-4667-9EED-A6C98B22320E}" type="slidenum">
              <a:rPr lang="en-US" smtClean="0"/>
              <a:t>23</a:t>
            </a:fld>
            <a:endParaRPr lang="en-US"/>
          </a:p>
        </p:txBody>
      </p:sp>
      <p:sp>
        <p:nvSpPr>
          <p:cNvPr id="11" name="Title 10">
            <a:extLst>
              <a:ext uri="{FF2B5EF4-FFF2-40B4-BE49-F238E27FC236}">
                <a16:creationId xmlns:a16="http://schemas.microsoft.com/office/drawing/2014/main" id="{D5CB7DEE-FB66-0D0E-FD8E-BDB85893BF5D}"/>
              </a:ext>
            </a:extLst>
          </p:cNvPr>
          <p:cNvSpPr>
            <a:spLocks noGrp="1"/>
          </p:cNvSpPr>
          <p:nvPr>
            <p:ph type="title"/>
          </p:nvPr>
        </p:nvSpPr>
        <p:spPr/>
        <p:txBody>
          <a:bodyPr/>
          <a:lstStyle/>
          <a:p>
            <a:r>
              <a:rPr lang="en-US" dirty="0"/>
              <a:t>CJA Funding Priorities</a:t>
            </a:r>
          </a:p>
        </p:txBody>
      </p:sp>
    </p:spTree>
    <p:extLst>
      <p:ext uri="{BB962C8B-B14F-4D97-AF65-F5344CB8AC3E}">
        <p14:creationId xmlns:p14="http://schemas.microsoft.com/office/powerpoint/2010/main" val="1716670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056381-9507-CA74-3408-1C20841418E4}"/>
              </a:ext>
            </a:extLst>
          </p:cNvPr>
          <p:cNvSpPr>
            <a:spLocks noGrp="1"/>
          </p:cNvSpPr>
          <p:nvPr>
            <p:ph idx="1"/>
          </p:nvPr>
        </p:nvSpPr>
        <p:spPr/>
        <p:txBody>
          <a:bodyPr>
            <a:normAutofit/>
          </a:bodyPr>
          <a:lstStyle/>
          <a:p>
            <a:pPr marL="109728" indent="0">
              <a:buNone/>
            </a:pPr>
            <a:r>
              <a:rPr lang="en-US" sz="2000" b="1" dirty="0">
                <a:solidFill>
                  <a:schemeClr val="accent2">
                    <a:lumMod val="40000"/>
                    <a:lumOff val="60000"/>
                  </a:schemeClr>
                </a:solidFill>
              </a:rPr>
              <a:t>Investigative, administrative, and judicial handling of cases </a:t>
            </a:r>
            <a:r>
              <a:rPr lang="en-US" sz="2000" dirty="0"/>
              <a:t>of child abuse and neglect, including child sexual abuse and exploitation, as well as cases involving suspected child maltreatment related fatalities and cases involving a potential combination of jurisdictions, such as intrastate, interstate, Federal-State, and State-Tribal, in a manner which reduces the additional trauma to the child victim and the victim's family, and which also ensures procedural fairness to the accused.</a:t>
            </a:r>
          </a:p>
          <a:p>
            <a:pPr marL="109728" indent="0">
              <a:buNone/>
            </a:pPr>
            <a:endParaRPr lang="en-US" sz="2000" dirty="0"/>
          </a:p>
          <a:p>
            <a:pPr marL="109728" indent="0">
              <a:buNone/>
            </a:pPr>
            <a:r>
              <a:rPr lang="en-US" sz="2000" b="1" dirty="0">
                <a:solidFill>
                  <a:srgbClr val="FFFF00"/>
                </a:solidFill>
                <a:effectLst/>
                <a:ea typeface="Times New Roman" panose="02020603050405020304" pitchFamily="18" charset="0"/>
              </a:rPr>
              <a:t>Task Force Goal:</a:t>
            </a:r>
            <a:r>
              <a:rPr lang="en-US" sz="2000" dirty="0">
                <a:solidFill>
                  <a:srgbClr val="FFFF00"/>
                </a:solidFill>
                <a:effectLst/>
                <a:ea typeface="Times New Roman" panose="02020603050405020304" pitchFamily="18" charset="0"/>
              </a:rPr>
              <a:t> Transform the way children and families who enter the court system are treated and supported through efforts that reduce systematic trauma, are culturally responsive and through services that are trauma informed.</a:t>
            </a:r>
          </a:p>
          <a:p>
            <a:pPr marL="109728" indent="0">
              <a:buNone/>
            </a:pPr>
            <a:endParaRPr lang="en-US" dirty="0"/>
          </a:p>
        </p:txBody>
      </p:sp>
      <p:sp>
        <p:nvSpPr>
          <p:cNvPr id="3" name="Date Placeholder 2">
            <a:extLst>
              <a:ext uri="{FF2B5EF4-FFF2-40B4-BE49-F238E27FC236}">
                <a16:creationId xmlns:a16="http://schemas.microsoft.com/office/drawing/2014/main" id="{9C0C3EAB-877C-CE83-60D8-18285E56585E}"/>
              </a:ext>
            </a:extLst>
          </p:cNvPr>
          <p:cNvSpPr>
            <a:spLocks noGrp="1"/>
          </p:cNvSpPr>
          <p:nvPr>
            <p:ph type="dt" sz="half" idx="10"/>
          </p:nvPr>
        </p:nvSpPr>
        <p:spPr/>
        <p:txBody>
          <a:bodyPr/>
          <a:lstStyle/>
          <a:p>
            <a:r>
              <a:rPr lang="en-US"/>
              <a:t>10/30/2024</a:t>
            </a:r>
          </a:p>
        </p:txBody>
      </p:sp>
      <p:sp>
        <p:nvSpPr>
          <p:cNvPr id="6" name="Title 5">
            <a:extLst>
              <a:ext uri="{FF2B5EF4-FFF2-40B4-BE49-F238E27FC236}">
                <a16:creationId xmlns:a16="http://schemas.microsoft.com/office/drawing/2014/main" id="{3DD19CD6-9686-EEAF-FD1B-3C5024EB34E5}"/>
              </a:ext>
            </a:extLst>
          </p:cNvPr>
          <p:cNvSpPr>
            <a:spLocks noGrp="1"/>
          </p:cNvSpPr>
          <p:nvPr>
            <p:ph type="title"/>
          </p:nvPr>
        </p:nvSpPr>
        <p:spPr/>
        <p:txBody>
          <a:bodyPr>
            <a:normAutofit/>
          </a:bodyPr>
          <a:lstStyle/>
          <a:p>
            <a:pPr marL="109728" indent="0">
              <a:buNone/>
            </a:pPr>
            <a:r>
              <a:rPr lang="en-US" sz="4400" b="1" dirty="0">
                <a:solidFill>
                  <a:srgbClr val="FFFF00"/>
                </a:solidFill>
              </a:rPr>
              <a:t>Priority A (Y1 focus area)</a:t>
            </a:r>
          </a:p>
        </p:txBody>
      </p:sp>
      <p:sp>
        <p:nvSpPr>
          <p:cNvPr id="8" name="Slide Number Placeholder 7">
            <a:extLst>
              <a:ext uri="{FF2B5EF4-FFF2-40B4-BE49-F238E27FC236}">
                <a16:creationId xmlns:a16="http://schemas.microsoft.com/office/drawing/2014/main" id="{706DE14E-B686-BADA-C23D-35F6E9FCFD7F}"/>
              </a:ext>
            </a:extLst>
          </p:cNvPr>
          <p:cNvSpPr>
            <a:spLocks noGrp="1"/>
          </p:cNvSpPr>
          <p:nvPr>
            <p:ph type="sldNum" sz="quarter" idx="12"/>
          </p:nvPr>
        </p:nvSpPr>
        <p:spPr/>
        <p:txBody>
          <a:bodyPr/>
          <a:lstStyle/>
          <a:p>
            <a:fld id="{5217D969-FAF6-4667-9EED-A6C98B22320E}" type="slidenum">
              <a:rPr lang="en-US" smtClean="0"/>
              <a:t>24</a:t>
            </a:fld>
            <a:endParaRPr lang="en-US"/>
          </a:p>
        </p:txBody>
      </p:sp>
    </p:spTree>
    <p:extLst>
      <p:ext uri="{BB962C8B-B14F-4D97-AF65-F5344CB8AC3E}">
        <p14:creationId xmlns:p14="http://schemas.microsoft.com/office/powerpoint/2010/main" val="1513980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056381-9507-CA74-3408-1C20841418E4}"/>
              </a:ext>
            </a:extLst>
          </p:cNvPr>
          <p:cNvSpPr>
            <a:spLocks noGrp="1"/>
          </p:cNvSpPr>
          <p:nvPr>
            <p:ph idx="1"/>
          </p:nvPr>
        </p:nvSpPr>
        <p:spPr/>
        <p:txBody>
          <a:bodyPr>
            <a:normAutofit/>
          </a:bodyPr>
          <a:lstStyle/>
          <a:p>
            <a:pPr marL="109728" indent="0">
              <a:buNone/>
            </a:pPr>
            <a:r>
              <a:rPr lang="en-US" sz="2000" b="1" dirty="0">
                <a:solidFill>
                  <a:schemeClr val="accent2">
                    <a:lumMod val="40000"/>
                    <a:lumOff val="60000"/>
                  </a:schemeClr>
                </a:solidFill>
              </a:rPr>
              <a:t>Experimental, model, and demonstration programs for testing innovative approaches and techniques </a:t>
            </a:r>
            <a:r>
              <a:rPr lang="en-US" sz="2000" dirty="0"/>
              <a:t>which may improve the prompt and successful resolution of civil and criminal court proceedings or enhance the effectiveness of judicial and administrative action in child abuse and neglect cases, particularly child sexual abuse and exploitation cases, including the enhancement of performance of court-appointed attorneys and guardians ad litem for children, and which also ensure procedural fairness to the accused.</a:t>
            </a:r>
          </a:p>
          <a:p>
            <a:pPr marL="109728" indent="0">
              <a:buNone/>
            </a:pPr>
            <a:endParaRPr lang="en-US" sz="2000" dirty="0"/>
          </a:p>
          <a:p>
            <a:pPr marL="109728" indent="0">
              <a:buNone/>
            </a:pPr>
            <a:r>
              <a:rPr lang="en-US" sz="2000" b="1" dirty="0">
                <a:solidFill>
                  <a:srgbClr val="FFFF00"/>
                </a:solidFill>
                <a:effectLst/>
                <a:ea typeface="Times New Roman" panose="02020603050405020304" pitchFamily="18" charset="0"/>
              </a:rPr>
              <a:t>Task Force Goal</a:t>
            </a:r>
            <a:r>
              <a:rPr lang="en-US" sz="2000" dirty="0">
                <a:solidFill>
                  <a:srgbClr val="FFFF00"/>
                </a:solidFill>
                <a:effectLst/>
                <a:ea typeface="Times New Roman" panose="02020603050405020304" pitchFamily="18" charset="0"/>
              </a:rPr>
              <a:t>: Support efforts to enhance or expand the judicial handling, multidisciplinary approach, and/or the use of technology in child abuse, neglect, and dependency cases.</a:t>
            </a:r>
          </a:p>
        </p:txBody>
      </p:sp>
      <p:sp>
        <p:nvSpPr>
          <p:cNvPr id="3" name="Date Placeholder 2">
            <a:extLst>
              <a:ext uri="{FF2B5EF4-FFF2-40B4-BE49-F238E27FC236}">
                <a16:creationId xmlns:a16="http://schemas.microsoft.com/office/drawing/2014/main" id="{9C0C3EAB-877C-CE83-60D8-18285E56585E}"/>
              </a:ext>
            </a:extLst>
          </p:cNvPr>
          <p:cNvSpPr>
            <a:spLocks noGrp="1"/>
          </p:cNvSpPr>
          <p:nvPr>
            <p:ph type="dt" sz="half" idx="10"/>
          </p:nvPr>
        </p:nvSpPr>
        <p:spPr/>
        <p:txBody>
          <a:bodyPr/>
          <a:lstStyle/>
          <a:p>
            <a:r>
              <a:rPr lang="en-US"/>
              <a:t>10/30/2024</a:t>
            </a:r>
          </a:p>
        </p:txBody>
      </p:sp>
      <p:sp>
        <p:nvSpPr>
          <p:cNvPr id="6" name="Title 5">
            <a:extLst>
              <a:ext uri="{FF2B5EF4-FFF2-40B4-BE49-F238E27FC236}">
                <a16:creationId xmlns:a16="http://schemas.microsoft.com/office/drawing/2014/main" id="{3DD19CD6-9686-EEAF-FD1B-3C5024EB34E5}"/>
              </a:ext>
            </a:extLst>
          </p:cNvPr>
          <p:cNvSpPr>
            <a:spLocks noGrp="1"/>
          </p:cNvSpPr>
          <p:nvPr>
            <p:ph type="title"/>
          </p:nvPr>
        </p:nvSpPr>
        <p:spPr/>
        <p:txBody>
          <a:bodyPr>
            <a:normAutofit/>
          </a:bodyPr>
          <a:lstStyle/>
          <a:p>
            <a:pPr marL="109728" indent="0">
              <a:buNone/>
            </a:pPr>
            <a:r>
              <a:rPr lang="en-US" sz="4400" b="1" dirty="0">
                <a:solidFill>
                  <a:srgbClr val="FFFF00"/>
                </a:solidFill>
              </a:rPr>
              <a:t>Priority B (Y2 focus area)</a:t>
            </a:r>
          </a:p>
        </p:txBody>
      </p:sp>
      <p:sp>
        <p:nvSpPr>
          <p:cNvPr id="8" name="Slide Number Placeholder 7">
            <a:extLst>
              <a:ext uri="{FF2B5EF4-FFF2-40B4-BE49-F238E27FC236}">
                <a16:creationId xmlns:a16="http://schemas.microsoft.com/office/drawing/2014/main" id="{EB0865E2-AE0F-0C24-27C9-C3AEDC1551DB}"/>
              </a:ext>
            </a:extLst>
          </p:cNvPr>
          <p:cNvSpPr>
            <a:spLocks noGrp="1"/>
          </p:cNvSpPr>
          <p:nvPr>
            <p:ph type="sldNum" sz="quarter" idx="12"/>
          </p:nvPr>
        </p:nvSpPr>
        <p:spPr/>
        <p:txBody>
          <a:bodyPr/>
          <a:lstStyle/>
          <a:p>
            <a:fld id="{5217D969-FAF6-4667-9EED-A6C98B22320E}" type="slidenum">
              <a:rPr lang="en-US" smtClean="0"/>
              <a:t>25</a:t>
            </a:fld>
            <a:endParaRPr lang="en-US"/>
          </a:p>
        </p:txBody>
      </p:sp>
    </p:spTree>
    <p:extLst>
      <p:ext uri="{BB962C8B-B14F-4D97-AF65-F5344CB8AC3E}">
        <p14:creationId xmlns:p14="http://schemas.microsoft.com/office/powerpoint/2010/main" val="1912139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056381-9507-CA74-3408-1C20841418E4}"/>
              </a:ext>
            </a:extLst>
          </p:cNvPr>
          <p:cNvSpPr>
            <a:spLocks noGrp="1"/>
          </p:cNvSpPr>
          <p:nvPr>
            <p:ph idx="1"/>
          </p:nvPr>
        </p:nvSpPr>
        <p:spPr/>
        <p:txBody>
          <a:bodyPr>
            <a:normAutofit/>
          </a:bodyPr>
          <a:lstStyle/>
          <a:p>
            <a:pPr marL="109728" indent="0">
              <a:buNone/>
            </a:pPr>
            <a:r>
              <a:rPr lang="en-US" sz="2000" b="1" dirty="0">
                <a:solidFill>
                  <a:schemeClr val="accent2">
                    <a:lumMod val="40000"/>
                    <a:lumOff val="60000"/>
                  </a:schemeClr>
                </a:solidFill>
              </a:rPr>
              <a:t>Reform of State laws, ordinances, regulations, protocols and procedures to provide comprehensive protection for children</a:t>
            </a:r>
            <a:r>
              <a:rPr lang="en-US" sz="2000" dirty="0"/>
              <a:t>, which may include those children involved in reports of child abuse or neglect with a potential combination of jurisdictions, such as intrastate, interstate, Federal-State, and State-Tribal, from child abuse and neglect, including child sexual abuse and exploitation, while ensuring fairness to all affected persons.</a:t>
            </a:r>
          </a:p>
          <a:p>
            <a:pPr marL="109728" indent="0">
              <a:buNone/>
            </a:pPr>
            <a:endParaRPr lang="en-US" sz="2000" dirty="0"/>
          </a:p>
          <a:p>
            <a:pPr marL="109728" indent="0">
              <a:buNone/>
            </a:pPr>
            <a:r>
              <a:rPr lang="en-US" sz="2000" b="1" dirty="0">
                <a:solidFill>
                  <a:srgbClr val="FFFF00"/>
                </a:solidFill>
              </a:rPr>
              <a:t>Task Force Goal</a:t>
            </a:r>
            <a:r>
              <a:rPr lang="en-US" sz="2000" dirty="0">
                <a:solidFill>
                  <a:srgbClr val="FFFF00"/>
                </a:solidFill>
              </a:rPr>
              <a:t>: Support legislation, policies or protocols that address the responsibilities of and participation in the handling of cases involving child abuse and neglect.</a:t>
            </a:r>
          </a:p>
        </p:txBody>
      </p:sp>
      <p:sp>
        <p:nvSpPr>
          <p:cNvPr id="3" name="Date Placeholder 2">
            <a:extLst>
              <a:ext uri="{FF2B5EF4-FFF2-40B4-BE49-F238E27FC236}">
                <a16:creationId xmlns:a16="http://schemas.microsoft.com/office/drawing/2014/main" id="{9C0C3EAB-877C-CE83-60D8-18285E56585E}"/>
              </a:ext>
            </a:extLst>
          </p:cNvPr>
          <p:cNvSpPr>
            <a:spLocks noGrp="1"/>
          </p:cNvSpPr>
          <p:nvPr>
            <p:ph type="dt" sz="half" idx="10"/>
          </p:nvPr>
        </p:nvSpPr>
        <p:spPr/>
        <p:txBody>
          <a:bodyPr/>
          <a:lstStyle/>
          <a:p>
            <a:r>
              <a:rPr lang="en-US"/>
              <a:t>10/30/2024</a:t>
            </a:r>
          </a:p>
        </p:txBody>
      </p:sp>
      <p:sp>
        <p:nvSpPr>
          <p:cNvPr id="6" name="Title 5">
            <a:extLst>
              <a:ext uri="{FF2B5EF4-FFF2-40B4-BE49-F238E27FC236}">
                <a16:creationId xmlns:a16="http://schemas.microsoft.com/office/drawing/2014/main" id="{3DD19CD6-9686-EEAF-FD1B-3C5024EB34E5}"/>
              </a:ext>
            </a:extLst>
          </p:cNvPr>
          <p:cNvSpPr>
            <a:spLocks noGrp="1"/>
          </p:cNvSpPr>
          <p:nvPr>
            <p:ph type="title"/>
          </p:nvPr>
        </p:nvSpPr>
        <p:spPr/>
        <p:txBody>
          <a:bodyPr>
            <a:normAutofit/>
          </a:bodyPr>
          <a:lstStyle/>
          <a:p>
            <a:pPr marL="109728" indent="0">
              <a:buNone/>
            </a:pPr>
            <a:r>
              <a:rPr lang="en-US" sz="4400" b="1" dirty="0">
                <a:solidFill>
                  <a:srgbClr val="FFFF00"/>
                </a:solidFill>
              </a:rPr>
              <a:t>Priority C (Y3 focus area)</a:t>
            </a:r>
          </a:p>
        </p:txBody>
      </p:sp>
      <p:sp>
        <p:nvSpPr>
          <p:cNvPr id="8" name="Slide Number Placeholder 7">
            <a:extLst>
              <a:ext uri="{FF2B5EF4-FFF2-40B4-BE49-F238E27FC236}">
                <a16:creationId xmlns:a16="http://schemas.microsoft.com/office/drawing/2014/main" id="{DA1EEB80-47B3-C1B1-D4E7-D3B4671CB650}"/>
              </a:ext>
            </a:extLst>
          </p:cNvPr>
          <p:cNvSpPr>
            <a:spLocks noGrp="1"/>
          </p:cNvSpPr>
          <p:nvPr>
            <p:ph type="sldNum" sz="quarter" idx="12"/>
          </p:nvPr>
        </p:nvSpPr>
        <p:spPr/>
        <p:txBody>
          <a:bodyPr/>
          <a:lstStyle/>
          <a:p>
            <a:fld id="{5217D969-FAF6-4667-9EED-A6C98B22320E}" type="slidenum">
              <a:rPr lang="en-US" smtClean="0"/>
              <a:t>26</a:t>
            </a:fld>
            <a:endParaRPr lang="en-US"/>
          </a:p>
        </p:txBody>
      </p:sp>
    </p:spTree>
    <p:extLst>
      <p:ext uri="{BB962C8B-B14F-4D97-AF65-F5344CB8AC3E}">
        <p14:creationId xmlns:p14="http://schemas.microsoft.com/office/powerpoint/2010/main" val="2229825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Only </a:t>
            </a:r>
            <a:r>
              <a:rPr lang="en-US" b="1" u="sng" dirty="0"/>
              <a:t>one</a:t>
            </a:r>
            <a:r>
              <a:rPr lang="en-US" dirty="0"/>
              <a:t> application may be submitted and considered for CJA funding</a:t>
            </a:r>
          </a:p>
          <a:p>
            <a:endParaRPr lang="en-US" dirty="0"/>
          </a:p>
          <a:p>
            <a:r>
              <a:rPr lang="en-US" dirty="0"/>
              <a:t>There is no match requirement for Children’s Justice Act grants</a:t>
            </a:r>
          </a:p>
          <a:p>
            <a:pPr marL="109728" indent="0">
              <a:buNone/>
            </a:pPr>
            <a:endParaRPr lang="en-US" dirty="0"/>
          </a:p>
          <a:p>
            <a:r>
              <a:rPr lang="en-US" dirty="0"/>
              <a:t> Funding is limited – excessive budget requests may not be considered for funding</a:t>
            </a:r>
          </a:p>
          <a:p>
            <a:pPr lvl="0"/>
            <a:endParaRPr lang="en-US" dirty="0"/>
          </a:p>
        </p:txBody>
      </p:sp>
      <p:sp>
        <p:nvSpPr>
          <p:cNvPr id="5" name="Date Placeholder 4">
            <a:extLst>
              <a:ext uri="{FF2B5EF4-FFF2-40B4-BE49-F238E27FC236}">
                <a16:creationId xmlns:a16="http://schemas.microsoft.com/office/drawing/2014/main" id="{F1605C9E-F92F-6964-5416-04C13D7055FE}"/>
              </a:ext>
            </a:extLst>
          </p:cNvPr>
          <p:cNvSpPr>
            <a:spLocks noGrp="1"/>
          </p:cNvSpPr>
          <p:nvPr>
            <p:ph type="dt" sz="half" idx="10"/>
          </p:nvPr>
        </p:nvSpPr>
        <p:spPr/>
        <p:txBody>
          <a:bodyPr/>
          <a:lstStyle/>
          <a:p>
            <a:r>
              <a:rPr lang="en-US"/>
              <a:t>10/30/2024</a:t>
            </a:r>
          </a:p>
        </p:txBody>
      </p:sp>
      <p:sp>
        <p:nvSpPr>
          <p:cNvPr id="7" name="Slide Number Placeholder 6">
            <a:extLst>
              <a:ext uri="{FF2B5EF4-FFF2-40B4-BE49-F238E27FC236}">
                <a16:creationId xmlns:a16="http://schemas.microsoft.com/office/drawing/2014/main" id="{70503D29-CB98-1D0B-53A1-1380D811FAF2}"/>
              </a:ext>
            </a:extLst>
          </p:cNvPr>
          <p:cNvSpPr>
            <a:spLocks noGrp="1"/>
          </p:cNvSpPr>
          <p:nvPr>
            <p:ph type="sldNum" sz="quarter" idx="12"/>
          </p:nvPr>
        </p:nvSpPr>
        <p:spPr/>
        <p:txBody>
          <a:bodyPr/>
          <a:lstStyle/>
          <a:p>
            <a:fld id="{5217D969-FAF6-4667-9EED-A6C98B22320E}" type="slidenum">
              <a:rPr lang="en-US" smtClean="0"/>
              <a:t>27</a:t>
            </a:fld>
            <a:endParaRPr lang="en-US"/>
          </a:p>
        </p:txBody>
      </p:sp>
      <p:sp>
        <p:nvSpPr>
          <p:cNvPr id="2" name="Title 1"/>
          <p:cNvSpPr>
            <a:spLocks noGrp="1"/>
          </p:cNvSpPr>
          <p:nvPr>
            <p:ph type="title"/>
          </p:nvPr>
        </p:nvSpPr>
        <p:spPr/>
        <p:txBody>
          <a:bodyPr/>
          <a:lstStyle/>
          <a:p>
            <a:r>
              <a:rPr lang="en-US" dirty="0"/>
              <a:t>Additional CJA Requirements</a:t>
            </a:r>
          </a:p>
        </p:txBody>
      </p:sp>
    </p:spTree>
    <p:extLst>
      <p:ext uri="{BB962C8B-B14F-4D97-AF65-F5344CB8AC3E}">
        <p14:creationId xmlns:p14="http://schemas.microsoft.com/office/powerpoint/2010/main" val="884518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84D2BE-DE87-E692-C39D-9E9C80AEAFBB}"/>
              </a:ext>
            </a:extLst>
          </p:cNvPr>
          <p:cNvSpPr>
            <a:spLocks noGrp="1"/>
          </p:cNvSpPr>
          <p:nvPr>
            <p:ph idx="1"/>
          </p:nvPr>
        </p:nvSpPr>
        <p:spPr/>
        <p:txBody>
          <a:bodyPr>
            <a:normAutofit/>
          </a:bodyPr>
          <a:lstStyle/>
          <a:p>
            <a:r>
              <a:rPr lang="en-US" dirty="0"/>
              <a:t>GCC’s Children’s Justice Act (CJA) Task Force is working to develop performance measures that will be implemented 10/01/2025</a:t>
            </a:r>
          </a:p>
          <a:p>
            <a:endParaRPr lang="en-US" dirty="0"/>
          </a:p>
          <a:p>
            <a:r>
              <a:rPr lang="en-US" dirty="0"/>
              <a:t>Updated performance measures are developed by workgroups from the following disciplines:</a:t>
            </a:r>
          </a:p>
          <a:p>
            <a:pPr lvl="1"/>
            <a:r>
              <a:rPr lang="en-US" dirty="0"/>
              <a:t>Clinical Services</a:t>
            </a:r>
          </a:p>
          <a:p>
            <a:pPr lvl="1"/>
            <a:r>
              <a:rPr lang="en-US" dirty="0"/>
              <a:t>Child Welfare</a:t>
            </a:r>
          </a:p>
          <a:p>
            <a:pPr lvl="1"/>
            <a:r>
              <a:rPr lang="en-US" dirty="0"/>
              <a:t>Prosecution and Law Enforcement</a:t>
            </a:r>
          </a:p>
          <a:p>
            <a:pPr lvl="1"/>
            <a:r>
              <a:rPr lang="en-US" dirty="0"/>
              <a:t>Racial Equity </a:t>
            </a:r>
          </a:p>
        </p:txBody>
      </p:sp>
      <p:sp>
        <p:nvSpPr>
          <p:cNvPr id="3" name="Date Placeholder 2">
            <a:extLst>
              <a:ext uri="{FF2B5EF4-FFF2-40B4-BE49-F238E27FC236}">
                <a16:creationId xmlns:a16="http://schemas.microsoft.com/office/drawing/2014/main" id="{E03BCEE4-8F2D-00F4-5627-201BA354AFF1}"/>
              </a:ext>
            </a:extLst>
          </p:cNvPr>
          <p:cNvSpPr>
            <a:spLocks noGrp="1"/>
          </p:cNvSpPr>
          <p:nvPr>
            <p:ph type="dt" sz="half" idx="10"/>
          </p:nvPr>
        </p:nvSpPr>
        <p:spPr/>
        <p:txBody>
          <a:bodyPr/>
          <a:lstStyle/>
          <a:p>
            <a:r>
              <a:rPr lang="en-US"/>
              <a:t>10/30/2024</a:t>
            </a:r>
            <a:endParaRPr lang="en-US" dirty="0"/>
          </a:p>
        </p:txBody>
      </p:sp>
      <p:sp>
        <p:nvSpPr>
          <p:cNvPr id="5" name="Slide Number Placeholder 4">
            <a:extLst>
              <a:ext uri="{FF2B5EF4-FFF2-40B4-BE49-F238E27FC236}">
                <a16:creationId xmlns:a16="http://schemas.microsoft.com/office/drawing/2014/main" id="{A26E86D7-7E6C-D1EA-32C5-A19B25408156}"/>
              </a:ext>
            </a:extLst>
          </p:cNvPr>
          <p:cNvSpPr>
            <a:spLocks noGrp="1"/>
          </p:cNvSpPr>
          <p:nvPr>
            <p:ph type="sldNum" sz="quarter" idx="12"/>
          </p:nvPr>
        </p:nvSpPr>
        <p:spPr/>
        <p:txBody>
          <a:bodyPr/>
          <a:lstStyle/>
          <a:p>
            <a:fld id="{5217D969-FAF6-4667-9EED-A6C98B22320E}" type="slidenum">
              <a:rPr lang="en-US" smtClean="0"/>
              <a:t>28</a:t>
            </a:fld>
            <a:endParaRPr lang="en-US" dirty="0"/>
          </a:p>
        </p:txBody>
      </p:sp>
      <p:sp>
        <p:nvSpPr>
          <p:cNvPr id="6" name="Title 5">
            <a:extLst>
              <a:ext uri="{FF2B5EF4-FFF2-40B4-BE49-F238E27FC236}">
                <a16:creationId xmlns:a16="http://schemas.microsoft.com/office/drawing/2014/main" id="{88443835-54DA-DE9F-8D5C-1B1433E4C87D}"/>
              </a:ext>
            </a:extLst>
          </p:cNvPr>
          <p:cNvSpPr>
            <a:spLocks noGrp="1"/>
          </p:cNvSpPr>
          <p:nvPr>
            <p:ph type="title"/>
          </p:nvPr>
        </p:nvSpPr>
        <p:spPr/>
        <p:txBody>
          <a:bodyPr/>
          <a:lstStyle/>
          <a:p>
            <a:r>
              <a:rPr lang="en-US" dirty="0"/>
              <a:t>Performance Measure Updates</a:t>
            </a:r>
          </a:p>
        </p:txBody>
      </p:sp>
    </p:spTree>
    <p:extLst>
      <p:ext uri="{BB962C8B-B14F-4D97-AF65-F5344CB8AC3E}">
        <p14:creationId xmlns:p14="http://schemas.microsoft.com/office/powerpoint/2010/main" val="21894916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8C00BB8-DF45-497B-8349-38DD6352FBA6}"/>
              </a:ext>
            </a:extLst>
          </p:cNvPr>
          <p:cNvSpPr>
            <a:spLocks noGrp="1"/>
          </p:cNvSpPr>
          <p:nvPr>
            <p:ph type="dt" sz="half" idx="10"/>
          </p:nvPr>
        </p:nvSpPr>
        <p:spPr/>
        <p:txBody>
          <a:bodyPr/>
          <a:lstStyle/>
          <a:p>
            <a:r>
              <a:rPr lang="en-US"/>
              <a:t>10/30/2024</a:t>
            </a:r>
          </a:p>
        </p:txBody>
      </p:sp>
      <p:sp>
        <p:nvSpPr>
          <p:cNvPr id="5" name="Slide Number Placeholder 4">
            <a:extLst>
              <a:ext uri="{FF2B5EF4-FFF2-40B4-BE49-F238E27FC236}">
                <a16:creationId xmlns:a16="http://schemas.microsoft.com/office/drawing/2014/main" id="{D14827C8-0646-5550-7F8F-AB26772C6CC0}"/>
              </a:ext>
            </a:extLst>
          </p:cNvPr>
          <p:cNvSpPr>
            <a:spLocks noGrp="1"/>
          </p:cNvSpPr>
          <p:nvPr>
            <p:ph type="sldNum" sz="quarter" idx="12"/>
          </p:nvPr>
        </p:nvSpPr>
        <p:spPr/>
        <p:txBody>
          <a:bodyPr/>
          <a:lstStyle/>
          <a:p>
            <a:fld id="{5217D969-FAF6-4667-9EED-A6C98B22320E}" type="slidenum">
              <a:rPr lang="en-US" smtClean="0"/>
              <a:t>29</a:t>
            </a:fld>
            <a:endParaRPr lang="en-US"/>
          </a:p>
        </p:txBody>
      </p:sp>
      <p:sp>
        <p:nvSpPr>
          <p:cNvPr id="7" name="Title 6">
            <a:extLst>
              <a:ext uri="{FF2B5EF4-FFF2-40B4-BE49-F238E27FC236}">
                <a16:creationId xmlns:a16="http://schemas.microsoft.com/office/drawing/2014/main" id="{3FC13DC8-3612-D179-C114-4DCEBBF56556}"/>
              </a:ext>
            </a:extLst>
          </p:cNvPr>
          <p:cNvSpPr>
            <a:spLocks noGrp="1"/>
          </p:cNvSpPr>
          <p:nvPr>
            <p:ph type="title"/>
          </p:nvPr>
        </p:nvSpPr>
        <p:spPr>
          <a:xfrm>
            <a:off x="457200" y="2362200"/>
            <a:ext cx="8229600" cy="1143000"/>
          </a:xfrm>
        </p:spPr>
        <p:txBody>
          <a:bodyPr/>
          <a:lstStyle/>
          <a:p>
            <a:r>
              <a:rPr lang="en-US" dirty="0"/>
              <a:t>Other Important Information</a:t>
            </a:r>
          </a:p>
        </p:txBody>
      </p:sp>
    </p:spTree>
    <p:extLst>
      <p:ext uri="{BB962C8B-B14F-4D97-AF65-F5344CB8AC3E}">
        <p14:creationId xmlns:p14="http://schemas.microsoft.com/office/powerpoint/2010/main" val="967070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B85A61-6C86-41B9-BEAC-E18F353BD49C}"/>
              </a:ext>
            </a:extLst>
          </p:cNvPr>
          <p:cNvSpPr>
            <a:spLocks noGrp="1"/>
          </p:cNvSpPr>
          <p:nvPr>
            <p:ph idx="1"/>
          </p:nvPr>
        </p:nvSpPr>
        <p:spPr/>
        <p:txBody>
          <a:bodyPr>
            <a:normAutofit/>
          </a:bodyPr>
          <a:lstStyle/>
          <a:p>
            <a:pPr marL="109728" indent="0">
              <a:buNone/>
            </a:pPr>
            <a:r>
              <a:rPr lang="en-US" sz="2400" dirty="0"/>
              <a:t>Juvenile Justice Planning Committee funds programs through two Federal grant programs:</a:t>
            </a:r>
          </a:p>
          <a:p>
            <a:pPr marL="109728" indent="0">
              <a:buNone/>
            </a:pPr>
            <a:endParaRPr lang="en-US" sz="2400" dirty="0"/>
          </a:p>
          <a:p>
            <a:r>
              <a:rPr lang="en-US" sz="2400" b="1" dirty="0">
                <a:solidFill>
                  <a:srgbClr val="FFFF00"/>
                </a:solidFill>
              </a:rPr>
              <a:t>Title II/Juvenile Justice</a:t>
            </a:r>
            <a:endParaRPr lang="en-US" sz="2400" dirty="0">
              <a:solidFill>
                <a:srgbClr val="FFFF00"/>
              </a:solidFill>
            </a:endParaRPr>
          </a:p>
          <a:p>
            <a:pPr lvl="1"/>
            <a:r>
              <a:rPr lang="en-US" sz="2000" b="1" dirty="0"/>
              <a:t>U.S. Department of Justice</a:t>
            </a:r>
            <a:r>
              <a:rPr lang="en-US" sz="2000" dirty="0"/>
              <a:t> </a:t>
            </a:r>
          </a:p>
          <a:p>
            <a:pPr lvl="1"/>
            <a:r>
              <a:rPr lang="en-US" sz="2000" dirty="0"/>
              <a:t>Office of Justice Programs, Office of Juvenile Justice and Delinquency Prevention </a:t>
            </a:r>
          </a:p>
          <a:p>
            <a:pPr lvl="1"/>
            <a:endParaRPr lang="en-US" sz="2000" dirty="0"/>
          </a:p>
          <a:p>
            <a:r>
              <a:rPr lang="en-US" sz="2400" b="1" dirty="0">
                <a:solidFill>
                  <a:srgbClr val="FFFF00"/>
                </a:solidFill>
              </a:rPr>
              <a:t>Children’s Justice Act </a:t>
            </a:r>
            <a:endParaRPr lang="en-US" sz="2400" u="sng" dirty="0">
              <a:solidFill>
                <a:srgbClr val="FFFF00"/>
              </a:solidFill>
            </a:endParaRPr>
          </a:p>
          <a:p>
            <a:pPr lvl="1"/>
            <a:r>
              <a:rPr lang="en-US" sz="2000" b="1" dirty="0"/>
              <a:t>U.S. Department of Health and Human Services</a:t>
            </a:r>
          </a:p>
          <a:p>
            <a:pPr lvl="1"/>
            <a:r>
              <a:rPr lang="en-US" sz="2000" dirty="0"/>
              <a:t>Administration for Children and Families, Children’s Bureau</a:t>
            </a:r>
          </a:p>
          <a:p>
            <a:pPr lvl="1"/>
            <a:endParaRPr lang="en-US" dirty="0"/>
          </a:p>
          <a:p>
            <a:endParaRPr lang="en-US" dirty="0"/>
          </a:p>
        </p:txBody>
      </p:sp>
      <p:sp>
        <p:nvSpPr>
          <p:cNvPr id="3" name="Date Placeholder 2">
            <a:extLst>
              <a:ext uri="{FF2B5EF4-FFF2-40B4-BE49-F238E27FC236}">
                <a16:creationId xmlns:a16="http://schemas.microsoft.com/office/drawing/2014/main" id="{5EED8A06-CD82-44C4-BCEA-D421EFC641F8}"/>
              </a:ext>
            </a:extLst>
          </p:cNvPr>
          <p:cNvSpPr>
            <a:spLocks noGrp="1"/>
          </p:cNvSpPr>
          <p:nvPr>
            <p:ph type="dt" sz="half" idx="10"/>
          </p:nvPr>
        </p:nvSpPr>
        <p:spPr/>
        <p:txBody>
          <a:bodyPr/>
          <a:lstStyle/>
          <a:p>
            <a:r>
              <a:rPr lang="en-US"/>
              <a:t>10/30/2024</a:t>
            </a:r>
          </a:p>
        </p:txBody>
      </p:sp>
      <p:sp>
        <p:nvSpPr>
          <p:cNvPr id="6" name="Title 5">
            <a:extLst>
              <a:ext uri="{FF2B5EF4-FFF2-40B4-BE49-F238E27FC236}">
                <a16:creationId xmlns:a16="http://schemas.microsoft.com/office/drawing/2014/main" id="{348D970F-F25E-49BC-863A-6ABB0ADB8A50}"/>
              </a:ext>
            </a:extLst>
          </p:cNvPr>
          <p:cNvSpPr>
            <a:spLocks noGrp="1"/>
          </p:cNvSpPr>
          <p:nvPr>
            <p:ph type="title"/>
          </p:nvPr>
        </p:nvSpPr>
        <p:spPr/>
        <p:txBody>
          <a:bodyPr/>
          <a:lstStyle/>
          <a:p>
            <a:r>
              <a:rPr lang="en-US" dirty="0"/>
              <a:t>Federal Funding Sources</a:t>
            </a:r>
          </a:p>
        </p:txBody>
      </p:sp>
      <p:sp>
        <p:nvSpPr>
          <p:cNvPr id="8" name="Slide Number Placeholder 7">
            <a:extLst>
              <a:ext uri="{FF2B5EF4-FFF2-40B4-BE49-F238E27FC236}">
                <a16:creationId xmlns:a16="http://schemas.microsoft.com/office/drawing/2014/main" id="{79514873-0A1F-13A6-1CC3-AABD1BD7033B}"/>
              </a:ext>
            </a:extLst>
          </p:cNvPr>
          <p:cNvSpPr>
            <a:spLocks noGrp="1"/>
          </p:cNvSpPr>
          <p:nvPr>
            <p:ph type="sldNum" sz="quarter" idx="12"/>
          </p:nvPr>
        </p:nvSpPr>
        <p:spPr/>
        <p:txBody>
          <a:bodyPr/>
          <a:lstStyle/>
          <a:p>
            <a:fld id="{5217D969-FAF6-4667-9EED-A6C98B22320E}" type="slidenum">
              <a:rPr lang="en-US" smtClean="0"/>
              <a:t>3</a:t>
            </a:fld>
            <a:endParaRPr lang="en-US"/>
          </a:p>
        </p:txBody>
      </p:sp>
    </p:spTree>
    <p:extLst>
      <p:ext uri="{BB962C8B-B14F-4D97-AF65-F5344CB8AC3E}">
        <p14:creationId xmlns:p14="http://schemas.microsoft.com/office/powerpoint/2010/main" val="24919686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535AAE-B1A3-F309-0E7A-191737A896D1}"/>
              </a:ext>
            </a:extLst>
          </p:cNvPr>
          <p:cNvSpPr>
            <a:spLocks noGrp="1"/>
          </p:cNvSpPr>
          <p:nvPr>
            <p:ph idx="1"/>
          </p:nvPr>
        </p:nvSpPr>
        <p:spPr/>
        <p:txBody>
          <a:bodyPr>
            <a:normAutofit/>
          </a:bodyPr>
          <a:lstStyle/>
          <a:p>
            <a:r>
              <a:rPr lang="en-US" sz="2400" dirty="0"/>
              <a:t>The descriptors for the funding priorities in the Enterprise Business Services (EBS) system include an abbreviated Program Description, Program ID, and start/end date</a:t>
            </a:r>
          </a:p>
          <a:p>
            <a:pPr marL="109728" indent="0">
              <a:buNone/>
            </a:pPr>
            <a:endParaRPr lang="en-US" sz="2400" dirty="0"/>
          </a:p>
          <a:p>
            <a:r>
              <a:rPr lang="en-US" sz="2400" dirty="0"/>
              <a:t>Please use the following as a guide to identify and apply for the correct funding priority</a:t>
            </a:r>
          </a:p>
        </p:txBody>
      </p:sp>
      <p:sp>
        <p:nvSpPr>
          <p:cNvPr id="3" name="Date Placeholder 2">
            <a:extLst>
              <a:ext uri="{FF2B5EF4-FFF2-40B4-BE49-F238E27FC236}">
                <a16:creationId xmlns:a16="http://schemas.microsoft.com/office/drawing/2014/main" id="{51A947AF-D292-356B-E5B7-D8643E9FDE63}"/>
              </a:ext>
            </a:extLst>
          </p:cNvPr>
          <p:cNvSpPr>
            <a:spLocks noGrp="1"/>
          </p:cNvSpPr>
          <p:nvPr>
            <p:ph type="dt" sz="half" idx="10"/>
          </p:nvPr>
        </p:nvSpPr>
        <p:spPr/>
        <p:txBody>
          <a:bodyPr/>
          <a:lstStyle/>
          <a:p>
            <a:r>
              <a:rPr lang="en-US"/>
              <a:t>10/30/2024</a:t>
            </a:r>
          </a:p>
        </p:txBody>
      </p:sp>
      <p:sp>
        <p:nvSpPr>
          <p:cNvPr id="8" name="Slide Number Placeholder 7">
            <a:extLst>
              <a:ext uri="{FF2B5EF4-FFF2-40B4-BE49-F238E27FC236}">
                <a16:creationId xmlns:a16="http://schemas.microsoft.com/office/drawing/2014/main" id="{93AAECFE-D44B-848F-1B1C-276228BBA709}"/>
              </a:ext>
            </a:extLst>
          </p:cNvPr>
          <p:cNvSpPr>
            <a:spLocks noGrp="1"/>
          </p:cNvSpPr>
          <p:nvPr>
            <p:ph type="sldNum" sz="quarter" idx="12"/>
          </p:nvPr>
        </p:nvSpPr>
        <p:spPr/>
        <p:txBody>
          <a:bodyPr/>
          <a:lstStyle/>
          <a:p>
            <a:fld id="{5217D969-FAF6-4667-9EED-A6C98B22320E}" type="slidenum">
              <a:rPr lang="en-US" smtClean="0"/>
              <a:t>30</a:t>
            </a:fld>
            <a:endParaRPr lang="en-US"/>
          </a:p>
        </p:txBody>
      </p:sp>
      <p:sp>
        <p:nvSpPr>
          <p:cNvPr id="6" name="Title 5">
            <a:extLst>
              <a:ext uri="{FF2B5EF4-FFF2-40B4-BE49-F238E27FC236}">
                <a16:creationId xmlns:a16="http://schemas.microsoft.com/office/drawing/2014/main" id="{E6C2A8E6-26E0-4794-53D9-4D5805ECE1B9}"/>
              </a:ext>
            </a:extLst>
          </p:cNvPr>
          <p:cNvSpPr>
            <a:spLocks noGrp="1"/>
          </p:cNvSpPr>
          <p:nvPr>
            <p:ph type="title"/>
          </p:nvPr>
        </p:nvSpPr>
        <p:spPr/>
        <p:txBody>
          <a:bodyPr/>
          <a:lstStyle/>
          <a:p>
            <a:r>
              <a:rPr lang="en-US" dirty="0"/>
              <a:t>Funding Priority Crosswalk</a:t>
            </a:r>
          </a:p>
        </p:txBody>
      </p:sp>
    </p:spTree>
    <p:extLst>
      <p:ext uri="{BB962C8B-B14F-4D97-AF65-F5344CB8AC3E}">
        <p14:creationId xmlns:p14="http://schemas.microsoft.com/office/powerpoint/2010/main" val="5669021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0E4B6C17-E928-707A-37A9-8011E6EF17C3}"/>
              </a:ext>
            </a:extLst>
          </p:cNvPr>
          <p:cNvGraphicFramePr>
            <a:graphicFrameLocks noGrp="1"/>
          </p:cNvGraphicFramePr>
          <p:nvPr>
            <p:ph idx="1"/>
            <p:extLst>
              <p:ext uri="{D42A27DB-BD31-4B8C-83A1-F6EECF244321}">
                <p14:modId xmlns:p14="http://schemas.microsoft.com/office/powerpoint/2010/main" val="4105824137"/>
              </p:ext>
            </p:extLst>
          </p:nvPr>
        </p:nvGraphicFramePr>
        <p:xfrm>
          <a:off x="457200" y="1295400"/>
          <a:ext cx="8229598" cy="4495797"/>
        </p:xfrm>
        <a:graphic>
          <a:graphicData uri="http://schemas.openxmlformats.org/drawingml/2006/table">
            <a:tbl>
              <a:tblPr firstRow="1" firstCol="1" bandRow="1">
                <a:tableStyleId>{073A0DAA-6AF3-43AB-8588-CEC1D06C72B9}</a:tableStyleId>
              </a:tblPr>
              <a:tblGrid>
                <a:gridCol w="3048000">
                  <a:extLst>
                    <a:ext uri="{9D8B030D-6E8A-4147-A177-3AD203B41FA5}">
                      <a16:colId xmlns:a16="http://schemas.microsoft.com/office/drawing/2014/main" val="522899100"/>
                    </a:ext>
                  </a:extLst>
                </a:gridCol>
                <a:gridCol w="2694936">
                  <a:extLst>
                    <a:ext uri="{9D8B030D-6E8A-4147-A177-3AD203B41FA5}">
                      <a16:colId xmlns:a16="http://schemas.microsoft.com/office/drawing/2014/main" val="692677862"/>
                    </a:ext>
                  </a:extLst>
                </a:gridCol>
                <a:gridCol w="2486662">
                  <a:extLst>
                    <a:ext uri="{9D8B030D-6E8A-4147-A177-3AD203B41FA5}">
                      <a16:colId xmlns:a16="http://schemas.microsoft.com/office/drawing/2014/main" val="2081356738"/>
                    </a:ext>
                  </a:extLst>
                </a:gridCol>
              </a:tblGrid>
              <a:tr h="446462">
                <a:tc>
                  <a:txBody>
                    <a:bodyPr/>
                    <a:lstStyle/>
                    <a:p>
                      <a:pPr marL="0" marR="0">
                        <a:lnSpc>
                          <a:spcPct val="107000"/>
                        </a:lnSpc>
                        <a:spcBef>
                          <a:spcPts val="0"/>
                        </a:spcBef>
                        <a:spcAft>
                          <a:spcPts val="0"/>
                        </a:spcAft>
                      </a:pPr>
                      <a:r>
                        <a:rPr lang="en-US" sz="1400" kern="100" dirty="0">
                          <a:effectLst/>
                        </a:rPr>
                        <a:t>Funding Priority</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kern="100" dirty="0">
                          <a:effectLst/>
                        </a:rPr>
                        <a:t>Program Description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kern="100" dirty="0">
                          <a:effectLst/>
                        </a:rPr>
                        <a:t>Program ID</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66742354"/>
                  </a:ext>
                </a:extLst>
              </a:tr>
              <a:tr h="446462">
                <a:tc>
                  <a:txBody>
                    <a:bodyPr/>
                    <a:lstStyle/>
                    <a:p>
                      <a:pPr marL="0" marR="0">
                        <a:lnSpc>
                          <a:spcPct val="107000"/>
                        </a:lnSpc>
                        <a:spcBef>
                          <a:spcPts val="0"/>
                        </a:spcBef>
                        <a:spcAft>
                          <a:spcPts val="0"/>
                        </a:spcAft>
                      </a:pPr>
                      <a:r>
                        <a:rPr lang="en-US" sz="1400" b="1" kern="100" dirty="0">
                          <a:solidFill>
                            <a:srgbClr val="FFFF00"/>
                          </a:solidFill>
                          <a:effectLst/>
                        </a:rPr>
                        <a:t>CJA Priority Area A *</a:t>
                      </a:r>
                      <a:endParaRPr lang="en-US" sz="1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kern="100" dirty="0">
                          <a:effectLst/>
                        </a:rPr>
                        <a:t>JJ 2025 CJA A</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b="1" kern="100" dirty="0">
                          <a:effectLst/>
                        </a:rPr>
                        <a:t>2025_JJ_0001</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2072606"/>
                  </a:ext>
                </a:extLst>
              </a:tr>
              <a:tr h="446462">
                <a:tc>
                  <a:txBody>
                    <a:bodyPr/>
                    <a:lstStyle/>
                    <a:p>
                      <a:pPr marL="0" marR="0">
                        <a:lnSpc>
                          <a:spcPct val="107000"/>
                        </a:lnSpc>
                        <a:spcBef>
                          <a:spcPts val="0"/>
                        </a:spcBef>
                        <a:spcAft>
                          <a:spcPts val="0"/>
                        </a:spcAft>
                      </a:pPr>
                      <a:r>
                        <a:rPr lang="en-US" sz="1400" b="0" kern="100" dirty="0">
                          <a:effectLst/>
                        </a:rPr>
                        <a:t>CJA Priority Area B</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kern="100" dirty="0">
                          <a:effectLst/>
                        </a:rPr>
                        <a:t>JJ 2025 CJA B</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b="1" kern="100" dirty="0">
                          <a:effectLst/>
                        </a:rPr>
                        <a:t>2025_JJ_0002</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51294525"/>
                  </a:ext>
                </a:extLst>
              </a:tr>
              <a:tr h="446462">
                <a:tc>
                  <a:txBody>
                    <a:bodyPr/>
                    <a:lstStyle/>
                    <a:p>
                      <a:pPr marL="0" marR="0">
                        <a:lnSpc>
                          <a:spcPct val="107000"/>
                        </a:lnSpc>
                        <a:spcBef>
                          <a:spcPts val="0"/>
                        </a:spcBef>
                        <a:spcAft>
                          <a:spcPts val="0"/>
                        </a:spcAft>
                      </a:pPr>
                      <a:r>
                        <a:rPr lang="en-US" sz="1400" b="0" kern="100" dirty="0">
                          <a:effectLst/>
                        </a:rPr>
                        <a:t>CJA Priority Area C</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kern="100" dirty="0">
                          <a:effectLst/>
                        </a:rPr>
                        <a:t>JJ 2025 CJA C</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b="1" kern="100" dirty="0">
                          <a:effectLst/>
                        </a:rPr>
                        <a:t>2025_JJ_0003</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42511605"/>
                  </a:ext>
                </a:extLst>
              </a:tr>
              <a:tr h="269131">
                <a:tc gridSpan="3">
                  <a:txBody>
                    <a:bodyPr/>
                    <a:lstStyle/>
                    <a:p>
                      <a:pPr marL="0" marR="0">
                        <a:lnSpc>
                          <a:spcPct val="107000"/>
                        </a:lnSpc>
                        <a:spcBef>
                          <a:spcPts val="0"/>
                        </a:spcBef>
                        <a:spcAft>
                          <a:spcPts val="0"/>
                        </a:spcAft>
                      </a:pP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noFill/>
                  </a:tcPr>
                </a:tc>
                <a:tc hMerge="1">
                  <a:txBody>
                    <a:bodyPr/>
                    <a:lstStyle/>
                    <a:p>
                      <a:pPr marL="0" marR="0">
                        <a:lnSpc>
                          <a:spcPct val="107000"/>
                        </a:lnSpc>
                        <a:spcBef>
                          <a:spcPts val="0"/>
                        </a:spcBef>
                        <a:spcAft>
                          <a:spcPts val="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marL="0" marR="0">
                        <a:lnSpc>
                          <a:spcPct val="107000"/>
                        </a:lnSpc>
                        <a:spcBef>
                          <a:spcPts val="0"/>
                        </a:spcBef>
                        <a:spcAft>
                          <a:spcPts val="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65250287"/>
                  </a:ext>
                </a:extLst>
              </a:tr>
              <a:tr h="550716">
                <a:tc>
                  <a:txBody>
                    <a:bodyPr/>
                    <a:lstStyle/>
                    <a:p>
                      <a:pPr marL="0" marR="0">
                        <a:lnSpc>
                          <a:spcPct val="107000"/>
                        </a:lnSpc>
                        <a:spcBef>
                          <a:spcPts val="0"/>
                        </a:spcBef>
                        <a:spcAft>
                          <a:spcPts val="0"/>
                        </a:spcAft>
                      </a:pPr>
                      <a:r>
                        <a:rPr lang="en-US" sz="1400" b="0" kern="100" dirty="0">
                          <a:effectLst/>
                        </a:rPr>
                        <a:t>Counseling, Training, </a:t>
                      </a:r>
                    </a:p>
                    <a:p>
                      <a:pPr marL="0" marR="0">
                        <a:lnSpc>
                          <a:spcPct val="107000"/>
                        </a:lnSpc>
                        <a:spcBef>
                          <a:spcPts val="0"/>
                        </a:spcBef>
                        <a:spcAft>
                          <a:spcPts val="0"/>
                        </a:spcAft>
                      </a:pPr>
                      <a:r>
                        <a:rPr lang="en-US" sz="1400" b="0" kern="100" dirty="0">
                          <a:effectLst/>
                        </a:rPr>
                        <a:t>and Mentoring Programs</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nchor="ctr">
                    <a:solidFill>
                      <a:schemeClr val="accent2"/>
                    </a:solidFill>
                  </a:tcPr>
                </a:tc>
                <a:tc>
                  <a:txBody>
                    <a:bodyPr/>
                    <a:lstStyle/>
                    <a:p>
                      <a:pPr marL="0" marR="0">
                        <a:lnSpc>
                          <a:spcPct val="107000"/>
                        </a:lnSpc>
                        <a:spcBef>
                          <a:spcPts val="0"/>
                        </a:spcBef>
                        <a:spcAft>
                          <a:spcPts val="0"/>
                        </a:spcAft>
                        <a:tabLst>
                          <a:tab pos="817245" algn="ctr"/>
                        </a:tabLst>
                      </a:pPr>
                      <a:r>
                        <a:rPr lang="en-US" sz="1400" kern="100" dirty="0">
                          <a:solidFill>
                            <a:schemeClr val="tx1"/>
                          </a:solidFill>
                          <a:effectLst/>
                        </a:rPr>
                        <a:t>JJ 2025 Title II CTM	</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tc>
                  <a:txBody>
                    <a:bodyPr/>
                    <a:lstStyle/>
                    <a:p>
                      <a:pPr marL="0" marR="0">
                        <a:lnSpc>
                          <a:spcPct val="107000"/>
                        </a:lnSpc>
                        <a:spcBef>
                          <a:spcPts val="0"/>
                        </a:spcBef>
                        <a:spcAft>
                          <a:spcPts val="0"/>
                        </a:spcAft>
                      </a:pPr>
                      <a:r>
                        <a:rPr lang="en-US" sz="1400" b="1" kern="100" dirty="0">
                          <a:solidFill>
                            <a:schemeClr val="tx1"/>
                          </a:solidFill>
                          <a:effectLst/>
                        </a:rPr>
                        <a:t>2025_JJ_0004</a:t>
                      </a:r>
                      <a:endParaRPr lang="en-US"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extLst>
                  <a:ext uri="{0D108BD9-81ED-4DB2-BD59-A6C34878D82A}">
                    <a16:rowId xmlns:a16="http://schemas.microsoft.com/office/drawing/2014/main" val="792350706"/>
                  </a:ext>
                </a:extLst>
              </a:tr>
              <a:tr h="550716">
                <a:tc>
                  <a:txBody>
                    <a:bodyPr/>
                    <a:lstStyle/>
                    <a:p>
                      <a:pPr marL="0" marR="0">
                        <a:lnSpc>
                          <a:spcPct val="107000"/>
                        </a:lnSpc>
                        <a:spcBef>
                          <a:spcPts val="0"/>
                        </a:spcBef>
                        <a:spcAft>
                          <a:spcPts val="0"/>
                        </a:spcAft>
                      </a:pPr>
                      <a:r>
                        <a:rPr lang="en-US" sz="1400" b="0" kern="100" dirty="0">
                          <a:effectLst/>
                        </a:rPr>
                        <a:t>Educational Programs/ </a:t>
                      </a:r>
                    </a:p>
                    <a:p>
                      <a:pPr marL="0" marR="0">
                        <a:lnSpc>
                          <a:spcPct val="107000"/>
                        </a:lnSpc>
                        <a:spcBef>
                          <a:spcPts val="0"/>
                        </a:spcBef>
                        <a:spcAft>
                          <a:spcPts val="0"/>
                        </a:spcAft>
                      </a:pPr>
                      <a:r>
                        <a:rPr lang="en-US" sz="1400" b="0" kern="100" dirty="0">
                          <a:effectLst/>
                        </a:rPr>
                        <a:t>Services for At-Risk Youth</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nchor="ctr">
                    <a:solidFill>
                      <a:schemeClr val="accent2"/>
                    </a:solidFill>
                  </a:tcPr>
                </a:tc>
                <a:tc>
                  <a:txBody>
                    <a:bodyPr/>
                    <a:lstStyle/>
                    <a:p>
                      <a:pPr marL="0" marR="0">
                        <a:lnSpc>
                          <a:spcPct val="107000"/>
                        </a:lnSpc>
                        <a:spcBef>
                          <a:spcPts val="0"/>
                        </a:spcBef>
                        <a:spcAft>
                          <a:spcPts val="0"/>
                        </a:spcAft>
                      </a:pPr>
                      <a:r>
                        <a:rPr lang="en-US" sz="1400" kern="100" dirty="0">
                          <a:solidFill>
                            <a:schemeClr val="tx1"/>
                          </a:solidFill>
                          <a:effectLst/>
                        </a:rPr>
                        <a:t>JJ 2025 Title II ED PROG</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tc>
                  <a:txBody>
                    <a:bodyPr/>
                    <a:lstStyle/>
                    <a:p>
                      <a:pPr marL="0" marR="0">
                        <a:lnSpc>
                          <a:spcPct val="107000"/>
                        </a:lnSpc>
                        <a:spcBef>
                          <a:spcPts val="0"/>
                        </a:spcBef>
                        <a:spcAft>
                          <a:spcPts val="0"/>
                        </a:spcAft>
                      </a:pPr>
                      <a:r>
                        <a:rPr lang="en-US" sz="1400" b="1" kern="100" dirty="0">
                          <a:solidFill>
                            <a:schemeClr val="tx1"/>
                          </a:solidFill>
                          <a:effectLst/>
                        </a:rPr>
                        <a:t>2025_JJ_0005</a:t>
                      </a:r>
                      <a:endParaRPr lang="en-US"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extLst>
                  <a:ext uri="{0D108BD9-81ED-4DB2-BD59-A6C34878D82A}">
                    <a16:rowId xmlns:a16="http://schemas.microsoft.com/office/drawing/2014/main" val="1308763149"/>
                  </a:ext>
                </a:extLst>
              </a:tr>
              <a:tr h="446462">
                <a:tc>
                  <a:txBody>
                    <a:bodyPr/>
                    <a:lstStyle/>
                    <a:p>
                      <a:pPr marL="0" marR="0">
                        <a:lnSpc>
                          <a:spcPct val="107000"/>
                        </a:lnSpc>
                        <a:spcBef>
                          <a:spcPts val="0"/>
                        </a:spcBef>
                        <a:spcAft>
                          <a:spcPts val="0"/>
                        </a:spcAft>
                      </a:pPr>
                      <a:r>
                        <a:rPr lang="en-US" sz="1400" b="0" kern="100" dirty="0">
                          <a:effectLst/>
                        </a:rPr>
                        <a:t>Positive Youth Development Programs</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nchor="ctr">
                    <a:solidFill>
                      <a:schemeClr val="accent2"/>
                    </a:solidFill>
                  </a:tcPr>
                </a:tc>
                <a:tc>
                  <a:txBody>
                    <a:bodyPr/>
                    <a:lstStyle/>
                    <a:p>
                      <a:pPr marL="0" marR="0">
                        <a:lnSpc>
                          <a:spcPct val="107000"/>
                        </a:lnSpc>
                        <a:spcBef>
                          <a:spcPts val="0"/>
                        </a:spcBef>
                        <a:spcAft>
                          <a:spcPts val="0"/>
                        </a:spcAft>
                      </a:pPr>
                      <a:r>
                        <a:rPr lang="en-US" sz="1400" kern="100" dirty="0">
                          <a:solidFill>
                            <a:schemeClr val="tx1"/>
                          </a:solidFill>
                          <a:effectLst/>
                        </a:rPr>
                        <a:t>JJ 2025 Title II PYD</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tc>
                  <a:txBody>
                    <a:bodyPr/>
                    <a:lstStyle/>
                    <a:p>
                      <a:pPr marL="0" marR="0">
                        <a:lnSpc>
                          <a:spcPct val="107000"/>
                        </a:lnSpc>
                        <a:spcBef>
                          <a:spcPts val="0"/>
                        </a:spcBef>
                        <a:spcAft>
                          <a:spcPts val="0"/>
                        </a:spcAft>
                      </a:pPr>
                      <a:r>
                        <a:rPr lang="en-US" sz="1400" b="1" kern="100" dirty="0">
                          <a:solidFill>
                            <a:schemeClr val="tx1"/>
                          </a:solidFill>
                          <a:effectLst/>
                        </a:rPr>
                        <a:t>2025_JJ_0006</a:t>
                      </a:r>
                      <a:endParaRPr lang="en-US"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extLst>
                  <a:ext uri="{0D108BD9-81ED-4DB2-BD59-A6C34878D82A}">
                    <a16:rowId xmlns:a16="http://schemas.microsoft.com/office/drawing/2014/main" val="3715839637"/>
                  </a:ext>
                </a:extLst>
              </a:tr>
              <a:tr h="446462">
                <a:tc>
                  <a:txBody>
                    <a:bodyPr/>
                    <a:lstStyle/>
                    <a:p>
                      <a:pPr marL="0" marR="0">
                        <a:lnSpc>
                          <a:spcPct val="107000"/>
                        </a:lnSpc>
                        <a:spcBef>
                          <a:spcPts val="0"/>
                        </a:spcBef>
                        <a:spcAft>
                          <a:spcPts val="0"/>
                        </a:spcAft>
                      </a:pPr>
                      <a:r>
                        <a:rPr lang="en-US" sz="1400" b="0" kern="100" dirty="0">
                          <a:effectLst/>
                        </a:rPr>
                        <a:t>Racial and Ethnic Disparities</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nchor="ctr">
                    <a:solidFill>
                      <a:schemeClr val="accent2"/>
                    </a:solidFill>
                  </a:tcPr>
                </a:tc>
                <a:tc>
                  <a:txBody>
                    <a:bodyPr/>
                    <a:lstStyle/>
                    <a:p>
                      <a:pPr marL="0" marR="0">
                        <a:lnSpc>
                          <a:spcPct val="107000"/>
                        </a:lnSpc>
                        <a:spcBef>
                          <a:spcPts val="0"/>
                        </a:spcBef>
                        <a:spcAft>
                          <a:spcPts val="0"/>
                        </a:spcAft>
                      </a:pPr>
                      <a:r>
                        <a:rPr lang="en-US" sz="1400" kern="100" dirty="0">
                          <a:solidFill>
                            <a:schemeClr val="tx1"/>
                          </a:solidFill>
                          <a:effectLst/>
                        </a:rPr>
                        <a:t>JJ 2025 Title II RED</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tc>
                  <a:txBody>
                    <a:bodyPr/>
                    <a:lstStyle/>
                    <a:p>
                      <a:pPr marL="0" marR="0">
                        <a:lnSpc>
                          <a:spcPct val="107000"/>
                        </a:lnSpc>
                        <a:spcBef>
                          <a:spcPts val="0"/>
                        </a:spcBef>
                        <a:spcAft>
                          <a:spcPts val="0"/>
                        </a:spcAft>
                      </a:pPr>
                      <a:r>
                        <a:rPr lang="en-US" sz="1400" b="1" kern="100" dirty="0">
                          <a:solidFill>
                            <a:schemeClr val="tx1"/>
                          </a:solidFill>
                          <a:effectLst/>
                        </a:rPr>
                        <a:t>2025_JJ_0007</a:t>
                      </a:r>
                      <a:endParaRPr lang="en-US"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extLst>
                  <a:ext uri="{0D108BD9-81ED-4DB2-BD59-A6C34878D82A}">
                    <a16:rowId xmlns:a16="http://schemas.microsoft.com/office/drawing/2014/main" val="1134788261"/>
                  </a:ext>
                </a:extLst>
              </a:tr>
              <a:tr h="446462">
                <a:tc>
                  <a:txBody>
                    <a:bodyPr/>
                    <a:lstStyle/>
                    <a:p>
                      <a:pPr marL="0" marR="0">
                        <a:lnSpc>
                          <a:spcPct val="107000"/>
                        </a:lnSpc>
                        <a:spcBef>
                          <a:spcPts val="0"/>
                        </a:spcBef>
                        <a:spcAft>
                          <a:spcPts val="0"/>
                        </a:spcAft>
                      </a:pPr>
                      <a:r>
                        <a:rPr lang="en-US" sz="1400" b="0" kern="100" dirty="0">
                          <a:effectLst/>
                        </a:rPr>
                        <a:t>Discretionary</a:t>
                      </a:r>
                      <a:endParaRPr lang="en-US" sz="14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nchor="ctr">
                    <a:solidFill>
                      <a:schemeClr val="accent2"/>
                    </a:solidFill>
                  </a:tcPr>
                </a:tc>
                <a:tc>
                  <a:txBody>
                    <a:bodyPr/>
                    <a:lstStyle/>
                    <a:p>
                      <a:pPr marL="0" marR="0">
                        <a:lnSpc>
                          <a:spcPct val="107000"/>
                        </a:lnSpc>
                        <a:spcBef>
                          <a:spcPts val="0"/>
                        </a:spcBef>
                        <a:spcAft>
                          <a:spcPts val="0"/>
                        </a:spcAft>
                      </a:pPr>
                      <a:r>
                        <a:rPr lang="en-US" sz="1400" kern="100" dirty="0">
                          <a:solidFill>
                            <a:schemeClr val="tx1"/>
                          </a:solidFill>
                          <a:effectLst/>
                        </a:rPr>
                        <a:t>JJ 2025 Title II DISCR</a:t>
                      </a:r>
                      <a:endParaRPr lang="en-US" sz="14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tc>
                  <a:txBody>
                    <a:bodyPr/>
                    <a:lstStyle/>
                    <a:p>
                      <a:pPr marL="0" marR="0">
                        <a:lnSpc>
                          <a:spcPct val="107000"/>
                        </a:lnSpc>
                        <a:spcBef>
                          <a:spcPts val="0"/>
                        </a:spcBef>
                        <a:spcAft>
                          <a:spcPts val="0"/>
                        </a:spcAft>
                      </a:pPr>
                      <a:r>
                        <a:rPr lang="en-US" sz="1400" b="1" kern="100" dirty="0">
                          <a:solidFill>
                            <a:schemeClr val="tx1"/>
                          </a:solidFill>
                          <a:effectLst/>
                        </a:rPr>
                        <a:t>2025_JJ_0008</a:t>
                      </a:r>
                      <a:endParaRPr lang="en-US" sz="1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9950" marR="49950" marT="0" marB="0">
                    <a:solidFill>
                      <a:schemeClr val="accent2">
                        <a:lumMod val="20000"/>
                        <a:lumOff val="80000"/>
                      </a:schemeClr>
                    </a:solidFill>
                  </a:tcPr>
                </a:tc>
                <a:extLst>
                  <a:ext uri="{0D108BD9-81ED-4DB2-BD59-A6C34878D82A}">
                    <a16:rowId xmlns:a16="http://schemas.microsoft.com/office/drawing/2014/main" val="2004387371"/>
                  </a:ext>
                </a:extLst>
              </a:tr>
            </a:tbl>
          </a:graphicData>
        </a:graphic>
      </p:graphicFrame>
      <p:sp>
        <p:nvSpPr>
          <p:cNvPr id="4" name="Date Placeholder 3">
            <a:extLst>
              <a:ext uri="{FF2B5EF4-FFF2-40B4-BE49-F238E27FC236}">
                <a16:creationId xmlns:a16="http://schemas.microsoft.com/office/drawing/2014/main" id="{FD4BE365-DC7C-CC9A-1BA3-F76B2C85F020}"/>
              </a:ext>
            </a:extLst>
          </p:cNvPr>
          <p:cNvSpPr>
            <a:spLocks noGrp="1"/>
          </p:cNvSpPr>
          <p:nvPr>
            <p:ph type="dt" sz="half" idx="10"/>
          </p:nvPr>
        </p:nvSpPr>
        <p:spPr/>
        <p:txBody>
          <a:bodyPr/>
          <a:lstStyle/>
          <a:p>
            <a:r>
              <a:rPr lang="en-US"/>
              <a:t>10/30/2024</a:t>
            </a:r>
            <a:endParaRPr lang="en-US" dirty="0"/>
          </a:p>
        </p:txBody>
      </p:sp>
      <p:sp>
        <p:nvSpPr>
          <p:cNvPr id="6" name="Slide Number Placeholder 5">
            <a:extLst>
              <a:ext uri="{FF2B5EF4-FFF2-40B4-BE49-F238E27FC236}">
                <a16:creationId xmlns:a16="http://schemas.microsoft.com/office/drawing/2014/main" id="{3636BD46-7859-F840-F5A0-F38C35B36A7E}"/>
              </a:ext>
            </a:extLst>
          </p:cNvPr>
          <p:cNvSpPr>
            <a:spLocks noGrp="1"/>
          </p:cNvSpPr>
          <p:nvPr>
            <p:ph type="sldNum" sz="quarter" idx="12"/>
          </p:nvPr>
        </p:nvSpPr>
        <p:spPr/>
        <p:txBody>
          <a:bodyPr/>
          <a:lstStyle/>
          <a:p>
            <a:fld id="{5217D969-FAF6-4667-9EED-A6C98B22320E}" type="slidenum">
              <a:rPr lang="en-US" smtClean="0"/>
              <a:pPr/>
              <a:t>31</a:t>
            </a:fld>
            <a:endParaRPr lang="en-US" dirty="0"/>
          </a:p>
        </p:txBody>
      </p:sp>
      <p:sp>
        <p:nvSpPr>
          <p:cNvPr id="7" name="Title 6">
            <a:extLst>
              <a:ext uri="{FF2B5EF4-FFF2-40B4-BE49-F238E27FC236}">
                <a16:creationId xmlns:a16="http://schemas.microsoft.com/office/drawing/2014/main" id="{97AB6058-0E12-E952-2101-399C6DAD5277}"/>
              </a:ext>
            </a:extLst>
          </p:cNvPr>
          <p:cNvSpPr>
            <a:spLocks noGrp="1"/>
          </p:cNvSpPr>
          <p:nvPr>
            <p:ph type="title"/>
          </p:nvPr>
        </p:nvSpPr>
        <p:spPr/>
        <p:txBody>
          <a:bodyPr/>
          <a:lstStyle/>
          <a:p>
            <a:r>
              <a:rPr lang="en-US" dirty="0"/>
              <a:t>Funding Priority Crosswalk</a:t>
            </a:r>
          </a:p>
        </p:txBody>
      </p:sp>
    </p:spTree>
    <p:extLst>
      <p:ext uri="{BB962C8B-B14F-4D97-AF65-F5344CB8AC3E}">
        <p14:creationId xmlns:p14="http://schemas.microsoft.com/office/powerpoint/2010/main" val="9100809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93A1F351-16F2-1C22-A8B4-F229B8846B29}"/>
              </a:ext>
            </a:extLst>
          </p:cNvPr>
          <p:cNvGraphicFramePr>
            <a:graphicFrameLocks noGrp="1"/>
          </p:cNvGraphicFramePr>
          <p:nvPr>
            <p:ph idx="1"/>
            <p:extLst>
              <p:ext uri="{D42A27DB-BD31-4B8C-83A1-F6EECF244321}">
                <p14:modId xmlns:p14="http://schemas.microsoft.com/office/powerpoint/2010/main" val="2582904922"/>
              </p:ext>
            </p:extLst>
          </p:nvPr>
        </p:nvGraphicFramePr>
        <p:xfrm>
          <a:off x="1423353" y="1430338"/>
          <a:ext cx="5913437" cy="3846262"/>
        </p:xfrm>
        <a:graphic>
          <a:graphicData uri="http://schemas.openxmlformats.org/drawingml/2006/table">
            <a:tbl>
              <a:tblPr firstRow="1" firstCol="1" bandRow="1">
                <a:tableStyleId>{073A0DAA-6AF3-43AB-8588-CEC1D06C72B9}</a:tableStyleId>
              </a:tblPr>
              <a:tblGrid>
                <a:gridCol w="3662904">
                  <a:extLst>
                    <a:ext uri="{9D8B030D-6E8A-4147-A177-3AD203B41FA5}">
                      <a16:colId xmlns:a16="http://schemas.microsoft.com/office/drawing/2014/main" val="4241061709"/>
                    </a:ext>
                  </a:extLst>
                </a:gridCol>
                <a:gridCol w="2250533">
                  <a:extLst>
                    <a:ext uri="{9D8B030D-6E8A-4147-A177-3AD203B41FA5}">
                      <a16:colId xmlns:a16="http://schemas.microsoft.com/office/drawing/2014/main" val="2947187222"/>
                    </a:ext>
                  </a:extLst>
                </a:gridCol>
              </a:tblGrid>
              <a:tr h="456857">
                <a:tc>
                  <a:txBody>
                    <a:bodyPr/>
                    <a:lstStyle/>
                    <a:p>
                      <a:pPr marL="0" marR="0">
                        <a:lnSpc>
                          <a:spcPct val="107000"/>
                        </a:lnSpc>
                        <a:spcBef>
                          <a:spcPts val="0"/>
                        </a:spcBef>
                        <a:spcAft>
                          <a:spcPts val="0"/>
                        </a:spcAft>
                      </a:pPr>
                      <a:r>
                        <a:rPr lang="en-US" sz="1600" kern="100" dirty="0">
                          <a:effectLst/>
                        </a:rPr>
                        <a:t>Activity</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600" kern="100">
                          <a:effectLst/>
                        </a:rPr>
                        <a:t>Tentative Date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2751776"/>
                  </a:ext>
                </a:extLst>
              </a:tr>
              <a:tr h="456857">
                <a:tc>
                  <a:txBody>
                    <a:bodyPr/>
                    <a:lstStyle/>
                    <a:p>
                      <a:pPr marL="0" marR="0">
                        <a:lnSpc>
                          <a:spcPct val="107000"/>
                        </a:lnSpc>
                        <a:spcBef>
                          <a:spcPts val="0"/>
                        </a:spcBef>
                        <a:spcAft>
                          <a:spcPts val="0"/>
                        </a:spcAft>
                      </a:pPr>
                      <a:r>
                        <a:rPr lang="en-US" sz="1600" b="0" kern="100" dirty="0">
                          <a:effectLst/>
                        </a:rPr>
                        <a:t>Release Request for Applications</a:t>
                      </a:r>
                      <a:endParaRPr lang="en-US" sz="16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600" kern="100" dirty="0">
                          <a:effectLst/>
                        </a:rPr>
                        <a:t>November 1, 2024</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5308379"/>
                  </a:ext>
                </a:extLst>
              </a:tr>
              <a:tr h="456857">
                <a:tc>
                  <a:txBody>
                    <a:bodyPr/>
                    <a:lstStyle/>
                    <a:p>
                      <a:pPr marL="0" marR="0">
                        <a:lnSpc>
                          <a:spcPct val="107000"/>
                        </a:lnSpc>
                        <a:spcBef>
                          <a:spcPts val="0"/>
                        </a:spcBef>
                        <a:spcAft>
                          <a:spcPts val="0"/>
                        </a:spcAft>
                      </a:pPr>
                      <a:r>
                        <a:rPr lang="en-US" sz="1600" b="0" kern="100" dirty="0">
                          <a:effectLst/>
                        </a:rPr>
                        <a:t>Applications Open in EBS</a:t>
                      </a:r>
                      <a:endParaRPr lang="en-US" sz="16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600" kern="100">
                          <a:effectLst/>
                        </a:rPr>
                        <a:t>December 1, 2024</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8380975"/>
                  </a:ext>
                </a:extLst>
              </a:tr>
              <a:tr h="472511">
                <a:tc>
                  <a:txBody>
                    <a:bodyPr/>
                    <a:lstStyle/>
                    <a:p>
                      <a:pPr marL="0" marR="0">
                        <a:lnSpc>
                          <a:spcPct val="107000"/>
                        </a:lnSpc>
                        <a:spcBef>
                          <a:spcPts val="0"/>
                        </a:spcBef>
                        <a:spcAft>
                          <a:spcPts val="0"/>
                        </a:spcAft>
                      </a:pPr>
                      <a:r>
                        <a:rPr lang="en-US" sz="1600" b="0" kern="100" dirty="0">
                          <a:effectLst/>
                        </a:rPr>
                        <a:t>Application Deadline to the GCC</a:t>
                      </a:r>
                    </a:p>
                    <a:p>
                      <a:pPr marL="0" marR="0">
                        <a:lnSpc>
                          <a:spcPct val="107000"/>
                        </a:lnSpc>
                        <a:spcBef>
                          <a:spcPts val="0"/>
                        </a:spcBef>
                        <a:spcAft>
                          <a:spcPts val="0"/>
                        </a:spcAft>
                      </a:pPr>
                      <a:r>
                        <a:rPr lang="en-US" sz="1600" b="0" kern="100" dirty="0">
                          <a:effectLst/>
                        </a:rPr>
                        <a:t>No later than 11:59 p.m.</a:t>
                      </a:r>
                      <a:endParaRPr lang="en-US" sz="16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600" kern="100" dirty="0">
                          <a:effectLst/>
                        </a:rPr>
                        <a:t>January 31, 2025</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8056950"/>
                  </a:ext>
                </a:extLst>
              </a:tr>
              <a:tr h="472511">
                <a:tc>
                  <a:txBody>
                    <a:bodyPr/>
                    <a:lstStyle/>
                    <a:p>
                      <a:pPr marL="0" marR="0">
                        <a:lnSpc>
                          <a:spcPct val="107000"/>
                        </a:lnSpc>
                        <a:spcBef>
                          <a:spcPts val="0"/>
                        </a:spcBef>
                        <a:spcAft>
                          <a:spcPts val="0"/>
                        </a:spcAft>
                      </a:pPr>
                      <a:r>
                        <a:rPr lang="en-US" sz="1600" b="0" kern="100" dirty="0">
                          <a:effectLst/>
                        </a:rPr>
                        <a:t>Commission Vote for Approved Applications</a:t>
                      </a:r>
                      <a:endParaRPr lang="en-US" sz="16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600" kern="100">
                          <a:effectLst/>
                        </a:rPr>
                        <a:t>June 2025</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73363143"/>
                  </a:ext>
                </a:extLst>
              </a:tr>
              <a:tr h="472511">
                <a:tc>
                  <a:txBody>
                    <a:bodyPr/>
                    <a:lstStyle/>
                    <a:p>
                      <a:pPr marL="0" marR="0">
                        <a:lnSpc>
                          <a:spcPct val="107000"/>
                        </a:lnSpc>
                        <a:spcBef>
                          <a:spcPts val="0"/>
                        </a:spcBef>
                        <a:spcAft>
                          <a:spcPts val="0"/>
                        </a:spcAft>
                      </a:pPr>
                      <a:r>
                        <a:rPr lang="en-US" sz="1600" b="0" kern="100" dirty="0">
                          <a:effectLst/>
                        </a:rPr>
                        <a:t>Grant Award Workshop (mandatory for funded projects)</a:t>
                      </a:r>
                      <a:endParaRPr lang="en-US" sz="16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600" kern="100" dirty="0">
                          <a:effectLst/>
                        </a:rPr>
                        <a:t>September 2025</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72709826"/>
                  </a:ext>
                </a:extLst>
              </a:tr>
              <a:tr h="472511">
                <a:tc>
                  <a:txBody>
                    <a:bodyPr/>
                    <a:lstStyle/>
                    <a:p>
                      <a:r>
                        <a:rPr lang="en-US" sz="1600" b="0" dirty="0"/>
                        <a:t>New Award Start Date</a:t>
                      </a:r>
                    </a:p>
                  </a:txBody>
                  <a:tcPr marL="68580" marR="68580" marT="0" marB="0" anchor="ctr"/>
                </a:tc>
                <a:tc>
                  <a:txBody>
                    <a:bodyPr/>
                    <a:lstStyle/>
                    <a:p>
                      <a:r>
                        <a:rPr lang="en-US" sz="1600" dirty="0"/>
                        <a:t>October 1, 2025</a:t>
                      </a:r>
                    </a:p>
                  </a:txBody>
                  <a:tcPr marL="68580" marR="68580" marT="0" marB="0" anchor="ctr"/>
                </a:tc>
                <a:extLst>
                  <a:ext uri="{0D108BD9-81ED-4DB2-BD59-A6C34878D82A}">
                    <a16:rowId xmlns:a16="http://schemas.microsoft.com/office/drawing/2014/main" val="2835211934"/>
                  </a:ext>
                </a:extLst>
              </a:tr>
              <a:tr h="472511">
                <a:tc>
                  <a:txBody>
                    <a:bodyPr/>
                    <a:lstStyle/>
                    <a:p>
                      <a:pPr marL="0" marR="0">
                        <a:lnSpc>
                          <a:spcPct val="107000"/>
                        </a:lnSpc>
                        <a:spcBef>
                          <a:spcPts val="0"/>
                        </a:spcBef>
                        <a:spcAft>
                          <a:spcPts val="0"/>
                        </a:spcAft>
                      </a:pPr>
                      <a:r>
                        <a:rPr lang="en-US" sz="1600" b="0" kern="100" dirty="0">
                          <a:effectLst/>
                        </a:rPr>
                        <a:t>Title II/Juvenile Justice Start Date</a:t>
                      </a:r>
                      <a:endParaRPr lang="en-US" sz="16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600" kern="100" dirty="0">
                          <a:effectLst/>
                        </a:rPr>
                        <a:t>January 1, 2026</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4263654"/>
                  </a:ext>
                </a:extLst>
              </a:tr>
            </a:tbl>
          </a:graphicData>
        </a:graphic>
      </p:graphicFrame>
      <p:sp>
        <p:nvSpPr>
          <p:cNvPr id="3" name="Date Placeholder 2">
            <a:extLst>
              <a:ext uri="{FF2B5EF4-FFF2-40B4-BE49-F238E27FC236}">
                <a16:creationId xmlns:a16="http://schemas.microsoft.com/office/drawing/2014/main" id="{2CF2728B-5BF0-DFEC-1384-3C9E72332CFF}"/>
              </a:ext>
            </a:extLst>
          </p:cNvPr>
          <p:cNvSpPr>
            <a:spLocks noGrp="1"/>
          </p:cNvSpPr>
          <p:nvPr>
            <p:ph type="dt" sz="half" idx="10"/>
          </p:nvPr>
        </p:nvSpPr>
        <p:spPr/>
        <p:txBody>
          <a:bodyPr/>
          <a:lstStyle/>
          <a:p>
            <a:r>
              <a:rPr lang="en-US"/>
              <a:t>10/30/2024</a:t>
            </a:r>
          </a:p>
        </p:txBody>
      </p:sp>
      <p:sp>
        <p:nvSpPr>
          <p:cNvPr id="5" name="Slide Number Placeholder 4">
            <a:extLst>
              <a:ext uri="{FF2B5EF4-FFF2-40B4-BE49-F238E27FC236}">
                <a16:creationId xmlns:a16="http://schemas.microsoft.com/office/drawing/2014/main" id="{989A5946-2AB7-91F2-6054-DCBE13DB6CD8}"/>
              </a:ext>
            </a:extLst>
          </p:cNvPr>
          <p:cNvSpPr>
            <a:spLocks noGrp="1"/>
          </p:cNvSpPr>
          <p:nvPr>
            <p:ph type="sldNum" sz="quarter" idx="12"/>
          </p:nvPr>
        </p:nvSpPr>
        <p:spPr/>
        <p:txBody>
          <a:bodyPr/>
          <a:lstStyle/>
          <a:p>
            <a:fld id="{5217D969-FAF6-4667-9EED-A6C98B22320E}" type="slidenum">
              <a:rPr lang="en-US" smtClean="0"/>
              <a:t>32</a:t>
            </a:fld>
            <a:endParaRPr lang="en-US"/>
          </a:p>
        </p:txBody>
      </p:sp>
      <p:sp>
        <p:nvSpPr>
          <p:cNvPr id="6" name="Title 5">
            <a:extLst>
              <a:ext uri="{FF2B5EF4-FFF2-40B4-BE49-F238E27FC236}">
                <a16:creationId xmlns:a16="http://schemas.microsoft.com/office/drawing/2014/main" id="{60ED1DC4-1556-B7E9-4A57-D84DB3F2E0B4}"/>
              </a:ext>
            </a:extLst>
          </p:cNvPr>
          <p:cNvSpPr>
            <a:spLocks noGrp="1"/>
          </p:cNvSpPr>
          <p:nvPr>
            <p:ph type="title"/>
          </p:nvPr>
        </p:nvSpPr>
        <p:spPr/>
        <p:txBody>
          <a:bodyPr/>
          <a:lstStyle/>
          <a:p>
            <a:r>
              <a:rPr lang="en-US" dirty="0"/>
              <a:t>Summary of Key Dates</a:t>
            </a:r>
          </a:p>
        </p:txBody>
      </p:sp>
    </p:spTree>
    <p:extLst>
      <p:ext uri="{BB962C8B-B14F-4D97-AF65-F5344CB8AC3E}">
        <p14:creationId xmlns:p14="http://schemas.microsoft.com/office/powerpoint/2010/main" val="39909123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00621C-4EA5-4F8B-8DFD-2B8B59ED6C81}"/>
              </a:ext>
            </a:extLst>
          </p:cNvPr>
          <p:cNvSpPr>
            <a:spLocks noGrp="1"/>
          </p:cNvSpPr>
          <p:nvPr>
            <p:ph idx="1"/>
          </p:nvPr>
        </p:nvSpPr>
        <p:spPr>
          <a:xfrm>
            <a:off x="304800" y="914400"/>
            <a:ext cx="8229600" cy="4525963"/>
          </a:xfrm>
        </p:spPr>
        <p:txBody>
          <a:bodyPr>
            <a:normAutofit/>
          </a:bodyPr>
          <a:lstStyle/>
          <a:p>
            <a:pPr marL="109728" indent="0">
              <a:buNone/>
            </a:pPr>
            <a:r>
              <a:rPr lang="en-US" sz="2800" dirty="0"/>
              <a:t>If you have any questions about Title II/Juvenile Justice or Children’s Justice Act funding, contact a member of the Juvenile Justice Planning Team: </a:t>
            </a:r>
            <a:r>
              <a:rPr lang="en-US" sz="2800" b="1" dirty="0">
                <a:solidFill>
                  <a:schemeClr val="accent1"/>
                </a:solidFill>
              </a:rPr>
              <a:t>(919)733-4564</a:t>
            </a:r>
          </a:p>
          <a:p>
            <a:pPr marL="109728" indent="0" algn="ctr">
              <a:buNone/>
            </a:pPr>
            <a:endParaRPr lang="en-US" sz="2800" dirty="0"/>
          </a:p>
          <a:p>
            <a:pPr marL="109728" indent="0" algn="ctr">
              <a:buNone/>
            </a:pPr>
            <a:r>
              <a:rPr lang="en-US" sz="2400" b="1" dirty="0"/>
              <a:t>Adonicca McAllister</a:t>
            </a:r>
            <a:r>
              <a:rPr lang="en-US" sz="2400" dirty="0"/>
              <a:t>, Lead Planner</a:t>
            </a:r>
          </a:p>
          <a:p>
            <a:pPr marL="109728" indent="0" algn="ctr">
              <a:buNone/>
            </a:pPr>
            <a:r>
              <a:rPr lang="en-US" sz="2400" dirty="0"/>
              <a:t>adonicca.mcallister@ncdps.gov</a:t>
            </a:r>
          </a:p>
          <a:p>
            <a:pPr marL="109728" indent="0" algn="ctr">
              <a:buNone/>
            </a:pPr>
            <a:br>
              <a:rPr lang="en-US" sz="2400" b="1" dirty="0"/>
            </a:br>
            <a:r>
              <a:rPr lang="en-US" sz="2400" b="1" dirty="0"/>
              <a:t>Toni Lockley</a:t>
            </a:r>
            <a:r>
              <a:rPr lang="en-US" sz="2400" dirty="0"/>
              <a:t>, CJA Coordinator</a:t>
            </a:r>
          </a:p>
          <a:p>
            <a:pPr marL="109728" indent="0" algn="ctr">
              <a:buNone/>
            </a:pPr>
            <a:r>
              <a:rPr lang="en-US" sz="2400" dirty="0"/>
              <a:t>toni.lockley1@ncdps.gov</a:t>
            </a:r>
          </a:p>
          <a:p>
            <a:pPr marL="109728" indent="0">
              <a:buNone/>
            </a:pPr>
            <a:endParaRPr lang="en-US" sz="2800" dirty="0"/>
          </a:p>
          <a:p>
            <a:pPr marL="109728" indent="0" algn="ctr">
              <a:buNone/>
            </a:pPr>
            <a:endParaRPr lang="en-US" sz="2800" dirty="0"/>
          </a:p>
          <a:p>
            <a:pPr marL="109728" indent="0" algn="ctr">
              <a:buNone/>
            </a:pPr>
            <a:endParaRPr lang="en-US" sz="2800" dirty="0"/>
          </a:p>
          <a:p>
            <a:pPr marL="109728" indent="0" algn="ctr">
              <a:buNone/>
            </a:pPr>
            <a:endParaRPr lang="en-US" sz="2800" dirty="0"/>
          </a:p>
        </p:txBody>
      </p:sp>
      <p:sp>
        <p:nvSpPr>
          <p:cNvPr id="4" name="Date Placeholder 3">
            <a:extLst>
              <a:ext uri="{FF2B5EF4-FFF2-40B4-BE49-F238E27FC236}">
                <a16:creationId xmlns:a16="http://schemas.microsoft.com/office/drawing/2014/main" id="{28A458A4-3DEA-B2B9-641D-D2B01AF06125}"/>
              </a:ext>
            </a:extLst>
          </p:cNvPr>
          <p:cNvSpPr>
            <a:spLocks noGrp="1"/>
          </p:cNvSpPr>
          <p:nvPr>
            <p:ph type="dt" sz="half" idx="10"/>
          </p:nvPr>
        </p:nvSpPr>
        <p:spPr/>
        <p:txBody>
          <a:bodyPr/>
          <a:lstStyle/>
          <a:p>
            <a:r>
              <a:rPr lang="en-US"/>
              <a:t>10/30/2024</a:t>
            </a:r>
          </a:p>
        </p:txBody>
      </p:sp>
      <p:sp>
        <p:nvSpPr>
          <p:cNvPr id="8" name="Slide Number Placeholder 7">
            <a:extLst>
              <a:ext uri="{FF2B5EF4-FFF2-40B4-BE49-F238E27FC236}">
                <a16:creationId xmlns:a16="http://schemas.microsoft.com/office/drawing/2014/main" id="{1193B756-BE57-1523-5F93-67CC7A1FC1A8}"/>
              </a:ext>
            </a:extLst>
          </p:cNvPr>
          <p:cNvSpPr>
            <a:spLocks noGrp="1"/>
          </p:cNvSpPr>
          <p:nvPr>
            <p:ph type="sldNum" sz="quarter" idx="12"/>
          </p:nvPr>
        </p:nvSpPr>
        <p:spPr/>
        <p:txBody>
          <a:bodyPr/>
          <a:lstStyle/>
          <a:p>
            <a:fld id="{5217D969-FAF6-4667-9EED-A6C98B22320E}" type="slidenum">
              <a:rPr lang="en-US" smtClean="0"/>
              <a:t>33</a:t>
            </a:fld>
            <a:endParaRPr lang="en-US"/>
          </a:p>
        </p:txBody>
      </p:sp>
    </p:spTree>
    <p:extLst>
      <p:ext uri="{BB962C8B-B14F-4D97-AF65-F5344CB8AC3E}">
        <p14:creationId xmlns:p14="http://schemas.microsoft.com/office/powerpoint/2010/main" val="2519064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217D969-FAF6-4667-9EED-A6C98B22320E}" type="slidenum">
              <a:rPr lang="en-US" smtClean="0"/>
              <a:pPr/>
              <a:t>4</a:t>
            </a:fld>
            <a:endParaRPr lang="en-US" dirty="0"/>
          </a:p>
        </p:txBody>
      </p:sp>
      <p:sp>
        <p:nvSpPr>
          <p:cNvPr id="2" name="Title 1"/>
          <p:cNvSpPr>
            <a:spLocks noGrp="1"/>
          </p:cNvSpPr>
          <p:nvPr>
            <p:ph type="title"/>
          </p:nvPr>
        </p:nvSpPr>
        <p:spPr/>
        <p:txBody>
          <a:bodyPr>
            <a:normAutofit/>
          </a:bodyPr>
          <a:lstStyle/>
          <a:p>
            <a:pPr algn="ctr"/>
            <a:r>
              <a:rPr lang="en-US" dirty="0"/>
              <a:t>Purpose of Performance Reports</a:t>
            </a:r>
          </a:p>
        </p:txBody>
      </p:sp>
      <p:graphicFrame>
        <p:nvGraphicFramePr>
          <p:cNvPr id="4" name="Diagram 3">
            <a:extLst>
              <a:ext uri="{FF2B5EF4-FFF2-40B4-BE49-F238E27FC236}">
                <a16:creationId xmlns:a16="http://schemas.microsoft.com/office/drawing/2014/main" id="{06F4E5DB-A3C9-477C-8C2E-3B21F0A6EF7A}"/>
              </a:ext>
            </a:extLst>
          </p:cNvPr>
          <p:cNvGraphicFramePr/>
          <p:nvPr/>
        </p:nvGraphicFramePr>
        <p:xfrm>
          <a:off x="621586" y="1471630"/>
          <a:ext cx="7900827" cy="3914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C7EFF5D6-B57F-2114-A601-A87FB5348A1B}"/>
              </a:ext>
            </a:extLst>
          </p:cNvPr>
          <p:cNvSpPr>
            <a:spLocks noGrp="1"/>
          </p:cNvSpPr>
          <p:nvPr>
            <p:ph type="dt" sz="half" idx="10"/>
          </p:nvPr>
        </p:nvSpPr>
        <p:spPr/>
        <p:txBody>
          <a:bodyPr/>
          <a:lstStyle/>
          <a:p>
            <a:r>
              <a:rPr lang="en-US"/>
              <a:t>10/30/2024</a:t>
            </a:r>
            <a:endParaRPr lang="en-US" dirty="0"/>
          </a:p>
        </p:txBody>
      </p:sp>
    </p:spTree>
    <p:extLst>
      <p:ext uri="{BB962C8B-B14F-4D97-AF65-F5344CB8AC3E}">
        <p14:creationId xmlns:p14="http://schemas.microsoft.com/office/powerpoint/2010/main" val="1803922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2ACDD87-402B-4FD6-9905-5B9B2017496B}"/>
              </a:ext>
            </a:extLst>
          </p:cNvPr>
          <p:cNvSpPr>
            <a:spLocks noGrp="1"/>
          </p:cNvSpPr>
          <p:nvPr>
            <p:ph type="dt" sz="half" idx="10"/>
          </p:nvPr>
        </p:nvSpPr>
        <p:spPr/>
        <p:txBody>
          <a:bodyPr/>
          <a:lstStyle/>
          <a:p>
            <a:r>
              <a:rPr lang="en-US"/>
              <a:t>10/30/2024</a:t>
            </a:r>
            <a:endParaRPr lang="en-US" dirty="0"/>
          </a:p>
        </p:txBody>
      </p:sp>
      <p:sp>
        <p:nvSpPr>
          <p:cNvPr id="5" name="Slide Number Placeholder 4">
            <a:extLst>
              <a:ext uri="{FF2B5EF4-FFF2-40B4-BE49-F238E27FC236}">
                <a16:creationId xmlns:a16="http://schemas.microsoft.com/office/drawing/2014/main" id="{A799BC11-E145-4D79-B778-D3B9603C4832}"/>
              </a:ext>
            </a:extLst>
          </p:cNvPr>
          <p:cNvSpPr>
            <a:spLocks noGrp="1"/>
          </p:cNvSpPr>
          <p:nvPr>
            <p:ph type="sldNum" sz="quarter" idx="12"/>
          </p:nvPr>
        </p:nvSpPr>
        <p:spPr/>
        <p:txBody>
          <a:bodyPr/>
          <a:lstStyle/>
          <a:p>
            <a:fld id="{5217D969-FAF6-4667-9EED-A6C98B22320E}" type="slidenum">
              <a:rPr lang="en-US" smtClean="0"/>
              <a:pPr/>
              <a:t>5</a:t>
            </a:fld>
            <a:endParaRPr lang="en-US" dirty="0"/>
          </a:p>
        </p:txBody>
      </p:sp>
      <p:sp>
        <p:nvSpPr>
          <p:cNvPr id="6" name="Title 5">
            <a:extLst>
              <a:ext uri="{FF2B5EF4-FFF2-40B4-BE49-F238E27FC236}">
                <a16:creationId xmlns:a16="http://schemas.microsoft.com/office/drawing/2014/main" id="{E1854050-AE5A-4888-9C44-621125A26876}"/>
              </a:ext>
            </a:extLst>
          </p:cNvPr>
          <p:cNvSpPr>
            <a:spLocks noGrp="1"/>
          </p:cNvSpPr>
          <p:nvPr>
            <p:ph type="title"/>
          </p:nvPr>
        </p:nvSpPr>
        <p:spPr/>
        <p:txBody>
          <a:bodyPr/>
          <a:lstStyle/>
          <a:p>
            <a:r>
              <a:rPr lang="en-US" dirty="0"/>
              <a:t>Required Reports</a:t>
            </a:r>
          </a:p>
        </p:txBody>
      </p:sp>
      <p:sp>
        <p:nvSpPr>
          <p:cNvPr id="14" name="Content Placeholder 13">
            <a:extLst>
              <a:ext uri="{FF2B5EF4-FFF2-40B4-BE49-F238E27FC236}">
                <a16:creationId xmlns:a16="http://schemas.microsoft.com/office/drawing/2014/main" id="{813E615A-7EE0-4A7B-AD0D-C78E94718B32}"/>
              </a:ext>
            </a:extLst>
          </p:cNvPr>
          <p:cNvSpPr>
            <a:spLocks noGrp="1"/>
          </p:cNvSpPr>
          <p:nvPr>
            <p:ph idx="1"/>
          </p:nvPr>
        </p:nvSpPr>
        <p:spPr>
          <a:xfrm>
            <a:off x="446926" y="1481328"/>
            <a:ext cx="8229600" cy="4525963"/>
          </a:xfrm>
        </p:spPr>
        <p:txBody>
          <a:bodyPr/>
          <a:lstStyle/>
          <a:p>
            <a:r>
              <a:rPr lang="en-US" dirty="0"/>
              <a:t>All projects funded by the GCC are required to provide an annual </a:t>
            </a:r>
            <a:r>
              <a:rPr lang="en-US" b="1" dirty="0">
                <a:solidFill>
                  <a:srgbClr val="FFFF00"/>
                </a:solidFill>
              </a:rPr>
              <a:t>Project Progress Report</a:t>
            </a:r>
            <a:r>
              <a:rPr lang="en-US" dirty="0">
                <a:solidFill>
                  <a:srgbClr val="FFFF00"/>
                </a:solidFill>
              </a:rPr>
              <a:t> </a:t>
            </a:r>
            <a:r>
              <a:rPr lang="en-US" dirty="0"/>
              <a:t>that aligns with the specific goals and objectives of the project</a:t>
            </a:r>
          </a:p>
          <a:p>
            <a:pPr marL="109728" indent="0">
              <a:buNone/>
            </a:pPr>
            <a:endParaRPr lang="en-US" dirty="0"/>
          </a:p>
          <a:p>
            <a:r>
              <a:rPr lang="en-US" dirty="0"/>
              <a:t>Both Children’s Justice Act and Juvenile Justice projects must submit a </a:t>
            </a:r>
            <a:r>
              <a:rPr lang="en-US" b="1" dirty="0">
                <a:solidFill>
                  <a:srgbClr val="FFFF00"/>
                </a:solidFill>
              </a:rPr>
              <a:t>Mid-Year Review</a:t>
            </a:r>
            <a:r>
              <a:rPr lang="en-US" dirty="0"/>
              <a:t> and </a:t>
            </a:r>
            <a:r>
              <a:rPr lang="en-US" b="1" dirty="0">
                <a:solidFill>
                  <a:srgbClr val="FFFF00"/>
                </a:solidFill>
              </a:rPr>
              <a:t>Final Report </a:t>
            </a:r>
          </a:p>
          <a:p>
            <a:endParaRPr lang="en-US" dirty="0"/>
          </a:p>
          <a:p>
            <a:pPr marL="109728" indent="0" algn="ctr">
              <a:buNone/>
            </a:pPr>
            <a:r>
              <a:rPr lang="en-US" b="1" dirty="0">
                <a:solidFill>
                  <a:srgbClr val="FFFF00"/>
                </a:solidFill>
              </a:rPr>
              <a:t>Non-submission of reports will impact your ability to receive reimbursements for project-related expenses!</a:t>
            </a:r>
          </a:p>
        </p:txBody>
      </p:sp>
    </p:spTree>
    <p:extLst>
      <p:ext uri="{BB962C8B-B14F-4D97-AF65-F5344CB8AC3E}">
        <p14:creationId xmlns:p14="http://schemas.microsoft.com/office/powerpoint/2010/main" val="581619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64952-3985-4F56-9EE7-66AC2FA3AD68}"/>
              </a:ext>
            </a:extLst>
          </p:cNvPr>
          <p:cNvSpPr>
            <a:spLocks noGrp="1"/>
          </p:cNvSpPr>
          <p:nvPr>
            <p:ph type="ctrTitle"/>
          </p:nvPr>
        </p:nvSpPr>
        <p:spPr/>
        <p:txBody>
          <a:bodyPr/>
          <a:lstStyle/>
          <a:p>
            <a:r>
              <a:rPr lang="en-US" dirty="0"/>
              <a:t>Title II Formula Grant</a:t>
            </a:r>
          </a:p>
        </p:txBody>
      </p:sp>
      <p:sp>
        <p:nvSpPr>
          <p:cNvPr id="3" name="Text Placeholder 2">
            <a:extLst>
              <a:ext uri="{FF2B5EF4-FFF2-40B4-BE49-F238E27FC236}">
                <a16:creationId xmlns:a16="http://schemas.microsoft.com/office/drawing/2014/main" id="{9F69CE88-B991-4205-894F-C3C2D703A23F}"/>
              </a:ext>
            </a:extLst>
          </p:cNvPr>
          <p:cNvSpPr>
            <a:spLocks noGrp="1"/>
          </p:cNvSpPr>
          <p:nvPr>
            <p:ph type="subTitle" idx="1"/>
          </p:nvPr>
        </p:nvSpPr>
        <p:spPr/>
        <p:txBody>
          <a:bodyPr>
            <a:normAutofit fontScale="92500"/>
          </a:bodyPr>
          <a:lstStyle/>
          <a:p>
            <a:r>
              <a:rPr lang="en-US" sz="3200" b="1" dirty="0"/>
              <a:t>Juvenile Justice Grants</a:t>
            </a:r>
          </a:p>
          <a:p>
            <a:r>
              <a:rPr lang="en-US" sz="3200" dirty="0"/>
              <a:t>Period of Performance: 1/1/2026 – 12/31/2027</a:t>
            </a:r>
          </a:p>
          <a:p>
            <a:endParaRPr lang="en-US" sz="3200" b="1" dirty="0"/>
          </a:p>
        </p:txBody>
      </p:sp>
      <p:sp>
        <p:nvSpPr>
          <p:cNvPr id="4" name="Date Placeholder 3">
            <a:extLst>
              <a:ext uri="{FF2B5EF4-FFF2-40B4-BE49-F238E27FC236}">
                <a16:creationId xmlns:a16="http://schemas.microsoft.com/office/drawing/2014/main" id="{EC04CDEF-7C73-4A35-9CEA-888DFEE0CE6D}"/>
              </a:ext>
            </a:extLst>
          </p:cNvPr>
          <p:cNvSpPr>
            <a:spLocks noGrp="1"/>
          </p:cNvSpPr>
          <p:nvPr>
            <p:ph type="dt" sz="half" idx="10"/>
          </p:nvPr>
        </p:nvSpPr>
        <p:spPr/>
        <p:txBody>
          <a:bodyPr/>
          <a:lstStyle/>
          <a:p>
            <a:r>
              <a:rPr lang="en-US"/>
              <a:t>10/30/2024</a:t>
            </a:r>
            <a:endParaRPr lang="en-US" dirty="0"/>
          </a:p>
        </p:txBody>
      </p:sp>
      <p:sp>
        <p:nvSpPr>
          <p:cNvPr id="8" name="Slide Number Placeholder 7">
            <a:extLst>
              <a:ext uri="{FF2B5EF4-FFF2-40B4-BE49-F238E27FC236}">
                <a16:creationId xmlns:a16="http://schemas.microsoft.com/office/drawing/2014/main" id="{BA0F4DC0-EEC6-33DA-5FE1-1403C69A9BB8}"/>
              </a:ext>
            </a:extLst>
          </p:cNvPr>
          <p:cNvSpPr>
            <a:spLocks noGrp="1"/>
          </p:cNvSpPr>
          <p:nvPr>
            <p:ph type="sldNum" sz="quarter" idx="12"/>
          </p:nvPr>
        </p:nvSpPr>
        <p:spPr/>
        <p:txBody>
          <a:bodyPr/>
          <a:lstStyle/>
          <a:p>
            <a:fld id="{5217D969-FAF6-4667-9EED-A6C98B22320E}" type="slidenum">
              <a:rPr lang="en-US" smtClean="0"/>
              <a:pPr/>
              <a:t>6</a:t>
            </a:fld>
            <a:endParaRPr lang="en-US" dirty="0"/>
          </a:p>
        </p:txBody>
      </p:sp>
    </p:spTree>
    <p:extLst>
      <p:ext uri="{BB962C8B-B14F-4D97-AF65-F5344CB8AC3E}">
        <p14:creationId xmlns:p14="http://schemas.microsoft.com/office/powerpoint/2010/main" val="3229112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B4975F5-6CA4-4095-9F37-8ABBDB005EC8}"/>
              </a:ext>
            </a:extLst>
          </p:cNvPr>
          <p:cNvSpPr>
            <a:spLocks noGrp="1"/>
          </p:cNvSpPr>
          <p:nvPr>
            <p:ph idx="1"/>
          </p:nvPr>
        </p:nvSpPr>
        <p:spPr/>
        <p:txBody>
          <a:bodyPr>
            <a:normAutofit/>
          </a:bodyPr>
          <a:lstStyle/>
          <a:p>
            <a:r>
              <a:rPr lang="en-US" sz="2400" dirty="0"/>
              <a:t>The OJJDP Title II Formula Grants Program provides funding to support state and local efforts to plan, establish, operate, coordinate, and evaluate policies and projects, directly or through grants and contracts with public and private agencies for the development of more effective </a:t>
            </a:r>
            <a:r>
              <a:rPr lang="en-US" sz="2400" dirty="0">
                <a:solidFill>
                  <a:srgbClr val="FFFF00"/>
                </a:solidFill>
              </a:rPr>
              <a:t>education</a:t>
            </a:r>
            <a:r>
              <a:rPr lang="en-US" sz="2400" dirty="0"/>
              <a:t>, </a:t>
            </a:r>
            <a:r>
              <a:rPr lang="en-US" sz="2400" dirty="0">
                <a:solidFill>
                  <a:srgbClr val="FFFF00"/>
                </a:solidFill>
              </a:rPr>
              <a:t>training</a:t>
            </a:r>
            <a:r>
              <a:rPr lang="en-US" sz="2400" dirty="0"/>
              <a:t>, </a:t>
            </a:r>
            <a:r>
              <a:rPr lang="en-US" sz="2400" dirty="0">
                <a:solidFill>
                  <a:srgbClr val="FFFF00"/>
                </a:solidFill>
              </a:rPr>
              <a:t>research</a:t>
            </a:r>
            <a:r>
              <a:rPr lang="en-US" sz="2400" dirty="0"/>
              <a:t>, </a:t>
            </a:r>
            <a:r>
              <a:rPr lang="en-US" sz="2400" dirty="0">
                <a:solidFill>
                  <a:srgbClr val="FFFF00"/>
                </a:solidFill>
              </a:rPr>
              <a:t>prevention</a:t>
            </a:r>
            <a:r>
              <a:rPr lang="en-US" sz="2400" dirty="0"/>
              <a:t>, </a:t>
            </a:r>
            <a:r>
              <a:rPr lang="en-US" sz="2400" dirty="0">
                <a:solidFill>
                  <a:srgbClr val="FFFF00"/>
                </a:solidFill>
              </a:rPr>
              <a:t>diversion</a:t>
            </a:r>
            <a:r>
              <a:rPr lang="en-US" sz="2400" dirty="0"/>
              <a:t>, </a:t>
            </a:r>
            <a:r>
              <a:rPr lang="en-US" sz="2400" dirty="0">
                <a:solidFill>
                  <a:srgbClr val="FFFF00"/>
                </a:solidFill>
              </a:rPr>
              <a:t>treatment</a:t>
            </a:r>
            <a:r>
              <a:rPr lang="en-US" sz="2400" dirty="0"/>
              <a:t>, and </a:t>
            </a:r>
            <a:r>
              <a:rPr lang="en-US" sz="2400" dirty="0">
                <a:solidFill>
                  <a:srgbClr val="FFFF00"/>
                </a:solidFill>
              </a:rPr>
              <a:t>rehabilitation programs</a:t>
            </a:r>
            <a:r>
              <a:rPr lang="en-US" sz="2400" dirty="0"/>
              <a:t> in the area of juvenile delinquency as well as </a:t>
            </a:r>
            <a:r>
              <a:rPr lang="en-US" sz="2400" dirty="0">
                <a:solidFill>
                  <a:srgbClr val="FFFF00"/>
                </a:solidFill>
              </a:rPr>
              <a:t>juvenile justice system improvement efforts</a:t>
            </a:r>
            <a:r>
              <a:rPr lang="en-US" sz="2400" dirty="0"/>
              <a:t>.</a:t>
            </a:r>
          </a:p>
        </p:txBody>
      </p:sp>
      <p:sp>
        <p:nvSpPr>
          <p:cNvPr id="3" name="Date Placeholder 2">
            <a:extLst>
              <a:ext uri="{FF2B5EF4-FFF2-40B4-BE49-F238E27FC236}">
                <a16:creationId xmlns:a16="http://schemas.microsoft.com/office/drawing/2014/main" id="{0CA3B9D3-2C13-4A7B-A44B-4F3FB2523CCA}"/>
              </a:ext>
            </a:extLst>
          </p:cNvPr>
          <p:cNvSpPr>
            <a:spLocks noGrp="1"/>
          </p:cNvSpPr>
          <p:nvPr>
            <p:ph type="dt" sz="half" idx="10"/>
          </p:nvPr>
        </p:nvSpPr>
        <p:spPr>
          <a:xfrm>
            <a:off x="6727032" y="6407944"/>
            <a:ext cx="1920240" cy="365760"/>
          </a:xfrm>
          <a:prstGeom prst="rect">
            <a:avLst/>
          </a:prstGeom>
        </p:spPr>
        <p:txBody>
          <a:bodyPr vert="horz" anchor="b"/>
          <a:lstStyle>
            <a:defPPr>
              <a:defRPr lang="en-US"/>
            </a:defPPr>
            <a:lvl1pPr marL="0" algn="l" defTabSz="914400" rtl="0" eaLnBrk="1" latinLnBrk="0" hangingPunct="1">
              <a:defRPr kumimoji="0"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10/30/2024</a:t>
            </a:r>
          </a:p>
        </p:txBody>
      </p:sp>
      <p:sp>
        <p:nvSpPr>
          <p:cNvPr id="6" name="Title 5">
            <a:extLst>
              <a:ext uri="{FF2B5EF4-FFF2-40B4-BE49-F238E27FC236}">
                <a16:creationId xmlns:a16="http://schemas.microsoft.com/office/drawing/2014/main" id="{CA8C2BE1-6565-4848-8546-DAAFE818F508}"/>
              </a:ext>
            </a:extLst>
          </p:cNvPr>
          <p:cNvSpPr>
            <a:spLocks noGrp="1"/>
          </p:cNvSpPr>
          <p:nvPr>
            <p:ph type="title"/>
          </p:nvPr>
        </p:nvSpPr>
        <p:spPr/>
        <p:txBody>
          <a:bodyPr>
            <a:normAutofit/>
          </a:bodyPr>
          <a:lstStyle/>
          <a:p>
            <a:r>
              <a:rPr lang="en-US" sz="4000" dirty="0"/>
              <a:t>Title II Formula Grants Program</a:t>
            </a:r>
          </a:p>
        </p:txBody>
      </p:sp>
      <p:sp>
        <p:nvSpPr>
          <p:cNvPr id="4" name="Slide Number Placeholder 3">
            <a:extLst>
              <a:ext uri="{FF2B5EF4-FFF2-40B4-BE49-F238E27FC236}">
                <a16:creationId xmlns:a16="http://schemas.microsoft.com/office/drawing/2014/main" id="{9DC69C0C-13E5-DDCB-3B0F-2CCF9F63B104}"/>
              </a:ext>
            </a:extLst>
          </p:cNvPr>
          <p:cNvSpPr>
            <a:spLocks noGrp="1"/>
          </p:cNvSpPr>
          <p:nvPr>
            <p:ph type="sldNum" sz="quarter" idx="12"/>
          </p:nvPr>
        </p:nvSpPr>
        <p:spPr/>
        <p:txBody>
          <a:bodyPr/>
          <a:lstStyle/>
          <a:p>
            <a:fld id="{5217D969-FAF6-4667-9EED-A6C98B22320E}" type="slidenum">
              <a:rPr lang="en-US" smtClean="0"/>
              <a:t>7</a:t>
            </a:fld>
            <a:endParaRPr lang="en-US"/>
          </a:p>
        </p:txBody>
      </p:sp>
    </p:spTree>
    <p:extLst>
      <p:ext uri="{BB962C8B-B14F-4D97-AF65-F5344CB8AC3E}">
        <p14:creationId xmlns:p14="http://schemas.microsoft.com/office/powerpoint/2010/main" val="4167062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F3DB5C-9D26-6567-F9CB-7252DFFC424A}"/>
              </a:ext>
            </a:extLst>
          </p:cNvPr>
          <p:cNvSpPr>
            <a:spLocks noGrp="1"/>
          </p:cNvSpPr>
          <p:nvPr>
            <p:ph idx="1"/>
          </p:nvPr>
        </p:nvSpPr>
        <p:spPr/>
        <p:txBody>
          <a:bodyPr>
            <a:normAutofit/>
          </a:bodyPr>
          <a:lstStyle/>
          <a:p>
            <a:pPr marL="109728" indent="0">
              <a:buNone/>
            </a:pPr>
            <a:r>
              <a:rPr lang="en-US" sz="2000" b="1" dirty="0">
                <a:solidFill>
                  <a:srgbClr val="FFFF00"/>
                </a:solidFill>
              </a:rPr>
              <a:t>The reduction of racial and ethnic disparities remains a priority of the GCC due to the overrepresentation of youth of color at key points throughout the juvenile justice system.</a:t>
            </a:r>
          </a:p>
          <a:p>
            <a:endParaRPr lang="en-US" sz="2400" dirty="0"/>
          </a:p>
          <a:p>
            <a:r>
              <a:rPr lang="en-US" sz="2000" dirty="0"/>
              <a:t>The purpose of the R/ED Subcommittee is to develop strategies to reduce minority overrepresentation in the juvenile justice system</a:t>
            </a:r>
          </a:p>
          <a:p>
            <a:endParaRPr lang="en-US" sz="2000" dirty="0"/>
          </a:p>
          <a:p>
            <a:r>
              <a:rPr lang="en-US" sz="2000" dirty="0"/>
              <a:t>The R/ED Subcommittee works to support programs by developing contextualized funding priority requirements and reviewing program outputs</a:t>
            </a:r>
          </a:p>
        </p:txBody>
      </p:sp>
      <p:sp>
        <p:nvSpPr>
          <p:cNvPr id="3" name="Date Placeholder 2">
            <a:extLst>
              <a:ext uri="{FF2B5EF4-FFF2-40B4-BE49-F238E27FC236}">
                <a16:creationId xmlns:a16="http://schemas.microsoft.com/office/drawing/2014/main" id="{0530A274-18E7-4D81-D08E-9466E71C0F60}"/>
              </a:ext>
            </a:extLst>
          </p:cNvPr>
          <p:cNvSpPr>
            <a:spLocks noGrp="1"/>
          </p:cNvSpPr>
          <p:nvPr>
            <p:ph type="dt" sz="half" idx="10"/>
          </p:nvPr>
        </p:nvSpPr>
        <p:spPr>
          <a:xfrm>
            <a:off x="6727032" y="6407944"/>
            <a:ext cx="1920240" cy="365760"/>
          </a:xfrm>
          <a:prstGeom prst="rect">
            <a:avLst/>
          </a:prstGeom>
        </p:spPr>
        <p:txBody>
          <a:bodyPr vert="horz" anchor="b"/>
          <a:lstStyle>
            <a:defPPr>
              <a:defRPr lang="en-US"/>
            </a:defPPr>
            <a:lvl1pPr marL="0" algn="l" defTabSz="914400" rtl="0" eaLnBrk="1" latinLnBrk="0" hangingPunct="1">
              <a:defRPr kumimoji="0"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10/30/2024</a:t>
            </a:r>
            <a:endParaRPr lang="en-US" dirty="0"/>
          </a:p>
        </p:txBody>
      </p:sp>
      <p:sp>
        <p:nvSpPr>
          <p:cNvPr id="4" name="Title 3">
            <a:extLst>
              <a:ext uri="{FF2B5EF4-FFF2-40B4-BE49-F238E27FC236}">
                <a16:creationId xmlns:a16="http://schemas.microsoft.com/office/drawing/2014/main" id="{18C78843-4577-60AD-09E1-00E06F376F1F}"/>
              </a:ext>
            </a:extLst>
          </p:cNvPr>
          <p:cNvSpPr>
            <a:spLocks noGrp="1"/>
          </p:cNvSpPr>
          <p:nvPr>
            <p:ph type="title"/>
          </p:nvPr>
        </p:nvSpPr>
        <p:spPr/>
        <p:txBody>
          <a:bodyPr>
            <a:normAutofit fontScale="90000"/>
          </a:bodyPr>
          <a:lstStyle/>
          <a:p>
            <a:r>
              <a:rPr lang="en-US" dirty="0"/>
              <a:t>Racial and Ethnic Disparities Subcommittee</a:t>
            </a:r>
          </a:p>
        </p:txBody>
      </p:sp>
      <p:sp>
        <p:nvSpPr>
          <p:cNvPr id="6" name="Slide Number Placeholder 5">
            <a:extLst>
              <a:ext uri="{FF2B5EF4-FFF2-40B4-BE49-F238E27FC236}">
                <a16:creationId xmlns:a16="http://schemas.microsoft.com/office/drawing/2014/main" id="{B2E00364-765A-4FCE-CAA0-F1C800EB2C4D}"/>
              </a:ext>
            </a:extLst>
          </p:cNvPr>
          <p:cNvSpPr>
            <a:spLocks noGrp="1"/>
          </p:cNvSpPr>
          <p:nvPr>
            <p:ph type="sldNum" sz="quarter" idx="12"/>
          </p:nvPr>
        </p:nvSpPr>
        <p:spPr/>
        <p:txBody>
          <a:bodyPr/>
          <a:lstStyle/>
          <a:p>
            <a:fld id="{5217D969-FAF6-4667-9EED-A6C98B22320E}" type="slidenum">
              <a:rPr lang="en-US" smtClean="0"/>
              <a:t>8</a:t>
            </a:fld>
            <a:endParaRPr lang="en-US"/>
          </a:p>
        </p:txBody>
      </p:sp>
    </p:spTree>
    <p:extLst>
      <p:ext uri="{BB962C8B-B14F-4D97-AF65-F5344CB8AC3E}">
        <p14:creationId xmlns:p14="http://schemas.microsoft.com/office/powerpoint/2010/main" val="3026431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1CB1A7-7875-485D-8FFB-F9EC34185639}"/>
              </a:ext>
            </a:extLst>
          </p:cNvPr>
          <p:cNvSpPr>
            <a:spLocks noGrp="1"/>
          </p:cNvSpPr>
          <p:nvPr>
            <p:ph idx="1"/>
          </p:nvPr>
        </p:nvSpPr>
        <p:spPr/>
        <p:txBody>
          <a:bodyPr>
            <a:normAutofit/>
          </a:bodyPr>
          <a:lstStyle/>
          <a:p>
            <a:pPr marL="109728" indent="0">
              <a:buNone/>
            </a:pPr>
            <a:r>
              <a:rPr lang="en-US" dirty="0"/>
              <a:t>The JJPC has instituted funding caps for all FY24 juvenile justice applications</a:t>
            </a:r>
          </a:p>
          <a:p>
            <a:endParaRPr lang="en-US" dirty="0"/>
          </a:p>
          <a:p>
            <a:endParaRPr lang="en-US" dirty="0"/>
          </a:p>
          <a:p>
            <a:endParaRPr lang="en-US" dirty="0"/>
          </a:p>
          <a:p>
            <a:pPr marL="109728" indent="0">
              <a:buNone/>
            </a:pPr>
            <a:endParaRPr lang="en-US" sz="2400" dirty="0"/>
          </a:p>
          <a:p>
            <a:r>
              <a:rPr lang="en-US" sz="2400" dirty="0"/>
              <a:t>Requests for funding must be reasonable and realistic</a:t>
            </a:r>
          </a:p>
          <a:p>
            <a:r>
              <a:rPr lang="en-US" sz="2400" dirty="0"/>
              <a:t>Growth of continuing projects must include additional program activities</a:t>
            </a:r>
          </a:p>
        </p:txBody>
      </p:sp>
      <p:sp>
        <p:nvSpPr>
          <p:cNvPr id="3" name="Date Placeholder 2">
            <a:extLst>
              <a:ext uri="{FF2B5EF4-FFF2-40B4-BE49-F238E27FC236}">
                <a16:creationId xmlns:a16="http://schemas.microsoft.com/office/drawing/2014/main" id="{CF9DEACA-D942-1B72-D9CD-37A8F60E2805}"/>
              </a:ext>
            </a:extLst>
          </p:cNvPr>
          <p:cNvSpPr>
            <a:spLocks noGrp="1"/>
          </p:cNvSpPr>
          <p:nvPr>
            <p:ph type="dt" sz="half" idx="10"/>
          </p:nvPr>
        </p:nvSpPr>
        <p:spPr/>
        <p:txBody>
          <a:bodyPr/>
          <a:lstStyle/>
          <a:p>
            <a:r>
              <a:rPr lang="en-US"/>
              <a:t>10/30/2024</a:t>
            </a:r>
          </a:p>
        </p:txBody>
      </p:sp>
      <p:sp>
        <p:nvSpPr>
          <p:cNvPr id="7" name="Slide Number Placeholder 6">
            <a:extLst>
              <a:ext uri="{FF2B5EF4-FFF2-40B4-BE49-F238E27FC236}">
                <a16:creationId xmlns:a16="http://schemas.microsoft.com/office/drawing/2014/main" id="{70B8C267-4EF4-2893-F5A8-845DB395C5C3}"/>
              </a:ext>
            </a:extLst>
          </p:cNvPr>
          <p:cNvSpPr>
            <a:spLocks noGrp="1"/>
          </p:cNvSpPr>
          <p:nvPr>
            <p:ph type="sldNum" sz="quarter" idx="12"/>
          </p:nvPr>
        </p:nvSpPr>
        <p:spPr/>
        <p:txBody>
          <a:bodyPr/>
          <a:lstStyle/>
          <a:p>
            <a:fld id="{5217D969-FAF6-4667-9EED-A6C98B22320E}" type="slidenum">
              <a:rPr lang="en-US" smtClean="0"/>
              <a:t>9</a:t>
            </a:fld>
            <a:endParaRPr lang="en-US"/>
          </a:p>
        </p:txBody>
      </p:sp>
      <p:sp>
        <p:nvSpPr>
          <p:cNvPr id="6" name="Title 5">
            <a:extLst>
              <a:ext uri="{FF2B5EF4-FFF2-40B4-BE49-F238E27FC236}">
                <a16:creationId xmlns:a16="http://schemas.microsoft.com/office/drawing/2014/main" id="{A5E810B4-F1C0-49A5-BCC4-C802B724E8B5}"/>
              </a:ext>
            </a:extLst>
          </p:cNvPr>
          <p:cNvSpPr>
            <a:spLocks noGrp="1"/>
          </p:cNvSpPr>
          <p:nvPr>
            <p:ph type="title"/>
          </p:nvPr>
        </p:nvSpPr>
        <p:spPr/>
        <p:txBody>
          <a:bodyPr/>
          <a:lstStyle/>
          <a:p>
            <a:r>
              <a:rPr lang="en-US" dirty="0"/>
              <a:t>Funding Caps</a:t>
            </a:r>
          </a:p>
        </p:txBody>
      </p:sp>
      <p:graphicFrame>
        <p:nvGraphicFramePr>
          <p:cNvPr id="9" name="Table 9">
            <a:extLst>
              <a:ext uri="{FF2B5EF4-FFF2-40B4-BE49-F238E27FC236}">
                <a16:creationId xmlns:a16="http://schemas.microsoft.com/office/drawing/2014/main" id="{5F7C37E9-308E-4DC4-90DE-AC13BCCC751D}"/>
              </a:ext>
            </a:extLst>
          </p:cNvPr>
          <p:cNvGraphicFramePr>
            <a:graphicFrameLocks noGrp="1"/>
          </p:cNvGraphicFramePr>
          <p:nvPr>
            <p:extLst>
              <p:ext uri="{D42A27DB-BD31-4B8C-83A1-F6EECF244321}">
                <p14:modId xmlns:p14="http://schemas.microsoft.com/office/powerpoint/2010/main" val="2471403302"/>
              </p:ext>
            </p:extLst>
          </p:nvPr>
        </p:nvGraphicFramePr>
        <p:xfrm>
          <a:off x="762000" y="2923540"/>
          <a:ext cx="7620000" cy="1010920"/>
        </p:xfrm>
        <a:graphic>
          <a:graphicData uri="http://schemas.openxmlformats.org/drawingml/2006/table">
            <a:tbl>
              <a:tblPr firstRow="1" bandRow="1" bandCol="1">
                <a:tableStyleId>{93296810-A885-4BE3-A3E7-6D5BEEA58F35}</a:tableStyleId>
              </a:tblPr>
              <a:tblGrid>
                <a:gridCol w="2540000">
                  <a:extLst>
                    <a:ext uri="{9D8B030D-6E8A-4147-A177-3AD203B41FA5}">
                      <a16:colId xmlns:a16="http://schemas.microsoft.com/office/drawing/2014/main" val="1066963297"/>
                    </a:ext>
                  </a:extLst>
                </a:gridCol>
                <a:gridCol w="2540000">
                  <a:extLst>
                    <a:ext uri="{9D8B030D-6E8A-4147-A177-3AD203B41FA5}">
                      <a16:colId xmlns:a16="http://schemas.microsoft.com/office/drawing/2014/main" val="1658715899"/>
                    </a:ext>
                  </a:extLst>
                </a:gridCol>
                <a:gridCol w="2540000">
                  <a:extLst>
                    <a:ext uri="{9D8B030D-6E8A-4147-A177-3AD203B41FA5}">
                      <a16:colId xmlns:a16="http://schemas.microsoft.com/office/drawing/2014/main" val="3779826497"/>
                    </a:ext>
                  </a:extLst>
                </a:gridCol>
              </a:tblGrid>
              <a:tr h="370840">
                <a:tc>
                  <a:txBody>
                    <a:bodyPr/>
                    <a:lstStyle/>
                    <a:p>
                      <a:r>
                        <a:rPr lang="en-US" b="1" dirty="0">
                          <a:solidFill>
                            <a:schemeClr val="bg1">
                              <a:lumMod val="95000"/>
                            </a:schemeClr>
                          </a:solidFill>
                        </a:rPr>
                        <a:t>Program Priority</a:t>
                      </a:r>
                    </a:p>
                  </a:txBody>
                  <a:tcPr/>
                </a:tc>
                <a:tc>
                  <a:txBody>
                    <a:bodyPr/>
                    <a:lstStyle/>
                    <a:p>
                      <a:r>
                        <a:rPr lang="en-US" dirty="0"/>
                        <a:t>Juvenile Justice Discretionary</a:t>
                      </a:r>
                    </a:p>
                  </a:txBody>
                  <a:tcPr/>
                </a:tc>
                <a:tc>
                  <a:txBody>
                    <a:bodyPr/>
                    <a:lstStyle/>
                    <a:p>
                      <a:r>
                        <a:rPr lang="en-US" dirty="0"/>
                        <a:t>Other Juvenile Justice Priorities</a:t>
                      </a:r>
                    </a:p>
                  </a:txBody>
                  <a:tcPr/>
                </a:tc>
                <a:extLst>
                  <a:ext uri="{0D108BD9-81ED-4DB2-BD59-A6C34878D82A}">
                    <a16:rowId xmlns:a16="http://schemas.microsoft.com/office/drawing/2014/main" val="3089593628"/>
                  </a:ext>
                </a:extLst>
              </a:tr>
              <a:tr h="370840">
                <a:tc>
                  <a:txBody>
                    <a:bodyPr/>
                    <a:lstStyle/>
                    <a:p>
                      <a:r>
                        <a:rPr lang="en-US" b="1" dirty="0">
                          <a:solidFill>
                            <a:schemeClr val="tx1"/>
                          </a:solidFill>
                        </a:rPr>
                        <a:t>Funding Cap</a:t>
                      </a:r>
                    </a:p>
                  </a:txBody>
                  <a:tcPr/>
                </a:tc>
                <a:tc>
                  <a:txBody>
                    <a:bodyPr/>
                    <a:lstStyle/>
                    <a:p>
                      <a:r>
                        <a:rPr lang="en-US" dirty="0"/>
                        <a:t>$100,000.00</a:t>
                      </a:r>
                    </a:p>
                  </a:txBody>
                  <a:tcPr/>
                </a:tc>
                <a:tc>
                  <a:txBody>
                    <a:bodyPr/>
                    <a:lstStyle/>
                    <a:p>
                      <a:r>
                        <a:rPr lang="en-US" dirty="0"/>
                        <a:t>$200,000.00</a:t>
                      </a:r>
                    </a:p>
                  </a:txBody>
                  <a:tcPr/>
                </a:tc>
                <a:extLst>
                  <a:ext uri="{0D108BD9-81ED-4DB2-BD59-A6C34878D82A}">
                    <a16:rowId xmlns:a16="http://schemas.microsoft.com/office/drawing/2014/main" val="2455446939"/>
                  </a:ext>
                </a:extLst>
              </a:tr>
            </a:tbl>
          </a:graphicData>
        </a:graphic>
      </p:graphicFrame>
    </p:spTree>
    <p:extLst>
      <p:ext uri="{BB962C8B-B14F-4D97-AF65-F5344CB8AC3E}">
        <p14:creationId xmlns:p14="http://schemas.microsoft.com/office/powerpoint/2010/main" val="21141819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PStheme">
  <a:themeElements>
    <a:clrScheme name="Custom 2">
      <a:dk1>
        <a:srgbClr val="39639D"/>
      </a:dk1>
      <a:lt1>
        <a:sysClr val="window" lastClr="FFFFFF"/>
      </a:lt1>
      <a:dk2>
        <a:srgbClr val="464646"/>
      </a:dk2>
      <a:lt2>
        <a:srgbClr val="DEF5FA"/>
      </a:lt2>
      <a:accent1>
        <a:srgbClr val="DA1F28"/>
      </a:accent1>
      <a:accent2>
        <a:srgbClr val="DA1F28"/>
      </a:accent2>
      <a:accent3>
        <a:srgbClr val="DA1F28"/>
      </a:accent3>
      <a:accent4>
        <a:srgbClr val="DA1F28"/>
      </a:accent4>
      <a:accent5>
        <a:srgbClr val="DA1F28"/>
      </a:accent5>
      <a:accent6>
        <a:srgbClr val="DA1F28"/>
      </a:accent6>
      <a:hlink>
        <a:srgbClr val="DA1F28"/>
      </a:hlink>
      <a:folHlink>
        <a:srgbClr val="DA1F2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vision xmlns="898b4f5b-18f8-4bb5-ba37-538feb1a53df">
      <Value>Communications</Value>
    </Division>
    <News_x0020_Articles xmlns="898b4f5b-18f8-4bb5-ba37-538feb1a53df">false</News_x0020_Articles>
    <Internal_x0020_use xmlns="898b4f5b-18f8-4bb5-ba37-538feb1a53df">true</Internal_x0020_use>
    <SharedWithUsers xmlns="c1f34c2f-a520-4fb3-8cef-e10acb425ad6">
      <UserInfo>
        <DisplayName>Valand, Caroline</DisplayName>
        <AccountId>1187</AccountId>
        <AccountType/>
      </UserInfo>
      <UserInfo>
        <DisplayName>Johnson, Angel</DisplayName>
        <AccountId>1188</AccountId>
        <AccountType/>
      </UserInfo>
      <UserInfo>
        <DisplayName>Harrington, Betty</DisplayName>
        <AccountId>229</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270841FF0285448BB5F1DABD216D88" ma:contentTypeVersion="11" ma:contentTypeDescription="Create a new document." ma:contentTypeScope="" ma:versionID="9fb6f173cd703593d3a9bd72b1723d80">
  <xsd:schema xmlns:xsd="http://www.w3.org/2001/XMLSchema" xmlns:xs="http://www.w3.org/2001/XMLSchema" xmlns:p="http://schemas.microsoft.com/office/2006/metadata/properties" xmlns:ns2="898b4f5b-18f8-4bb5-ba37-538feb1a53df" xmlns:ns3="c1f34c2f-a520-4fb3-8cef-e10acb425ad6" targetNamespace="http://schemas.microsoft.com/office/2006/metadata/properties" ma:root="true" ma:fieldsID="cb9549a831ff12465955d9af28981fa2" ns2:_="" ns3:_="">
    <xsd:import namespace="898b4f5b-18f8-4bb5-ba37-538feb1a53df"/>
    <xsd:import namespace="c1f34c2f-a520-4fb3-8cef-e10acb425ad6"/>
    <xsd:element name="properties">
      <xsd:complexType>
        <xsd:sequence>
          <xsd:element name="documentManagement">
            <xsd:complexType>
              <xsd:all>
                <xsd:element ref="ns2:News_x0020_Articles" minOccurs="0"/>
                <xsd:element ref="ns2:Internal_x0020_use" minOccurs="0"/>
                <xsd:element ref="ns2:Division" minOccurs="0"/>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8b4f5b-18f8-4bb5-ba37-538feb1a53df" elementFormDefault="qualified">
    <xsd:import namespace="http://schemas.microsoft.com/office/2006/documentManagement/types"/>
    <xsd:import namespace="http://schemas.microsoft.com/office/infopath/2007/PartnerControls"/>
    <xsd:element name="News_x0020_Articles" ma:index="8" nillable="true" ma:displayName="News Articles" ma:default="0" ma:description="News Article information requested." ma:internalName="News_x0020_Articles">
      <xsd:simpleType>
        <xsd:restriction base="dms:Boolean"/>
      </xsd:simpleType>
    </xsd:element>
    <xsd:element name="Internal_x0020_use" ma:index="9" nillable="true" ma:displayName="Internal use" ma:default="1" ma:description="File meant for Comms Office use only" ma:internalName="Internal_x0020_use">
      <xsd:simpleType>
        <xsd:restriction base="dms:Boolean"/>
      </xsd:simpleType>
    </xsd:element>
    <xsd:element name="Division" ma:index="10" nillable="true" ma:displayName="Division" ma:description="Agency/unit represented in document" ma:internalName="Division" ma:requiredMultiChoice="true">
      <xsd:complexType>
        <xsd:complexContent>
          <xsd:extension base="dms:MultiChoice">
            <xsd:sequence>
              <xsd:element name="Value" maxOccurs="unbounded" minOccurs="0" nillable="true">
                <xsd:simpleType>
                  <xsd:restriction base="dms:Choice">
                    <xsd:enumeration value="ABC Commission"/>
                    <xsd:enumeration value="Administration"/>
                    <xsd:enumeration value="ALE"/>
                    <xsd:enumeration value="Communications"/>
                    <xsd:enumeration value="Community Corrections"/>
                    <xsd:enumeration value="Emergency Management"/>
                    <xsd:enumeration value="Gov Crime Commission"/>
                    <xsd:enumeration value="Juvenile Justice"/>
                    <xsd:enumeration value="National Guard"/>
                    <xsd:enumeration value="Other"/>
                    <xsd:enumeration value="Prisons"/>
                    <xsd:enumeration value="Private Protective/Alarm Systems"/>
                    <xsd:enumeration value="SBI"/>
                    <xsd:enumeration value="State Capitol Police"/>
                    <xsd:enumeration value="State Highway Patrol"/>
                    <xsd:enumeration value="Victim Services"/>
                  </xsd:restriction>
                </xsd:simpleType>
              </xsd:element>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f34c2f-a520-4fb3-8cef-e10acb425ad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5F1444-3C09-46D0-98FE-C246871789F0}">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c1f34c2f-a520-4fb3-8cef-e10acb425ad6"/>
    <ds:schemaRef ds:uri="898b4f5b-18f8-4bb5-ba37-538feb1a53df"/>
    <ds:schemaRef ds:uri="http://www.w3.org/XML/1998/namespace"/>
    <ds:schemaRef ds:uri="http://purl.org/dc/dcmitype/"/>
  </ds:schemaRefs>
</ds:datastoreItem>
</file>

<file path=customXml/itemProps2.xml><?xml version="1.0" encoding="utf-8"?>
<ds:datastoreItem xmlns:ds="http://schemas.openxmlformats.org/officeDocument/2006/customXml" ds:itemID="{46C925F5-A9C2-456D-A70F-6CAD98AAF1D2}">
  <ds:schemaRefs>
    <ds:schemaRef ds:uri="http://schemas.microsoft.com/sharepoint/v3/contenttype/forms"/>
  </ds:schemaRefs>
</ds:datastoreItem>
</file>

<file path=customXml/itemProps3.xml><?xml version="1.0" encoding="utf-8"?>
<ds:datastoreItem xmlns:ds="http://schemas.openxmlformats.org/officeDocument/2006/customXml" ds:itemID="{CC12DC19-559D-4EF8-AB19-208AAD76C0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8b4f5b-18f8-4bb5-ba37-538feb1a53df"/>
    <ds:schemaRef ds:uri="c1f34c2f-a520-4fb3-8cef-e10acb425a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DPStheme</Template>
  <TotalTime>8316</TotalTime>
  <Words>2259</Words>
  <Application>Microsoft Office PowerPoint</Application>
  <PresentationFormat>On-screen Show (4:3)</PresentationFormat>
  <Paragraphs>300</Paragraphs>
  <Slides>33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Verdana</vt:lpstr>
      <vt:lpstr>Wingdings</vt:lpstr>
      <vt:lpstr>Wingdings 2</vt:lpstr>
      <vt:lpstr>Wingdings 3</vt:lpstr>
      <vt:lpstr>DPStheme</vt:lpstr>
      <vt:lpstr>Juvenile Justice Planning Team  Grant Writing Workshop</vt:lpstr>
      <vt:lpstr>PowerPoint Presentation</vt:lpstr>
      <vt:lpstr>Federal Funding Sources</vt:lpstr>
      <vt:lpstr>Purpose of Performance Reports</vt:lpstr>
      <vt:lpstr>Required Reports</vt:lpstr>
      <vt:lpstr>Title II Formula Grant</vt:lpstr>
      <vt:lpstr>Title II Formula Grants Program</vt:lpstr>
      <vt:lpstr>Racial and Ethnic Disparities Subcommittee</vt:lpstr>
      <vt:lpstr>Funding Caps</vt:lpstr>
      <vt:lpstr>Title II/Juvenile Justice  Funding Priorities</vt:lpstr>
      <vt:lpstr>Counseling, Training, Mentoring</vt:lpstr>
      <vt:lpstr>Educational Programs/Services  for At-Risk Youth</vt:lpstr>
      <vt:lpstr>Positive Youth Development</vt:lpstr>
      <vt:lpstr>Discretionary</vt:lpstr>
      <vt:lpstr>Racial and Ethnic Disparities (R/ED) </vt:lpstr>
      <vt:lpstr>Racial and Ethnic Disparities (R/ED) </vt:lpstr>
      <vt:lpstr>JJ Mid/Final Report Questions</vt:lpstr>
      <vt:lpstr>Other Requirements</vt:lpstr>
      <vt:lpstr>Children’s Justice Act</vt:lpstr>
      <vt:lpstr>CJA Task Force  Function and Purpose</vt:lpstr>
      <vt:lpstr>Children’s Justice Act Funding Requirements</vt:lpstr>
      <vt:lpstr>PowerPoint Presentation</vt:lpstr>
      <vt:lpstr>CJA Funding Priorities</vt:lpstr>
      <vt:lpstr>Priority A (Y1 focus area)</vt:lpstr>
      <vt:lpstr>Priority B (Y2 focus area)</vt:lpstr>
      <vt:lpstr>Priority C (Y3 focus area)</vt:lpstr>
      <vt:lpstr>Additional CJA Requirements</vt:lpstr>
      <vt:lpstr>Performance Measure Updates</vt:lpstr>
      <vt:lpstr>Other Important Information</vt:lpstr>
      <vt:lpstr>Funding Priority Crosswalk</vt:lpstr>
      <vt:lpstr>Funding Priority Crosswalk</vt:lpstr>
      <vt:lpstr>Summary of Key Dates</vt:lpstr>
      <vt:lpstr>PowerPoint Presentation</vt:lpstr>
    </vt:vector>
  </TitlesOfParts>
  <Company>NC CC&amp;PS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Mason, Kathy</dc:creator>
  <cp:lastModifiedBy>McAllister, Adonicca M</cp:lastModifiedBy>
  <cp:revision>206</cp:revision>
  <cp:lastPrinted>2021-08-16T16:39:34Z</cp:lastPrinted>
  <dcterms:created xsi:type="dcterms:W3CDTF">2012-07-26T16:23:26Z</dcterms:created>
  <dcterms:modified xsi:type="dcterms:W3CDTF">2024-10-29T18:37:58Z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0x01010047270841FF0285448BB5F1DABD216D88</vt:lpwstr>
  </property>
</Properties>
</file>