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8"/>
  </p:notesMasterIdLst>
  <p:sldIdLst>
    <p:sldId id="256" r:id="rId5"/>
    <p:sldId id="317" r:id="rId6"/>
    <p:sldId id="328" r:id="rId7"/>
    <p:sldId id="623" r:id="rId8"/>
    <p:sldId id="282" r:id="rId9"/>
    <p:sldId id="323" r:id="rId10"/>
    <p:sldId id="257" r:id="rId11"/>
    <p:sldId id="329" r:id="rId12"/>
    <p:sldId id="284" r:id="rId13"/>
    <p:sldId id="333" r:id="rId14"/>
    <p:sldId id="332" r:id="rId15"/>
    <p:sldId id="334" r:id="rId16"/>
    <p:sldId id="335" r:id="rId17"/>
    <p:sldId id="624" r:id="rId18"/>
    <p:sldId id="336" r:id="rId19"/>
    <p:sldId id="286" r:id="rId20"/>
    <p:sldId id="337" r:id="rId21"/>
    <p:sldId id="338" r:id="rId22"/>
    <p:sldId id="350" r:id="rId23"/>
    <p:sldId id="344" r:id="rId24"/>
    <p:sldId id="341" r:id="rId25"/>
    <p:sldId id="349" r:id="rId26"/>
    <p:sldId id="289"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EED8E8F-6914-4E97-9785-37B9004A62DC}">
          <p14:sldIdLst>
            <p14:sldId id="256"/>
            <p14:sldId id="317"/>
            <p14:sldId id="328"/>
            <p14:sldId id="623"/>
            <p14:sldId id="282"/>
            <p14:sldId id="323"/>
            <p14:sldId id="257"/>
            <p14:sldId id="329"/>
            <p14:sldId id="284"/>
            <p14:sldId id="333"/>
            <p14:sldId id="332"/>
            <p14:sldId id="334"/>
            <p14:sldId id="335"/>
            <p14:sldId id="624"/>
            <p14:sldId id="336"/>
            <p14:sldId id="286"/>
            <p14:sldId id="337"/>
            <p14:sldId id="338"/>
            <p14:sldId id="350"/>
            <p14:sldId id="344"/>
            <p14:sldId id="341"/>
            <p14:sldId id="349"/>
            <p14:sldId id="28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5986C3"/>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1704"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2853C8-F773-4745-9A9F-28F161E63BAB}"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3E7A5558-7B58-4E4B-BD42-6BABA5A2C89C}">
      <dgm:prSet phldrT="[Text]"/>
      <dgm:spPr/>
      <dgm:t>
        <a:bodyPr/>
        <a:lstStyle/>
        <a:p>
          <a:pPr>
            <a:buClr>
              <a:schemeClr val="tx1"/>
            </a:buClr>
            <a:buFont typeface="Wingdings" panose="05000000000000000000" pitchFamily="2" charset="2"/>
            <a:buChar char="§"/>
          </a:pPr>
          <a:r>
            <a:rPr lang="en-US" dirty="0"/>
            <a:t>Grantees report to Governor’s Crime Commission</a:t>
          </a:r>
        </a:p>
      </dgm:t>
    </dgm:pt>
    <dgm:pt modelId="{851C6A3E-1997-41FB-BCBA-E890AC425675}" type="parTrans" cxnId="{1877DBB1-8484-49FA-B451-624361B68EAF}">
      <dgm:prSet/>
      <dgm:spPr/>
      <dgm:t>
        <a:bodyPr/>
        <a:lstStyle/>
        <a:p>
          <a:endParaRPr lang="en-US"/>
        </a:p>
      </dgm:t>
    </dgm:pt>
    <dgm:pt modelId="{9AA9D0BF-7119-409A-9640-1914D495140D}" type="sibTrans" cxnId="{1877DBB1-8484-49FA-B451-624361B68EAF}">
      <dgm:prSet/>
      <dgm:spPr/>
      <dgm:t>
        <a:bodyPr/>
        <a:lstStyle/>
        <a:p>
          <a:endParaRPr lang="en-US"/>
        </a:p>
      </dgm:t>
    </dgm:pt>
    <dgm:pt modelId="{06C37AEF-A13A-485E-9EC8-78CC543C2C88}">
      <dgm:prSet phldrT="[Text]"/>
      <dgm:spPr/>
      <dgm:t>
        <a:bodyPr/>
        <a:lstStyle/>
        <a:p>
          <a:pPr>
            <a:buClr>
              <a:schemeClr val="tx1"/>
            </a:buClr>
            <a:buFont typeface="Wingdings" panose="05000000000000000000" pitchFamily="2" charset="2"/>
            <a:buChar char="§"/>
          </a:pPr>
          <a:r>
            <a:rPr lang="en-US" dirty="0"/>
            <a:t>GCC reports the data for the State to Federal partners (OJJDP, US DHHS)</a:t>
          </a:r>
        </a:p>
      </dgm:t>
    </dgm:pt>
    <dgm:pt modelId="{4462EF83-670C-42E1-96FB-6B3CA9BAB514}" type="parTrans" cxnId="{FF5C42BC-4C9A-4FBC-A0CE-0C0D8B9C7033}">
      <dgm:prSet/>
      <dgm:spPr/>
      <dgm:t>
        <a:bodyPr/>
        <a:lstStyle/>
        <a:p>
          <a:endParaRPr lang="en-US"/>
        </a:p>
      </dgm:t>
    </dgm:pt>
    <dgm:pt modelId="{0D1D1B2F-C5D3-4883-96E3-FD66925D2332}" type="sibTrans" cxnId="{FF5C42BC-4C9A-4FBC-A0CE-0C0D8B9C7033}">
      <dgm:prSet/>
      <dgm:spPr/>
      <dgm:t>
        <a:bodyPr/>
        <a:lstStyle/>
        <a:p>
          <a:endParaRPr lang="en-US"/>
        </a:p>
      </dgm:t>
    </dgm:pt>
    <dgm:pt modelId="{E5FC1C2F-4529-4480-812C-F28E2EF4D15E}">
      <dgm:prSet phldrT="[Text]"/>
      <dgm:spPr/>
      <dgm:t>
        <a:bodyPr/>
        <a:lstStyle/>
        <a:p>
          <a:pPr>
            <a:buClr>
              <a:schemeClr val="tx1"/>
            </a:buClr>
            <a:buFont typeface="Wingdings" panose="05000000000000000000" pitchFamily="2" charset="2"/>
            <a:buChar char="§"/>
          </a:pPr>
          <a:r>
            <a:rPr lang="en-US" dirty="0"/>
            <a:t>Federal partners report nationwide data to Congress, &amp; the Office of Management and Budget (OMB)</a:t>
          </a:r>
        </a:p>
      </dgm:t>
    </dgm:pt>
    <dgm:pt modelId="{1358384E-693C-413D-A09C-964DF5D4CE81}" type="parTrans" cxnId="{A34F5207-E67C-45A0-A4AD-F3DD350B9176}">
      <dgm:prSet/>
      <dgm:spPr/>
      <dgm:t>
        <a:bodyPr/>
        <a:lstStyle/>
        <a:p>
          <a:endParaRPr lang="en-US"/>
        </a:p>
      </dgm:t>
    </dgm:pt>
    <dgm:pt modelId="{D4617EAA-5DDD-4EBA-887D-66D4B0946CE8}" type="sibTrans" cxnId="{A34F5207-E67C-45A0-A4AD-F3DD350B9176}">
      <dgm:prSet/>
      <dgm:spPr/>
      <dgm:t>
        <a:bodyPr/>
        <a:lstStyle/>
        <a:p>
          <a:endParaRPr lang="en-US"/>
        </a:p>
      </dgm:t>
    </dgm:pt>
    <dgm:pt modelId="{64343AFB-3C0E-4A6A-A6F2-1FF17B5F4331}" type="pres">
      <dgm:prSet presAssocID="{012853C8-F773-4745-9A9F-28F161E63BAB}" presName="CompostProcess" presStyleCnt="0">
        <dgm:presLayoutVars>
          <dgm:dir/>
          <dgm:resizeHandles val="exact"/>
        </dgm:presLayoutVars>
      </dgm:prSet>
      <dgm:spPr/>
    </dgm:pt>
    <dgm:pt modelId="{231E586C-D603-409B-B923-A2159BCBB177}" type="pres">
      <dgm:prSet presAssocID="{012853C8-F773-4745-9A9F-28F161E63BAB}" presName="arrow" presStyleLbl="bgShp" presStyleIdx="0" presStyleCnt="1"/>
      <dgm:spPr/>
    </dgm:pt>
    <dgm:pt modelId="{DB4E48FE-41E3-46AB-84D4-872E3FD7A25C}" type="pres">
      <dgm:prSet presAssocID="{012853C8-F773-4745-9A9F-28F161E63BAB}" presName="linearProcess" presStyleCnt="0"/>
      <dgm:spPr/>
    </dgm:pt>
    <dgm:pt modelId="{43B925A5-B429-4FD0-A41B-C4A60CFB1A1F}" type="pres">
      <dgm:prSet presAssocID="{3E7A5558-7B58-4E4B-BD42-6BABA5A2C89C}" presName="textNode" presStyleLbl="node1" presStyleIdx="0" presStyleCnt="3">
        <dgm:presLayoutVars>
          <dgm:bulletEnabled val="1"/>
        </dgm:presLayoutVars>
      </dgm:prSet>
      <dgm:spPr/>
    </dgm:pt>
    <dgm:pt modelId="{3D8B3373-3CF0-4545-B683-EB3F695DA4E2}" type="pres">
      <dgm:prSet presAssocID="{9AA9D0BF-7119-409A-9640-1914D495140D}" presName="sibTrans" presStyleCnt="0"/>
      <dgm:spPr/>
    </dgm:pt>
    <dgm:pt modelId="{A68F841E-13AC-4713-B2C5-147FC42C1280}" type="pres">
      <dgm:prSet presAssocID="{06C37AEF-A13A-485E-9EC8-78CC543C2C88}" presName="textNode" presStyleLbl="node1" presStyleIdx="1" presStyleCnt="3">
        <dgm:presLayoutVars>
          <dgm:bulletEnabled val="1"/>
        </dgm:presLayoutVars>
      </dgm:prSet>
      <dgm:spPr/>
    </dgm:pt>
    <dgm:pt modelId="{AA237022-B9A0-4D9C-99F7-D304C1914246}" type="pres">
      <dgm:prSet presAssocID="{0D1D1B2F-C5D3-4883-96E3-FD66925D2332}" presName="sibTrans" presStyleCnt="0"/>
      <dgm:spPr/>
    </dgm:pt>
    <dgm:pt modelId="{627BE311-F32A-445A-B1B1-F38CCE2BD7D9}" type="pres">
      <dgm:prSet presAssocID="{E5FC1C2F-4529-4480-812C-F28E2EF4D15E}" presName="textNode" presStyleLbl="node1" presStyleIdx="2" presStyleCnt="3">
        <dgm:presLayoutVars>
          <dgm:bulletEnabled val="1"/>
        </dgm:presLayoutVars>
      </dgm:prSet>
      <dgm:spPr/>
    </dgm:pt>
  </dgm:ptLst>
  <dgm:cxnLst>
    <dgm:cxn modelId="{A34F5207-E67C-45A0-A4AD-F3DD350B9176}" srcId="{012853C8-F773-4745-9A9F-28F161E63BAB}" destId="{E5FC1C2F-4529-4480-812C-F28E2EF4D15E}" srcOrd="2" destOrd="0" parTransId="{1358384E-693C-413D-A09C-964DF5D4CE81}" sibTransId="{D4617EAA-5DDD-4EBA-887D-66D4B0946CE8}"/>
    <dgm:cxn modelId="{1839D432-F840-4737-9D15-F9CD98016635}" type="presOf" srcId="{E5FC1C2F-4529-4480-812C-F28E2EF4D15E}" destId="{627BE311-F32A-445A-B1B1-F38CCE2BD7D9}" srcOrd="0" destOrd="0" presId="urn:microsoft.com/office/officeart/2005/8/layout/hProcess9"/>
    <dgm:cxn modelId="{32987844-9EB7-4C9D-AB90-556D641030C0}" type="presOf" srcId="{012853C8-F773-4745-9A9F-28F161E63BAB}" destId="{64343AFB-3C0E-4A6A-A6F2-1FF17B5F4331}" srcOrd="0" destOrd="0" presId="urn:microsoft.com/office/officeart/2005/8/layout/hProcess9"/>
    <dgm:cxn modelId="{73ABBE4B-9B8F-4784-AE84-DA2444F6707D}" type="presOf" srcId="{06C37AEF-A13A-485E-9EC8-78CC543C2C88}" destId="{A68F841E-13AC-4713-B2C5-147FC42C1280}" srcOrd="0" destOrd="0" presId="urn:microsoft.com/office/officeart/2005/8/layout/hProcess9"/>
    <dgm:cxn modelId="{1050CDA1-F987-49EC-8D7D-61FA0F870F4E}" type="presOf" srcId="{3E7A5558-7B58-4E4B-BD42-6BABA5A2C89C}" destId="{43B925A5-B429-4FD0-A41B-C4A60CFB1A1F}" srcOrd="0" destOrd="0" presId="urn:microsoft.com/office/officeart/2005/8/layout/hProcess9"/>
    <dgm:cxn modelId="{1877DBB1-8484-49FA-B451-624361B68EAF}" srcId="{012853C8-F773-4745-9A9F-28F161E63BAB}" destId="{3E7A5558-7B58-4E4B-BD42-6BABA5A2C89C}" srcOrd="0" destOrd="0" parTransId="{851C6A3E-1997-41FB-BCBA-E890AC425675}" sibTransId="{9AA9D0BF-7119-409A-9640-1914D495140D}"/>
    <dgm:cxn modelId="{FF5C42BC-4C9A-4FBC-A0CE-0C0D8B9C7033}" srcId="{012853C8-F773-4745-9A9F-28F161E63BAB}" destId="{06C37AEF-A13A-485E-9EC8-78CC543C2C88}" srcOrd="1" destOrd="0" parTransId="{4462EF83-670C-42E1-96FB-6B3CA9BAB514}" sibTransId="{0D1D1B2F-C5D3-4883-96E3-FD66925D2332}"/>
    <dgm:cxn modelId="{28797720-A4C6-4217-BC97-0ED4E7301416}" type="presParOf" srcId="{64343AFB-3C0E-4A6A-A6F2-1FF17B5F4331}" destId="{231E586C-D603-409B-B923-A2159BCBB177}" srcOrd="0" destOrd="0" presId="urn:microsoft.com/office/officeart/2005/8/layout/hProcess9"/>
    <dgm:cxn modelId="{357CCE57-6E47-41D1-BBF0-D776F6AC4657}" type="presParOf" srcId="{64343AFB-3C0E-4A6A-A6F2-1FF17B5F4331}" destId="{DB4E48FE-41E3-46AB-84D4-872E3FD7A25C}" srcOrd="1" destOrd="0" presId="urn:microsoft.com/office/officeart/2005/8/layout/hProcess9"/>
    <dgm:cxn modelId="{B3E2BEB1-F957-4A10-A3F2-8B85B6DD1156}" type="presParOf" srcId="{DB4E48FE-41E3-46AB-84D4-872E3FD7A25C}" destId="{43B925A5-B429-4FD0-A41B-C4A60CFB1A1F}" srcOrd="0" destOrd="0" presId="urn:microsoft.com/office/officeart/2005/8/layout/hProcess9"/>
    <dgm:cxn modelId="{E3EBE39A-7385-46AC-8455-EE1670DA2858}" type="presParOf" srcId="{DB4E48FE-41E3-46AB-84D4-872E3FD7A25C}" destId="{3D8B3373-3CF0-4545-B683-EB3F695DA4E2}" srcOrd="1" destOrd="0" presId="urn:microsoft.com/office/officeart/2005/8/layout/hProcess9"/>
    <dgm:cxn modelId="{ACCCB8AD-F1D8-47D6-90B8-B7EB721D7752}" type="presParOf" srcId="{DB4E48FE-41E3-46AB-84D4-872E3FD7A25C}" destId="{A68F841E-13AC-4713-B2C5-147FC42C1280}" srcOrd="2" destOrd="0" presId="urn:microsoft.com/office/officeart/2005/8/layout/hProcess9"/>
    <dgm:cxn modelId="{1A9F2728-8A68-423B-B746-C9AF6F82ADA9}" type="presParOf" srcId="{DB4E48FE-41E3-46AB-84D4-872E3FD7A25C}" destId="{AA237022-B9A0-4D9C-99F7-D304C1914246}" srcOrd="3" destOrd="0" presId="urn:microsoft.com/office/officeart/2005/8/layout/hProcess9"/>
    <dgm:cxn modelId="{A01EF14C-4C63-4861-94FF-508E4162B9C0}" type="presParOf" srcId="{DB4E48FE-41E3-46AB-84D4-872E3FD7A25C}" destId="{627BE311-F32A-445A-B1B1-F38CCE2BD7D9}"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1E586C-D603-409B-B923-A2159BCBB177}">
      <dsp:nvSpPr>
        <dsp:cNvPr id="0" name=""/>
        <dsp:cNvSpPr/>
      </dsp:nvSpPr>
      <dsp:spPr>
        <a:xfrm>
          <a:off x="592562" y="0"/>
          <a:ext cx="6715702" cy="3914739"/>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3B925A5-B429-4FD0-A41B-C4A60CFB1A1F}">
      <dsp:nvSpPr>
        <dsp:cNvPr id="0" name=""/>
        <dsp:cNvSpPr/>
      </dsp:nvSpPr>
      <dsp:spPr>
        <a:xfrm>
          <a:off x="8487" y="1174421"/>
          <a:ext cx="2543078" cy="1565895"/>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Clr>
              <a:schemeClr val="tx1"/>
            </a:buClr>
            <a:buFont typeface="Wingdings" panose="05000000000000000000" pitchFamily="2" charset="2"/>
            <a:buNone/>
          </a:pPr>
          <a:r>
            <a:rPr lang="en-US" sz="1800" kern="1200" dirty="0"/>
            <a:t>Grantees report to Governor’s Crime Commission</a:t>
          </a:r>
        </a:p>
      </dsp:txBody>
      <dsp:txXfrm>
        <a:off x="84928" y="1250862"/>
        <a:ext cx="2390196" cy="1413013"/>
      </dsp:txXfrm>
    </dsp:sp>
    <dsp:sp modelId="{A68F841E-13AC-4713-B2C5-147FC42C1280}">
      <dsp:nvSpPr>
        <dsp:cNvPr id="0" name=""/>
        <dsp:cNvSpPr/>
      </dsp:nvSpPr>
      <dsp:spPr>
        <a:xfrm>
          <a:off x="2678874" y="1174421"/>
          <a:ext cx="2543078" cy="1565895"/>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Clr>
              <a:schemeClr val="tx1"/>
            </a:buClr>
            <a:buFont typeface="Wingdings" panose="05000000000000000000" pitchFamily="2" charset="2"/>
            <a:buNone/>
          </a:pPr>
          <a:r>
            <a:rPr lang="en-US" sz="1800" kern="1200" dirty="0"/>
            <a:t>GCC reports the data for the State to Federal partners (OJJDP, US DHHS)</a:t>
          </a:r>
        </a:p>
      </dsp:txBody>
      <dsp:txXfrm>
        <a:off x="2755315" y="1250862"/>
        <a:ext cx="2390196" cy="1413013"/>
      </dsp:txXfrm>
    </dsp:sp>
    <dsp:sp modelId="{627BE311-F32A-445A-B1B1-F38CCE2BD7D9}">
      <dsp:nvSpPr>
        <dsp:cNvPr id="0" name=""/>
        <dsp:cNvSpPr/>
      </dsp:nvSpPr>
      <dsp:spPr>
        <a:xfrm>
          <a:off x="5349261" y="1174421"/>
          <a:ext cx="2543078" cy="1565895"/>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Clr>
              <a:schemeClr val="tx1"/>
            </a:buClr>
            <a:buFont typeface="Wingdings" panose="05000000000000000000" pitchFamily="2" charset="2"/>
            <a:buNone/>
          </a:pPr>
          <a:r>
            <a:rPr lang="en-US" sz="1800" kern="1200" dirty="0"/>
            <a:t>Federal partners report nationwide data to Congress, &amp; the Office of Management and Budget (OMB)</a:t>
          </a:r>
        </a:p>
      </dsp:txBody>
      <dsp:txXfrm>
        <a:off x="5425702" y="1250862"/>
        <a:ext cx="2390196" cy="141301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1DFECDF-4B06-4C9F-A5C1-8A2CF998F66E}" type="datetimeFigureOut">
              <a:rPr lang="en-US" smtClean="0"/>
              <a:t>9/16/2024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9107CC0-7FDF-41A2-B062-359C52C6902B}" type="slidenum">
              <a:rPr lang="en-US" smtClean="0"/>
              <a:t>‹#›</a:t>
            </a:fld>
            <a:endParaRPr lang="en-US" dirty="0"/>
          </a:p>
        </p:txBody>
      </p:sp>
    </p:spTree>
    <p:extLst>
      <p:ext uri="{BB962C8B-B14F-4D97-AF65-F5344CB8AC3E}">
        <p14:creationId xmlns:p14="http://schemas.microsoft.com/office/powerpoint/2010/main" val="454906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107CC0-7FDF-41A2-B062-359C52C6902B}" type="slidenum">
              <a:rPr lang="en-US" smtClean="0"/>
              <a:t>1</a:t>
            </a:fld>
            <a:endParaRPr lang="en-US" dirty="0"/>
          </a:p>
        </p:txBody>
      </p:sp>
    </p:spTree>
    <p:extLst>
      <p:ext uri="{BB962C8B-B14F-4D97-AF65-F5344CB8AC3E}">
        <p14:creationId xmlns:p14="http://schemas.microsoft.com/office/powerpoint/2010/main" val="21858381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107CC0-7FDF-41A2-B062-359C52C6902B}" type="slidenum">
              <a:rPr lang="en-US" smtClean="0"/>
              <a:t>9</a:t>
            </a:fld>
            <a:endParaRPr lang="en-US" dirty="0"/>
          </a:p>
        </p:txBody>
      </p:sp>
    </p:spTree>
    <p:extLst>
      <p:ext uri="{BB962C8B-B14F-4D97-AF65-F5344CB8AC3E}">
        <p14:creationId xmlns:p14="http://schemas.microsoft.com/office/powerpoint/2010/main" val="442168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107CC0-7FDF-41A2-B062-359C52C6902B}" type="slidenum">
              <a:rPr lang="en-US" smtClean="0"/>
              <a:t>16</a:t>
            </a:fld>
            <a:endParaRPr lang="en-US" dirty="0"/>
          </a:p>
        </p:txBody>
      </p:sp>
    </p:spTree>
    <p:extLst>
      <p:ext uri="{BB962C8B-B14F-4D97-AF65-F5344CB8AC3E}">
        <p14:creationId xmlns:p14="http://schemas.microsoft.com/office/powerpoint/2010/main" val="38820093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Disaggregate their data by race and ethnicity</a:t>
            </a:r>
          </a:p>
          <a:p>
            <a:r>
              <a:rPr lang="en-US" sz="1200" dirty="0"/>
              <a:t>Explain how their project aims to reduce disparities and/or promote racial equity</a:t>
            </a:r>
          </a:p>
          <a:p>
            <a:r>
              <a:rPr lang="en-US" sz="1200" dirty="0"/>
              <a:t>Assess and provide measures of their program’s impact on youth of color to determine if disparate outputs/outcomes were improved</a:t>
            </a:r>
          </a:p>
        </p:txBody>
      </p:sp>
      <p:sp>
        <p:nvSpPr>
          <p:cNvPr id="4" name="Slide Number Placeholder 3"/>
          <p:cNvSpPr>
            <a:spLocks noGrp="1"/>
          </p:cNvSpPr>
          <p:nvPr>
            <p:ph type="sldNum" sz="quarter" idx="5"/>
          </p:nvPr>
        </p:nvSpPr>
        <p:spPr/>
        <p:txBody>
          <a:bodyPr/>
          <a:lstStyle/>
          <a:p>
            <a:fld id="{09107CC0-7FDF-41A2-B062-359C52C6902B}" type="slidenum">
              <a:rPr lang="en-US" smtClean="0"/>
              <a:t>21</a:t>
            </a:fld>
            <a:endParaRPr lang="en-US" dirty="0"/>
          </a:p>
        </p:txBody>
      </p:sp>
    </p:spTree>
    <p:extLst>
      <p:ext uri="{BB962C8B-B14F-4D97-AF65-F5344CB8AC3E}">
        <p14:creationId xmlns:p14="http://schemas.microsoft.com/office/powerpoint/2010/main" val="28015195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107CC0-7FDF-41A2-B062-359C52C6902B}" type="slidenum">
              <a:rPr lang="en-US" smtClean="0"/>
              <a:t>23</a:t>
            </a:fld>
            <a:endParaRPr lang="en-US" dirty="0"/>
          </a:p>
        </p:txBody>
      </p:sp>
    </p:spTree>
    <p:extLst>
      <p:ext uri="{BB962C8B-B14F-4D97-AF65-F5344CB8AC3E}">
        <p14:creationId xmlns:p14="http://schemas.microsoft.com/office/powerpoint/2010/main" val="21066749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bg1"/>
                </a:solidFill>
                <a:effectLst>
                  <a:outerShdw blurRad="31750" dist="25400" dir="5400000" algn="tl" rotWithShape="0">
                    <a:srgbClr val="000000">
                      <a:alpha val="25000"/>
                    </a:srgbClr>
                  </a:outerShdw>
                </a:effectLst>
              </a:defRPr>
            </a:lvl1pPr>
            <a:extLst/>
          </a:lstStyle>
          <a:p>
            <a:r>
              <a:rPr kumimoji="0" lang="en-US"/>
              <a:t>Click to edit Master title style</a:t>
            </a:r>
            <a:endParaRPr kumimoji="0" lang="en-US" dirty="0"/>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bg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endParaRPr kumimoji="0" lang="en-US" dirty="0"/>
          </a:p>
        </p:txBody>
      </p:sp>
      <p:sp>
        <p:nvSpPr>
          <p:cNvPr id="30" name="Date Placeholder 29"/>
          <p:cNvSpPr>
            <a:spLocks noGrp="1"/>
          </p:cNvSpPr>
          <p:nvPr>
            <p:ph type="dt" sz="half" idx="10"/>
          </p:nvPr>
        </p:nvSpPr>
        <p:spPr/>
        <p:txBody>
          <a:bodyPr/>
          <a:lstStyle>
            <a:lvl1pPr>
              <a:defRPr>
                <a:solidFill>
                  <a:srgbClr val="FFFFFF"/>
                </a:solidFill>
              </a:defRPr>
            </a:lvl1pPr>
            <a:extLst/>
          </a:lstStyle>
          <a:p>
            <a:r>
              <a:rPr lang="en-US"/>
              <a:t>9/19/2024</a:t>
            </a:r>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217D969-FAF6-4667-9EED-A6C98B22320E}"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tx1"/>
                </a:solidFill>
              </a:defRPr>
            </a:lvl1pPr>
            <a:extLst/>
          </a:lstStyle>
          <a:p>
            <a:r>
              <a:rPr lang="en-US"/>
              <a:t>9/19/2024</a:t>
            </a:r>
            <a:endParaRPr lang="en-US" dirty="0"/>
          </a:p>
        </p:txBody>
      </p:sp>
      <p:sp>
        <p:nvSpPr>
          <p:cNvPr id="4" name="Footer Placeholder 3"/>
          <p:cNvSpPr>
            <a:spLocks noGrp="1"/>
          </p:cNvSpPr>
          <p:nvPr>
            <p:ph type="ftr" sz="quarter" idx="11"/>
          </p:nvPr>
        </p:nvSpPr>
        <p:spPr/>
        <p:txBody>
          <a:bodyPr/>
          <a:lstStyle>
            <a:lvl1pPr>
              <a:defRPr>
                <a:solidFill>
                  <a:schemeClr val="tx1"/>
                </a:solidFill>
              </a:defRPr>
            </a:lvl1pPr>
            <a:extLst/>
          </a:lstStyle>
          <a:p>
            <a:endParaRPr lang="en-US" dirty="0"/>
          </a:p>
        </p:txBody>
      </p:sp>
      <p:sp>
        <p:nvSpPr>
          <p:cNvPr id="5" name="Slide Number Placeholder 4"/>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pPr/>
              <a:t>‹#›</a:t>
            </a:fld>
            <a:endParaRPr lang="en-US" dirty="0"/>
          </a:p>
        </p:txBody>
      </p:sp>
      <p:sp>
        <p:nvSpPr>
          <p:cNvPr id="6" name="Title 5"/>
          <p:cNvSpPr>
            <a:spLocks noGrp="1"/>
          </p:cNvSpPr>
          <p:nvPr>
            <p:ph type="title"/>
          </p:nvPr>
        </p:nvSpPr>
        <p:spPr/>
        <p:txBody>
          <a:bodyPr rtlCol="0"/>
          <a:lstStyle>
            <a:lvl1pPr>
              <a:defRPr>
                <a:solidFill>
                  <a:schemeClr val="bg1"/>
                </a:solidFill>
              </a:defRPr>
            </a:lvl1pPr>
            <a:extLst/>
          </a:lstStyle>
          <a:p>
            <a:r>
              <a:rPr kumimoji="0" lang="en-US" dirty="0"/>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Alternate 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lvl1pPr>
              <a:defRPr>
                <a:solidFill>
                  <a:schemeClr val="tx1"/>
                </a:solidFill>
              </a:defRPr>
            </a:lvl1pPr>
            <a:extLst/>
          </a:lstStyle>
          <a:p>
            <a:r>
              <a:rPr lang="en-US"/>
              <a:t>9/19/2024</a:t>
            </a:r>
            <a:endParaRPr lang="en-US" dirty="0"/>
          </a:p>
        </p:txBody>
      </p:sp>
      <p:sp>
        <p:nvSpPr>
          <p:cNvPr id="4" name="Footer Placeholder 3"/>
          <p:cNvSpPr>
            <a:spLocks noGrp="1"/>
          </p:cNvSpPr>
          <p:nvPr>
            <p:ph type="ftr" sz="quarter" idx="11"/>
          </p:nvPr>
        </p:nvSpPr>
        <p:spPr/>
        <p:txBody>
          <a:bodyPr/>
          <a:lstStyle>
            <a:lvl1pPr>
              <a:defRPr>
                <a:solidFill>
                  <a:schemeClr val="tx1"/>
                </a:solidFill>
              </a:defRPr>
            </a:lvl1pPr>
            <a:extLst/>
          </a:lstStyle>
          <a:p>
            <a:endParaRPr lang="en-US" dirty="0"/>
          </a:p>
        </p:txBody>
      </p:sp>
      <p:sp>
        <p:nvSpPr>
          <p:cNvPr id="5" name="Slide Number Placeholder 4"/>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pPr/>
              <a:t>‹#›</a:t>
            </a:fld>
            <a:endParaRPr lang="en-US" dirty="0"/>
          </a:p>
        </p:txBody>
      </p:sp>
      <p:sp>
        <p:nvSpPr>
          <p:cNvPr id="6" name="Title 5"/>
          <p:cNvSpPr>
            <a:spLocks noGrp="1"/>
          </p:cNvSpPr>
          <p:nvPr>
            <p:ph type="title"/>
          </p:nvPr>
        </p:nvSpPr>
        <p:spPr/>
        <p:txBody>
          <a:bodyPr rtlCol="0"/>
          <a:lstStyle>
            <a:lvl1pPr>
              <a:defRPr>
                <a:solidFill>
                  <a:schemeClr val="tx1"/>
                </a:solidFill>
              </a:defRPr>
            </a:lvl1pPr>
            <a:extLst/>
          </a:lstStyle>
          <a:p>
            <a:r>
              <a:rPr kumimoji="0" lang="en-US"/>
              <a:t>Click to edit Master title style</a:t>
            </a:r>
            <a:endParaRPr kumimoji="0" lang="en-US" dirty="0"/>
          </a:p>
        </p:txBody>
      </p:sp>
    </p:spTree>
    <p:extLst>
      <p:ext uri="{BB962C8B-B14F-4D97-AF65-F5344CB8AC3E}">
        <p14:creationId xmlns:p14="http://schemas.microsoft.com/office/powerpoint/2010/main" val="2052854468"/>
      </p:ext>
    </p:extLst>
  </p:cSld>
  <p:clrMapOvr>
    <a:overrideClrMapping bg1="dk1" tx1="lt1" bg2="dk2" tx2="lt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9/19/2024</a:t>
            </a:r>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217D969-FAF6-4667-9EED-A6C98B22320E}" type="slidenum">
              <a:rPr lang="en-US" smtClean="0"/>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Alternate 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9/19/2024</a:t>
            </a:r>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217D969-FAF6-4667-9EED-A6C98B22320E}" type="slidenum">
              <a:rPr lang="en-US" smtClean="0"/>
              <a:t>‹#›</a:t>
            </a:fld>
            <a:endParaRPr lang="en-US" dirty="0"/>
          </a:p>
        </p:txBody>
      </p:sp>
    </p:spTree>
    <p:extLst>
      <p:ext uri="{BB962C8B-B14F-4D97-AF65-F5344CB8AC3E}">
        <p14:creationId xmlns:p14="http://schemas.microsoft.com/office/powerpoint/2010/main" val="15920535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lvl1pPr>
              <a:defRPr>
                <a:solidFill>
                  <a:schemeClr val="bg1"/>
                </a:solidFill>
              </a:defRPr>
            </a:lvl1pPr>
            <a:extLst/>
          </a:lstStyle>
          <a:p>
            <a:r>
              <a:rPr lang="en-US"/>
              <a:t>9/19/2024</a:t>
            </a:r>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extLst/>
          </a:lstStyle>
          <a:p>
            <a:fld id="{5217D969-FAF6-4667-9EED-A6C98B22320E}"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objTx" preserve="1">
  <p:cSld name="Alternate 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solidFill>
                  <a:srgbClr val="FFC000"/>
                </a:solidFill>
              </a:defRPr>
            </a:lvl1pPr>
            <a:lvl2pPr>
              <a:buNone/>
              <a:defRPr sz="1200"/>
            </a:lvl2pPr>
            <a:lvl3pPr>
              <a:buNone/>
              <a:defRPr sz="1000"/>
            </a:lvl3pPr>
            <a:lvl4pPr>
              <a:buNone/>
              <a:defRPr sz="900"/>
            </a:lvl4pPr>
            <a:lvl5pPr>
              <a:buNone/>
              <a:defRPr sz="900"/>
            </a:lvl5pPr>
            <a:extLst/>
          </a:lstStyle>
          <a:p>
            <a:pPr lvl="0" eaLnBrk="1" latinLnBrk="0" hangingPunct="1"/>
            <a:r>
              <a:rPr kumimoji="0" lang="en-US" dirty="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5" name="Date Placeholder 4"/>
          <p:cNvSpPr>
            <a:spLocks noGrp="1"/>
          </p:cNvSpPr>
          <p:nvPr>
            <p:ph type="dt" sz="half" idx="10"/>
          </p:nvPr>
        </p:nvSpPr>
        <p:spPr>
          <a:xfrm>
            <a:off x="6727032" y="6407944"/>
            <a:ext cx="1920240" cy="365760"/>
          </a:xfrm>
        </p:spPr>
        <p:txBody>
          <a:bodyPr/>
          <a:lstStyle>
            <a:lvl1pPr>
              <a:defRPr>
                <a:solidFill>
                  <a:schemeClr val="bg1"/>
                </a:solidFill>
              </a:defRPr>
            </a:lvl1pPr>
            <a:extLst/>
          </a:lstStyle>
          <a:p>
            <a:r>
              <a:rPr lang="en-US"/>
              <a:t>9/19/2024</a:t>
            </a:r>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extLst/>
          </a:lstStyle>
          <a:p>
            <a:fld id="{5217D969-FAF6-4667-9EED-A6C98B22320E}" type="slidenum">
              <a:rPr lang="en-US" smtClean="0"/>
              <a:pPr/>
              <a:t>‹#›</a:t>
            </a:fld>
            <a:endParaRPr lang="en-US" dirty="0"/>
          </a:p>
        </p:txBody>
      </p:sp>
    </p:spTree>
    <p:extLst>
      <p:ext uri="{BB962C8B-B14F-4D97-AF65-F5344CB8AC3E}">
        <p14:creationId xmlns:p14="http://schemas.microsoft.com/office/powerpoint/2010/main" val="3953453813"/>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solidFill>
                  <a:schemeClr val="bg2">
                    <a:lumMod val="75000"/>
                  </a:schemeClr>
                </a:solidFill>
              </a:defRPr>
            </a:lvl1pPr>
            <a:lvl2pPr>
              <a:defRPr sz="1200"/>
            </a:lvl2pPr>
            <a:lvl3pPr>
              <a:defRPr sz="1000"/>
            </a:lvl3pPr>
            <a:lvl4pPr>
              <a:defRPr sz="900"/>
            </a:lvl4pPr>
            <a:lvl5pPr>
              <a:defRPr sz="900"/>
            </a:lvl5pPr>
            <a:extLst/>
          </a:lstStyle>
          <a:p>
            <a:pPr lvl="0" eaLnBrk="1" latinLnBrk="0" hangingPunct="1"/>
            <a:r>
              <a:rPr kumimoji="0" lang="en-US" dirty="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a:t>Click icon to add picture</a:t>
            </a:r>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a:t>9/19/2024</a:t>
            </a:r>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bg1"/>
                </a:solidFill>
                <a:effectLst>
                  <a:outerShdw blurRad="50800" dist="25000" dir="5400000" algn="t" rotWithShape="0">
                    <a:prstClr val="black">
                      <a:alpha val="45000"/>
                    </a:prstClr>
                  </a:outerShdw>
                </a:effectLst>
              </a:defRPr>
            </a:lvl1pPr>
            <a:extLst/>
          </a:lstStyle>
          <a:p>
            <a:r>
              <a:rPr kumimoji="0" lang="en-US" dirty="0"/>
              <a:t>Click to edit Master title style</a:t>
            </a:r>
          </a:p>
        </p:txBody>
      </p: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picTx" preserve="1">
  <p:cSld name="Alternate 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solidFill>
                  <a:srgbClr val="FFC000"/>
                </a:solidFill>
              </a:defRPr>
            </a:lvl1pPr>
            <a:lvl2pPr>
              <a:defRPr sz="1200"/>
            </a:lvl2pPr>
            <a:lvl3pPr>
              <a:defRPr sz="1000"/>
            </a:lvl3pPr>
            <a:lvl4pPr>
              <a:defRPr sz="900"/>
            </a:lvl4pPr>
            <a:lvl5pPr>
              <a:defRPr sz="900"/>
            </a:lvl5pPr>
            <a:extLst/>
          </a:lstStyle>
          <a:p>
            <a:pPr lvl="0" eaLnBrk="1" latinLnBrk="0" hangingPunct="1"/>
            <a:r>
              <a:rPr kumimoji="0" lang="en-US" dirty="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a:t>Click icon to add picture</a:t>
            </a:r>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a:t>9/19/2024</a:t>
            </a:r>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tx1"/>
                </a:solidFill>
                <a:effectLst>
                  <a:outerShdw blurRad="50800" dist="25000" dir="5400000" algn="t" rotWithShape="0">
                    <a:prstClr val="black">
                      <a:alpha val="45000"/>
                    </a:prstClr>
                  </a:outerShdw>
                </a:effectLst>
              </a:defRPr>
            </a:lvl1pPr>
            <a:extLst/>
          </a:lstStyle>
          <a:p>
            <a:r>
              <a:rPr kumimoji="0" lang="en-US" dirty="0"/>
              <a:t>Click to edit Master title style</a:t>
            </a:r>
          </a:p>
        </p:txBody>
      </p: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extLst>
      <p:ext uri="{BB962C8B-B14F-4D97-AF65-F5344CB8AC3E}">
        <p14:creationId xmlns:p14="http://schemas.microsoft.com/office/powerpoint/2010/main" val="1440719266"/>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2 Pictures with Caption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3278368" cy="648232"/>
          </a:xfrm>
          <a:noFill/>
        </p:spPr>
        <p:txBody>
          <a:bodyPr lIns="91440" tIns="0" rIns="91440" anchor="t"/>
          <a:lstStyle>
            <a:lvl1pPr marL="0" marR="18288" indent="0" algn="r">
              <a:buNone/>
              <a:defRPr sz="1400">
                <a:solidFill>
                  <a:schemeClr val="bg2">
                    <a:lumMod val="75000"/>
                  </a:schemeClr>
                </a:solidFill>
              </a:defRPr>
            </a:lvl1pPr>
            <a:lvl2pPr>
              <a:defRPr sz="1200"/>
            </a:lvl2pPr>
            <a:lvl3pPr>
              <a:defRPr sz="1000"/>
            </a:lvl3pPr>
            <a:lvl4pPr>
              <a:defRPr sz="900"/>
            </a:lvl4pPr>
            <a:lvl5pPr>
              <a:defRPr sz="900"/>
            </a:lvl5pPr>
            <a:extLst/>
          </a:lstStyle>
          <a:p>
            <a:pPr lvl="0" eaLnBrk="1" latinLnBrk="0" hangingPunct="1"/>
            <a:r>
              <a:rPr kumimoji="0" lang="en-US" dirty="0"/>
              <a:t>Click to edit Master text styles</a:t>
            </a:r>
          </a:p>
        </p:txBody>
      </p:sp>
      <p:sp>
        <p:nvSpPr>
          <p:cNvPr id="3" name="Picture Placeholder 2"/>
          <p:cNvSpPr>
            <a:spLocks noGrp="1"/>
          </p:cNvSpPr>
          <p:nvPr>
            <p:ph type="pic" idx="1"/>
          </p:nvPr>
        </p:nvSpPr>
        <p:spPr>
          <a:xfrm>
            <a:off x="228600" y="189968"/>
            <a:ext cx="41910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a:t>Click icon to add picture</a:t>
            </a:r>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a:t>9/19/2024</a:t>
            </a:r>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t>‹#›</a:t>
            </a:fld>
            <a:endParaRPr lang="en-US" dirty="0"/>
          </a:p>
        </p:txBody>
      </p:sp>
      <p:sp>
        <p:nvSpPr>
          <p:cNvPr id="2" name="Title 1"/>
          <p:cNvSpPr>
            <a:spLocks noGrp="1"/>
          </p:cNvSpPr>
          <p:nvPr>
            <p:ph type="title" hasCustomPrompt="1"/>
          </p:nvPr>
        </p:nvSpPr>
        <p:spPr>
          <a:xfrm>
            <a:off x="228600" y="4865122"/>
            <a:ext cx="4191000" cy="562672"/>
          </a:xfrm>
          <a:noFill/>
        </p:spPr>
        <p:txBody>
          <a:bodyPr anchor="t">
            <a:normAutofit/>
            <a:sp3d prstMaterial="softEdge"/>
          </a:bodyPr>
          <a:lstStyle>
            <a:lvl1pPr marR="0" algn="r" rtl="0" eaLnBrk="1" latinLnBrk="0" hangingPunct="1">
              <a:spcBef>
                <a:spcPct val="0"/>
              </a:spcBef>
              <a:buNone/>
              <a:defRPr kumimoji="0" lang="en-US" sz="2400" b="0" kern="1200" dirty="0">
                <a:solidFill>
                  <a:schemeClr val="bg1"/>
                </a:solidFill>
                <a:effectLst>
                  <a:outerShdw blurRad="50800" dist="25000" dir="5400000" algn="t" rotWithShape="0">
                    <a:prstClr val="black">
                      <a:alpha val="45000"/>
                    </a:prstClr>
                  </a:outerShdw>
                </a:effectLst>
                <a:latin typeface="+mj-lt"/>
                <a:ea typeface="+mj-ea"/>
                <a:cs typeface="Arial" pitchFamily="34" charset="0"/>
              </a:defRPr>
            </a:lvl1pPr>
            <a:extLst/>
          </a:lstStyle>
          <a:p>
            <a:r>
              <a:rPr kumimoji="0" lang="en-US" dirty="0"/>
              <a:t>Click to add title</a:t>
            </a:r>
          </a:p>
        </p:txBody>
      </p:sp>
      <p:sp>
        <p:nvSpPr>
          <p:cNvPr id="14" name="Picture Placeholder 2"/>
          <p:cNvSpPr>
            <a:spLocks noGrp="1"/>
          </p:cNvSpPr>
          <p:nvPr>
            <p:ph type="pic" idx="13"/>
          </p:nvPr>
        </p:nvSpPr>
        <p:spPr>
          <a:xfrm>
            <a:off x="4698600" y="182880"/>
            <a:ext cx="41910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a:t>Click icon to add picture</a:t>
            </a:r>
          </a:p>
        </p:txBody>
      </p:sp>
      <p:sp>
        <p:nvSpPr>
          <p:cNvPr id="17" name="Text Placeholder 3"/>
          <p:cNvSpPr>
            <a:spLocks noGrp="1"/>
          </p:cNvSpPr>
          <p:nvPr>
            <p:ph type="body" sz="half" idx="14"/>
          </p:nvPr>
        </p:nvSpPr>
        <p:spPr>
          <a:xfrm>
            <a:off x="5638800" y="5449825"/>
            <a:ext cx="3276600" cy="648232"/>
          </a:xfrm>
          <a:noFill/>
        </p:spPr>
        <p:txBody>
          <a:bodyPr lIns="91440" tIns="0" rIns="91440" anchor="t"/>
          <a:lstStyle>
            <a:lvl1pPr marL="0" marR="18288" indent="0" algn="r">
              <a:buNone/>
              <a:defRPr sz="1400">
                <a:solidFill>
                  <a:schemeClr val="bg2">
                    <a:lumMod val="75000"/>
                  </a:schemeClr>
                </a:solidFill>
              </a:defRPr>
            </a:lvl1pPr>
            <a:lvl2pPr>
              <a:defRPr sz="1200"/>
            </a:lvl2pPr>
            <a:lvl3pPr>
              <a:defRPr sz="1000"/>
            </a:lvl3pPr>
            <a:lvl4pPr>
              <a:defRPr sz="900"/>
            </a:lvl4pPr>
            <a:lvl5pPr>
              <a:defRPr sz="900"/>
            </a:lvl5pPr>
            <a:extLst/>
          </a:lstStyle>
          <a:p>
            <a:pPr lvl="0" eaLnBrk="1" latinLnBrk="0" hangingPunct="1"/>
            <a:r>
              <a:rPr kumimoji="0" lang="en-US" dirty="0"/>
              <a:t>Click to edit Master text styles</a:t>
            </a:r>
          </a:p>
        </p:txBody>
      </p:sp>
      <p:sp>
        <p:nvSpPr>
          <p:cNvPr id="22" name="Text Placeholder 21"/>
          <p:cNvSpPr>
            <a:spLocks noGrp="1"/>
          </p:cNvSpPr>
          <p:nvPr>
            <p:ph type="body" sz="quarter" idx="15" hasCustomPrompt="1"/>
          </p:nvPr>
        </p:nvSpPr>
        <p:spPr>
          <a:xfrm>
            <a:off x="4724400" y="4876800"/>
            <a:ext cx="4191000" cy="566928"/>
          </a:xfrm>
        </p:spPr>
        <p:txBody>
          <a:bodyPr>
            <a:normAutofit/>
          </a:bodyPr>
          <a:lstStyle>
            <a:lvl1pPr marL="109728" marR="0" indent="0" algn="r" rtl="0" eaLnBrk="1" latinLnBrk="0" hangingPunct="1">
              <a:spcBef>
                <a:spcPct val="0"/>
              </a:spcBef>
              <a:buNone/>
              <a:defRPr kumimoji="0" lang="en-US" sz="2400" b="0" kern="1200" dirty="0" smtClean="0">
                <a:solidFill>
                  <a:schemeClr val="bg1"/>
                </a:solidFill>
                <a:effectLst>
                  <a:outerShdw blurRad="50800" dist="25000" dir="5400000" algn="t" rotWithShape="0">
                    <a:prstClr val="black">
                      <a:alpha val="45000"/>
                    </a:prstClr>
                  </a:outerShdw>
                </a:effectLst>
                <a:latin typeface="+mj-lt"/>
                <a:ea typeface="+mj-ea"/>
                <a:cs typeface="Arial" pitchFamily="34" charset="0"/>
              </a:defRPr>
            </a:lvl1pPr>
          </a:lstStyle>
          <a:p>
            <a:pPr lvl="0"/>
            <a:r>
              <a:rPr kumimoji="0" lang="en-US" dirty="0"/>
              <a:t>Click to add title</a:t>
            </a:r>
            <a:endParaRPr lang="en-US" dirty="0"/>
          </a:p>
        </p:txBody>
      </p:sp>
    </p:spTree>
    <p:extLst>
      <p:ext uri="{BB962C8B-B14F-4D97-AF65-F5344CB8AC3E}">
        <p14:creationId xmlns:p14="http://schemas.microsoft.com/office/powerpoint/2010/main" val="3893775829"/>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Alternate 2 Pictures w/ Caption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77" y="283"/>
            <a:ext cx="9143245" cy="6857434"/>
          </a:xfrm>
          <a:prstGeom prst="rect">
            <a:avLst/>
          </a:prstGeom>
        </p:spPr>
      </p:pic>
      <p:sp>
        <p:nvSpPr>
          <p:cNvPr id="4" name="Text Placeholder 3"/>
          <p:cNvSpPr>
            <a:spLocks noGrp="1"/>
          </p:cNvSpPr>
          <p:nvPr>
            <p:ph type="body" sz="half" idx="2"/>
          </p:nvPr>
        </p:nvSpPr>
        <p:spPr>
          <a:xfrm>
            <a:off x="1141232" y="5443402"/>
            <a:ext cx="3278368" cy="648232"/>
          </a:xfrm>
          <a:noFill/>
        </p:spPr>
        <p:txBody>
          <a:bodyPr lIns="91440" tIns="0" rIns="91440" anchor="t"/>
          <a:lstStyle>
            <a:lvl1pPr marL="0" marR="18288" indent="0" algn="r">
              <a:buNone/>
              <a:defRPr sz="1400">
                <a:solidFill>
                  <a:srgbClr val="FFC000"/>
                </a:solidFill>
              </a:defRPr>
            </a:lvl1pPr>
            <a:lvl2pPr>
              <a:defRPr sz="1200"/>
            </a:lvl2pPr>
            <a:lvl3pPr>
              <a:defRPr sz="1000"/>
            </a:lvl3pPr>
            <a:lvl4pPr>
              <a:defRPr sz="900"/>
            </a:lvl4pPr>
            <a:lvl5pPr>
              <a:defRPr sz="900"/>
            </a:lvl5pPr>
            <a:extLst/>
          </a:lstStyle>
          <a:p>
            <a:pPr lvl="0" eaLnBrk="1" latinLnBrk="0" hangingPunct="1"/>
            <a:r>
              <a:rPr kumimoji="0" lang="en-US" dirty="0"/>
              <a:t>Click to edit Master text styles</a:t>
            </a:r>
          </a:p>
        </p:txBody>
      </p:sp>
      <p:sp>
        <p:nvSpPr>
          <p:cNvPr id="3" name="Picture Placeholder 2"/>
          <p:cNvSpPr>
            <a:spLocks noGrp="1"/>
          </p:cNvSpPr>
          <p:nvPr>
            <p:ph type="pic" idx="1"/>
          </p:nvPr>
        </p:nvSpPr>
        <p:spPr>
          <a:xfrm>
            <a:off x="228600" y="189968"/>
            <a:ext cx="41910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a:t>Click icon to add picture</a:t>
            </a:r>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a:t>9/19/2024</a:t>
            </a:r>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t>‹#›</a:t>
            </a:fld>
            <a:endParaRPr lang="en-US" dirty="0"/>
          </a:p>
        </p:txBody>
      </p:sp>
      <p:sp>
        <p:nvSpPr>
          <p:cNvPr id="2" name="Title 1"/>
          <p:cNvSpPr>
            <a:spLocks noGrp="1"/>
          </p:cNvSpPr>
          <p:nvPr>
            <p:ph type="title" hasCustomPrompt="1"/>
          </p:nvPr>
        </p:nvSpPr>
        <p:spPr>
          <a:xfrm>
            <a:off x="228600" y="4865122"/>
            <a:ext cx="4191000" cy="562672"/>
          </a:xfrm>
          <a:noFill/>
        </p:spPr>
        <p:txBody>
          <a:bodyPr anchor="t">
            <a:normAutofit/>
            <a:sp3d prstMaterial="softEdge"/>
          </a:bodyPr>
          <a:lstStyle>
            <a:lvl1pPr marR="0" algn="r" rtl="0" eaLnBrk="1" latinLnBrk="0" hangingPunct="1">
              <a:spcBef>
                <a:spcPct val="0"/>
              </a:spcBef>
              <a:buNone/>
              <a:defRPr kumimoji="0" lang="en-US" sz="2400" b="0" kern="1200" dirty="0">
                <a:solidFill>
                  <a:schemeClr val="tx1"/>
                </a:solidFill>
                <a:effectLst>
                  <a:outerShdw blurRad="50800" dist="25000" dir="5400000" algn="t" rotWithShape="0">
                    <a:prstClr val="black">
                      <a:alpha val="45000"/>
                    </a:prstClr>
                  </a:outerShdw>
                </a:effectLst>
                <a:latin typeface="+mj-lt"/>
                <a:ea typeface="+mj-ea"/>
                <a:cs typeface="Arial" pitchFamily="34" charset="0"/>
              </a:defRPr>
            </a:lvl1pPr>
            <a:extLst/>
          </a:lstStyle>
          <a:p>
            <a:r>
              <a:rPr kumimoji="0" lang="en-US" dirty="0"/>
              <a:t>Click to add title</a:t>
            </a:r>
          </a:p>
        </p:txBody>
      </p:sp>
      <p:sp>
        <p:nvSpPr>
          <p:cNvPr id="14" name="Picture Placeholder 2"/>
          <p:cNvSpPr>
            <a:spLocks noGrp="1"/>
          </p:cNvSpPr>
          <p:nvPr>
            <p:ph type="pic" idx="13"/>
          </p:nvPr>
        </p:nvSpPr>
        <p:spPr>
          <a:xfrm>
            <a:off x="4698600" y="182880"/>
            <a:ext cx="41910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a:t>Click icon to add picture</a:t>
            </a:r>
          </a:p>
        </p:txBody>
      </p:sp>
      <p:sp>
        <p:nvSpPr>
          <p:cNvPr id="17" name="Text Placeholder 3"/>
          <p:cNvSpPr>
            <a:spLocks noGrp="1"/>
          </p:cNvSpPr>
          <p:nvPr>
            <p:ph type="body" sz="half" idx="14"/>
          </p:nvPr>
        </p:nvSpPr>
        <p:spPr>
          <a:xfrm>
            <a:off x="5638800" y="5449825"/>
            <a:ext cx="3276600" cy="648232"/>
          </a:xfrm>
          <a:noFill/>
        </p:spPr>
        <p:txBody>
          <a:bodyPr lIns="91440" tIns="0" rIns="91440" anchor="t"/>
          <a:lstStyle>
            <a:lvl1pPr marL="0" marR="18288" indent="0" algn="r">
              <a:buNone/>
              <a:defRPr sz="1400">
                <a:solidFill>
                  <a:srgbClr val="FFC000"/>
                </a:solidFill>
              </a:defRPr>
            </a:lvl1pPr>
            <a:lvl2pPr>
              <a:defRPr sz="1200"/>
            </a:lvl2pPr>
            <a:lvl3pPr>
              <a:defRPr sz="1000"/>
            </a:lvl3pPr>
            <a:lvl4pPr>
              <a:defRPr sz="900"/>
            </a:lvl4pPr>
            <a:lvl5pPr>
              <a:defRPr sz="900"/>
            </a:lvl5pPr>
            <a:extLst/>
          </a:lstStyle>
          <a:p>
            <a:pPr lvl="0" eaLnBrk="1" latinLnBrk="0" hangingPunct="1"/>
            <a:r>
              <a:rPr kumimoji="0" lang="en-US" dirty="0"/>
              <a:t>Click to edit Master text styles</a:t>
            </a:r>
          </a:p>
        </p:txBody>
      </p:sp>
      <p:sp>
        <p:nvSpPr>
          <p:cNvPr id="22" name="Text Placeholder 21"/>
          <p:cNvSpPr>
            <a:spLocks noGrp="1"/>
          </p:cNvSpPr>
          <p:nvPr>
            <p:ph type="body" sz="quarter" idx="15" hasCustomPrompt="1"/>
          </p:nvPr>
        </p:nvSpPr>
        <p:spPr>
          <a:xfrm>
            <a:off x="4724400" y="4876800"/>
            <a:ext cx="4191000" cy="566928"/>
          </a:xfrm>
        </p:spPr>
        <p:txBody>
          <a:bodyPr>
            <a:normAutofit/>
          </a:bodyPr>
          <a:lstStyle>
            <a:lvl1pPr marL="109728" marR="0" indent="0" algn="r" rtl="0" eaLnBrk="1" latinLnBrk="0" hangingPunct="1">
              <a:spcBef>
                <a:spcPct val="0"/>
              </a:spcBef>
              <a:buNone/>
              <a:defRPr kumimoji="0" lang="en-US" sz="2400" b="0" kern="1200" dirty="0" smtClean="0">
                <a:solidFill>
                  <a:schemeClr val="tx1"/>
                </a:solidFill>
                <a:effectLst>
                  <a:outerShdw blurRad="50800" dist="25000" dir="5400000" algn="t" rotWithShape="0">
                    <a:prstClr val="black">
                      <a:alpha val="45000"/>
                    </a:prstClr>
                  </a:outerShdw>
                </a:effectLst>
                <a:latin typeface="+mj-lt"/>
                <a:ea typeface="+mj-ea"/>
                <a:cs typeface="Arial" pitchFamily="34" charset="0"/>
              </a:defRPr>
            </a:lvl1pPr>
          </a:lstStyle>
          <a:p>
            <a:pPr lvl="0"/>
            <a:r>
              <a:rPr kumimoji="0" lang="en-US" dirty="0"/>
              <a:t>Click to add title</a:t>
            </a:r>
            <a:endParaRPr lang="en-US" dirty="0"/>
          </a:p>
        </p:txBody>
      </p:sp>
    </p:spTree>
    <p:extLst>
      <p:ext uri="{BB962C8B-B14F-4D97-AF65-F5344CB8AC3E}">
        <p14:creationId xmlns:p14="http://schemas.microsoft.com/office/powerpoint/2010/main" val="276378153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Alternate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dirty="0"/>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dirty="0"/>
              <a:t>Click to edit Master subtitle style</a:t>
            </a:r>
          </a:p>
        </p:txBody>
      </p:sp>
      <p:sp>
        <p:nvSpPr>
          <p:cNvPr id="30" name="Date Placeholder 29"/>
          <p:cNvSpPr>
            <a:spLocks noGrp="1"/>
          </p:cNvSpPr>
          <p:nvPr>
            <p:ph type="dt" sz="half" idx="10"/>
          </p:nvPr>
        </p:nvSpPr>
        <p:spPr/>
        <p:txBody>
          <a:bodyPr/>
          <a:lstStyle>
            <a:lvl1pPr>
              <a:defRPr>
                <a:solidFill>
                  <a:schemeClr val="tx1"/>
                </a:solidFill>
              </a:defRPr>
            </a:lvl1pPr>
            <a:extLst/>
          </a:lstStyle>
          <a:p>
            <a:r>
              <a:rPr lang="en-US"/>
              <a:t>9/19/2024</a:t>
            </a:r>
            <a:endParaRPr lang="en-US" dirty="0"/>
          </a:p>
        </p:txBody>
      </p:sp>
      <p:sp>
        <p:nvSpPr>
          <p:cNvPr id="19" name="Footer Placeholder 18"/>
          <p:cNvSpPr>
            <a:spLocks noGrp="1"/>
          </p:cNvSpPr>
          <p:nvPr>
            <p:ph type="ftr" sz="quarter" idx="11"/>
          </p:nvPr>
        </p:nvSpPr>
        <p:spPr/>
        <p:txBody>
          <a:bodyPr/>
          <a:lstStyle>
            <a:lvl1pPr>
              <a:defRPr>
                <a:solidFill>
                  <a:schemeClr val="tx1"/>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pPr/>
              <a:t>‹#›</a:t>
            </a:fld>
            <a:endParaRPr lang="en-US" dirty="0"/>
          </a:p>
        </p:txBody>
      </p:sp>
    </p:spTree>
    <p:extLst>
      <p:ext uri="{BB962C8B-B14F-4D97-AF65-F5344CB8AC3E}">
        <p14:creationId xmlns:p14="http://schemas.microsoft.com/office/powerpoint/2010/main" val="19317409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9/19/2024</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217D969-FAF6-4667-9EED-A6C98B22320E}" type="slidenum">
              <a:rPr lang="en-US" smtClean="0"/>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9/19/2024</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217D969-FAF6-4667-9EED-A6C98B22320E}"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9/19/2024</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217D969-FAF6-4667-9EED-A6C98B22320E}" type="slidenum">
              <a:rPr lang="en-US" smtClean="0"/>
              <a:t>‹#›</a:t>
            </a:fld>
            <a:endParaRPr lang="en-US" dirty="0"/>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Alternate 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Date Placeholder 3"/>
          <p:cNvSpPr>
            <a:spLocks noGrp="1"/>
          </p:cNvSpPr>
          <p:nvPr>
            <p:ph type="dt" sz="half" idx="10"/>
          </p:nvPr>
        </p:nvSpPr>
        <p:spPr/>
        <p:txBody>
          <a:bodyPr/>
          <a:lstStyle/>
          <a:p>
            <a:r>
              <a:rPr lang="en-US"/>
              <a:t>9/19/2024</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217D969-FAF6-4667-9EED-A6C98B22320E}" type="slidenum">
              <a:rPr lang="en-US" smtClean="0"/>
              <a:t>‹#›</a:t>
            </a:fld>
            <a:endParaRPr lang="en-US" dirty="0"/>
          </a:p>
        </p:txBody>
      </p:sp>
      <p:sp>
        <p:nvSpPr>
          <p:cNvPr id="7" name="Title 6"/>
          <p:cNvSpPr>
            <a:spLocks noGrp="1"/>
          </p:cNvSpPr>
          <p:nvPr>
            <p:ph type="title"/>
          </p:nvPr>
        </p:nvSpPr>
        <p:spPr/>
        <p:txBody>
          <a:bodyPr rtlCol="0"/>
          <a:lstStyle>
            <a:lvl1pPr>
              <a:defRPr>
                <a:solidFill>
                  <a:schemeClr val="bg1"/>
                </a:solidFill>
              </a:defRPr>
            </a:lvl1pPr>
            <a:extLst/>
          </a:lstStyle>
          <a:p>
            <a:r>
              <a:rPr kumimoji="0" lang="en-US" dirty="0"/>
              <a:t>Click to edit Master title style</a:t>
            </a:r>
          </a:p>
        </p:txBody>
      </p:sp>
    </p:spTree>
    <p:extLst>
      <p:ext uri="{BB962C8B-B14F-4D97-AF65-F5344CB8AC3E}">
        <p14:creationId xmlns:p14="http://schemas.microsoft.com/office/powerpoint/2010/main" val="660726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solidFill>
                  <a:schemeClr val="bg2"/>
                </a:solidFill>
                <a:effectLst>
                  <a:outerShdw blurRad="31750" dist="25400" dir="5400000" algn="tl" rotWithShape="0">
                    <a:srgbClr val="000000">
                      <a:alpha val="25000"/>
                    </a:srgbClr>
                  </a:outerShdw>
                </a:effectLst>
              </a:defRPr>
            </a:lvl1pPr>
            <a:extLst/>
          </a:lstStyle>
          <a:p>
            <a:r>
              <a:rPr kumimoji="0" lang="en-US"/>
              <a:t>Click to edit Master title style</a:t>
            </a:r>
            <a:endParaRPr kumimoji="0" lang="en-US" dirty="0"/>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bg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lvl1pPr>
              <a:defRPr>
                <a:solidFill>
                  <a:schemeClr val="tx1"/>
                </a:solidFill>
              </a:defRPr>
            </a:lvl1pPr>
            <a:extLst/>
          </a:lstStyle>
          <a:p>
            <a:r>
              <a:rPr lang="en-US"/>
              <a:t>9/19/2024</a:t>
            </a:r>
            <a:endParaRPr lang="en-US" dirty="0"/>
          </a:p>
        </p:txBody>
      </p:sp>
      <p:sp>
        <p:nvSpPr>
          <p:cNvPr id="5" name="Footer Placeholder 4"/>
          <p:cNvSpPr>
            <a:spLocks noGrp="1"/>
          </p:cNvSpPr>
          <p:nvPr>
            <p:ph type="ftr" sz="quarter" idx="11"/>
          </p:nvPr>
        </p:nvSpPr>
        <p:spPr/>
        <p:txBody>
          <a:bodyPr/>
          <a:lstStyle>
            <a:lvl1pPr>
              <a:defRPr>
                <a:solidFill>
                  <a:schemeClr val="tx1"/>
                </a:solidFill>
              </a:defRPr>
            </a:lvl1pPr>
            <a:extLst/>
          </a:lstStyle>
          <a:p>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Content Placeholder 3"/>
          <p:cNvSpPr>
            <a:spLocks noGrp="1"/>
          </p:cNvSpPr>
          <p:nvPr>
            <p:ph sz="half" idx="2"/>
          </p:nvPr>
        </p:nvSpPr>
        <p:spPr>
          <a:xfrm>
            <a:off x="4648200" y="1481328"/>
            <a:ext cx="4038600" cy="4525963"/>
          </a:xfrm>
        </p:spPr>
        <p:txBody>
          <a:bodyPr/>
          <a:lstStyle>
            <a:lvl1pPr>
              <a:defRPr sz="2800">
                <a:solidFill>
                  <a:schemeClr val="bg1"/>
                </a:solidFill>
              </a:defRPr>
            </a:lvl1pPr>
            <a:lvl2pPr>
              <a:defRPr sz="24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a:t>9/19/2024</a:t>
            </a:r>
            <a:endParaRPr lang="en-US" dirty="0"/>
          </a:p>
        </p:txBody>
      </p:sp>
      <p:sp>
        <p:nvSpPr>
          <p:cNvPr id="6" name="Footer Placeholder 5"/>
          <p:cNvSpPr>
            <a:spLocks noGrp="1"/>
          </p:cNvSpPr>
          <p:nvPr>
            <p:ph type="ftr" sz="quarter" idx="11"/>
          </p:nvPr>
        </p:nvSpPr>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pPr/>
              <a:t>‹#›</a:t>
            </a:fld>
            <a:endParaRPr lang="en-US" dirty="0"/>
          </a:p>
        </p:txBody>
      </p:sp>
      <p:sp>
        <p:nvSpPr>
          <p:cNvPr id="8" name="Title 7"/>
          <p:cNvSpPr>
            <a:spLocks noGrp="1"/>
          </p:cNvSpPr>
          <p:nvPr>
            <p:ph type="title"/>
          </p:nvPr>
        </p:nvSpPr>
        <p:spPr/>
        <p:txBody>
          <a:bodyPr rtlCol="0"/>
          <a:lstStyle>
            <a:lvl1pPr>
              <a:defRPr>
                <a:solidFill>
                  <a:schemeClr val="bg2"/>
                </a:solidFill>
              </a:defRPr>
            </a:lvl1pPr>
            <a:extLst/>
          </a:lstStyle>
          <a:p>
            <a:r>
              <a:rPr kumimoji="0" lang="en-US"/>
              <a:t>Click to edit Master title style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Alternate 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Content Placeholder 3"/>
          <p:cNvSpPr>
            <a:spLocks noGrp="1"/>
          </p:cNvSpPr>
          <p:nvPr>
            <p:ph sz="half" idx="2"/>
          </p:nvPr>
        </p:nvSpPr>
        <p:spPr>
          <a:xfrm>
            <a:off x="4648200" y="1481328"/>
            <a:ext cx="4038600" cy="4525963"/>
          </a:xfrm>
        </p:spPr>
        <p:txBody>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a:t>9/19/2024</a:t>
            </a:r>
            <a:endParaRPr lang="en-US" dirty="0"/>
          </a:p>
        </p:txBody>
      </p:sp>
      <p:sp>
        <p:nvSpPr>
          <p:cNvPr id="6" name="Footer Placeholder 5"/>
          <p:cNvSpPr>
            <a:spLocks noGrp="1"/>
          </p:cNvSpPr>
          <p:nvPr>
            <p:ph type="ftr" sz="quarter" idx="11"/>
          </p:nvPr>
        </p:nvSpPr>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217D969-FAF6-4667-9EED-A6C98B22320E}" type="slidenum">
              <a:rPr lang="en-US" smtClean="0"/>
              <a:pPr/>
              <a:t>‹#›</a:t>
            </a:fld>
            <a:endParaRPr lang="en-US" dirty="0"/>
          </a:p>
        </p:txBody>
      </p:sp>
      <p:sp>
        <p:nvSpPr>
          <p:cNvPr id="8" name="Title 7"/>
          <p:cNvSpPr>
            <a:spLocks noGrp="1"/>
          </p:cNvSpPr>
          <p:nvPr>
            <p:ph type="title"/>
          </p:nvPr>
        </p:nvSpPr>
        <p:spPr/>
        <p:txBody>
          <a:bodyPr rtlCol="0"/>
          <a:lstStyle>
            <a:lvl1pPr>
              <a:defRPr>
                <a:solidFill>
                  <a:schemeClr val="tx1"/>
                </a:solidFill>
              </a:defRPr>
            </a:lvl1pPr>
            <a:extLst/>
          </a:lstStyle>
          <a:p>
            <a:r>
              <a:rPr kumimoji="0" lang="en-US" dirty="0"/>
              <a:t>Click to edit Master title style</a:t>
            </a:r>
          </a:p>
        </p:txBody>
      </p:sp>
    </p:spTree>
    <p:extLst>
      <p:ext uri="{BB962C8B-B14F-4D97-AF65-F5344CB8AC3E}">
        <p14:creationId xmlns:p14="http://schemas.microsoft.com/office/powerpoint/2010/main" val="264436394"/>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2578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2578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5"/>
            <a:ext cx="4040188" cy="3737306"/>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Content Placeholder 5"/>
          <p:cNvSpPr>
            <a:spLocks noGrp="1"/>
          </p:cNvSpPr>
          <p:nvPr>
            <p:ph sz="quarter" idx="4"/>
          </p:nvPr>
        </p:nvSpPr>
        <p:spPr>
          <a:xfrm>
            <a:off x="4645025" y="1444295"/>
            <a:ext cx="4041775" cy="3737306"/>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7" name="Date Placeholder 6"/>
          <p:cNvSpPr>
            <a:spLocks noGrp="1"/>
          </p:cNvSpPr>
          <p:nvPr>
            <p:ph type="dt" sz="half" idx="10"/>
          </p:nvPr>
        </p:nvSpPr>
        <p:spPr/>
        <p:txBody>
          <a:bodyPr/>
          <a:lstStyle>
            <a:lvl1pPr>
              <a:defRPr>
                <a:solidFill>
                  <a:schemeClr val="bg1"/>
                </a:solidFill>
              </a:defRPr>
            </a:lvl1pPr>
            <a:extLst/>
          </a:lstStyle>
          <a:p>
            <a:r>
              <a:rPr lang="en-US"/>
              <a:t>9/19/2024</a:t>
            </a:r>
            <a:endParaRPr lang="en-US" dirty="0"/>
          </a:p>
        </p:txBody>
      </p:sp>
      <p:sp>
        <p:nvSpPr>
          <p:cNvPr id="8" name="Footer Placeholder 7"/>
          <p:cNvSpPr>
            <a:spLocks noGrp="1"/>
          </p:cNvSpPr>
          <p:nvPr>
            <p:ph type="ftr" sz="quarter" idx="11"/>
          </p:nvPr>
        </p:nvSpPr>
        <p:spPr/>
        <p:txBody>
          <a:bodyPr/>
          <a:lstStyle>
            <a:lvl1pPr>
              <a:defRPr>
                <a:solidFill>
                  <a:schemeClr val="bg1"/>
                </a:solidFill>
              </a:defRPr>
            </a:lvl1pPr>
            <a:extLst/>
          </a:lstStyle>
          <a:p>
            <a:endParaRPr lang="en-US" dirty="0"/>
          </a:p>
        </p:txBody>
      </p:sp>
      <p:sp>
        <p:nvSpPr>
          <p:cNvPr id="9" name="Slide Number Placeholder 8"/>
          <p:cNvSpPr>
            <a:spLocks noGrp="1"/>
          </p:cNvSpPr>
          <p:nvPr>
            <p:ph type="sldNum" sz="quarter" idx="12"/>
          </p:nvPr>
        </p:nvSpPr>
        <p:spPr/>
        <p:txBody>
          <a:bodyPr/>
          <a:lstStyle>
            <a:lvl1pPr>
              <a:defRPr>
                <a:solidFill>
                  <a:schemeClr val="bg1"/>
                </a:solidFill>
              </a:defRPr>
            </a:lvl1pPr>
            <a:extLst/>
          </a:lstStyle>
          <a:p>
            <a:fld id="{5217D969-FAF6-4667-9EED-A6C98B22320E}"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woTxTwoObj" preserve="1">
  <p:cSld name="Alternate 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solidFill>
                  <a:schemeClr val="bg1"/>
                </a:solidFill>
              </a:defRPr>
            </a:lvl1pPr>
            <a:extLst/>
          </a:lstStyle>
          <a:p>
            <a:r>
              <a:rPr kumimoji="0" lang="en-US" dirty="0"/>
              <a:t>Click to edit Master title style</a:t>
            </a:r>
          </a:p>
        </p:txBody>
      </p:sp>
      <p:sp>
        <p:nvSpPr>
          <p:cNvPr id="3" name="Text Placeholder 2"/>
          <p:cNvSpPr>
            <a:spLocks noGrp="1"/>
          </p:cNvSpPr>
          <p:nvPr>
            <p:ph type="body" idx="1"/>
          </p:nvPr>
        </p:nvSpPr>
        <p:spPr>
          <a:xfrm>
            <a:off x="457200" y="52578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2578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5"/>
            <a:ext cx="4040188" cy="3737306"/>
          </a:xfrm>
          <a:ln>
            <a:noFill/>
            <a:prstDash val="sysDash"/>
            <a:miter lim="800000"/>
          </a:ln>
        </p:spPr>
        <p:txBody>
          <a:bodyPr/>
          <a:lstStyle>
            <a:lvl1pPr>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6" name="Content Placeholder 5"/>
          <p:cNvSpPr>
            <a:spLocks noGrp="1"/>
          </p:cNvSpPr>
          <p:nvPr>
            <p:ph sz="quarter" idx="4"/>
          </p:nvPr>
        </p:nvSpPr>
        <p:spPr>
          <a:xfrm>
            <a:off x="4645025" y="1444295"/>
            <a:ext cx="4041775" cy="3737306"/>
          </a:xfrm>
          <a:ln>
            <a:noFill/>
            <a:prstDash val="sysDash"/>
            <a:miter lim="800000"/>
          </a:ln>
        </p:spPr>
        <p:txBody>
          <a:bodyPr/>
          <a:lstStyle>
            <a:lvl1pPr>
              <a:spcBef>
                <a:spcPts val="0"/>
              </a:spcBef>
              <a:defRPr sz="2400">
                <a:solidFill>
                  <a:schemeClr val="bg1"/>
                </a:solidFill>
              </a:defRPr>
            </a:lvl1pPr>
            <a:lvl2pPr>
              <a:defRPr sz="2000">
                <a:solidFill>
                  <a:schemeClr val="bg1"/>
                </a:solidFill>
              </a:defRPr>
            </a:lvl2pPr>
            <a:lvl3pPr>
              <a:defRPr sz="1800">
                <a:solidFill>
                  <a:schemeClr val="bg1"/>
                </a:solidFill>
              </a:defRPr>
            </a:lvl3pPr>
            <a:lvl4pPr>
              <a:defRPr sz="1600">
                <a:solidFill>
                  <a:schemeClr val="bg1"/>
                </a:solidFill>
              </a:defRPr>
            </a:lvl4pPr>
            <a:lvl5pPr>
              <a:defRPr sz="1600">
                <a:solidFill>
                  <a:schemeClr val="bg1"/>
                </a:solidFill>
              </a:defRPr>
            </a:lvl5pPr>
            <a:extLst/>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7" name="Date Placeholder 6"/>
          <p:cNvSpPr>
            <a:spLocks noGrp="1"/>
          </p:cNvSpPr>
          <p:nvPr>
            <p:ph type="dt" sz="half" idx="10"/>
          </p:nvPr>
        </p:nvSpPr>
        <p:spPr/>
        <p:txBody>
          <a:bodyPr/>
          <a:lstStyle>
            <a:lvl1pPr>
              <a:defRPr>
                <a:solidFill>
                  <a:schemeClr val="bg1"/>
                </a:solidFill>
              </a:defRPr>
            </a:lvl1pPr>
            <a:extLst/>
          </a:lstStyle>
          <a:p>
            <a:r>
              <a:rPr lang="en-US"/>
              <a:t>9/19/2024</a:t>
            </a:r>
            <a:endParaRPr lang="en-US" dirty="0"/>
          </a:p>
        </p:txBody>
      </p:sp>
      <p:sp>
        <p:nvSpPr>
          <p:cNvPr id="8" name="Footer Placeholder 7"/>
          <p:cNvSpPr>
            <a:spLocks noGrp="1"/>
          </p:cNvSpPr>
          <p:nvPr>
            <p:ph type="ftr" sz="quarter" idx="11"/>
          </p:nvPr>
        </p:nvSpPr>
        <p:spPr/>
        <p:txBody>
          <a:bodyPr/>
          <a:lstStyle>
            <a:lvl1pPr>
              <a:defRPr>
                <a:solidFill>
                  <a:schemeClr val="bg1"/>
                </a:solidFill>
              </a:defRPr>
            </a:lvl1pPr>
            <a:extLst/>
          </a:lstStyle>
          <a:p>
            <a:endParaRPr lang="en-US" dirty="0"/>
          </a:p>
        </p:txBody>
      </p:sp>
      <p:sp>
        <p:nvSpPr>
          <p:cNvPr id="9" name="Slide Number Placeholder 8"/>
          <p:cNvSpPr>
            <a:spLocks noGrp="1"/>
          </p:cNvSpPr>
          <p:nvPr>
            <p:ph type="sldNum" sz="quarter" idx="12"/>
          </p:nvPr>
        </p:nvSpPr>
        <p:spPr/>
        <p:txBody>
          <a:bodyPr/>
          <a:lstStyle>
            <a:lvl1pPr>
              <a:defRPr>
                <a:solidFill>
                  <a:schemeClr val="bg1"/>
                </a:solidFill>
              </a:defRPr>
            </a:lvl1pPr>
            <a:extLst/>
          </a:lstStyle>
          <a:p>
            <a:fld id="{5217D969-FAF6-4667-9EED-A6C98B22320E}" type="slidenum">
              <a:rPr lang="en-US" smtClean="0"/>
              <a:pPr/>
              <a:t>‹#›</a:t>
            </a:fld>
            <a:endParaRPr lang="en-US" dirty="0"/>
          </a:p>
        </p:txBody>
      </p:sp>
    </p:spTree>
    <p:extLst>
      <p:ext uri="{BB962C8B-B14F-4D97-AF65-F5344CB8AC3E}">
        <p14:creationId xmlns:p14="http://schemas.microsoft.com/office/powerpoint/2010/main" val="65649619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23">
            <a:lum/>
          </a:blip>
          <a:srcRect/>
          <a:stretch>
            <a:fillRect/>
          </a:stretch>
        </a:blipFill>
        <a:effectLst/>
      </p:bgPr>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endParaRPr kumimoji="0" lang="en-US" dirty="0"/>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bg1"/>
                </a:solidFill>
              </a:defRPr>
            </a:lvl1pPr>
            <a:extLst/>
          </a:lstStyle>
          <a:p>
            <a:r>
              <a:rPr lang="en-US"/>
              <a:t>9/19/2024</a:t>
            </a:r>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bg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bg1"/>
                </a:solidFill>
              </a:defRPr>
            </a:lvl1pPr>
            <a:extLst/>
          </a:lstStyle>
          <a:p>
            <a:fld id="{5217D969-FAF6-4667-9EED-A6C98B22320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84" r:id="rId2"/>
    <p:sldLayoutId id="2147483674" r:id="rId3"/>
    <p:sldLayoutId id="2147483685" r:id="rId4"/>
    <p:sldLayoutId id="2147483675" r:id="rId5"/>
    <p:sldLayoutId id="2147483676" r:id="rId6"/>
    <p:sldLayoutId id="2147483686" r:id="rId7"/>
    <p:sldLayoutId id="2147483677" r:id="rId8"/>
    <p:sldLayoutId id="2147483687" r:id="rId9"/>
    <p:sldLayoutId id="2147483678" r:id="rId10"/>
    <p:sldLayoutId id="2147483688" r:id="rId11"/>
    <p:sldLayoutId id="2147483679" r:id="rId12"/>
    <p:sldLayoutId id="2147483689" r:id="rId13"/>
    <p:sldLayoutId id="2147483680" r:id="rId14"/>
    <p:sldLayoutId id="2147483690" r:id="rId15"/>
    <p:sldLayoutId id="2147483681" r:id="rId16"/>
    <p:sldLayoutId id="2147483691" r:id="rId17"/>
    <p:sldLayoutId id="2147483693" r:id="rId18"/>
    <p:sldLayoutId id="2147483694" r:id="rId19"/>
    <p:sldLayoutId id="2147483682" r:id="rId20"/>
    <p:sldLayoutId id="2147483683" r:id="rId21"/>
  </p:sldLayoutIdLst>
  <p:hf hd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Arial" pitchFamily="34" charset="0"/>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cs typeface="Times New Roman" panose="02020603050405020304" pitchFamily="18" charset="0"/>
              </a:rPr>
              <a:t>Juvenile Justice Grant</a:t>
            </a:r>
            <a:br>
              <a:rPr lang="en-US" dirty="0">
                <a:cs typeface="Times New Roman" panose="02020603050405020304" pitchFamily="18" charset="0"/>
              </a:rPr>
            </a:br>
            <a:r>
              <a:rPr lang="en-US" dirty="0">
                <a:cs typeface="Times New Roman" panose="02020603050405020304" pitchFamily="18" charset="0"/>
              </a:rPr>
              <a:t>Reporting </a:t>
            </a:r>
          </a:p>
        </p:txBody>
      </p:sp>
      <p:sp>
        <p:nvSpPr>
          <p:cNvPr id="5" name="Subtitle 4">
            <a:extLst>
              <a:ext uri="{FF2B5EF4-FFF2-40B4-BE49-F238E27FC236}">
                <a16:creationId xmlns:a16="http://schemas.microsoft.com/office/drawing/2014/main" id="{A1221545-A7AF-4D90-8BDA-F6B22BC04A2A}"/>
              </a:ext>
            </a:extLst>
          </p:cNvPr>
          <p:cNvSpPr>
            <a:spLocks noGrp="1"/>
          </p:cNvSpPr>
          <p:nvPr>
            <p:ph type="subTitle" idx="1"/>
          </p:nvPr>
        </p:nvSpPr>
        <p:spPr/>
        <p:txBody>
          <a:bodyPr/>
          <a:lstStyle/>
          <a:p>
            <a:r>
              <a:rPr lang="en-US" sz="2800" b="1" dirty="0">
                <a:cs typeface="Times New Roman" panose="02020603050405020304" pitchFamily="18" charset="0"/>
              </a:rPr>
              <a:t>Grant Award Breakout</a:t>
            </a:r>
          </a:p>
          <a:p>
            <a:r>
              <a:rPr lang="en-US" sz="2800" b="1" dirty="0">
                <a:cs typeface="Times New Roman" panose="02020603050405020304" pitchFamily="18" charset="0"/>
              </a:rPr>
              <a:t>September 2024</a:t>
            </a:r>
          </a:p>
          <a:p>
            <a:endParaRPr lang="en-US" dirty="0"/>
          </a:p>
        </p:txBody>
      </p:sp>
      <p:sp>
        <p:nvSpPr>
          <p:cNvPr id="6" name="Slide Number Placeholder 5"/>
          <p:cNvSpPr>
            <a:spLocks noGrp="1"/>
          </p:cNvSpPr>
          <p:nvPr>
            <p:ph type="sldNum" sz="quarter" idx="12"/>
          </p:nvPr>
        </p:nvSpPr>
        <p:spPr/>
        <p:txBody>
          <a:bodyPr/>
          <a:lstStyle/>
          <a:p>
            <a:fld id="{5217D969-FAF6-4667-9EED-A6C98B22320E}" type="slidenum">
              <a:rPr lang="en-US" smtClean="0"/>
              <a:t>1</a:t>
            </a:fld>
            <a:endParaRPr lang="en-US" dirty="0"/>
          </a:p>
        </p:txBody>
      </p:sp>
      <p:sp>
        <p:nvSpPr>
          <p:cNvPr id="3" name="Date Placeholder 2">
            <a:extLst>
              <a:ext uri="{FF2B5EF4-FFF2-40B4-BE49-F238E27FC236}">
                <a16:creationId xmlns:a16="http://schemas.microsoft.com/office/drawing/2014/main" id="{F65C3A5D-05A8-5BB6-5EC2-E07968BB3427}"/>
              </a:ext>
            </a:extLst>
          </p:cNvPr>
          <p:cNvSpPr>
            <a:spLocks noGrp="1"/>
          </p:cNvSpPr>
          <p:nvPr>
            <p:ph type="dt" sz="half" idx="10"/>
          </p:nvPr>
        </p:nvSpPr>
        <p:spPr/>
        <p:txBody>
          <a:bodyPr/>
          <a:lstStyle/>
          <a:p>
            <a:r>
              <a:rPr lang="en-US"/>
              <a:t>9/19/2024</a:t>
            </a:r>
            <a:endParaRPr lang="en-US" dirty="0"/>
          </a:p>
        </p:txBody>
      </p:sp>
      <p:sp>
        <p:nvSpPr>
          <p:cNvPr id="4" name="Footer Placeholder 3">
            <a:extLst>
              <a:ext uri="{FF2B5EF4-FFF2-40B4-BE49-F238E27FC236}">
                <a16:creationId xmlns:a16="http://schemas.microsoft.com/office/drawing/2014/main" id="{2D6B0CEA-BAF3-DC93-0F54-C9CB6F3FF237}"/>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8310512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4063A37-9A2F-41C5-8209-CBE218B104AA}"/>
              </a:ext>
            </a:extLst>
          </p:cNvPr>
          <p:cNvSpPr>
            <a:spLocks noGrp="1"/>
          </p:cNvSpPr>
          <p:nvPr>
            <p:ph type="title"/>
          </p:nvPr>
        </p:nvSpPr>
        <p:spPr/>
        <p:txBody>
          <a:bodyPr/>
          <a:lstStyle/>
          <a:p>
            <a:r>
              <a:rPr lang="en-US" sz="2800" b="1" dirty="0">
                <a:solidFill>
                  <a:schemeClr val="bg1"/>
                </a:solidFill>
              </a:rPr>
              <a:t>Report Types and Deadlines</a:t>
            </a:r>
          </a:p>
        </p:txBody>
      </p:sp>
      <p:graphicFrame>
        <p:nvGraphicFramePr>
          <p:cNvPr id="8" name="Picture Placeholder 7">
            <a:extLst>
              <a:ext uri="{FF2B5EF4-FFF2-40B4-BE49-F238E27FC236}">
                <a16:creationId xmlns:a16="http://schemas.microsoft.com/office/drawing/2014/main" id="{1B1FCFAE-DFA6-40F9-BEF3-CFAB92B43F27}"/>
              </a:ext>
            </a:extLst>
          </p:cNvPr>
          <p:cNvGraphicFramePr>
            <a:graphicFrameLocks noGrp="1"/>
          </p:cNvGraphicFramePr>
          <p:nvPr>
            <p:ph sz="half" idx="1"/>
            <p:extLst>
              <p:ext uri="{D42A27DB-BD31-4B8C-83A1-F6EECF244321}">
                <p14:modId xmlns:p14="http://schemas.microsoft.com/office/powerpoint/2010/main" val="2824867900"/>
              </p:ext>
            </p:extLst>
          </p:nvPr>
        </p:nvGraphicFramePr>
        <p:xfrm>
          <a:off x="565079" y="883579"/>
          <a:ext cx="8250148" cy="3854778"/>
        </p:xfrm>
        <a:graphic>
          <a:graphicData uri="http://schemas.openxmlformats.org/drawingml/2006/table">
            <a:tbl>
              <a:tblPr firstRow="1" firstCol="1" bandRow="1">
                <a:tableStyleId>{073A0DAA-6AF3-43AB-8588-CEC1D06C72B9}</a:tableStyleId>
              </a:tblPr>
              <a:tblGrid>
                <a:gridCol w="1937774">
                  <a:extLst>
                    <a:ext uri="{9D8B030D-6E8A-4147-A177-3AD203B41FA5}">
                      <a16:colId xmlns:a16="http://schemas.microsoft.com/office/drawing/2014/main" val="1464534136"/>
                    </a:ext>
                  </a:extLst>
                </a:gridCol>
                <a:gridCol w="2265981">
                  <a:extLst>
                    <a:ext uri="{9D8B030D-6E8A-4147-A177-3AD203B41FA5}">
                      <a16:colId xmlns:a16="http://schemas.microsoft.com/office/drawing/2014/main" val="2181584624"/>
                    </a:ext>
                  </a:extLst>
                </a:gridCol>
                <a:gridCol w="2265981">
                  <a:extLst>
                    <a:ext uri="{9D8B030D-6E8A-4147-A177-3AD203B41FA5}">
                      <a16:colId xmlns:a16="http://schemas.microsoft.com/office/drawing/2014/main" val="850982335"/>
                    </a:ext>
                  </a:extLst>
                </a:gridCol>
                <a:gridCol w="1780412">
                  <a:extLst>
                    <a:ext uri="{9D8B030D-6E8A-4147-A177-3AD203B41FA5}">
                      <a16:colId xmlns:a16="http://schemas.microsoft.com/office/drawing/2014/main" val="260782024"/>
                    </a:ext>
                  </a:extLst>
                </a:gridCol>
              </a:tblGrid>
              <a:tr h="689152">
                <a:tc>
                  <a:txBody>
                    <a:bodyPr/>
                    <a:lstStyle/>
                    <a:p>
                      <a:pPr marL="0" marR="0">
                        <a:lnSpc>
                          <a:spcPct val="107000"/>
                        </a:lnSpc>
                        <a:spcBef>
                          <a:spcPts val="0"/>
                        </a:spcBef>
                        <a:spcAft>
                          <a:spcPts val="0"/>
                        </a:spcAft>
                      </a:pPr>
                      <a:r>
                        <a:rPr lang="en-US" sz="2400" u="sng" dirty="0">
                          <a:solidFill>
                            <a:schemeClr val="bg1"/>
                          </a:solidFill>
                          <a:effectLst/>
                        </a:rPr>
                        <a:t>Grant Type</a:t>
                      </a:r>
                      <a:endParaRPr lang="en-US" sz="2000" u="sng"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887" marR="59887" marT="0" marB="0" anchor="ctr">
                    <a:noFill/>
                  </a:tcPr>
                </a:tc>
                <a:tc>
                  <a:txBody>
                    <a:bodyPr/>
                    <a:lstStyle/>
                    <a:p>
                      <a:pPr marL="0" marR="0">
                        <a:lnSpc>
                          <a:spcPct val="107000"/>
                        </a:lnSpc>
                        <a:spcBef>
                          <a:spcPts val="0"/>
                        </a:spcBef>
                        <a:spcAft>
                          <a:spcPts val="0"/>
                        </a:spcAft>
                      </a:pPr>
                      <a:r>
                        <a:rPr lang="en-US" sz="2400" u="sng">
                          <a:solidFill>
                            <a:schemeClr val="bg1"/>
                          </a:solidFill>
                          <a:effectLst/>
                        </a:rPr>
                        <a:t>Report Name</a:t>
                      </a:r>
                      <a:endParaRPr lang="en-US" sz="2000" u="sng">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887" marR="59887" marT="0" marB="0" anchor="ctr">
                    <a:noFill/>
                  </a:tcPr>
                </a:tc>
                <a:tc>
                  <a:txBody>
                    <a:bodyPr/>
                    <a:lstStyle/>
                    <a:p>
                      <a:pPr marL="0" marR="0">
                        <a:lnSpc>
                          <a:spcPct val="107000"/>
                        </a:lnSpc>
                        <a:spcBef>
                          <a:spcPts val="0"/>
                        </a:spcBef>
                        <a:spcAft>
                          <a:spcPts val="0"/>
                        </a:spcAft>
                      </a:pPr>
                      <a:r>
                        <a:rPr lang="en-US" sz="2400" u="sng" dirty="0">
                          <a:solidFill>
                            <a:schemeClr val="bg1"/>
                          </a:solidFill>
                          <a:effectLst/>
                        </a:rPr>
                        <a:t>Activity Period</a:t>
                      </a:r>
                      <a:endParaRPr lang="en-US" sz="2000" u="sng"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887" marR="59887" marT="0" marB="0" anchor="ctr">
                    <a:noFill/>
                  </a:tcPr>
                </a:tc>
                <a:tc>
                  <a:txBody>
                    <a:bodyPr/>
                    <a:lstStyle/>
                    <a:p>
                      <a:pPr marL="0" marR="0">
                        <a:lnSpc>
                          <a:spcPct val="107000"/>
                        </a:lnSpc>
                        <a:spcBef>
                          <a:spcPts val="0"/>
                        </a:spcBef>
                        <a:spcAft>
                          <a:spcPts val="0"/>
                        </a:spcAft>
                      </a:pPr>
                      <a:r>
                        <a:rPr lang="en-US" sz="2400" u="sng" dirty="0">
                          <a:solidFill>
                            <a:schemeClr val="bg1"/>
                          </a:solidFill>
                          <a:effectLst/>
                        </a:rPr>
                        <a:t>Due Date</a:t>
                      </a:r>
                      <a:endParaRPr lang="en-US" sz="2000" u="sng"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887" marR="59887" marT="0" marB="0" anchor="ctr">
                    <a:noFill/>
                  </a:tcPr>
                </a:tc>
                <a:extLst>
                  <a:ext uri="{0D108BD9-81ED-4DB2-BD59-A6C34878D82A}">
                    <a16:rowId xmlns:a16="http://schemas.microsoft.com/office/drawing/2014/main" val="22828946"/>
                  </a:ext>
                </a:extLst>
              </a:tr>
              <a:tr h="639214">
                <a:tc>
                  <a:txBody>
                    <a:bodyPr/>
                    <a:lstStyle/>
                    <a:p>
                      <a:pPr marL="0" marR="0">
                        <a:lnSpc>
                          <a:spcPct val="107000"/>
                        </a:lnSpc>
                        <a:spcBef>
                          <a:spcPts val="0"/>
                        </a:spcBef>
                        <a:spcAft>
                          <a:spcPts val="0"/>
                        </a:spcAft>
                      </a:pPr>
                      <a:r>
                        <a:rPr lang="en-US" sz="1800" u="sng" dirty="0">
                          <a:solidFill>
                            <a:schemeClr val="bg1"/>
                          </a:solidFill>
                          <a:effectLst/>
                        </a:rPr>
                        <a:t>ALL</a:t>
                      </a:r>
                      <a:r>
                        <a:rPr lang="en-US" sz="1800" dirty="0">
                          <a:solidFill>
                            <a:schemeClr val="bg1"/>
                          </a:solidFill>
                          <a:effectLst/>
                        </a:rPr>
                        <a:t> GCC Grants</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887" marR="59887" marT="0" marB="0" anchor="ctr">
                    <a:solidFill>
                      <a:schemeClr val="accent1"/>
                    </a:solidFill>
                  </a:tcPr>
                </a:tc>
                <a:tc>
                  <a:txBody>
                    <a:bodyPr/>
                    <a:lstStyle/>
                    <a:p>
                      <a:pPr marL="0" marR="0">
                        <a:lnSpc>
                          <a:spcPct val="107000"/>
                        </a:lnSpc>
                        <a:spcBef>
                          <a:spcPts val="0"/>
                        </a:spcBef>
                        <a:spcAft>
                          <a:spcPts val="0"/>
                        </a:spcAft>
                      </a:pPr>
                      <a:r>
                        <a:rPr lang="en-US" sz="1800" dirty="0">
                          <a:solidFill>
                            <a:schemeClr val="bg1"/>
                          </a:solidFill>
                          <a:effectLst/>
                        </a:rPr>
                        <a:t>Project Progress Report</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887" marR="59887" marT="0" marB="0" anchor="ctr">
                    <a:solidFill>
                      <a:schemeClr val="accent1"/>
                    </a:solidFill>
                  </a:tcPr>
                </a:tc>
                <a:tc>
                  <a:txBody>
                    <a:bodyPr/>
                    <a:lstStyle/>
                    <a:p>
                      <a:pPr marL="0" marR="0">
                        <a:lnSpc>
                          <a:spcPct val="107000"/>
                        </a:lnSpc>
                        <a:spcBef>
                          <a:spcPts val="0"/>
                        </a:spcBef>
                        <a:spcAft>
                          <a:spcPts val="0"/>
                        </a:spcAft>
                      </a:pPr>
                      <a:r>
                        <a:rPr lang="en-US" sz="1800" dirty="0">
                          <a:solidFill>
                            <a:schemeClr val="bg1"/>
                          </a:solidFill>
                          <a:effectLst/>
                        </a:rPr>
                        <a:t>October – September</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887" marR="59887" marT="0" marB="0" anchor="ctr">
                    <a:solidFill>
                      <a:schemeClr val="accent1"/>
                    </a:solidFill>
                  </a:tcPr>
                </a:tc>
                <a:tc>
                  <a:txBody>
                    <a:bodyPr/>
                    <a:lstStyle/>
                    <a:p>
                      <a:pPr marL="0" marR="0">
                        <a:lnSpc>
                          <a:spcPct val="107000"/>
                        </a:lnSpc>
                        <a:spcBef>
                          <a:spcPts val="0"/>
                        </a:spcBef>
                        <a:spcAft>
                          <a:spcPts val="0"/>
                        </a:spcAft>
                      </a:pPr>
                      <a:r>
                        <a:rPr lang="en-US" sz="1800" dirty="0">
                          <a:solidFill>
                            <a:schemeClr val="bg1"/>
                          </a:solidFill>
                          <a:effectLst/>
                        </a:rPr>
                        <a:t>October 30</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887" marR="59887" marT="0" marB="0" anchor="ctr">
                    <a:solidFill>
                      <a:schemeClr val="accent1"/>
                    </a:solidFill>
                  </a:tcPr>
                </a:tc>
                <a:extLst>
                  <a:ext uri="{0D108BD9-81ED-4DB2-BD59-A6C34878D82A}">
                    <a16:rowId xmlns:a16="http://schemas.microsoft.com/office/drawing/2014/main" val="3745615532"/>
                  </a:ext>
                </a:extLst>
              </a:tr>
              <a:tr h="631603">
                <a:tc rowSpan="2">
                  <a:txBody>
                    <a:bodyPr/>
                    <a:lstStyle/>
                    <a:p>
                      <a:pPr marL="0" marR="0">
                        <a:lnSpc>
                          <a:spcPct val="107000"/>
                        </a:lnSpc>
                        <a:spcBef>
                          <a:spcPts val="0"/>
                        </a:spcBef>
                        <a:spcAft>
                          <a:spcPts val="0"/>
                        </a:spcAft>
                      </a:pPr>
                      <a:r>
                        <a:rPr lang="en-US" sz="1800" dirty="0">
                          <a:solidFill>
                            <a:schemeClr val="bg1"/>
                          </a:solidFill>
                          <a:effectLst/>
                        </a:rPr>
                        <a:t>Children’s Justice Act Grants</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887" marR="59887" marT="0" marB="0" anchor="ctr">
                    <a:solidFill>
                      <a:srgbClr val="008000"/>
                    </a:solidFill>
                  </a:tcPr>
                </a:tc>
                <a:tc>
                  <a:txBody>
                    <a:bodyPr/>
                    <a:lstStyle/>
                    <a:p>
                      <a:pPr marL="0" marR="0">
                        <a:lnSpc>
                          <a:spcPct val="107000"/>
                        </a:lnSpc>
                        <a:spcBef>
                          <a:spcPts val="0"/>
                        </a:spcBef>
                        <a:spcAft>
                          <a:spcPts val="0"/>
                        </a:spcAft>
                      </a:pPr>
                      <a:r>
                        <a:rPr lang="en-US" sz="1800">
                          <a:solidFill>
                            <a:schemeClr val="bg1"/>
                          </a:solidFill>
                          <a:effectLst/>
                        </a:rPr>
                        <a:t>JJ Mid-Year</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887" marR="59887" marT="0" marB="0" anchor="ctr">
                    <a:solidFill>
                      <a:srgbClr val="008000"/>
                    </a:solidFill>
                  </a:tcPr>
                </a:tc>
                <a:tc>
                  <a:txBody>
                    <a:bodyPr/>
                    <a:lstStyle/>
                    <a:p>
                      <a:pPr marL="0" marR="0">
                        <a:lnSpc>
                          <a:spcPct val="107000"/>
                        </a:lnSpc>
                        <a:spcBef>
                          <a:spcPts val="0"/>
                        </a:spcBef>
                        <a:spcAft>
                          <a:spcPts val="0"/>
                        </a:spcAft>
                      </a:pPr>
                      <a:r>
                        <a:rPr lang="en-US" sz="1800">
                          <a:solidFill>
                            <a:schemeClr val="bg1"/>
                          </a:solidFill>
                          <a:effectLst/>
                        </a:rPr>
                        <a:t>October – March</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887" marR="59887" marT="0" marB="0" anchor="ctr">
                    <a:solidFill>
                      <a:srgbClr val="008000"/>
                    </a:solidFill>
                  </a:tcPr>
                </a:tc>
                <a:tc>
                  <a:txBody>
                    <a:bodyPr/>
                    <a:lstStyle/>
                    <a:p>
                      <a:pPr marL="0" marR="0">
                        <a:lnSpc>
                          <a:spcPct val="107000"/>
                        </a:lnSpc>
                        <a:spcBef>
                          <a:spcPts val="0"/>
                        </a:spcBef>
                        <a:spcAft>
                          <a:spcPts val="0"/>
                        </a:spcAft>
                      </a:pPr>
                      <a:r>
                        <a:rPr lang="en-US" sz="1800" dirty="0">
                          <a:solidFill>
                            <a:schemeClr val="bg1"/>
                          </a:solidFill>
                          <a:effectLst/>
                        </a:rPr>
                        <a:t>April 30</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887" marR="59887" marT="0" marB="0" anchor="ctr">
                    <a:solidFill>
                      <a:srgbClr val="008000"/>
                    </a:solidFill>
                  </a:tcPr>
                </a:tc>
                <a:extLst>
                  <a:ext uri="{0D108BD9-81ED-4DB2-BD59-A6C34878D82A}">
                    <a16:rowId xmlns:a16="http://schemas.microsoft.com/office/drawing/2014/main" val="4004807257"/>
                  </a:ext>
                </a:extLst>
              </a:tr>
              <a:tr h="631603">
                <a:tc vMerge="1">
                  <a:txBody>
                    <a:bodyPr/>
                    <a:lstStyle/>
                    <a:p>
                      <a:pPr marL="0" marR="0">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00CC99"/>
                    </a:solidFill>
                  </a:tcPr>
                </a:tc>
                <a:tc>
                  <a:txBody>
                    <a:bodyPr/>
                    <a:lstStyle/>
                    <a:p>
                      <a:pPr marL="0" marR="0">
                        <a:lnSpc>
                          <a:spcPct val="107000"/>
                        </a:lnSpc>
                        <a:spcBef>
                          <a:spcPts val="0"/>
                        </a:spcBef>
                        <a:spcAft>
                          <a:spcPts val="0"/>
                        </a:spcAft>
                      </a:pPr>
                      <a:r>
                        <a:rPr lang="en-US" sz="1800">
                          <a:solidFill>
                            <a:schemeClr val="bg1"/>
                          </a:solidFill>
                          <a:effectLst/>
                        </a:rPr>
                        <a:t>JJ Final</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887" marR="59887" marT="0" marB="0" anchor="ctr">
                    <a:solidFill>
                      <a:srgbClr val="008000"/>
                    </a:solidFill>
                  </a:tcPr>
                </a:tc>
                <a:tc>
                  <a:txBody>
                    <a:bodyPr/>
                    <a:lstStyle/>
                    <a:p>
                      <a:pPr marL="0" marR="0">
                        <a:lnSpc>
                          <a:spcPct val="107000"/>
                        </a:lnSpc>
                        <a:spcBef>
                          <a:spcPts val="0"/>
                        </a:spcBef>
                        <a:spcAft>
                          <a:spcPts val="0"/>
                        </a:spcAft>
                      </a:pPr>
                      <a:r>
                        <a:rPr lang="en-US" sz="1800">
                          <a:solidFill>
                            <a:schemeClr val="bg1"/>
                          </a:solidFill>
                          <a:effectLst/>
                        </a:rPr>
                        <a:t>April - September</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887" marR="59887" marT="0" marB="0" anchor="ctr">
                    <a:solidFill>
                      <a:srgbClr val="008000"/>
                    </a:solidFill>
                  </a:tcPr>
                </a:tc>
                <a:tc>
                  <a:txBody>
                    <a:bodyPr/>
                    <a:lstStyle/>
                    <a:p>
                      <a:pPr marL="0" marR="0">
                        <a:lnSpc>
                          <a:spcPct val="107000"/>
                        </a:lnSpc>
                        <a:spcBef>
                          <a:spcPts val="0"/>
                        </a:spcBef>
                        <a:spcAft>
                          <a:spcPts val="0"/>
                        </a:spcAft>
                      </a:pPr>
                      <a:r>
                        <a:rPr lang="en-US" sz="1800" dirty="0">
                          <a:solidFill>
                            <a:schemeClr val="bg1"/>
                          </a:solidFill>
                          <a:effectLst/>
                        </a:rPr>
                        <a:t>October 30</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887" marR="59887" marT="0" marB="0" anchor="ctr">
                    <a:solidFill>
                      <a:srgbClr val="008000"/>
                    </a:solidFill>
                  </a:tcPr>
                </a:tc>
                <a:extLst>
                  <a:ext uri="{0D108BD9-81ED-4DB2-BD59-A6C34878D82A}">
                    <a16:rowId xmlns:a16="http://schemas.microsoft.com/office/drawing/2014/main" val="3124534140"/>
                  </a:ext>
                </a:extLst>
              </a:tr>
              <a:tr h="631603">
                <a:tc rowSpan="2">
                  <a:txBody>
                    <a:bodyPr/>
                    <a:lstStyle/>
                    <a:p>
                      <a:pPr marL="0" marR="0">
                        <a:lnSpc>
                          <a:spcPct val="107000"/>
                        </a:lnSpc>
                        <a:spcBef>
                          <a:spcPts val="0"/>
                        </a:spcBef>
                        <a:spcAft>
                          <a:spcPts val="0"/>
                        </a:spcAft>
                      </a:pPr>
                      <a:r>
                        <a:rPr lang="en-US" sz="1800" dirty="0">
                          <a:solidFill>
                            <a:schemeClr val="bg1"/>
                          </a:solidFill>
                          <a:effectLst/>
                        </a:rPr>
                        <a:t>Juvenile Justice Grants</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887" marR="59887" marT="0" marB="0" anchor="ctr">
                    <a:solidFill>
                      <a:srgbClr val="5986C3"/>
                    </a:solidFill>
                  </a:tcPr>
                </a:tc>
                <a:tc>
                  <a:txBody>
                    <a:bodyPr/>
                    <a:lstStyle/>
                    <a:p>
                      <a:pPr marL="0" marR="0">
                        <a:lnSpc>
                          <a:spcPct val="107000"/>
                        </a:lnSpc>
                        <a:spcBef>
                          <a:spcPts val="0"/>
                        </a:spcBef>
                        <a:spcAft>
                          <a:spcPts val="0"/>
                        </a:spcAft>
                      </a:pPr>
                      <a:r>
                        <a:rPr lang="en-US" sz="1800" dirty="0">
                          <a:solidFill>
                            <a:schemeClr val="bg1"/>
                          </a:solidFill>
                          <a:effectLst/>
                        </a:rPr>
                        <a:t>JJ Mid-Year</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887" marR="59887" marT="0" marB="0" anchor="ctr">
                    <a:solidFill>
                      <a:srgbClr val="5986C3"/>
                    </a:solidFill>
                  </a:tcPr>
                </a:tc>
                <a:tc>
                  <a:txBody>
                    <a:bodyPr/>
                    <a:lstStyle/>
                    <a:p>
                      <a:pPr marL="0" marR="0">
                        <a:lnSpc>
                          <a:spcPct val="107000"/>
                        </a:lnSpc>
                        <a:spcBef>
                          <a:spcPts val="0"/>
                        </a:spcBef>
                        <a:spcAft>
                          <a:spcPts val="0"/>
                        </a:spcAft>
                      </a:pPr>
                      <a:r>
                        <a:rPr lang="en-US" sz="1800">
                          <a:solidFill>
                            <a:schemeClr val="bg1"/>
                          </a:solidFill>
                          <a:effectLst/>
                        </a:rPr>
                        <a:t>October – March</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887" marR="59887" marT="0" marB="0" anchor="ctr">
                    <a:solidFill>
                      <a:srgbClr val="5986C3"/>
                    </a:solidFill>
                  </a:tcPr>
                </a:tc>
                <a:tc>
                  <a:txBody>
                    <a:bodyPr/>
                    <a:lstStyle/>
                    <a:p>
                      <a:pPr marL="0" marR="0">
                        <a:lnSpc>
                          <a:spcPct val="107000"/>
                        </a:lnSpc>
                        <a:spcBef>
                          <a:spcPts val="0"/>
                        </a:spcBef>
                        <a:spcAft>
                          <a:spcPts val="0"/>
                        </a:spcAft>
                      </a:pPr>
                      <a:r>
                        <a:rPr lang="en-US" sz="1800" dirty="0">
                          <a:solidFill>
                            <a:schemeClr val="bg1"/>
                          </a:solidFill>
                          <a:effectLst/>
                        </a:rPr>
                        <a:t>April 15</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887" marR="59887" marT="0" marB="0" anchor="ctr">
                    <a:solidFill>
                      <a:srgbClr val="5986C3"/>
                    </a:solidFill>
                  </a:tcPr>
                </a:tc>
                <a:extLst>
                  <a:ext uri="{0D108BD9-81ED-4DB2-BD59-A6C34878D82A}">
                    <a16:rowId xmlns:a16="http://schemas.microsoft.com/office/drawing/2014/main" val="4153966402"/>
                  </a:ext>
                </a:extLst>
              </a:tr>
              <a:tr h="631603">
                <a:tc vMerge="1">
                  <a:txBody>
                    <a:bodyPr/>
                    <a:lstStyle/>
                    <a:p>
                      <a:pPr marL="0" marR="0">
                        <a:lnSpc>
                          <a:spcPct val="107000"/>
                        </a:lnSpc>
                        <a:spcBef>
                          <a:spcPts val="0"/>
                        </a:spcBef>
                        <a:spcAft>
                          <a:spcPts val="0"/>
                        </a:spcAft>
                      </a:pP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solidFill>
                      <a:srgbClr val="5986C3"/>
                    </a:solidFill>
                  </a:tcPr>
                </a:tc>
                <a:tc>
                  <a:txBody>
                    <a:bodyPr/>
                    <a:lstStyle/>
                    <a:p>
                      <a:pPr marL="0" marR="0">
                        <a:lnSpc>
                          <a:spcPct val="107000"/>
                        </a:lnSpc>
                        <a:spcBef>
                          <a:spcPts val="0"/>
                        </a:spcBef>
                        <a:spcAft>
                          <a:spcPts val="0"/>
                        </a:spcAft>
                      </a:pPr>
                      <a:r>
                        <a:rPr lang="en-US" sz="1800">
                          <a:solidFill>
                            <a:schemeClr val="bg1"/>
                          </a:solidFill>
                          <a:effectLst/>
                        </a:rPr>
                        <a:t>JJ Final</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887" marR="59887" marT="0" marB="0" anchor="ctr">
                    <a:solidFill>
                      <a:srgbClr val="5986C3"/>
                    </a:solidFill>
                  </a:tcPr>
                </a:tc>
                <a:tc>
                  <a:txBody>
                    <a:bodyPr/>
                    <a:lstStyle/>
                    <a:p>
                      <a:pPr marL="0" marR="0">
                        <a:lnSpc>
                          <a:spcPct val="107000"/>
                        </a:lnSpc>
                        <a:spcBef>
                          <a:spcPts val="0"/>
                        </a:spcBef>
                        <a:spcAft>
                          <a:spcPts val="0"/>
                        </a:spcAft>
                      </a:pPr>
                      <a:r>
                        <a:rPr lang="en-US" sz="1800">
                          <a:solidFill>
                            <a:schemeClr val="bg1"/>
                          </a:solidFill>
                          <a:effectLst/>
                        </a:rPr>
                        <a:t>April - September</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887" marR="59887" marT="0" marB="0" anchor="ctr">
                    <a:solidFill>
                      <a:srgbClr val="5986C3"/>
                    </a:solidFill>
                  </a:tcPr>
                </a:tc>
                <a:tc>
                  <a:txBody>
                    <a:bodyPr/>
                    <a:lstStyle/>
                    <a:p>
                      <a:pPr marL="0" marR="0">
                        <a:lnSpc>
                          <a:spcPct val="107000"/>
                        </a:lnSpc>
                        <a:spcBef>
                          <a:spcPts val="0"/>
                        </a:spcBef>
                        <a:spcAft>
                          <a:spcPts val="0"/>
                        </a:spcAft>
                      </a:pPr>
                      <a:r>
                        <a:rPr lang="en-US" sz="1800" dirty="0">
                          <a:solidFill>
                            <a:schemeClr val="bg1"/>
                          </a:solidFill>
                          <a:effectLst/>
                        </a:rPr>
                        <a:t>October 15</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9887" marR="59887" marT="0" marB="0" anchor="ctr">
                    <a:solidFill>
                      <a:srgbClr val="5986C3"/>
                    </a:solidFill>
                  </a:tcPr>
                </a:tc>
                <a:extLst>
                  <a:ext uri="{0D108BD9-81ED-4DB2-BD59-A6C34878D82A}">
                    <a16:rowId xmlns:a16="http://schemas.microsoft.com/office/drawing/2014/main" val="496456322"/>
                  </a:ext>
                </a:extLst>
              </a:tr>
            </a:tbl>
          </a:graphicData>
        </a:graphic>
      </p:graphicFrame>
      <p:sp>
        <p:nvSpPr>
          <p:cNvPr id="4" name="Date Placeholder 3">
            <a:extLst>
              <a:ext uri="{FF2B5EF4-FFF2-40B4-BE49-F238E27FC236}">
                <a16:creationId xmlns:a16="http://schemas.microsoft.com/office/drawing/2014/main" id="{5564A28A-FB4B-4E51-8F59-95F1FEC46836}"/>
              </a:ext>
            </a:extLst>
          </p:cNvPr>
          <p:cNvSpPr>
            <a:spLocks noGrp="1"/>
          </p:cNvSpPr>
          <p:nvPr>
            <p:ph type="dt" sz="half" idx="10"/>
          </p:nvPr>
        </p:nvSpPr>
        <p:spPr/>
        <p:txBody>
          <a:bodyPr/>
          <a:lstStyle/>
          <a:p>
            <a:r>
              <a:rPr lang="en-US"/>
              <a:t>9/19/2024</a:t>
            </a:r>
            <a:endParaRPr lang="en-US" dirty="0"/>
          </a:p>
        </p:txBody>
      </p:sp>
      <p:sp>
        <p:nvSpPr>
          <p:cNvPr id="5" name="Footer Placeholder 4">
            <a:extLst>
              <a:ext uri="{FF2B5EF4-FFF2-40B4-BE49-F238E27FC236}">
                <a16:creationId xmlns:a16="http://schemas.microsoft.com/office/drawing/2014/main" id="{1BDA5C92-40A2-4F08-BDE0-2478D4DB594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1C1EC5D-6669-410A-97F3-2AABD638B315}"/>
              </a:ext>
            </a:extLst>
          </p:cNvPr>
          <p:cNvSpPr>
            <a:spLocks noGrp="1"/>
          </p:cNvSpPr>
          <p:nvPr>
            <p:ph type="sldNum" sz="quarter" idx="12"/>
          </p:nvPr>
        </p:nvSpPr>
        <p:spPr/>
        <p:txBody>
          <a:bodyPr/>
          <a:lstStyle/>
          <a:p>
            <a:fld id="{5217D969-FAF6-4667-9EED-A6C98B22320E}" type="slidenum">
              <a:rPr lang="en-US" smtClean="0"/>
              <a:t>10</a:t>
            </a:fld>
            <a:endParaRPr lang="en-US" dirty="0"/>
          </a:p>
        </p:txBody>
      </p:sp>
    </p:spTree>
    <p:extLst>
      <p:ext uri="{BB962C8B-B14F-4D97-AF65-F5344CB8AC3E}">
        <p14:creationId xmlns:p14="http://schemas.microsoft.com/office/powerpoint/2010/main" val="939367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F4017-68C5-4B29-A628-2F72A3FC98E3}"/>
              </a:ext>
            </a:extLst>
          </p:cNvPr>
          <p:cNvSpPr>
            <a:spLocks noGrp="1"/>
          </p:cNvSpPr>
          <p:nvPr>
            <p:ph type="ctrTitle"/>
          </p:nvPr>
        </p:nvSpPr>
        <p:spPr/>
        <p:txBody>
          <a:bodyPr/>
          <a:lstStyle/>
          <a:p>
            <a:r>
              <a:rPr lang="en-US" dirty="0"/>
              <a:t>Children’s Justice Act</a:t>
            </a:r>
            <a:br>
              <a:rPr lang="en-US" dirty="0"/>
            </a:br>
            <a:r>
              <a:rPr lang="en-US" dirty="0"/>
              <a:t>Reporting</a:t>
            </a:r>
          </a:p>
        </p:txBody>
      </p:sp>
      <p:sp>
        <p:nvSpPr>
          <p:cNvPr id="3" name="Subtitle 2">
            <a:extLst>
              <a:ext uri="{FF2B5EF4-FFF2-40B4-BE49-F238E27FC236}">
                <a16:creationId xmlns:a16="http://schemas.microsoft.com/office/drawing/2014/main" id="{D42D1278-EED3-43CB-86BE-81B6618F607D}"/>
              </a:ext>
            </a:extLst>
          </p:cNvPr>
          <p:cNvSpPr>
            <a:spLocks noGrp="1"/>
          </p:cNvSpPr>
          <p:nvPr>
            <p:ph type="subTitle" idx="1"/>
          </p:nvPr>
        </p:nvSpPr>
        <p:spPr/>
        <p:txBody>
          <a:bodyPr/>
          <a:lstStyle/>
          <a:p>
            <a:r>
              <a:rPr lang="en-US" dirty="0"/>
              <a:t>Mid-Year/Final Reports</a:t>
            </a:r>
          </a:p>
        </p:txBody>
      </p:sp>
      <p:sp>
        <p:nvSpPr>
          <p:cNvPr id="4" name="Date Placeholder 3">
            <a:extLst>
              <a:ext uri="{FF2B5EF4-FFF2-40B4-BE49-F238E27FC236}">
                <a16:creationId xmlns:a16="http://schemas.microsoft.com/office/drawing/2014/main" id="{9C3FFF06-5DE3-4C2C-B069-EE0FD809A850}"/>
              </a:ext>
            </a:extLst>
          </p:cNvPr>
          <p:cNvSpPr>
            <a:spLocks noGrp="1"/>
          </p:cNvSpPr>
          <p:nvPr>
            <p:ph type="dt" sz="half" idx="10"/>
          </p:nvPr>
        </p:nvSpPr>
        <p:spPr/>
        <p:txBody>
          <a:bodyPr/>
          <a:lstStyle/>
          <a:p>
            <a:r>
              <a:rPr lang="en-US"/>
              <a:t>9/19/2024</a:t>
            </a:r>
            <a:endParaRPr lang="en-US" dirty="0"/>
          </a:p>
        </p:txBody>
      </p:sp>
      <p:sp>
        <p:nvSpPr>
          <p:cNvPr id="5" name="Footer Placeholder 4">
            <a:extLst>
              <a:ext uri="{FF2B5EF4-FFF2-40B4-BE49-F238E27FC236}">
                <a16:creationId xmlns:a16="http://schemas.microsoft.com/office/drawing/2014/main" id="{786A621D-FBCC-4FC1-AA69-7E3099DA5CF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FB58891-7038-4989-93E9-E7DCC0742DE8}"/>
              </a:ext>
            </a:extLst>
          </p:cNvPr>
          <p:cNvSpPr>
            <a:spLocks noGrp="1"/>
          </p:cNvSpPr>
          <p:nvPr>
            <p:ph type="sldNum" sz="quarter" idx="12"/>
          </p:nvPr>
        </p:nvSpPr>
        <p:spPr/>
        <p:txBody>
          <a:bodyPr/>
          <a:lstStyle/>
          <a:p>
            <a:fld id="{5217D969-FAF6-4667-9EED-A6C98B22320E}" type="slidenum">
              <a:rPr lang="en-US" smtClean="0"/>
              <a:pPr/>
              <a:t>11</a:t>
            </a:fld>
            <a:endParaRPr lang="en-US" dirty="0"/>
          </a:p>
        </p:txBody>
      </p:sp>
    </p:spTree>
    <p:extLst>
      <p:ext uri="{BB962C8B-B14F-4D97-AF65-F5344CB8AC3E}">
        <p14:creationId xmlns:p14="http://schemas.microsoft.com/office/powerpoint/2010/main" val="9669154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DE7AC79-CFEE-4766-8CAF-E7F688385BA5}"/>
              </a:ext>
            </a:extLst>
          </p:cNvPr>
          <p:cNvSpPr>
            <a:spLocks noGrp="1"/>
          </p:cNvSpPr>
          <p:nvPr>
            <p:ph type="dt" sz="half" idx="10"/>
          </p:nvPr>
        </p:nvSpPr>
        <p:spPr/>
        <p:txBody>
          <a:bodyPr/>
          <a:lstStyle/>
          <a:p>
            <a:r>
              <a:rPr lang="en-US"/>
              <a:t>9/19/2024</a:t>
            </a:r>
            <a:endParaRPr lang="en-US" dirty="0"/>
          </a:p>
        </p:txBody>
      </p:sp>
      <p:sp>
        <p:nvSpPr>
          <p:cNvPr id="4" name="Footer Placeholder 3">
            <a:extLst>
              <a:ext uri="{FF2B5EF4-FFF2-40B4-BE49-F238E27FC236}">
                <a16:creationId xmlns:a16="http://schemas.microsoft.com/office/drawing/2014/main" id="{8F18CDEE-8EF1-4E7F-9DCE-2FFD1E7C8F2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D9A4E2F-6D4C-441B-BC1B-71E725B0E084}"/>
              </a:ext>
            </a:extLst>
          </p:cNvPr>
          <p:cNvSpPr>
            <a:spLocks noGrp="1"/>
          </p:cNvSpPr>
          <p:nvPr>
            <p:ph type="sldNum" sz="quarter" idx="12"/>
          </p:nvPr>
        </p:nvSpPr>
        <p:spPr/>
        <p:txBody>
          <a:bodyPr/>
          <a:lstStyle/>
          <a:p>
            <a:fld id="{5217D969-FAF6-4667-9EED-A6C98B22320E}" type="slidenum">
              <a:rPr lang="en-US" smtClean="0"/>
              <a:t>12</a:t>
            </a:fld>
            <a:endParaRPr lang="en-US" dirty="0"/>
          </a:p>
        </p:txBody>
      </p:sp>
      <p:sp>
        <p:nvSpPr>
          <p:cNvPr id="6" name="Title 5">
            <a:extLst>
              <a:ext uri="{FF2B5EF4-FFF2-40B4-BE49-F238E27FC236}">
                <a16:creationId xmlns:a16="http://schemas.microsoft.com/office/drawing/2014/main" id="{CD0C49D8-C1EA-4B3E-9C7E-6C54B0543D40}"/>
              </a:ext>
            </a:extLst>
          </p:cNvPr>
          <p:cNvSpPr>
            <a:spLocks noGrp="1"/>
          </p:cNvSpPr>
          <p:nvPr>
            <p:ph type="title"/>
          </p:nvPr>
        </p:nvSpPr>
        <p:spPr>
          <a:xfrm>
            <a:off x="457200" y="819970"/>
            <a:ext cx="8229600" cy="1143000"/>
          </a:xfrm>
        </p:spPr>
        <p:txBody>
          <a:bodyPr>
            <a:noAutofit/>
          </a:bodyPr>
          <a:lstStyle/>
          <a:p>
            <a:pPr algn="ctr"/>
            <a:r>
              <a:rPr lang="en-US" sz="2800" dirty="0"/>
              <a:t>Please note that the CJA Mid-Year and Final reports are listed in GEMS as </a:t>
            </a:r>
            <a:r>
              <a:rPr lang="en-US" sz="2800" u="sng" dirty="0">
                <a:solidFill>
                  <a:srgbClr val="FFFF00"/>
                </a:solidFill>
              </a:rPr>
              <a:t>JJ Mid/Final Report</a:t>
            </a:r>
            <a:endParaRPr lang="en-US" sz="2800" dirty="0"/>
          </a:p>
        </p:txBody>
      </p:sp>
      <p:graphicFrame>
        <p:nvGraphicFramePr>
          <p:cNvPr id="9" name="Content Placeholder 8">
            <a:extLst>
              <a:ext uri="{FF2B5EF4-FFF2-40B4-BE49-F238E27FC236}">
                <a16:creationId xmlns:a16="http://schemas.microsoft.com/office/drawing/2014/main" id="{B850EB0C-7377-4C57-9C93-3F5BA4229977}"/>
              </a:ext>
            </a:extLst>
          </p:cNvPr>
          <p:cNvGraphicFramePr>
            <a:graphicFrameLocks noGrp="1"/>
          </p:cNvGraphicFramePr>
          <p:nvPr>
            <p:ph idx="1"/>
            <p:extLst>
              <p:ext uri="{D42A27DB-BD31-4B8C-83A1-F6EECF244321}">
                <p14:modId xmlns:p14="http://schemas.microsoft.com/office/powerpoint/2010/main" val="1277666233"/>
              </p:ext>
            </p:extLst>
          </p:nvPr>
        </p:nvGraphicFramePr>
        <p:xfrm>
          <a:off x="457200" y="2720066"/>
          <a:ext cx="8229600" cy="1684992"/>
        </p:xfrm>
        <a:graphic>
          <a:graphicData uri="http://schemas.openxmlformats.org/drawingml/2006/table">
            <a:tbl>
              <a:tblPr firstRow="1" firstCol="1" bandRow="1">
                <a:tableStyleId>{5C22544A-7EE6-4342-B048-85BDC9FD1C3A}</a:tableStyleId>
              </a:tblPr>
              <a:tblGrid>
                <a:gridCol w="2057400">
                  <a:extLst>
                    <a:ext uri="{9D8B030D-6E8A-4147-A177-3AD203B41FA5}">
                      <a16:colId xmlns:a16="http://schemas.microsoft.com/office/drawing/2014/main" val="590651139"/>
                    </a:ext>
                  </a:extLst>
                </a:gridCol>
                <a:gridCol w="2057400">
                  <a:extLst>
                    <a:ext uri="{9D8B030D-6E8A-4147-A177-3AD203B41FA5}">
                      <a16:colId xmlns:a16="http://schemas.microsoft.com/office/drawing/2014/main" val="514950923"/>
                    </a:ext>
                  </a:extLst>
                </a:gridCol>
                <a:gridCol w="2057400">
                  <a:extLst>
                    <a:ext uri="{9D8B030D-6E8A-4147-A177-3AD203B41FA5}">
                      <a16:colId xmlns:a16="http://schemas.microsoft.com/office/drawing/2014/main" val="4278992400"/>
                    </a:ext>
                  </a:extLst>
                </a:gridCol>
                <a:gridCol w="2057400">
                  <a:extLst>
                    <a:ext uri="{9D8B030D-6E8A-4147-A177-3AD203B41FA5}">
                      <a16:colId xmlns:a16="http://schemas.microsoft.com/office/drawing/2014/main" val="1128116280"/>
                    </a:ext>
                  </a:extLst>
                </a:gridCol>
              </a:tblGrid>
              <a:tr h="561664">
                <a:tc>
                  <a:txBody>
                    <a:bodyPr/>
                    <a:lstStyle/>
                    <a:p>
                      <a:pPr marL="0" marR="0" algn="l">
                        <a:lnSpc>
                          <a:spcPct val="106000"/>
                        </a:lnSpc>
                        <a:spcBef>
                          <a:spcPts val="0"/>
                        </a:spcBef>
                        <a:spcAft>
                          <a:spcPts val="0"/>
                        </a:spcAft>
                      </a:pPr>
                      <a:r>
                        <a:rPr lang="en-US" sz="2400" u="sng" kern="1200" dirty="0">
                          <a:solidFill>
                            <a:schemeClr val="bg1"/>
                          </a:solidFill>
                          <a:effectLst/>
                        </a:rPr>
                        <a:t>Grant Type</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5934" marR="65934" marT="9158" marB="0" anchor="ctr"/>
                </a:tc>
                <a:tc>
                  <a:txBody>
                    <a:bodyPr/>
                    <a:lstStyle/>
                    <a:p>
                      <a:pPr marL="0" marR="0" algn="l">
                        <a:lnSpc>
                          <a:spcPct val="106000"/>
                        </a:lnSpc>
                        <a:spcBef>
                          <a:spcPts val="0"/>
                        </a:spcBef>
                        <a:spcAft>
                          <a:spcPts val="0"/>
                        </a:spcAft>
                      </a:pPr>
                      <a:r>
                        <a:rPr lang="en-US" sz="2400" u="sng" kern="1200">
                          <a:solidFill>
                            <a:schemeClr val="bg1"/>
                          </a:solidFill>
                          <a:effectLst/>
                        </a:rPr>
                        <a:t>Report Name</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5934" marR="65934" marT="9158" marB="0" anchor="ctr"/>
                </a:tc>
                <a:tc>
                  <a:txBody>
                    <a:bodyPr/>
                    <a:lstStyle/>
                    <a:p>
                      <a:pPr marL="0" marR="0" algn="l">
                        <a:lnSpc>
                          <a:spcPct val="106000"/>
                        </a:lnSpc>
                        <a:spcBef>
                          <a:spcPts val="0"/>
                        </a:spcBef>
                        <a:spcAft>
                          <a:spcPts val="0"/>
                        </a:spcAft>
                      </a:pPr>
                      <a:r>
                        <a:rPr lang="en-US" sz="2400" u="sng" kern="1200" dirty="0">
                          <a:solidFill>
                            <a:schemeClr val="bg1"/>
                          </a:solidFill>
                          <a:effectLst/>
                        </a:rPr>
                        <a:t>Activity Period</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5934" marR="65934" marT="9158" marB="0" anchor="ctr"/>
                </a:tc>
                <a:tc>
                  <a:txBody>
                    <a:bodyPr/>
                    <a:lstStyle/>
                    <a:p>
                      <a:pPr marL="0" marR="0" algn="l">
                        <a:lnSpc>
                          <a:spcPct val="106000"/>
                        </a:lnSpc>
                        <a:spcBef>
                          <a:spcPts val="0"/>
                        </a:spcBef>
                        <a:spcAft>
                          <a:spcPts val="0"/>
                        </a:spcAft>
                      </a:pPr>
                      <a:r>
                        <a:rPr lang="en-US" sz="2400" u="sng" kern="1200" dirty="0">
                          <a:solidFill>
                            <a:schemeClr val="bg1"/>
                          </a:solidFill>
                          <a:effectLst/>
                        </a:rPr>
                        <a:t>Due Date</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5934" marR="65934" marT="9158" marB="0" anchor="ctr"/>
                </a:tc>
                <a:extLst>
                  <a:ext uri="{0D108BD9-81ED-4DB2-BD59-A6C34878D82A}">
                    <a16:rowId xmlns:a16="http://schemas.microsoft.com/office/drawing/2014/main" val="614312635"/>
                  </a:ext>
                </a:extLst>
              </a:tr>
              <a:tr h="561664">
                <a:tc rowSpan="2">
                  <a:txBody>
                    <a:bodyPr/>
                    <a:lstStyle/>
                    <a:p>
                      <a:pPr marL="0" marR="0" algn="l">
                        <a:lnSpc>
                          <a:spcPct val="106000"/>
                        </a:lnSpc>
                        <a:spcBef>
                          <a:spcPts val="0"/>
                        </a:spcBef>
                        <a:spcAft>
                          <a:spcPts val="0"/>
                        </a:spcAft>
                      </a:pPr>
                      <a:r>
                        <a:rPr lang="en-US" sz="1800" kern="1200" dirty="0">
                          <a:effectLst/>
                        </a:rPr>
                        <a:t>Children’s Justice Act Grants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5934" marR="65934" marT="9158" marB="0" anchor="ctr"/>
                </a:tc>
                <a:tc>
                  <a:txBody>
                    <a:bodyPr/>
                    <a:lstStyle/>
                    <a:p>
                      <a:pPr marL="0" marR="0" algn="l">
                        <a:lnSpc>
                          <a:spcPct val="106000"/>
                        </a:lnSpc>
                        <a:spcBef>
                          <a:spcPts val="0"/>
                        </a:spcBef>
                        <a:spcAft>
                          <a:spcPts val="0"/>
                        </a:spcAft>
                      </a:pPr>
                      <a:r>
                        <a:rPr lang="en-US" sz="1800" kern="1200" dirty="0">
                          <a:effectLst/>
                        </a:rPr>
                        <a:t>JJ Mid-Year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5934" marR="65934" marT="9158" marB="0" anchor="ctr"/>
                </a:tc>
                <a:tc>
                  <a:txBody>
                    <a:bodyPr/>
                    <a:lstStyle/>
                    <a:p>
                      <a:pPr marL="0" marR="0" algn="l">
                        <a:lnSpc>
                          <a:spcPct val="106000"/>
                        </a:lnSpc>
                        <a:spcBef>
                          <a:spcPts val="0"/>
                        </a:spcBef>
                        <a:spcAft>
                          <a:spcPts val="0"/>
                        </a:spcAft>
                      </a:pPr>
                      <a:r>
                        <a:rPr lang="en-US" sz="1800" kern="1200">
                          <a:effectLst/>
                        </a:rPr>
                        <a:t>October – March</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5934" marR="65934" marT="9158" marB="0" anchor="ctr"/>
                </a:tc>
                <a:tc>
                  <a:txBody>
                    <a:bodyPr/>
                    <a:lstStyle/>
                    <a:p>
                      <a:pPr marL="0" marR="0" algn="l">
                        <a:lnSpc>
                          <a:spcPct val="106000"/>
                        </a:lnSpc>
                        <a:spcBef>
                          <a:spcPts val="0"/>
                        </a:spcBef>
                        <a:spcAft>
                          <a:spcPts val="0"/>
                        </a:spcAft>
                      </a:pPr>
                      <a:r>
                        <a:rPr lang="en-US" sz="1800" kern="1200" dirty="0">
                          <a:effectLst/>
                        </a:rPr>
                        <a:t>April 30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5934" marR="65934" marT="9158" marB="0" anchor="ctr"/>
                </a:tc>
                <a:extLst>
                  <a:ext uri="{0D108BD9-81ED-4DB2-BD59-A6C34878D82A}">
                    <a16:rowId xmlns:a16="http://schemas.microsoft.com/office/drawing/2014/main" val="1563187015"/>
                  </a:ext>
                </a:extLst>
              </a:tr>
              <a:tr h="561664">
                <a:tc vMerge="1">
                  <a:txBody>
                    <a:bodyPr/>
                    <a:lstStyle/>
                    <a:p>
                      <a:endParaRPr lang="en-US"/>
                    </a:p>
                  </a:txBody>
                  <a:tcPr/>
                </a:tc>
                <a:tc>
                  <a:txBody>
                    <a:bodyPr/>
                    <a:lstStyle/>
                    <a:p>
                      <a:pPr marL="0" marR="0" algn="l">
                        <a:lnSpc>
                          <a:spcPct val="106000"/>
                        </a:lnSpc>
                        <a:spcBef>
                          <a:spcPts val="0"/>
                        </a:spcBef>
                        <a:spcAft>
                          <a:spcPts val="0"/>
                        </a:spcAft>
                      </a:pPr>
                      <a:r>
                        <a:rPr lang="en-US" sz="1800" kern="1200">
                          <a:effectLst/>
                        </a:rPr>
                        <a:t>JJ Final</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5934" marR="65934" marT="9158" marB="0" anchor="ctr"/>
                </a:tc>
                <a:tc>
                  <a:txBody>
                    <a:bodyPr/>
                    <a:lstStyle/>
                    <a:p>
                      <a:pPr marL="0" marR="0" algn="l">
                        <a:lnSpc>
                          <a:spcPct val="106000"/>
                        </a:lnSpc>
                        <a:spcBef>
                          <a:spcPts val="0"/>
                        </a:spcBef>
                        <a:spcAft>
                          <a:spcPts val="0"/>
                        </a:spcAft>
                      </a:pPr>
                      <a:r>
                        <a:rPr lang="en-US" sz="1800" kern="1200">
                          <a:effectLst/>
                        </a:rPr>
                        <a:t>April - September</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5934" marR="65934" marT="9158" marB="0" anchor="ctr"/>
                </a:tc>
                <a:tc>
                  <a:txBody>
                    <a:bodyPr/>
                    <a:lstStyle/>
                    <a:p>
                      <a:pPr marL="0" marR="0" algn="l">
                        <a:lnSpc>
                          <a:spcPct val="106000"/>
                        </a:lnSpc>
                        <a:spcBef>
                          <a:spcPts val="0"/>
                        </a:spcBef>
                        <a:spcAft>
                          <a:spcPts val="0"/>
                        </a:spcAft>
                      </a:pPr>
                      <a:r>
                        <a:rPr lang="en-US" sz="1800" kern="1200" dirty="0">
                          <a:effectLst/>
                        </a:rPr>
                        <a:t>October 30</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5934" marR="65934" marT="9158" marB="0" anchor="ctr"/>
                </a:tc>
                <a:extLst>
                  <a:ext uri="{0D108BD9-81ED-4DB2-BD59-A6C34878D82A}">
                    <a16:rowId xmlns:a16="http://schemas.microsoft.com/office/drawing/2014/main" val="945870721"/>
                  </a:ext>
                </a:extLst>
              </a:tr>
            </a:tbl>
          </a:graphicData>
        </a:graphic>
      </p:graphicFrame>
    </p:spTree>
    <p:extLst>
      <p:ext uri="{BB962C8B-B14F-4D97-AF65-F5344CB8AC3E}">
        <p14:creationId xmlns:p14="http://schemas.microsoft.com/office/powerpoint/2010/main" val="4626837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2E1A00A-AF62-406B-88C5-3BF2791A73A4}"/>
              </a:ext>
            </a:extLst>
          </p:cNvPr>
          <p:cNvSpPr>
            <a:spLocks noGrp="1"/>
          </p:cNvSpPr>
          <p:nvPr>
            <p:ph idx="1"/>
          </p:nvPr>
        </p:nvSpPr>
        <p:spPr/>
        <p:txBody>
          <a:bodyPr>
            <a:normAutofit fontScale="77500" lnSpcReduction="20000"/>
          </a:bodyPr>
          <a:lstStyle/>
          <a:p>
            <a:pPr marL="109728" lvl="0" indent="0">
              <a:buSzPct val="100000"/>
              <a:buNone/>
            </a:pPr>
            <a:r>
              <a:rPr lang="en-US" b="1" dirty="0">
                <a:solidFill>
                  <a:srgbClr val="FFFF00"/>
                </a:solidFill>
              </a:rPr>
              <a:t>Activities/Outputs:</a:t>
            </a:r>
          </a:p>
          <a:p>
            <a:pPr marL="109728" indent="0">
              <a:buNone/>
            </a:pPr>
            <a:r>
              <a:rPr lang="en-US" dirty="0"/>
              <a:t>Describe your project activities as they relate to the needs identified in your project application, including the implementation of evidence-based trainings and programming.</a:t>
            </a:r>
          </a:p>
          <a:p>
            <a:pPr marL="624078" indent="-514350">
              <a:buFont typeface="+mj-lt"/>
              <a:buAutoNum type="arabicPeriod"/>
            </a:pPr>
            <a:endParaRPr lang="en-US" dirty="0"/>
          </a:p>
          <a:p>
            <a:pPr marL="109728" indent="0">
              <a:buSzPct val="100000"/>
              <a:buNone/>
            </a:pPr>
            <a:r>
              <a:rPr lang="en-US" b="1" dirty="0">
                <a:solidFill>
                  <a:srgbClr val="FFFF00"/>
                </a:solidFill>
              </a:rPr>
              <a:t>Goals/Accomplishments:</a:t>
            </a:r>
          </a:p>
          <a:p>
            <a:pPr marL="109728" indent="0">
              <a:buSzPct val="100000"/>
              <a:buNone/>
            </a:pPr>
            <a:r>
              <a:rPr lang="en-US" dirty="0"/>
              <a:t>Describe your project progress and include any innovative programming or success stories. Describe whether project activity resulted in expected changes.</a:t>
            </a:r>
          </a:p>
          <a:p>
            <a:pPr marL="624078" indent="-514350">
              <a:buFont typeface="+mj-lt"/>
              <a:buAutoNum type="arabicPeriod"/>
            </a:pPr>
            <a:endParaRPr lang="en-US" dirty="0"/>
          </a:p>
          <a:p>
            <a:pPr marL="109728" lvl="0" indent="0">
              <a:buSzPct val="100000"/>
              <a:buNone/>
            </a:pPr>
            <a:r>
              <a:rPr lang="en-US" b="1" dirty="0">
                <a:solidFill>
                  <a:srgbClr val="FFFF00"/>
                </a:solidFill>
              </a:rPr>
              <a:t>Outcomes/Impact of Project on System: </a:t>
            </a:r>
          </a:p>
          <a:p>
            <a:pPr marL="109728" indent="0">
              <a:buNone/>
            </a:pPr>
            <a:r>
              <a:rPr lang="en-US" dirty="0"/>
              <a:t>Describe the impact of this project on systems. Assess any changes in program participants.  Describe any problems or barriers that you may have encountered during the report period. Include the results of program evaluation efforts.</a:t>
            </a:r>
          </a:p>
        </p:txBody>
      </p:sp>
      <p:sp>
        <p:nvSpPr>
          <p:cNvPr id="3" name="Date Placeholder 2">
            <a:extLst>
              <a:ext uri="{FF2B5EF4-FFF2-40B4-BE49-F238E27FC236}">
                <a16:creationId xmlns:a16="http://schemas.microsoft.com/office/drawing/2014/main" id="{69717C3F-8CC1-48E3-A018-38B23EE6B64A}"/>
              </a:ext>
            </a:extLst>
          </p:cNvPr>
          <p:cNvSpPr>
            <a:spLocks noGrp="1"/>
          </p:cNvSpPr>
          <p:nvPr>
            <p:ph type="dt" sz="half" idx="10"/>
          </p:nvPr>
        </p:nvSpPr>
        <p:spPr/>
        <p:txBody>
          <a:bodyPr/>
          <a:lstStyle/>
          <a:p>
            <a:r>
              <a:rPr lang="en-US"/>
              <a:t>9/19/2024</a:t>
            </a:r>
            <a:endParaRPr lang="en-US" dirty="0"/>
          </a:p>
        </p:txBody>
      </p:sp>
      <p:sp>
        <p:nvSpPr>
          <p:cNvPr id="4" name="Footer Placeholder 3">
            <a:extLst>
              <a:ext uri="{FF2B5EF4-FFF2-40B4-BE49-F238E27FC236}">
                <a16:creationId xmlns:a16="http://schemas.microsoft.com/office/drawing/2014/main" id="{4983A477-EDD2-4648-B6E9-1D041E247A9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2ADD10A-7D09-4575-A620-BF3A2942273D}"/>
              </a:ext>
            </a:extLst>
          </p:cNvPr>
          <p:cNvSpPr>
            <a:spLocks noGrp="1"/>
          </p:cNvSpPr>
          <p:nvPr>
            <p:ph type="sldNum" sz="quarter" idx="12"/>
          </p:nvPr>
        </p:nvSpPr>
        <p:spPr/>
        <p:txBody>
          <a:bodyPr/>
          <a:lstStyle/>
          <a:p>
            <a:fld id="{5217D969-FAF6-4667-9EED-A6C98B22320E}" type="slidenum">
              <a:rPr lang="en-US" smtClean="0"/>
              <a:t>13</a:t>
            </a:fld>
            <a:endParaRPr lang="en-US" dirty="0"/>
          </a:p>
        </p:txBody>
      </p:sp>
      <p:sp>
        <p:nvSpPr>
          <p:cNvPr id="6" name="Title 5">
            <a:extLst>
              <a:ext uri="{FF2B5EF4-FFF2-40B4-BE49-F238E27FC236}">
                <a16:creationId xmlns:a16="http://schemas.microsoft.com/office/drawing/2014/main" id="{7D6F8DF1-C771-4A80-9080-26C36A7CE130}"/>
              </a:ext>
            </a:extLst>
          </p:cNvPr>
          <p:cNvSpPr>
            <a:spLocks noGrp="1"/>
          </p:cNvSpPr>
          <p:nvPr>
            <p:ph type="title"/>
          </p:nvPr>
        </p:nvSpPr>
        <p:spPr/>
        <p:txBody>
          <a:bodyPr/>
          <a:lstStyle/>
          <a:p>
            <a:r>
              <a:rPr lang="en-US" dirty="0"/>
              <a:t>Current Report Questions</a:t>
            </a:r>
          </a:p>
        </p:txBody>
      </p:sp>
    </p:spTree>
    <p:extLst>
      <p:ext uri="{BB962C8B-B14F-4D97-AF65-F5344CB8AC3E}">
        <p14:creationId xmlns:p14="http://schemas.microsoft.com/office/powerpoint/2010/main" val="39467041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184D2BE-DE87-E692-C39D-9E9C80AEAFBB}"/>
              </a:ext>
            </a:extLst>
          </p:cNvPr>
          <p:cNvSpPr>
            <a:spLocks noGrp="1"/>
          </p:cNvSpPr>
          <p:nvPr>
            <p:ph idx="1"/>
          </p:nvPr>
        </p:nvSpPr>
        <p:spPr/>
        <p:txBody>
          <a:bodyPr>
            <a:normAutofit/>
          </a:bodyPr>
          <a:lstStyle/>
          <a:p>
            <a:r>
              <a:rPr lang="en-US" dirty="0"/>
              <a:t>GCC’s Children’s Justice Act (CJA) Task Force is working to develop performance measures that will be implemented 10/01/2025</a:t>
            </a:r>
          </a:p>
          <a:p>
            <a:endParaRPr lang="en-US" dirty="0"/>
          </a:p>
          <a:p>
            <a:r>
              <a:rPr lang="en-US" dirty="0"/>
              <a:t>Updated performance measures are developed by workgroups from the following disciplines:</a:t>
            </a:r>
          </a:p>
          <a:p>
            <a:pPr lvl="1"/>
            <a:r>
              <a:rPr lang="en-US" dirty="0"/>
              <a:t>Clinical Services</a:t>
            </a:r>
          </a:p>
          <a:p>
            <a:pPr lvl="1"/>
            <a:r>
              <a:rPr lang="en-US" dirty="0"/>
              <a:t>Child Welfare</a:t>
            </a:r>
          </a:p>
          <a:p>
            <a:pPr lvl="1"/>
            <a:r>
              <a:rPr lang="en-US" dirty="0"/>
              <a:t>Prosecution and Law Enforcement</a:t>
            </a:r>
          </a:p>
          <a:p>
            <a:pPr lvl="1"/>
            <a:r>
              <a:rPr lang="en-US" dirty="0"/>
              <a:t>Racial Equity </a:t>
            </a:r>
          </a:p>
        </p:txBody>
      </p:sp>
      <p:sp>
        <p:nvSpPr>
          <p:cNvPr id="3" name="Date Placeholder 2">
            <a:extLst>
              <a:ext uri="{FF2B5EF4-FFF2-40B4-BE49-F238E27FC236}">
                <a16:creationId xmlns:a16="http://schemas.microsoft.com/office/drawing/2014/main" id="{E03BCEE4-8F2D-00F4-5627-201BA354AFF1}"/>
              </a:ext>
            </a:extLst>
          </p:cNvPr>
          <p:cNvSpPr>
            <a:spLocks noGrp="1"/>
          </p:cNvSpPr>
          <p:nvPr>
            <p:ph type="dt" sz="half" idx="10"/>
          </p:nvPr>
        </p:nvSpPr>
        <p:spPr/>
        <p:txBody>
          <a:bodyPr/>
          <a:lstStyle/>
          <a:p>
            <a:r>
              <a:rPr lang="en-US"/>
              <a:t>9/19/2024</a:t>
            </a:r>
            <a:endParaRPr lang="en-US" dirty="0"/>
          </a:p>
        </p:txBody>
      </p:sp>
      <p:sp>
        <p:nvSpPr>
          <p:cNvPr id="4" name="Footer Placeholder 3">
            <a:extLst>
              <a:ext uri="{FF2B5EF4-FFF2-40B4-BE49-F238E27FC236}">
                <a16:creationId xmlns:a16="http://schemas.microsoft.com/office/drawing/2014/main" id="{3DE36BFB-D225-D8B5-DC93-66FA04DF7BC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26E86D7-7E6C-D1EA-32C5-A19B25408156}"/>
              </a:ext>
            </a:extLst>
          </p:cNvPr>
          <p:cNvSpPr>
            <a:spLocks noGrp="1"/>
          </p:cNvSpPr>
          <p:nvPr>
            <p:ph type="sldNum" sz="quarter" idx="12"/>
          </p:nvPr>
        </p:nvSpPr>
        <p:spPr/>
        <p:txBody>
          <a:bodyPr/>
          <a:lstStyle/>
          <a:p>
            <a:fld id="{5217D969-FAF6-4667-9EED-A6C98B22320E}" type="slidenum">
              <a:rPr lang="en-US" smtClean="0"/>
              <a:t>14</a:t>
            </a:fld>
            <a:endParaRPr lang="en-US" dirty="0"/>
          </a:p>
        </p:txBody>
      </p:sp>
      <p:sp>
        <p:nvSpPr>
          <p:cNvPr id="6" name="Title 5">
            <a:extLst>
              <a:ext uri="{FF2B5EF4-FFF2-40B4-BE49-F238E27FC236}">
                <a16:creationId xmlns:a16="http://schemas.microsoft.com/office/drawing/2014/main" id="{88443835-54DA-DE9F-8D5C-1B1433E4C87D}"/>
              </a:ext>
            </a:extLst>
          </p:cNvPr>
          <p:cNvSpPr>
            <a:spLocks noGrp="1"/>
          </p:cNvSpPr>
          <p:nvPr>
            <p:ph type="title"/>
          </p:nvPr>
        </p:nvSpPr>
        <p:spPr/>
        <p:txBody>
          <a:bodyPr/>
          <a:lstStyle/>
          <a:p>
            <a:r>
              <a:rPr lang="en-US" dirty="0"/>
              <a:t>Performance Measure Updates</a:t>
            </a:r>
          </a:p>
        </p:txBody>
      </p:sp>
    </p:spTree>
    <p:extLst>
      <p:ext uri="{BB962C8B-B14F-4D97-AF65-F5344CB8AC3E}">
        <p14:creationId xmlns:p14="http://schemas.microsoft.com/office/powerpoint/2010/main" val="7328952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27F5105-44D0-4010-8A8F-585CBD2EC345}"/>
              </a:ext>
            </a:extLst>
          </p:cNvPr>
          <p:cNvSpPr>
            <a:spLocks noGrp="1"/>
          </p:cNvSpPr>
          <p:nvPr>
            <p:ph idx="1"/>
          </p:nvPr>
        </p:nvSpPr>
        <p:spPr/>
        <p:txBody>
          <a:bodyPr/>
          <a:lstStyle/>
          <a:p>
            <a:r>
              <a:rPr lang="en-US" dirty="0"/>
              <a:t>Even though these are narrative questions, please provide quantitative data wherever possible</a:t>
            </a:r>
          </a:p>
          <a:p>
            <a:endParaRPr lang="en-US" dirty="0"/>
          </a:p>
          <a:p>
            <a:r>
              <a:rPr lang="en-US" dirty="0"/>
              <a:t>Be detailed about how you collect and measure data specific to your project</a:t>
            </a:r>
          </a:p>
          <a:p>
            <a:endParaRPr lang="en-US" dirty="0"/>
          </a:p>
          <a:p>
            <a:r>
              <a:rPr lang="en-US" dirty="0"/>
              <a:t>Share success stories from service providers and program participants</a:t>
            </a:r>
          </a:p>
          <a:p>
            <a:endParaRPr lang="en-US" dirty="0"/>
          </a:p>
        </p:txBody>
      </p:sp>
      <p:sp>
        <p:nvSpPr>
          <p:cNvPr id="3" name="Date Placeholder 2">
            <a:extLst>
              <a:ext uri="{FF2B5EF4-FFF2-40B4-BE49-F238E27FC236}">
                <a16:creationId xmlns:a16="http://schemas.microsoft.com/office/drawing/2014/main" id="{C4CEE36C-2D0D-42BA-ABCD-195A741B9944}"/>
              </a:ext>
            </a:extLst>
          </p:cNvPr>
          <p:cNvSpPr>
            <a:spLocks noGrp="1"/>
          </p:cNvSpPr>
          <p:nvPr>
            <p:ph type="dt" sz="half" idx="10"/>
          </p:nvPr>
        </p:nvSpPr>
        <p:spPr/>
        <p:txBody>
          <a:bodyPr/>
          <a:lstStyle/>
          <a:p>
            <a:r>
              <a:rPr lang="en-US"/>
              <a:t>9/19/2024</a:t>
            </a:r>
            <a:endParaRPr lang="en-US" dirty="0"/>
          </a:p>
        </p:txBody>
      </p:sp>
      <p:sp>
        <p:nvSpPr>
          <p:cNvPr id="4" name="Footer Placeholder 3">
            <a:extLst>
              <a:ext uri="{FF2B5EF4-FFF2-40B4-BE49-F238E27FC236}">
                <a16:creationId xmlns:a16="http://schemas.microsoft.com/office/drawing/2014/main" id="{28FFB79D-13DC-481D-8598-5BF17CCACC3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408B378-9BF7-4DBE-917E-F8A0EDB443D0}"/>
              </a:ext>
            </a:extLst>
          </p:cNvPr>
          <p:cNvSpPr>
            <a:spLocks noGrp="1"/>
          </p:cNvSpPr>
          <p:nvPr>
            <p:ph type="sldNum" sz="quarter" idx="12"/>
          </p:nvPr>
        </p:nvSpPr>
        <p:spPr/>
        <p:txBody>
          <a:bodyPr/>
          <a:lstStyle/>
          <a:p>
            <a:fld id="{5217D969-FAF6-4667-9EED-A6C98B22320E}" type="slidenum">
              <a:rPr lang="en-US" smtClean="0"/>
              <a:t>15</a:t>
            </a:fld>
            <a:endParaRPr lang="en-US" dirty="0"/>
          </a:p>
        </p:txBody>
      </p:sp>
      <p:sp>
        <p:nvSpPr>
          <p:cNvPr id="6" name="Title 5">
            <a:extLst>
              <a:ext uri="{FF2B5EF4-FFF2-40B4-BE49-F238E27FC236}">
                <a16:creationId xmlns:a16="http://schemas.microsoft.com/office/drawing/2014/main" id="{3E095AC7-4D00-46F3-8440-FF4162EE2915}"/>
              </a:ext>
            </a:extLst>
          </p:cNvPr>
          <p:cNvSpPr>
            <a:spLocks noGrp="1"/>
          </p:cNvSpPr>
          <p:nvPr>
            <p:ph type="title"/>
          </p:nvPr>
        </p:nvSpPr>
        <p:spPr/>
        <p:txBody>
          <a:bodyPr/>
          <a:lstStyle/>
          <a:p>
            <a:r>
              <a:rPr lang="en-US" dirty="0"/>
              <a:t>CJA Reporting Tips</a:t>
            </a:r>
          </a:p>
        </p:txBody>
      </p:sp>
    </p:spTree>
    <p:extLst>
      <p:ext uri="{BB962C8B-B14F-4D97-AF65-F5344CB8AC3E}">
        <p14:creationId xmlns:p14="http://schemas.microsoft.com/office/powerpoint/2010/main" val="21915929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04AF94-19C8-49AB-8896-B058ED8BB516}"/>
              </a:ext>
            </a:extLst>
          </p:cNvPr>
          <p:cNvSpPr>
            <a:spLocks noGrp="1"/>
          </p:cNvSpPr>
          <p:nvPr>
            <p:ph type="ctrTitle"/>
          </p:nvPr>
        </p:nvSpPr>
        <p:spPr/>
        <p:txBody>
          <a:bodyPr/>
          <a:lstStyle/>
          <a:p>
            <a:r>
              <a:rPr lang="en-US" dirty="0"/>
              <a:t>Juvenile Justice Reporting</a:t>
            </a:r>
          </a:p>
        </p:txBody>
      </p:sp>
      <p:sp>
        <p:nvSpPr>
          <p:cNvPr id="3" name="Text Placeholder 2">
            <a:extLst>
              <a:ext uri="{FF2B5EF4-FFF2-40B4-BE49-F238E27FC236}">
                <a16:creationId xmlns:a16="http://schemas.microsoft.com/office/drawing/2014/main" id="{926D12A4-6E73-4094-8066-CD54195148D9}"/>
              </a:ext>
            </a:extLst>
          </p:cNvPr>
          <p:cNvSpPr>
            <a:spLocks noGrp="1"/>
          </p:cNvSpPr>
          <p:nvPr>
            <p:ph type="subTitle" idx="1"/>
          </p:nvPr>
        </p:nvSpPr>
        <p:spPr/>
        <p:txBody>
          <a:bodyPr>
            <a:normAutofit/>
          </a:bodyPr>
          <a:lstStyle/>
          <a:p>
            <a:r>
              <a:rPr lang="en-US" sz="2800" b="1" dirty="0"/>
              <a:t>Mid-Year/Final Reports</a:t>
            </a:r>
          </a:p>
        </p:txBody>
      </p:sp>
      <p:sp>
        <p:nvSpPr>
          <p:cNvPr id="6" name="Slide Number Placeholder 5">
            <a:extLst>
              <a:ext uri="{FF2B5EF4-FFF2-40B4-BE49-F238E27FC236}">
                <a16:creationId xmlns:a16="http://schemas.microsoft.com/office/drawing/2014/main" id="{E1086B44-9F9C-45BE-9F71-46DAAFDDFA06}"/>
              </a:ext>
            </a:extLst>
          </p:cNvPr>
          <p:cNvSpPr>
            <a:spLocks noGrp="1"/>
          </p:cNvSpPr>
          <p:nvPr>
            <p:ph type="sldNum" sz="quarter" idx="12"/>
          </p:nvPr>
        </p:nvSpPr>
        <p:spPr/>
        <p:txBody>
          <a:bodyPr/>
          <a:lstStyle/>
          <a:p>
            <a:fld id="{5217D969-FAF6-4667-9EED-A6C98B22320E}" type="slidenum">
              <a:rPr lang="en-US" smtClean="0"/>
              <a:pPr/>
              <a:t>16</a:t>
            </a:fld>
            <a:endParaRPr lang="en-US" dirty="0"/>
          </a:p>
        </p:txBody>
      </p:sp>
      <p:sp>
        <p:nvSpPr>
          <p:cNvPr id="4" name="Date Placeholder 3">
            <a:extLst>
              <a:ext uri="{FF2B5EF4-FFF2-40B4-BE49-F238E27FC236}">
                <a16:creationId xmlns:a16="http://schemas.microsoft.com/office/drawing/2014/main" id="{0AF23477-3FE9-2032-E9F5-BA808C2B2758}"/>
              </a:ext>
            </a:extLst>
          </p:cNvPr>
          <p:cNvSpPr>
            <a:spLocks noGrp="1"/>
          </p:cNvSpPr>
          <p:nvPr>
            <p:ph type="dt" sz="half" idx="10"/>
          </p:nvPr>
        </p:nvSpPr>
        <p:spPr/>
        <p:txBody>
          <a:bodyPr/>
          <a:lstStyle/>
          <a:p>
            <a:r>
              <a:rPr lang="en-US"/>
              <a:t>9/19/2024</a:t>
            </a:r>
            <a:endParaRPr lang="en-US" dirty="0"/>
          </a:p>
        </p:txBody>
      </p:sp>
      <p:sp>
        <p:nvSpPr>
          <p:cNvPr id="5" name="Footer Placeholder 4">
            <a:extLst>
              <a:ext uri="{FF2B5EF4-FFF2-40B4-BE49-F238E27FC236}">
                <a16:creationId xmlns:a16="http://schemas.microsoft.com/office/drawing/2014/main" id="{E3D19928-3DBC-EBB9-81E1-07D3AD22147F}"/>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0252883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DE7AC79-CFEE-4766-8CAF-E7F688385BA5}"/>
              </a:ext>
            </a:extLst>
          </p:cNvPr>
          <p:cNvSpPr>
            <a:spLocks noGrp="1"/>
          </p:cNvSpPr>
          <p:nvPr>
            <p:ph type="dt" sz="half" idx="10"/>
          </p:nvPr>
        </p:nvSpPr>
        <p:spPr/>
        <p:txBody>
          <a:bodyPr/>
          <a:lstStyle/>
          <a:p>
            <a:r>
              <a:rPr lang="en-US"/>
              <a:t>9/19/2024</a:t>
            </a:r>
            <a:endParaRPr lang="en-US" dirty="0"/>
          </a:p>
        </p:txBody>
      </p:sp>
      <p:sp>
        <p:nvSpPr>
          <p:cNvPr id="4" name="Footer Placeholder 3">
            <a:extLst>
              <a:ext uri="{FF2B5EF4-FFF2-40B4-BE49-F238E27FC236}">
                <a16:creationId xmlns:a16="http://schemas.microsoft.com/office/drawing/2014/main" id="{8F18CDEE-8EF1-4E7F-9DCE-2FFD1E7C8F2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D9A4E2F-6D4C-441B-BC1B-71E725B0E084}"/>
              </a:ext>
            </a:extLst>
          </p:cNvPr>
          <p:cNvSpPr>
            <a:spLocks noGrp="1"/>
          </p:cNvSpPr>
          <p:nvPr>
            <p:ph type="sldNum" sz="quarter" idx="12"/>
          </p:nvPr>
        </p:nvSpPr>
        <p:spPr/>
        <p:txBody>
          <a:bodyPr/>
          <a:lstStyle/>
          <a:p>
            <a:fld id="{5217D969-FAF6-4667-9EED-A6C98B22320E}" type="slidenum">
              <a:rPr lang="en-US" smtClean="0"/>
              <a:t>17</a:t>
            </a:fld>
            <a:endParaRPr lang="en-US" dirty="0"/>
          </a:p>
        </p:txBody>
      </p:sp>
      <p:sp>
        <p:nvSpPr>
          <p:cNvPr id="6" name="Title 5">
            <a:extLst>
              <a:ext uri="{FF2B5EF4-FFF2-40B4-BE49-F238E27FC236}">
                <a16:creationId xmlns:a16="http://schemas.microsoft.com/office/drawing/2014/main" id="{CD0C49D8-C1EA-4B3E-9C7E-6C54B0543D40}"/>
              </a:ext>
            </a:extLst>
          </p:cNvPr>
          <p:cNvSpPr>
            <a:spLocks noGrp="1"/>
          </p:cNvSpPr>
          <p:nvPr>
            <p:ph type="title"/>
          </p:nvPr>
        </p:nvSpPr>
        <p:spPr>
          <a:xfrm>
            <a:off x="457200" y="378180"/>
            <a:ext cx="8229600" cy="1684991"/>
          </a:xfrm>
        </p:spPr>
        <p:txBody>
          <a:bodyPr>
            <a:noAutofit/>
          </a:bodyPr>
          <a:lstStyle/>
          <a:p>
            <a:pPr algn="ctr"/>
            <a:r>
              <a:rPr lang="en-US" sz="2800" dirty="0"/>
              <a:t>Juvenile Justice Mid-Year and Final reports are listed in GEMS as </a:t>
            </a:r>
            <a:r>
              <a:rPr lang="en-US" sz="2800" u="sng" dirty="0">
                <a:solidFill>
                  <a:srgbClr val="FFFF00"/>
                </a:solidFill>
              </a:rPr>
              <a:t>JJ Mid/Final Report</a:t>
            </a:r>
          </a:p>
        </p:txBody>
      </p:sp>
      <p:graphicFrame>
        <p:nvGraphicFramePr>
          <p:cNvPr id="9" name="Content Placeholder 8">
            <a:extLst>
              <a:ext uri="{FF2B5EF4-FFF2-40B4-BE49-F238E27FC236}">
                <a16:creationId xmlns:a16="http://schemas.microsoft.com/office/drawing/2014/main" id="{B850EB0C-7377-4C57-9C93-3F5BA4229977}"/>
              </a:ext>
            </a:extLst>
          </p:cNvPr>
          <p:cNvGraphicFramePr>
            <a:graphicFrameLocks noGrp="1"/>
          </p:cNvGraphicFramePr>
          <p:nvPr>
            <p:ph idx="1"/>
            <p:extLst>
              <p:ext uri="{D42A27DB-BD31-4B8C-83A1-F6EECF244321}">
                <p14:modId xmlns:p14="http://schemas.microsoft.com/office/powerpoint/2010/main" val="3826721739"/>
              </p:ext>
            </p:extLst>
          </p:nvPr>
        </p:nvGraphicFramePr>
        <p:xfrm>
          <a:off x="417672" y="2114446"/>
          <a:ext cx="8229600" cy="1684992"/>
        </p:xfrm>
        <a:graphic>
          <a:graphicData uri="http://schemas.openxmlformats.org/drawingml/2006/table">
            <a:tbl>
              <a:tblPr firstRow="1" firstCol="1" bandRow="1">
                <a:tableStyleId>{5C22544A-7EE6-4342-B048-85BDC9FD1C3A}</a:tableStyleId>
              </a:tblPr>
              <a:tblGrid>
                <a:gridCol w="2057400">
                  <a:extLst>
                    <a:ext uri="{9D8B030D-6E8A-4147-A177-3AD203B41FA5}">
                      <a16:colId xmlns:a16="http://schemas.microsoft.com/office/drawing/2014/main" val="590651139"/>
                    </a:ext>
                  </a:extLst>
                </a:gridCol>
                <a:gridCol w="2057400">
                  <a:extLst>
                    <a:ext uri="{9D8B030D-6E8A-4147-A177-3AD203B41FA5}">
                      <a16:colId xmlns:a16="http://schemas.microsoft.com/office/drawing/2014/main" val="514950923"/>
                    </a:ext>
                  </a:extLst>
                </a:gridCol>
                <a:gridCol w="2057400">
                  <a:extLst>
                    <a:ext uri="{9D8B030D-6E8A-4147-A177-3AD203B41FA5}">
                      <a16:colId xmlns:a16="http://schemas.microsoft.com/office/drawing/2014/main" val="4278992400"/>
                    </a:ext>
                  </a:extLst>
                </a:gridCol>
                <a:gridCol w="2057400">
                  <a:extLst>
                    <a:ext uri="{9D8B030D-6E8A-4147-A177-3AD203B41FA5}">
                      <a16:colId xmlns:a16="http://schemas.microsoft.com/office/drawing/2014/main" val="1128116280"/>
                    </a:ext>
                  </a:extLst>
                </a:gridCol>
              </a:tblGrid>
              <a:tr h="561664">
                <a:tc>
                  <a:txBody>
                    <a:bodyPr/>
                    <a:lstStyle/>
                    <a:p>
                      <a:pPr marL="0" marR="0" algn="l">
                        <a:lnSpc>
                          <a:spcPct val="106000"/>
                        </a:lnSpc>
                        <a:spcBef>
                          <a:spcPts val="0"/>
                        </a:spcBef>
                        <a:spcAft>
                          <a:spcPts val="0"/>
                        </a:spcAft>
                      </a:pPr>
                      <a:r>
                        <a:rPr lang="en-US" sz="2400" u="sng" kern="1200" dirty="0">
                          <a:solidFill>
                            <a:schemeClr val="bg1"/>
                          </a:solidFill>
                          <a:effectLst/>
                        </a:rPr>
                        <a:t>Grant Type</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5934" marR="65934" marT="9158" marB="0" anchor="ctr"/>
                </a:tc>
                <a:tc>
                  <a:txBody>
                    <a:bodyPr/>
                    <a:lstStyle/>
                    <a:p>
                      <a:pPr marL="0" marR="0" algn="l">
                        <a:lnSpc>
                          <a:spcPct val="106000"/>
                        </a:lnSpc>
                        <a:spcBef>
                          <a:spcPts val="0"/>
                        </a:spcBef>
                        <a:spcAft>
                          <a:spcPts val="0"/>
                        </a:spcAft>
                      </a:pPr>
                      <a:r>
                        <a:rPr lang="en-US" sz="2400" u="sng" kern="1200">
                          <a:solidFill>
                            <a:schemeClr val="bg1"/>
                          </a:solidFill>
                          <a:effectLst/>
                        </a:rPr>
                        <a:t>Report Name</a:t>
                      </a:r>
                      <a:endParaRPr lang="en-US" sz="1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5934" marR="65934" marT="9158" marB="0" anchor="ctr"/>
                </a:tc>
                <a:tc>
                  <a:txBody>
                    <a:bodyPr/>
                    <a:lstStyle/>
                    <a:p>
                      <a:pPr marL="0" marR="0" algn="l">
                        <a:lnSpc>
                          <a:spcPct val="106000"/>
                        </a:lnSpc>
                        <a:spcBef>
                          <a:spcPts val="0"/>
                        </a:spcBef>
                        <a:spcAft>
                          <a:spcPts val="0"/>
                        </a:spcAft>
                      </a:pPr>
                      <a:r>
                        <a:rPr lang="en-US" sz="2400" u="sng" kern="1200" dirty="0">
                          <a:solidFill>
                            <a:schemeClr val="bg1"/>
                          </a:solidFill>
                          <a:effectLst/>
                        </a:rPr>
                        <a:t>Activity Period</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5934" marR="65934" marT="9158" marB="0" anchor="ctr"/>
                </a:tc>
                <a:tc>
                  <a:txBody>
                    <a:bodyPr/>
                    <a:lstStyle/>
                    <a:p>
                      <a:pPr marL="0" marR="0" algn="l">
                        <a:lnSpc>
                          <a:spcPct val="106000"/>
                        </a:lnSpc>
                        <a:spcBef>
                          <a:spcPts val="0"/>
                        </a:spcBef>
                        <a:spcAft>
                          <a:spcPts val="0"/>
                        </a:spcAft>
                      </a:pPr>
                      <a:r>
                        <a:rPr lang="en-US" sz="2400" u="sng" kern="1200" dirty="0">
                          <a:solidFill>
                            <a:schemeClr val="bg1"/>
                          </a:solidFill>
                          <a:effectLst/>
                        </a:rPr>
                        <a:t>Due Date</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65934" marR="65934" marT="9158" marB="0" anchor="ctr"/>
                </a:tc>
                <a:extLst>
                  <a:ext uri="{0D108BD9-81ED-4DB2-BD59-A6C34878D82A}">
                    <a16:rowId xmlns:a16="http://schemas.microsoft.com/office/drawing/2014/main" val="614312635"/>
                  </a:ext>
                </a:extLst>
              </a:tr>
              <a:tr h="561664">
                <a:tc rowSpan="2">
                  <a:txBody>
                    <a:bodyPr/>
                    <a:lstStyle/>
                    <a:p>
                      <a:pPr marL="0" marR="0" algn="l">
                        <a:lnSpc>
                          <a:spcPct val="106000"/>
                        </a:lnSpc>
                        <a:spcBef>
                          <a:spcPts val="0"/>
                        </a:spcBef>
                        <a:spcAft>
                          <a:spcPts val="0"/>
                        </a:spcAft>
                      </a:pPr>
                      <a:r>
                        <a:rPr lang="en-US" sz="1800" kern="1200" dirty="0">
                          <a:effectLst/>
                        </a:rPr>
                        <a:t>Juvenile Justice Grants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5934" marR="65934" marT="9158" marB="0" anchor="ctr"/>
                </a:tc>
                <a:tc>
                  <a:txBody>
                    <a:bodyPr/>
                    <a:lstStyle/>
                    <a:p>
                      <a:pPr marL="0" marR="0" algn="l">
                        <a:lnSpc>
                          <a:spcPct val="106000"/>
                        </a:lnSpc>
                        <a:spcBef>
                          <a:spcPts val="0"/>
                        </a:spcBef>
                        <a:spcAft>
                          <a:spcPts val="0"/>
                        </a:spcAft>
                      </a:pPr>
                      <a:r>
                        <a:rPr lang="en-US" sz="1800" kern="1200">
                          <a:effectLst/>
                        </a:rPr>
                        <a:t>JJ Mid-Year</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5934" marR="65934" marT="9158" marB="0" anchor="ctr"/>
                </a:tc>
                <a:tc>
                  <a:txBody>
                    <a:bodyPr/>
                    <a:lstStyle/>
                    <a:p>
                      <a:pPr marL="0" marR="0" algn="l">
                        <a:lnSpc>
                          <a:spcPct val="106000"/>
                        </a:lnSpc>
                        <a:spcBef>
                          <a:spcPts val="0"/>
                        </a:spcBef>
                        <a:spcAft>
                          <a:spcPts val="0"/>
                        </a:spcAft>
                      </a:pPr>
                      <a:r>
                        <a:rPr lang="en-US" sz="1800" kern="1200" dirty="0">
                          <a:effectLst/>
                        </a:rPr>
                        <a:t>October – March*</a:t>
                      </a:r>
                    </a:p>
                  </a:txBody>
                  <a:tcPr marL="65934" marR="65934" marT="9158" marB="0" anchor="ctr"/>
                </a:tc>
                <a:tc>
                  <a:txBody>
                    <a:bodyPr/>
                    <a:lstStyle/>
                    <a:p>
                      <a:pPr marL="0" marR="0" algn="l">
                        <a:lnSpc>
                          <a:spcPct val="106000"/>
                        </a:lnSpc>
                        <a:spcBef>
                          <a:spcPts val="0"/>
                        </a:spcBef>
                        <a:spcAft>
                          <a:spcPts val="0"/>
                        </a:spcAft>
                      </a:pPr>
                      <a:r>
                        <a:rPr lang="en-US" sz="1800" kern="1200" dirty="0">
                          <a:effectLst/>
                        </a:rPr>
                        <a:t>April 15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5934" marR="65934" marT="9158" marB="0" anchor="ctr"/>
                </a:tc>
                <a:extLst>
                  <a:ext uri="{0D108BD9-81ED-4DB2-BD59-A6C34878D82A}">
                    <a16:rowId xmlns:a16="http://schemas.microsoft.com/office/drawing/2014/main" val="1563187015"/>
                  </a:ext>
                </a:extLst>
              </a:tr>
              <a:tr h="561664">
                <a:tc vMerge="1">
                  <a:txBody>
                    <a:bodyPr/>
                    <a:lstStyle/>
                    <a:p>
                      <a:endParaRPr lang="en-US"/>
                    </a:p>
                  </a:txBody>
                  <a:tcPr/>
                </a:tc>
                <a:tc>
                  <a:txBody>
                    <a:bodyPr/>
                    <a:lstStyle/>
                    <a:p>
                      <a:pPr marL="0" marR="0" algn="l">
                        <a:lnSpc>
                          <a:spcPct val="106000"/>
                        </a:lnSpc>
                        <a:spcBef>
                          <a:spcPts val="0"/>
                        </a:spcBef>
                        <a:spcAft>
                          <a:spcPts val="0"/>
                        </a:spcAft>
                      </a:pPr>
                      <a:r>
                        <a:rPr lang="en-US" sz="1800" kern="1200">
                          <a:effectLst/>
                        </a:rPr>
                        <a:t>JJ Final</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5934" marR="65934" marT="9158" marB="0" anchor="ctr"/>
                </a:tc>
                <a:tc>
                  <a:txBody>
                    <a:bodyPr/>
                    <a:lstStyle/>
                    <a:p>
                      <a:pPr marL="0" marR="0" algn="l">
                        <a:lnSpc>
                          <a:spcPct val="106000"/>
                        </a:lnSpc>
                        <a:spcBef>
                          <a:spcPts val="0"/>
                        </a:spcBef>
                        <a:spcAft>
                          <a:spcPts val="0"/>
                        </a:spcAft>
                      </a:pPr>
                      <a:r>
                        <a:rPr lang="en-US" sz="1800" kern="1200">
                          <a:effectLst/>
                        </a:rPr>
                        <a:t>April - September</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5934" marR="65934" marT="9158" marB="0" anchor="ctr"/>
                </a:tc>
                <a:tc>
                  <a:txBody>
                    <a:bodyPr/>
                    <a:lstStyle/>
                    <a:p>
                      <a:pPr marL="0" marR="0" algn="l">
                        <a:lnSpc>
                          <a:spcPct val="106000"/>
                        </a:lnSpc>
                        <a:spcBef>
                          <a:spcPts val="0"/>
                        </a:spcBef>
                        <a:spcAft>
                          <a:spcPts val="0"/>
                        </a:spcAft>
                      </a:pPr>
                      <a:r>
                        <a:rPr lang="en-US" sz="1800" kern="1200" dirty="0">
                          <a:effectLst/>
                        </a:rPr>
                        <a:t>October 15</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5934" marR="65934" marT="9158" marB="0" anchor="ctr"/>
                </a:tc>
                <a:extLst>
                  <a:ext uri="{0D108BD9-81ED-4DB2-BD59-A6C34878D82A}">
                    <a16:rowId xmlns:a16="http://schemas.microsoft.com/office/drawing/2014/main" val="945870721"/>
                  </a:ext>
                </a:extLst>
              </a:tr>
            </a:tbl>
          </a:graphicData>
        </a:graphic>
      </p:graphicFrame>
      <p:sp>
        <p:nvSpPr>
          <p:cNvPr id="7" name="Title 5">
            <a:extLst>
              <a:ext uri="{FF2B5EF4-FFF2-40B4-BE49-F238E27FC236}">
                <a16:creationId xmlns:a16="http://schemas.microsoft.com/office/drawing/2014/main" id="{4C4692F3-948D-44A5-BB02-BEBF42CD2F30}"/>
              </a:ext>
            </a:extLst>
          </p:cNvPr>
          <p:cNvSpPr txBox="1">
            <a:spLocks/>
          </p:cNvSpPr>
          <p:nvPr/>
        </p:nvSpPr>
        <p:spPr>
          <a:xfrm>
            <a:off x="457200" y="4218091"/>
            <a:ext cx="8229600" cy="1684991"/>
          </a:xfrm>
          <a:prstGeom prst="rect">
            <a:avLst/>
          </a:prstGeom>
        </p:spPr>
        <p:txBody>
          <a:bodyPr vert="horz" rtlCol="0" anchor="t">
            <a:noAutofit/>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bg1"/>
                </a:solidFill>
                <a:effectLst>
                  <a:outerShdw blurRad="31750" dist="25400" dir="5400000" algn="tl" rotWithShape="0">
                    <a:srgbClr val="000000">
                      <a:alpha val="25000"/>
                    </a:srgbClr>
                  </a:outerShdw>
                </a:effectLst>
                <a:latin typeface="+mj-lt"/>
                <a:ea typeface="+mj-ea"/>
                <a:cs typeface="Arial" pitchFamily="34" charset="0"/>
              </a:defRPr>
            </a:lvl1pPr>
            <a:extLst/>
          </a:lstStyle>
          <a:p>
            <a:pPr marL="457200" indent="-457200">
              <a:buFont typeface="Wingdings" panose="05000000000000000000" pitchFamily="2" charset="2"/>
              <a:buChar char="Ø"/>
            </a:pPr>
            <a:endParaRPr lang="en-US" sz="2800" dirty="0"/>
          </a:p>
        </p:txBody>
      </p:sp>
      <p:sp>
        <p:nvSpPr>
          <p:cNvPr id="8" name="Title 5">
            <a:extLst>
              <a:ext uri="{FF2B5EF4-FFF2-40B4-BE49-F238E27FC236}">
                <a16:creationId xmlns:a16="http://schemas.microsoft.com/office/drawing/2014/main" id="{C2274571-3C7B-41CD-B821-BCA727AFEA1F}"/>
              </a:ext>
            </a:extLst>
          </p:cNvPr>
          <p:cNvSpPr txBox="1">
            <a:spLocks/>
          </p:cNvSpPr>
          <p:nvPr/>
        </p:nvSpPr>
        <p:spPr>
          <a:xfrm>
            <a:off x="318499" y="3866769"/>
            <a:ext cx="8368301" cy="1984880"/>
          </a:xfrm>
          <a:prstGeom prst="rect">
            <a:avLst/>
          </a:prstGeom>
        </p:spPr>
        <p:txBody>
          <a:bodyPr vert="horz" rtlCol="0" anchor="t">
            <a:noAutofit/>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bg1"/>
                </a:solidFill>
                <a:effectLst>
                  <a:outerShdw blurRad="31750" dist="25400" dir="5400000" algn="tl" rotWithShape="0">
                    <a:srgbClr val="000000">
                      <a:alpha val="25000"/>
                    </a:srgbClr>
                  </a:outerShdw>
                </a:effectLst>
                <a:latin typeface="+mj-lt"/>
                <a:ea typeface="+mj-ea"/>
                <a:cs typeface="Arial" pitchFamily="34" charset="0"/>
              </a:defRPr>
            </a:lvl1pPr>
            <a:extLst/>
          </a:lstStyle>
          <a:p>
            <a:pPr>
              <a:buClr>
                <a:srgbClr val="FF0000"/>
              </a:buClr>
            </a:pPr>
            <a:endParaRPr lang="en-US" sz="2400" b="0" dirty="0"/>
          </a:p>
          <a:p>
            <a:pPr algn="ctr">
              <a:buClr>
                <a:srgbClr val="FF0000"/>
              </a:buClr>
            </a:pPr>
            <a:r>
              <a:rPr lang="en-US" sz="2400" dirty="0">
                <a:solidFill>
                  <a:srgbClr val="FFFF00"/>
                </a:solidFill>
              </a:rPr>
              <a:t>*NOTE:  </a:t>
            </a:r>
            <a:r>
              <a:rPr lang="en-US" sz="2400" dirty="0"/>
              <a:t>Juvenile Justice priority grants begin 1/1 – the mid-year report for Year 1 of funding will cover activities occurring from January - March</a:t>
            </a:r>
          </a:p>
        </p:txBody>
      </p:sp>
    </p:spTree>
    <p:extLst>
      <p:ext uri="{BB962C8B-B14F-4D97-AF65-F5344CB8AC3E}">
        <p14:creationId xmlns:p14="http://schemas.microsoft.com/office/powerpoint/2010/main" val="29907835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EAB8B9B-CEF4-4ED3-81B8-22EC11FA5346}"/>
              </a:ext>
            </a:extLst>
          </p:cNvPr>
          <p:cNvSpPr>
            <a:spLocks noGrp="1"/>
          </p:cNvSpPr>
          <p:nvPr>
            <p:ph type="dt" sz="half" idx="10"/>
          </p:nvPr>
        </p:nvSpPr>
        <p:spPr/>
        <p:txBody>
          <a:bodyPr/>
          <a:lstStyle/>
          <a:p>
            <a:r>
              <a:rPr lang="en-US"/>
              <a:t>9/19/2024</a:t>
            </a:r>
            <a:endParaRPr lang="en-US" dirty="0"/>
          </a:p>
        </p:txBody>
      </p:sp>
      <p:sp>
        <p:nvSpPr>
          <p:cNvPr id="4" name="Footer Placeholder 3">
            <a:extLst>
              <a:ext uri="{FF2B5EF4-FFF2-40B4-BE49-F238E27FC236}">
                <a16:creationId xmlns:a16="http://schemas.microsoft.com/office/drawing/2014/main" id="{0D52AE85-283C-4453-A696-F749DA3BE6CB}"/>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7C505BA-3171-4DC7-AA31-58F28A036714}"/>
              </a:ext>
            </a:extLst>
          </p:cNvPr>
          <p:cNvSpPr>
            <a:spLocks noGrp="1"/>
          </p:cNvSpPr>
          <p:nvPr>
            <p:ph type="sldNum" sz="quarter" idx="12"/>
          </p:nvPr>
        </p:nvSpPr>
        <p:spPr/>
        <p:txBody>
          <a:bodyPr/>
          <a:lstStyle/>
          <a:p>
            <a:fld id="{5217D969-FAF6-4667-9EED-A6C98B22320E}" type="slidenum">
              <a:rPr lang="en-US" smtClean="0"/>
              <a:t>18</a:t>
            </a:fld>
            <a:endParaRPr lang="en-US" dirty="0"/>
          </a:p>
        </p:txBody>
      </p:sp>
      <p:sp>
        <p:nvSpPr>
          <p:cNvPr id="6" name="Title 5">
            <a:extLst>
              <a:ext uri="{FF2B5EF4-FFF2-40B4-BE49-F238E27FC236}">
                <a16:creationId xmlns:a16="http://schemas.microsoft.com/office/drawing/2014/main" id="{2420A969-F4C0-44F7-93A8-67FD9D680F38}"/>
              </a:ext>
            </a:extLst>
          </p:cNvPr>
          <p:cNvSpPr>
            <a:spLocks noGrp="1"/>
          </p:cNvSpPr>
          <p:nvPr>
            <p:ph type="title"/>
          </p:nvPr>
        </p:nvSpPr>
        <p:spPr/>
        <p:txBody>
          <a:bodyPr/>
          <a:lstStyle/>
          <a:p>
            <a:r>
              <a:rPr lang="en-US" dirty="0"/>
              <a:t>JJ Mid/Final Reports</a:t>
            </a:r>
          </a:p>
        </p:txBody>
      </p:sp>
      <p:sp>
        <p:nvSpPr>
          <p:cNvPr id="8" name="Content Placeholder 7">
            <a:extLst>
              <a:ext uri="{FF2B5EF4-FFF2-40B4-BE49-F238E27FC236}">
                <a16:creationId xmlns:a16="http://schemas.microsoft.com/office/drawing/2014/main" id="{366E129F-346B-458D-986D-E2A143197555}"/>
              </a:ext>
            </a:extLst>
          </p:cNvPr>
          <p:cNvSpPr>
            <a:spLocks noGrp="1"/>
          </p:cNvSpPr>
          <p:nvPr>
            <p:ph idx="1"/>
          </p:nvPr>
        </p:nvSpPr>
        <p:spPr/>
        <p:txBody>
          <a:bodyPr/>
          <a:lstStyle/>
          <a:p>
            <a:pPr marL="457200" indent="-457200">
              <a:buClr>
                <a:srgbClr val="FF0000"/>
              </a:buClr>
            </a:pPr>
            <a:r>
              <a:rPr lang="en-US" sz="2800" b="1" dirty="0">
                <a:solidFill>
                  <a:srgbClr val="FFFF00"/>
                </a:solidFill>
              </a:rPr>
              <a:t>Currently</a:t>
            </a:r>
            <a:r>
              <a:rPr lang="en-US" sz="2800" dirty="0"/>
              <a:t> 24 report questions covering both  </a:t>
            </a:r>
            <a:r>
              <a:rPr lang="en-US" sz="2800" u="sng" dirty="0"/>
              <a:t>quantitative</a:t>
            </a:r>
            <a:r>
              <a:rPr lang="en-US" sz="2800" dirty="0"/>
              <a:t> and </a:t>
            </a:r>
            <a:r>
              <a:rPr lang="en-US" sz="2800" u="sng" dirty="0"/>
              <a:t>qualitative</a:t>
            </a:r>
            <a:r>
              <a:rPr lang="en-US" sz="2800" dirty="0"/>
              <a:t> report data</a:t>
            </a:r>
          </a:p>
          <a:p>
            <a:pPr marL="457200" indent="-457200">
              <a:buClr>
                <a:srgbClr val="FF0000"/>
              </a:buClr>
            </a:pPr>
            <a:endParaRPr lang="en-US" sz="2800" dirty="0"/>
          </a:p>
          <a:p>
            <a:pPr marL="457200" indent="-457200">
              <a:buClr>
                <a:srgbClr val="FF0000"/>
              </a:buClr>
            </a:pPr>
            <a:r>
              <a:rPr lang="en-US" sz="2800" dirty="0"/>
              <a:t>Report due dates align with Federal reporting requirements</a:t>
            </a:r>
          </a:p>
          <a:p>
            <a:pPr marL="457200" indent="-457200">
              <a:buClr>
                <a:srgbClr val="FF0000"/>
              </a:buClr>
            </a:pPr>
            <a:endParaRPr lang="en-US" sz="2800" dirty="0"/>
          </a:p>
          <a:p>
            <a:pPr marL="457200" indent="-457200">
              <a:buClr>
                <a:srgbClr val="FF0000"/>
              </a:buClr>
            </a:pPr>
            <a:r>
              <a:rPr lang="en-US" sz="2800" dirty="0"/>
              <a:t>Report criteria may be updated prior to new award start dates (1/1/2026)</a:t>
            </a:r>
          </a:p>
        </p:txBody>
      </p:sp>
    </p:spTree>
    <p:extLst>
      <p:ext uri="{BB962C8B-B14F-4D97-AF65-F5344CB8AC3E}">
        <p14:creationId xmlns:p14="http://schemas.microsoft.com/office/powerpoint/2010/main" val="26263713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EAB8B9B-CEF4-4ED3-81B8-22EC11FA5346}"/>
              </a:ext>
            </a:extLst>
          </p:cNvPr>
          <p:cNvSpPr>
            <a:spLocks noGrp="1"/>
          </p:cNvSpPr>
          <p:nvPr>
            <p:ph type="dt" sz="half" idx="10"/>
          </p:nvPr>
        </p:nvSpPr>
        <p:spPr/>
        <p:txBody>
          <a:bodyPr/>
          <a:lstStyle/>
          <a:p>
            <a:r>
              <a:rPr lang="en-US"/>
              <a:t>9/19/2024</a:t>
            </a:r>
            <a:endParaRPr lang="en-US" dirty="0"/>
          </a:p>
        </p:txBody>
      </p:sp>
      <p:sp>
        <p:nvSpPr>
          <p:cNvPr id="4" name="Footer Placeholder 3">
            <a:extLst>
              <a:ext uri="{FF2B5EF4-FFF2-40B4-BE49-F238E27FC236}">
                <a16:creationId xmlns:a16="http://schemas.microsoft.com/office/drawing/2014/main" id="{0D52AE85-283C-4453-A696-F749DA3BE6CB}"/>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7C505BA-3171-4DC7-AA31-58F28A036714}"/>
              </a:ext>
            </a:extLst>
          </p:cNvPr>
          <p:cNvSpPr>
            <a:spLocks noGrp="1"/>
          </p:cNvSpPr>
          <p:nvPr>
            <p:ph type="sldNum" sz="quarter" idx="12"/>
          </p:nvPr>
        </p:nvSpPr>
        <p:spPr/>
        <p:txBody>
          <a:bodyPr/>
          <a:lstStyle/>
          <a:p>
            <a:fld id="{5217D969-FAF6-4667-9EED-A6C98B22320E}" type="slidenum">
              <a:rPr lang="en-US" smtClean="0"/>
              <a:pPr/>
              <a:t>19</a:t>
            </a:fld>
            <a:endParaRPr lang="en-US" dirty="0"/>
          </a:p>
        </p:txBody>
      </p:sp>
      <p:sp>
        <p:nvSpPr>
          <p:cNvPr id="6" name="Title 5">
            <a:extLst>
              <a:ext uri="{FF2B5EF4-FFF2-40B4-BE49-F238E27FC236}">
                <a16:creationId xmlns:a16="http://schemas.microsoft.com/office/drawing/2014/main" id="{2420A969-F4C0-44F7-93A8-67FD9D680F38}"/>
              </a:ext>
            </a:extLst>
          </p:cNvPr>
          <p:cNvSpPr>
            <a:spLocks noGrp="1"/>
          </p:cNvSpPr>
          <p:nvPr>
            <p:ph type="title"/>
          </p:nvPr>
        </p:nvSpPr>
        <p:spPr/>
        <p:txBody>
          <a:bodyPr/>
          <a:lstStyle/>
          <a:p>
            <a:r>
              <a:rPr lang="en-US" dirty="0"/>
              <a:t>JJ Mid/Final Report Questions</a:t>
            </a:r>
          </a:p>
        </p:txBody>
      </p:sp>
      <p:sp>
        <p:nvSpPr>
          <p:cNvPr id="13" name="Content Placeholder 12">
            <a:extLst>
              <a:ext uri="{FF2B5EF4-FFF2-40B4-BE49-F238E27FC236}">
                <a16:creationId xmlns:a16="http://schemas.microsoft.com/office/drawing/2014/main" id="{E5009465-B567-45D9-B513-A770573DBC98}"/>
              </a:ext>
            </a:extLst>
          </p:cNvPr>
          <p:cNvSpPr>
            <a:spLocks noGrp="1"/>
          </p:cNvSpPr>
          <p:nvPr>
            <p:ph idx="1"/>
          </p:nvPr>
        </p:nvSpPr>
        <p:spPr/>
        <p:txBody>
          <a:bodyPr/>
          <a:lstStyle/>
          <a:p>
            <a:pPr marL="109728" indent="0">
              <a:buNone/>
            </a:pPr>
            <a:r>
              <a:rPr lang="en-US" dirty="0"/>
              <a:t>Quantitative report data may include:</a:t>
            </a:r>
          </a:p>
          <a:p>
            <a:pPr marL="109728" indent="0">
              <a:buNone/>
            </a:pPr>
            <a:endParaRPr lang="en-US" dirty="0"/>
          </a:p>
          <a:p>
            <a:r>
              <a:rPr lang="en-US" dirty="0"/>
              <a:t>Frequency, Capacity</a:t>
            </a:r>
          </a:p>
          <a:p>
            <a:r>
              <a:rPr lang="en-US" dirty="0"/>
              <a:t>Program Activities</a:t>
            </a:r>
          </a:p>
          <a:p>
            <a:r>
              <a:rPr lang="en-US" dirty="0"/>
              <a:t>Referral Sources (to and from the program)</a:t>
            </a:r>
          </a:p>
          <a:p>
            <a:r>
              <a:rPr lang="en-US" dirty="0"/>
              <a:t>Outputs/Outcomes</a:t>
            </a:r>
          </a:p>
          <a:p>
            <a:endParaRPr lang="en-US" dirty="0"/>
          </a:p>
        </p:txBody>
      </p:sp>
    </p:spTree>
    <p:extLst>
      <p:ext uri="{BB962C8B-B14F-4D97-AF65-F5344CB8AC3E}">
        <p14:creationId xmlns:p14="http://schemas.microsoft.com/office/powerpoint/2010/main" val="311957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CBFF48F4-11D4-4DE3-9C80-ECC222DA60DF}"/>
              </a:ext>
            </a:extLst>
          </p:cNvPr>
          <p:cNvSpPr>
            <a:spLocks noGrp="1"/>
          </p:cNvSpPr>
          <p:nvPr>
            <p:ph idx="1"/>
          </p:nvPr>
        </p:nvSpPr>
        <p:spPr/>
        <p:txBody>
          <a:bodyPr/>
          <a:lstStyle/>
          <a:p>
            <a:pPr marL="109728" indent="0">
              <a:buNone/>
            </a:pPr>
            <a:r>
              <a:rPr lang="en-US" dirty="0"/>
              <a:t>The Juvenile Justice Planning Committee provides resources for youth who are at-risk of becoming delinquent due to individual, school, family, peer or community factors. These resources provide services for youth who are delinquent, undisciplined, or involved in the juvenile court process from intake through aftercare.</a:t>
            </a:r>
          </a:p>
        </p:txBody>
      </p:sp>
      <p:sp>
        <p:nvSpPr>
          <p:cNvPr id="3" name="Date Placeholder 2">
            <a:extLst>
              <a:ext uri="{FF2B5EF4-FFF2-40B4-BE49-F238E27FC236}">
                <a16:creationId xmlns:a16="http://schemas.microsoft.com/office/drawing/2014/main" id="{BB30EA5A-D974-47F0-8083-909D5EFB8CE0}"/>
              </a:ext>
            </a:extLst>
          </p:cNvPr>
          <p:cNvSpPr>
            <a:spLocks noGrp="1"/>
          </p:cNvSpPr>
          <p:nvPr>
            <p:ph type="dt" sz="half" idx="10"/>
          </p:nvPr>
        </p:nvSpPr>
        <p:spPr/>
        <p:txBody>
          <a:bodyPr/>
          <a:lstStyle/>
          <a:p>
            <a:r>
              <a:rPr lang="en-US"/>
              <a:t>9/19/2024</a:t>
            </a:r>
          </a:p>
        </p:txBody>
      </p:sp>
      <p:sp>
        <p:nvSpPr>
          <p:cNvPr id="4" name="Footer Placeholder 3">
            <a:extLst>
              <a:ext uri="{FF2B5EF4-FFF2-40B4-BE49-F238E27FC236}">
                <a16:creationId xmlns:a16="http://schemas.microsoft.com/office/drawing/2014/main" id="{63D8C00B-507B-45CE-B466-88D2C004A4D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88AF56A-49BC-4144-979B-E6AAE6768550}"/>
              </a:ext>
            </a:extLst>
          </p:cNvPr>
          <p:cNvSpPr>
            <a:spLocks noGrp="1"/>
          </p:cNvSpPr>
          <p:nvPr>
            <p:ph type="sldNum" sz="quarter" idx="12"/>
          </p:nvPr>
        </p:nvSpPr>
        <p:spPr/>
        <p:txBody>
          <a:bodyPr/>
          <a:lstStyle/>
          <a:p>
            <a:fld id="{5217D969-FAF6-4667-9EED-A6C98B22320E}" type="slidenum">
              <a:rPr lang="en-US" smtClean="0"/>
              <a:t>2</a:t>
            </a:fld>
            <a:endParaRPr lang="en-US"/>
          </a:p>
        </p:txBody>
      </p:sp>
      <p:sp>
        <p:nvSpPr>
          <p:cNvPr id="6" name="Title 5">
            <a:extLst>
              <a:ext uri="{FF2B5EF4-FFF2-40B4-BE49-F238E27FC236}">
                <a16:creationId xmlns:a16="http://schemas.microsoft.com/office/drawing/2014/main" id="{B88CB643-C542-49EB-AF3B-0393CC530526}"/>
              </a:ext>
            </a:extLst>
          </p:cNvPr>
          <p:cNvSpPr>
            <a:spLocks noGrp="1"/>
          </p:cNvSpPr>
          <p:nvPr>
            <p:ph type="title"/>
          </p:nvPr>
        </p:nvSpPr>
        <p:spPr/>
        <p:txBody>
          <a:bodyPr/>
          <a:lstStyle/>
          <a:p>
            <a:r>
              <a:rPr lang="en-US" dirty="0"/>
              <a:t>Juvenile Justice Planning Committee</a:t>
            </a:r>
          </a:p>
        </p:txBody>
      </p:sp>
    </p:spTree>
    <p:extLst>
      <p:ext uri="{BB962C8B-B14F-4D97-AF65-F5344CB8AC3E}">
        <p14:creationId xmlns:p14="http://schemas.microsoft.com/office/powerpoint/2010/main" val="36346615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05C6334-C3D4-4E24-B252-AC808E794929}"/>
              </a:ext>
            </a:extLst>
          </p:cNvPr>
          <p:cNvSpPr>
            <a:spLocks noGrp="1"/>
          </p:cNvSpPr>
          <p:nvPr>
            <p:ph idx="1"/>
          </p:nvPr>
        </p:nvSpPr>
        <p:spPr/>
        <p:txBody>
          <a:bodyPr>
            <a:normAutofit/>
          </a:bodyPr>
          <a:lstStyle/>
          <a:p>
            <a:pPr marL="109728" indent="0">
              <a:spcAft>
                <a:spcPts val="400"/>
              </a:spcAft>
              <a:buSzPct val="100000"/>
              <a:buNone/>
            </a:pPr>
            <a:r>
              <a:rPr lang="en-US" sz="2400" dirty="0"/>
              <a:t>Qualitative report questions may include:</a:t>
            </a:r>
          </a:p>
          <a:p>
            <a:pPr marL="109728" indent="0">
              <a:spcAft>
                <a:spcPts val="400"/>
              </a:spcAft>
              <a:buSzPct val="100000"/>
              <a:buNone/>
            </a:pPr>
            <a:endParaRPr lang="en-US" sz="2300" dirty="0"/>
          </a:p>
          <a:p>
            <a:pPr>
              <a:spcAft>
                <a:spcPts val="400"/>
              </a:spcAft>
              <a:buSzPct val="100000"/>
            </a:pPr>
            <a:r>
              <a:rPr lang="en-US" sz="2300" dirty="0"/>
              <a:t>What were your accomplishments within this reporting period?</a:t>
            </a:r>
            <a:endParaRPr lang="en-US" sz="2300" i="1" dirty="0"/>
          </a:p>
          <a:p>
            <a:pPr>
              <a:spcAft>
                <a:spcPts val="400"/>
              </a:spcAft>
              <a:buSzPct val="100000"/>
            </a:pPr>
            <a:r>
              <a:rPr lang="en-US" sz="2300" dirty="0"/>
              <a:t>What goals were accomplished as they relate to your grant application?</a:t>
            </a:r>
            <a:endParaRPr lang="en-US" sz="2300" i="1" dirty="0"/>
          </a:p>
          <a:p>
            <a:pPr>
              <a:spcAft>
                <a:spcPts val="400"/>
              </a:spcAft>
              <a:buSzPct val="100000"/>
            </a:pPr>
            <a:r>
              <a:rPr lang="en-US" sz="2300" dirty="0"/>
              <a:t>What problems/barriers did you encounter, if any, within the reporting period that prevented you from reaching your program goals or milestones?</a:t>
            </a:r>
            <a:endParaRPr lang="en-US" sz="2300" i="1" dirty="0"/>
          </a:p>
          <a:p>
            <a:pPr>
              <a:spcAft>
                <a:spcPts val="400"/>
              </a:spcAft>
              <a:buSzPct val="100000"/>
            </a:pPr>
            <a:r>
              <a:rPr lang="en-US" sz="2300" dirty="0"/>
              <a:t>Please share a success story detailing your impact.</a:t>
            </a:r>
          </a:p>
        </p:txBody>
      </p:sp>
      <p:sp>
        <p:nvSpPr>
          <p:cNvPr id="3" name="Date Placeholder 2">
            <a:extLst>
              <a:ext uri="{FF2B5EF4-FFF2-40B4-BE49-F238E27FC236}">
                <a16:creationId xmlns:a16="http://schemas.microsoft.com/office/drawing/2014/main" id="{DEAB8B9B-CEF4-4ED3-81B8-22EC11FA5346}"/>
              </a:ext>
            </a:extLst>
          </p:cNvPr>
          <p:cNvSpPr>
            <a:spLocks noGrp="1"/>
          </p:cNvSpPr>
          <p:nvPr>
            <p:ph type="dt" sz="half" idx="10"/>
          </p:nvPr>
        </p:nvSpPr>
        <p:spPr/>
        <p:txBody>
          <a:bodyPr/>
          <a:lstStyle/>
          <a:p>
            <a:r>
              <a:rPr lang="en-US"/>
              <a:t>9/19/2024</a:t>
            </a:r>
            <a:endParaRPr lang="en-US" dirty="0"/>
          </a:p>
        </p:txBody>
      </p:sp>
      <p:sp>
        <p:nvSpPr>
          <p:cNvPr id="4" name="Footer Placeholder 3">
            <a:extLst>
              <a:ext uri="{FF2B5EF4-FFF2-40B4-BE49-F238E27FC236}">
                <a16:creationId xmlns:a16="http://schemas.microsoft.com/office/drawing/2014/main" id="{0D52AE85-283C-4453-A696-F749DA3BE6CB}"/>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7C505BA-3171-4DC7-AA31-58F28A036714}"/>
              </a:ext>
            </a:extLst>
          </p:cNvPr>
          <p:cNvSpPr>
            <a:spLocks noGrp="1"/>
          </p:cNvSpPr>
          <p:nvPr>
            <p:ph type="sldNum" sz="quarter" idx="12"/>
          </p:nvPr>
        </p:nvSpPr>
        <p:spPr/>
        <p:txBody>
          <a:bodyPr/>
          <a:lstStyle/>
          <a:p>
            <a:fld id="{5217D969-FAF6-4667-9EED-A6C98B22320E}" type="slidenum">
              <a:rPr lang="en-US" smtClean="0"/>
              <a:t>20</a:t>
            </a:fld>
            <a:endParaRPr lang="en-US" dirty="0"/>
          </a:p>
        </p:txBody>
      </p:sp>
      <p:sp>
        <p:nvSpPr>
          <p:cNvPr id="6" name="Title 5">
            <a:extLst>
              <a:ext uri="{FF2B5EF4-FFF2-40B4-BE49-F238E27FC236}">
                <a16:creationId xmlns:a16="http://schemas.microsoft.com/office/drawing/2014/main" id="{2420A969-F4C0-44F7-93A8-67FD9D680F38}"/>
              </a:ext>
            </a:extLst>
          </p:cNvPr>
          <p:cNvSpPr>
            <a:spLocks noGrp="1"/>
          </p:cNvSpPr>
          <p:nvPr>
            <p:ph type="title"/>
          </p:nvPr>
        </p:nvSpPr>
        <p:spPr/>
        <p:txBody>
          <a:bodyPr/>
          <a:lstStyle/>
          <a:p>
            <a:r>
              <a:rPr lang="en-US" dirty="0"/>
              <a:t>JJ Mid/Final Report Questions</a:t>
            </a:r>
          </a:p>
        </p:txBody>
      </p:sp>
    </p:spTree>
    <p:extLst>
      <p:ext uri="{BB962C8B-B14F-4D97-AF65-F5344CB8AC3E}">
        <p14:creationId xmlns:p14="http://schemas.microsoft.com/office/powerpoint/2010/main" val="2165777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B7149199-3BCF-4206-9035-DE4014291FC0}"/>
              </a:ext>
            </a:extLst>
          </p:cNvPr>
          <p:cNvPicPr>
            <a:picLocks noGrp="1" noChangeAspect="1"/>
          </p:cNvPicPr>
          <p:nvPr>
            <p:ph idx="1"/>
          </p:nvPr>
        </p:nvPicPr>
        <p:blipFill rotWithShape="1">
          <a:blip r:embed="rId3"/>
          <a:srcRect t="4240"/>
          <a:stretch/>
        </p:blipFill>
        <p:spPr>
          <a:xfrm>
            <a:off x="883577" y="1417637"/>
            <a:ext cx="7376845" cy="4640833"/>
          </a:xfrm>
          <a:prstGeom prst="rect">
            <a:avLst/>
          </a:prstGeom>
        </p:spPr>
      </p:pic>
      <p:sp>
        <p:nvSpPr>
          <p:cNvPr id="3" name="Date Placeholder 2">
            <a:extLst>
              <a:ext uri="{FF2B5EF4-FFF2-40B4-BE49-F238E27FC236}">
                <a16:creationId xmlns:a16="http://schemas.microsoft.com/office/drawing/2014/main" id="{DEAB8B9B-CEF4-4ED3-81B8-22EC11FA5346}"/>
              </a:ext>
            </a:extLst>
          </p:cNvPr>
          <p:cNvSpPr>
            <a:spLocks noGrp="1"/>
          </p:cNvSpPr>
          <p:nvPr>
            <p:ph type="dt" sz="half" idx="10"/>
          </p:nvPr>
        </p:nvSpPr>
        <p:spPr/>
        <p:txBody>
          <a:bodyPr/>
          <a:lstStyle/>
          <a:p>
            <a:r>
              <a:rPr lang="en-US"/>
              <a:t>9/19/2024</a:t>
            </a:r>
            <a:endParaRPr lang="en-US" dirty="0"/>
          </a:p>
        </p:txBody>
      </p:sp>
      <p:sp>
        <p:nvSpPr>
          <p:cNvPr id="4" name="Footer Placeholder 3">
            <a:extLst>
              <a:ext uri="{FF2B5EF4-FFF2-40B4-BE49-F238E27FC236}">
                <a16:creationId xmlns:a16="http://schemas.microsoft.com/office/drawing/2014/main" id="{0D52AE85-283C-4453-A696-F749DA3BE6CB}"/>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7C505BA-3171-4DC7-AA31-58F28A036714}"/>
              </a:ext>
            </a:extLst>
          </p:cNvPr>
          <p:cNvSpPr>
            <a:spLocks noGrp="1"/>
          </p:cNvSpPr>
          <p:nvPr>
            <p:ph type="sldNum" sz="quarter" idx="12"/>
          </p:nvPr>
        </p:nvSpPr>
        <p:spPr/>
        <p:txBody>
          <a:bodyPr/>
          <a:lstStyle/>
          <a:p>
            <a:fld id="{5217D969-FAF6-4667-9EED-A6C98B22320E}" type="slidenum">
              <a:rPr lang="en-US" smtClean="0"/>
              <a:t>21</a:t>
            </a:fld>
            <a:endParaRPr lang="en-US" dirty="0"/>
          </a:p>
        </p:txBody>
      </p:sp>
      <p:sp>
        <p:nvSpPr>
          <p:cNvPr id="6" name="Title 5">
            <a:extLst>
              <a:ext uri="{FF2B5EF4-FFF2-40B4-BE49-F238E27FC236}">
                <a16:creationId xmlns:a16="http://schemas.microsoft.com/office/drawing/2014/main" id="{2420A969-F4C0-44F7-93A8-67FD9D680F38}"/>
              </a:ext>
            </a:extLst>
          </p:cNvPr>
          <p:cNvSpPr>
            <a:spLocks noGrp="1"/>
          </p:cNvSpPr>
          <p:nvPr>
            <p:ph type="title"/>
          </p:nvPr>
        </p:nvSpPr>
        <p:spPr/>
        <p:txBody>
          <a:bodyPr/>
          <a:lstStyle/>
          <a:p>
            <a:r>
              <a:rPr lang="en-US" dirty="0"/>
              <a:t>JJ Mid/Final Reports</a:t>
            </a:r>
          </a:p>
        </p:txBody>
      </p:sp>
    </p:spTree>
    <p:extLst>
      <p:ext uri="{BB962C8B-B14F-4D97-AF65-F5344CB8AC3E}">
        <p14:creationId xmlns:p14="http://schemas.microsoft.com/office/powerpoint/2010/main" val="29065515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D78A2AB-8F4F-4A78-A619-D25AC3FF56D0}"/>
              </a:ext>
            </a:extLst>
          </p:cNvPr>
          <p:cNvSpPr>
            <a:spLocks noGrp="1"/>
          </p:cNvSpPr>
          <p:nvPr>
            <p:ph idx="1"/>
          </p:nvPr>
        </p:nvSpPr>
        <p:spPr/>
        <p:txBody>
          <a:bodyPr/>
          <a:lstStyle/>
          <a:p>
            <a:r>
              <a:rPr lang="en-US" dirty="0"/>
              <a:t>Establish a recordkeeping system and collect data based on the required reporting elements</a:t>
            </a:r>
          </a:p>
          <a:p>
            <a:endParaRPr lang="en-US" dirty="0"/>
          </a:p>
          <a:p>
            <a:r>
              <a:rPr lang="en-US" dirty="0"/>
              <a:t>Be honest about barriers, realistic about successes</a:t>
            </a:r>
          </a:p>
          <a:p>
            <a:endParaRPr lang="en-US" dirty="0"/>
          </a:p>
          <a:p>
            <a:r>
              <a:rPr lang="en-US" dirty="0"/>
              <a:t>Contact the GCC if you experience any difficulty executing the work of your project – we want to support you!</a:t>
            </a:r>
          </a:p>
        </p:txBody>
      </p:sp>
      <p:sp>
        <p:nvSpPr>
          <p:cNvPr id="3" name="Date Placeholder 2">
            <a:extLst>
              <a:ext uri="{FF2B5EF4-FFF2-40B4-BE49-F238E27FC236}">
                <a16:creationId xmlns:a16="http://schemas.microsoft.com/office/drawing/2014/main" id="{69E8DADA-2E15-4C20-9E90-D9E2BB42DC5A}"/>
              </a:ext>
            </a:extLst>
          </p:cNvPr>
          <p:cNvSpPr>
            <a:spLocks noGrp="1"/>
          </p:cNvSpPr>
          <p:nvPr>
            <p:ph type="dt" sz="half" idx="10"/>
          </p:nvPr>
        </p:nvSpPr>
        <p:spPr/>
        <p:txBody>
          <a:bodyPr/>
          <a:lstStyle/>
          <a:p>
            <a:r>
              <a:rPr lang="en-US"/>
              <a:t>9/19/2024</a:t>
            </a:r>
            <a:endParaRPr lang="en-US" dirty="0"/>
          </a:p>
        </p:txBody>
      </p:sp>
      <p:sp>
        <p:nvSpPr>
          <p:cNvPr id="4" name="Footer Placeholder 3">
            <a:extLst>
              <a:ext uri="{FF2B5EF4-FFF2-40B4-BE49-F238E27FC236}">
                <a16:creationId xmlns:a16="http://schemas.microsoft.com/office/drawing/2014/main" id="{C114C82A-DE12-4564-918B-AAC96447BFA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30C3B294-6D3C-4DD6-9869-AD78B893EE10}"/>
              </a:ext>
            </a:extLst>
          </p:cNvPr>
          <p:cNvSpPr>
            <a:spLocks noGrp="1"/>
          </p:cNvSpPr>
          <p:nvPr>
            <p:ph type="sldNum" sz="quarter" idx="12"/>
          </p:nvPr>
        </p:nvSpPr>
        <p:spPr/>
        <p:txBody>
          <a:bodyPr/>
          <a:lstStyle/>
          <a:p>
            <a:fld id="{5217D969-FAF6-4667-9EED-A6C98B22320E}" type="slidenum">
              <a:rPr lang="en-US" smtClean="0"/>
              <a:t>22</a:t>
            </a:fld>
            <a:endParaRPr lang="en-US" dirty="0"/>
          </a:p>
        </p:txBody>
      </p:sp>
      <p:sp>
        <p:nvSpPr>
          <p:cNvPr id="6" name="Title 5">
            <a:extLst>
              <a:ext uri="{FF2B5EF4-FFF2-40B4-BE49-F238E27FC236}">
                <a16:creationId xmlns:a16="http://schemas.microsoft.com/office/drawing/2014/main" id="{960A6347-2B53-41EF-94E8-2230170D02FE}"/>
              </a:ext>
            </a:extLst>
          </p:cNvPr>
          <p:cNvSpPr>
            <a:spLocks noGrp="1"/>
          </p:cNvSpPr>
          <p:nvPr>
            <p:ph type="title"/>
          </p:nvPr>
        </p:nvSpPr>
        <p:spPr/>
        <p:txBody>
          <a:bodyPr/>
          <a:lstStyle/>
          <a:p>
            <a:r>
              <a:rPr lang="en-US" dirty="0"/>
              <a:t>JJ Reporting Tips</a:t>
            </a:r>
          </a:p>
        </p:txBody>
      </p:sp>
    </p:spTree>
    <p:extLst>
      <p:ext uri="{BB962C8B-B14F-4D97-AF65-F5344CB8AC3E}">
        <p14:creationId xmlns:p14="http://schemas.microsoft.com/office/powerpoint/2010/main" val="14572916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400621C-4EA5-4F8B-8DFD-2B8B59ED6C81}"/>
              </a:ext>
            </a:extLst>
          </p:cNvPr>
          <p:cNvSpPr>
            <a:spLocks noGrp="1"/>
          </p:cNvSpPr>
          <p:nvPr>
            <p:ph idx="1"/>
          </p:nvPr>
        </p:nvSpPr>
        <p:spPr/>
        <p:txBody>
          <a:bodyPr>
            <a:normAutofit/>
          </a:bodyPr>
          <a:lstStyle/>
          <a:p>
            <a:pPr marL="109728" indent="0">
              <a:buNone/>
            </a:pPr>
            <a:r>
              <a:rPr lang="en-US" sz="2800" dirty="0"/>
              <a:t>If you need assistance with required reports, contact a member for the Juvenile Justice Planning Team:</a:t>
            </a:r>
          </a:p>
          <a:p>
            <a:pPr marL="109728" indent="0" algn="ctr">
              <a:buNone/>
            </a:pPr>
            <a:r>
              <a:rPr lang="en-US" sz="2800" dirty="0"/>
              <a:t>(919)733-4564</a:t>
            </a:r>
          </a:p>
          <a:p>
            <a:pPr marL="109728" indent="0" algn="ctr">
              <a:buNone/>
            </a:pPr>
            <a:endParaRPr lang="en-US" sz="2800" dirty="0"/>
          </a:p>
          <a:p>
            <a:pPr marL="109728" indent="0" algn="ctr">
              <a:buNone/>
            </a:pPr>
            <a:endParaRPr lang="en-US" sz="2800" dirty="0"/>
          </a:p>
        </p:txBody>
      </p:sp>
      <p:sp>
        <p:nvSpPr>
          <p:cNvPr id="5" name="Slide Number Placeholder 4">
            <a:extLst>
              <a:ext uri="{FF2B5EF4-FFF2-40B4-BE49-F238E27FC236}">
                <a16:creationId xmlns:a16="http://schemas.microsoft.com/office/drawing/2014/main" id="{5FF974BA-A525-4588-B89C-A5DDB4C42D5B}"/>
              </a:ext>
            </a:extLst>
          </p:cNvPr>
          <p:cNvSpPr>
            <a:spLocks noGrp="1"/>
          </p:cNvSpPr>
          <p:nvPr>
            <p:ph type="sldNum" sz="quarter" idx="12"/>
          </p:nvPr>
        </p:nvSpPr>
        <p:spPr/>
        <p:txBody>
          <a:bodyPr/>
          <a:lstStyle/>
          <a:p>
            <a:fld id="{5217D969-FAF6-4667-9EED-A6C98B22320E}" type="slidenum">
              <a:rPr lang="en-US" smtClean="0"/>
              <a:t>23</a:t>
            </a:fld>
            <a:endParaRPr lang="en-US" dirty="0"/>
          </a:p>
        </p:txBody>
      </p:sp>
      <p:sp>
        <p:nvSpPr>
          <p:cNvPr id="6" name="Title 5">
            <a:extLst>
              <a:ext uri="{FF2B5EF4-FFF2-40B4-BE49-F238E27FC236}">
                <a16:creationId xmlns:a16="http://schemas.microsoft.com/office/drawing/2014/main" id="{CBC411B6-EFF5-48F6-8233-37101FCCEBAE}"/>
              </a:ext>
            </a:extLst>
          </p:cNvPr>
          <p:cNvSpPr>
            <a:spLocks noGrp="1"/>
          </p:cNvSpPr>
          <p:nvPr>
            <p:ph type="title"/>
          </p:nvPr>
        </p:nvSpPr>
        <p:spPr/>
        <p:txBody>
          <a:bodyPr>
            <a:normAutofit/>
          </a:bodyPr>
          <a:lstStyle/>
          <a:p>
            <a:r>
              <a:rPr lang="en-US" dirty="0"/>
              <a:t>Questions?</a:t>
            </a:r>
          </a:p>
        </p:txBody>
      </p:sp>
      <p:graphicFrame>
        <p:nvGraphicFramePr>
          <p:cNvPr id="3" name="Table 3">
            <a:extLst>
              <a:ext uri="{FF2B5EF4-FFF2-40B4-BE49-F238E27FC236}">
                <a16:creationId xmlns:a16="http://schemas.microsoft.com/office/drawing/2014/main" id="{16069F2F-8F14-499A-815C-1FE79A80AE82}"/>
              </a:ext>
            </a:extLst>
          </p:cNvPr>
          <p:cNvGraphicFramePr>
            <a:graphicFrameLocks noGrp="1"/>
          </p:cNvGraphicFramePr>
          <p:nvPr>
            <p:extLst>
              <p:ext uri="{D42A27DB-BD31-4B8C-83A1-F6EECF244321}">
                <p14:modId xmlns:p14="http://schemas.microsoft.com/office/powerpoint/2010/main" val="605639921"/>
              </p:ext>
            </p:extLst>
          </p:nvPr>
        </p:nvGraphicFramePr>
        <p:xfrm>
          <a:off x="1156316" y="3429000"/>
          <a:ext cx="6831367" cy="2407920"/>
        </p:xfrm>
        <a:graphic>
          <a:graphicData uri="http://schemas.openxmlformats.org/drawingml/2006/table">
            <a:tbl>
              <a:tblPr firstRow="1" bandRow="1">
                <a:tableStyleId>{2D5ABB26-0587-4C30-8999-92F81FD0307C}</a:tableStyleId>
              </a:tblPr>
              <a:tblGrid>
                <a:gridCol w="2685056">
                  <a:extLst>
                    <a:ext uri="{9D8B030D-6E8A-4147-A177-3AD203B41FA5}">
                      <a16:colId xmlns:a16="http://schemas.microsoft.com/office/drawing/2014/main" val="3049455737"/>
                    </a:ext>
                  </a:extLst>
                </a:gridCol>
                <a:gridCol w="4146311">
                  <a:extLst>
                    <a:ext uri="{9D8B030D-6E8A-4147-A177-3AD203B41FA5}">
                      <a16:colId xmlns:a16="http://schemas.microsoft.com/office/drawing/2014/main" val="873845794"/>
                    </a:ext>
                  </a:extLst>
                </a:gridCol>
              </a:tblGrid>
              <a:tr h="370840">
                <a:tc>
                  <a:txBody>
                    <a:bodyPr/>
                    <a:lstStyle/>
                    <a:p>
                      <a:r>
                        <a:rPr lang="en-US" sz="2000" b="1" dirty="0"/>
                        <a:t>Adonicca McAllister</a:t>
                      </a:r>
                      <a:r>
                        <a:rPr lang="en-US" sz="2000" dirty="0"/>
                        <a:t>,</a:t>
                      </a:r>
                    </a:p>
                    <a:p>
                      <a:r>
                        <a:rPr lang="en-US" sz="2000" dirty="0"/>
                        <a:t>Lead Planner</a:t>
                      </a:r>
                    </a:p>
                  </a:txBody>
                  <a:tcPr/>
                </a:tc>
                <a:tc>
                  <a:txBody>
                    <a:bodyPr/>
                    <a:lstStyle/>
                    <a:p>
                      <a:r>
                        <a:rPr lang="en-US" sz="2000" dirty="0"/>
                        <a:t>adonicca.mcallister@ncdps.gov</a:t>
                      </a:r>
                    </a:p>
                  </a:txBody>
                  <a:tcPr/>
                </a:tc>
                <a:extLst>
                  <a:ext uri="{0D108BD9-81ED-4DB2-BD59-A6C34878D82A}">
                    <a16:rowId xmlns:a16="http://schemas.microsoft.com/office/drawing/2014/main" val="2981946285"/>
                  </a:ext>
                </a:extLst>
              </a:tr>
              <a:tr h="370840">
                <a:tc>
                  <a:txBody>
                    <a:bodyPr/>
                    <a:lstStyle/>
                    <a:p>
                      <a:r>
                        <a:rPr lang="en-US" sz="2000" b="1" dirty="0"/>
                        <a:t>Toni Lockley</a:t>
                      </a:r>
                      <a:r>
                        <a:rPr lang="en-US" sz="2000" dirty="0"/>
                        <a:t>, </a:t>
                      </a:r>
                    </a:p>
                    <a:p>
                      <a:r>
                        <a:rPr lang="en-US" sz="2000" dirty="0"/>
                        <a:t>CJA Coordinator</a:t>
                      </a:r>
                    </a:p>
                  </a:txBody>
                  <a:tcPr/>
                </a:tc>
                <a:tc>
                  <a:txBody>
                    <a:bodyPr/>
                    <a:lstStyle/>
                    <a:p>
                      <a:r>
                        <a:rPr lang="en-US" sz="2000" dirty="0"/>
                        <a:t>toni.lockley1@ncdps.gov</a:t>
                      </a:r>
                    </a:p>
                    <a:p>
                      <a:endParaRPr lang="en-US" sz="2000" dirty="0"/>
                    </a:p>
                  </a:txBody>
                  <a:tcPr/>
                </a:tc>
                <a:extLst>
                  <a:ext uri="{0D108BD9-81ED-4DB2-BD59-A6C34878D82A}">
                    <a16:rowId xmlns:a16="http://schemas.microsoft.com/office/drawing/2014/main" val="1364347751"/>
                  </a:ext>
                </a:extLst>
              </a:tr>
              <a:tr h="370840">
                <a:tc>
                  <a:txBody>
                    <a:bodyPr/>
                    <a:lstStyle/>
                    <a:p>
                      <a:r>
                        <a:rPr lang="en-US" sz="2000" b="1" dirty="0"/>
                        <a:t>Marty Brown</a:t>
                      </a:r>
                    </a:p>
                    <a:p>
                      <a:r>
                        <a:rPr lang="en-US" sz="2000" dirty="0"/>
                        <a:t>JJ Planner</a:t>
                      </a:r>
                    </a:p>
                    <a:p>
                      <a:endParaRPr lang="en-US" sz="20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t>marty.brown1@ncdps.gov</a:t>
                      </a:r>
                    </a:p>
                    <a:p>
                      <a:endParaRPr lang="en-US" sz="2000" dirty="0"/>
                    </a:p>
                  </a:txBody>
                  <a:tcPr/>
                </a:tc>
                <a:extLst>
                  <a:ext uri="{0D108BD9-81ED-4DB2-BD59-A6C34878D82A}">
                    <a16:rowId xmlns:a16="http://schemas.microsoft.com/office/drawing/2014/main" val="726870281"/>
                  </a:ext>
                </a:extLst>
              </a:tr>
            </a:tbl>
          </a:graphicData>
        </a:graphic>
      </p:graphicFrame>
      <p:sp>
        <p:nvSpPr>
          <p:cNvPr id="4" name="Date Placeholder 3">
            <a:extLst>
              <a:ext uri="{FF2B5EF4-FFF2-40B4-BE49-F238E27FC236}">
                <a16:creationId xmlns:a16="http://schemas.microsoft.com/office/drawing/2014/main" id="{AA766288-6545-FEF8-12C8-9D466BE6E50A}"/>
              </a:ext>
            </a:extLst>
          </p:cNvPr>
          <p:cNvSpPr>
            <a:spLocks noGrp="1"/>
          </p:cNvSpPr>
          <p:nvPr>
            <p:ph type="dt" sz="half" idx="10"/>
          </p:nvPr>
        </p:nvSpPr>
        <p:spPr/>
        <p:txBody>
          <a:bodyPr/>
          <a:lstStyle/>
          <a:p>
            <a:r>
              <a:rPr lang="en-US"/>
              <a:t>9/19/2024</a:t>
            </a:r>
            <a:endParaRPr lang="en-US" dirty="0"/>
          </a:p>
        </p:txBody>
      </p:sp>
      <p:sp>
        <p:nvSpPr>
          <p:cNvPr id="7" name="Footer Placeholder 6">
            <a:extLst>
              <a:ext uri="{FF2B5EF4-FFF2-40B4-BE49-F238E27FC236}">
                <a16:creationId xmlns:a16="http://schemas.microsoft.com/office/drawing/2014/main" id="{3BFFE888-6B6B-7526-0860-5F6FA21A1B13}"/>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786823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6B85A61-6C86-41B9-BEAC-E18F353BD49C}"/>
              </a:ext>
            </a:extLst>
          </p:cNvPr>
          <p:cNvSpPr>
            <a:spLocks noGrp="1"/>
          </p:cNvSpPr>
          <p:nvPr>
            <p:ph idx="1"/>
          </p:nvPr>
        </p:nvSpPr>
        <p:spPr/>
        <p:txBody>
          <a:bodyPr/>
          <a:lstStyle/>
          <a:p>
            <a:pPr marL="109728" indent="0">
              <a:buNone/>
            </a:pPr>
            <a:r>
              <a:rPr lang="en-US" sz="2800" dirty="0"/>
              <a:t>Juvenile Justice Planning Committee funds programs through two Federal grant programs:</a:t>
            </a:r>
          </a:p>
          <a:p>
            <a:endParaRPr lang="en-US" dirty="0"/>
          </a:p>
          <a:p>
            <a:r>
              <a:rPr lang="en-US" sz="2400" dirty="0"/>
              <a:t>U.S. Department of Health and Human Services – Child Abuse Prevention and Treatment Act (CAPTA)</a:t>
            </a:r>
          </a:p>
          <a:p>
            <a:pPr lvl="1"/>
            <a:r>
              <a:rPr lang="en-US" dirty="0"/>
              <a:t> </a:t>
            </a:r>
            <a:r>
              <a:rPr lang="en-US" b="1" dirty="0">
                <a:solidFill>
                  <a:srgbClr val="FFFF00"/>
                </a:solidFill>
              </a:rPr>
              <a:t>Children’s Justice Act </a:t>
            </a:r>
            <a:r>
              <a:rPr lang="en-US" dirty="0">
                <a:solidFill>
                  <a:srgbClr val="FFFF00"/>
                </a:solidFill>
              </a:rPr>
              <a:t>funding priority </a:t>
            </a:r>
            <a:r>
              <a:rPr lang="en-US" u="sng" dirty="0">
                <a:solidFill>
                  <a:srgbClr val="FFFF00"/>
                </a:solidFill>
              </a:rPr>
              <a:t>ONLY</a:t>
            </a:r>
          </a:p>
          <a:p>
            <a:pPr lvl="1"/>
            <a:endParaRPr lang="en-US" dirty="0"/>
          </a:p>
          <a:p>
            <a:pPr lvl="0"/>
            <a:r>
              <a:rPr lang="en-US" sz="2400" dirty="0"/>
              <a:t>Office of Juvenile Justice and Delinquency Prevention – Title II Formula Grant Program </a:t>
            </a:r>
          </a:p>
          <a:p>
            <a:pPr lvl="1"/>
            <a:r>
              <a:rPr lang="en-US" b="1" dirty="0">
                <a:solidFill>
                  <a:srgbClr val="FFFF00"/>
                </a:solidFill>
              </a:rPr>
              <a:t>Juvenile Justice </a:t>
            </a:r>
            <a:r>
              <a:rPr lang="en-US" dirty="0">
                <a:solidFill>
                  <a:srgbClr val="FFFF00"/>
                </a:solidFill>
              </a:rPr>
              <a:t>funding priorities</a:t>
            </a:r>
          </a:p>
          <a:p>
            <a:endParaRPr lang="en-US" dirty="0"/>
          </a:p>
        </p:txBody>
      </p:sp>
      <p:sp>
        <p:nvSpPr>
          <p:cNvPr id="3" name="Date Placeholder 2">
            <a:extLst>
              <a:ext uri="{FF2B5EF4-FFF2-40B4-BE49-F238E27FC236}">
                <a16:creationId xmlns:a16="http://schemas.microsoft.com/office/drawing/2014/main" id="{5EED8A06-CD82-44C4-BCEA-D421EFC641F8}"/>
              </a:ext>
            </a:extLst>
          </p:cNvPr>
          <p:cNvSpPr>
            <a:spLocks noGrp="1"/>
          </p:cNvSpPr>
          <p:nvPr>
            <p:ph type="dt" sz="half" idx="10"/>
          </p:nvPr>
        </p:nvSpPr>
        <p:spPr/>
        <p:txBody>
          <a:bodyPr/>
          <a:lstStyle/>
          <a:p>
            <a:r>
              <a:rPr lang="en-US"/>
              <a:t>9/19/2024</a:t>
            </a:r>
          </a:p>
        </p:txBody>
      </p:sp>
      <p:sp>
        <p:nvSpPr>
          <p:cNvPr id="4" name="Footer Placeholder 3">
            <a:extLst>
              <a:ext uri="{FF2B5EF4-FFF2-40B4-BE49-F238E27FC236}">
                <a16:creationId xmlns:a16="http://schemas.microsoft.com/office/drawing/2014/main" id="{01D00F3A-9F3D-4982-AC48-FA9E7B20D4A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FBC342-7A4C-4B5A-842F-1B863BE3BF73}"/>
              </a:ext>
            </a:extLst>
          </p:cNvPr>
          <p:cNvSpPr>
            <a:spLocks noGrp="1"/>
          </p:cNvSpPr>
          <p:nvPr>
            <p:ph type="sldNum" sz="quarter" idx="12"/>
          </p:nvPr>
        </p:nvSpPr>
        <p:spPr/>
        <p:txBody>
          <a:bodyPr/>
          <a:lstStyle/>
          <a:p>
            <a:fld id="{5217D969-FAF6-4667-9EED-A6C98B22320E}" type="slidenum">
              <a:rPr lang="en-US" smtClean="0"/>
              <a:pPr/>
              <a:t>3</a:t>
            </a:fld>
            <a:endParaRPr lang="en-US"/>
          </a:p>
        </p:txBody>
      </p:sp>
      <p:sp>
        <p:nvSpPr>
          <p:cNvPr id="6" name="Title 5">
            <a:extLst>
              <a:ext uri="{FF2B5EF4-FFF2-40B4-BE49-F238E27FC236}">
                <a16:creationId xmlns:a16="http://schemas.microsoft.com/office/drawing/2014/main" id="{348D970F-F25E-49BC-863A-6ABB0ADB8A50}"/>
              </a:ext>
            </a:extLst>
          </p:cNvPr>
          <p:cNvSpPr>
            <a:spLocks noGrp="1"/>
          </p:cNvSpPr>
          <p:nvPr>
            <p:ph type="title"/>
          </p:nvPr>
        </p:nvSpPr>
        <p:spPr/>
        <p:txBody>
          <a:bodyPr/>
          <a:lstStyle/>
          <a:p>
            <a:r>
              <a:rPr lang="en-US" dirty="0"/>
              <a:t>Federal Funding Sources</a:t>
            </a:r>
          </a:p>
        </p:txBody>
      </p:sp>
    </p:spTree>
    <p:extLst>
      <p:ext uri="{BB962C8B-B14F-4D97-AF65-F5344CB8AC3E}">
        <p14:creationId xmlns:p14="http://schemas.microsoft.com/office/powerpoint/2010/main" val="1973673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D9646458-2B62-49A0-A937-2335CC3DD24C}"/>
              </a:ext>
            </a:extLst>
          </p:cNvPr>
          <p:cNvSpPr>
            <a:spLocks noGrp="1"/>
          </p:cNvSpPr>
          <p:nvPr>
            <p:ph idx="1"/>
          </p:nvPr>
        </p:nvSpPr>
        <p:spPr/>
        <p:txBody>
          <a:bodyPr>
            <a:normAutofit/>
          </a:bodyPr>
          <a:lstStyle/>
          <a:p>
            <a:r>
              <a:rPr lang="en-US" dirty="0"/>
              <a:t>Section 107(a) of CAPTA</a:t>
            </a:r>
          </a:p>
          <a:p>
            <a:r>
              <a:rPr lang="en-US" dirty="0"/>
              <a:t>Grants awarded are to be used to develop and operate programs designed to improve the assessment, investigation, and prosecution of suspected child abuse and neglect cases in the State</a:t>
            </a:r>
          </a:p>
          <a:p>
            <a:r>
              <a:rPr lang="en-US" dirty="0"/>
              <a:t>Direct services are </a:t>
            </a:r>
            <a:r>
              <a:rPr lang="en-US" u="sng" dirty="0"/>
              <a:t>not</a:t>
            </a:r>
            <a:r>
              <a:rPr lang="en-US" dirty="0"/>
              <a:t> allowable</a:t>
            </a:r>
          </a:p>
          <a:p>
            <a:pPr marL="109728" indent="0">
              <a:buNone/>
            </a:pPr>
            <a:endParaRPr lang="en-US" dirty="0"/>
          </a:p>
          <a:p>
            <a:pPr marL="109728" indent="0" algn="ctr">
              <a:buNone/>
            </a:pPr>
            <a:r>
              <a:rPr lang="en-US" b="1" dirty="0">
                <a:solidFill>
                  <a:srgbClr val="FF0000"/>
                </a:solidFill>
              </a:rPr>
              <a:t>CJA funds are not designed to support primary prevention programs or treatment services</a:t>
            </a:r>
          </a:p>
        </p:txBody>
      </p:sp>
      <p:sp>
        <p:nvSpPr>
          <p:cNvPr id="3" name="Date Placeholder 2">
            <a:extLst>
              <a:ext uri="{FF2B5EF4-FFF2-40B4-BE49-F238E27FC236}">
                <a16:creationId xmlns:a16="http://schemas.microsoft.com/office/drawing/2014/main" id="{0BEA9E97-F87D-43E2-A5A4-C4065C72C1FA}"/>
              </a:ext>
            </a:extLst>
          </p:cNvPr>
          <p:cNvSpPr>
            <a:spLocks noGrp="1"/>
          </p:cNvSpPr>
          <p:nvPr>
            <p:ph type="dt" sz="half" idx="10"/>
          </p:nvPr>
        </p:nvSpPr>
        <p:spPr/>
        <p:txBody>
          <a:bodyPr/>
          <a:lstStyle/>
          <a:p>
            <a:r>
              <a:rPr lang="en-US"/>
              <a:t>9/19/2024</a:t>
            </a:r>
          </a:p>
        </p:txBody>
      </p:sp>
      <p:sp>
        <p:nvSpPr>
          <p:cNvPr id="4" name="Footer Placeholder 3">
            <a:extLst>
              <a:ext uri="{FF2B5EF4-FFF2-40B4-BE49-F238E27FC236}">
                <a16:creationId xmlns:a16="http://schemas.microsoft.com/office/drawing/2014/main" id="{50B1610E-2E00-4D85-B60B-F643C3D75AB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5DA306B-C927-4572-A1BF-F863CBAC397F}"/>
              </a:ext>
            </a:extLst>
          </p:cNvPr>
          <p:cNvSpPr>
            <a:spLocks noGrp="1"/>
          </p:cNvSpPr>
          <p:nvPr>
            <p:ph type="sldNum" sz="quarter" idx="12"/>
          </p:nvPr>
        </p:nvSpPr>
        <p:spPr/>
        <p:txBody>
          <a:bodyPr/>
          <a:lstStyle/>
          <a:p>
            <a:fld id="{5217D969-FAF6-4667-9EED-A6C98B22320E}" type="slidenum">
              <a:rPr lang="en-US" smtClean="0"/>
              <a:t>4</a:t>
            </a:fld>
            <a:endParaRPr lang="en-US"/>
          </a:p>
        </p:txBody>
      </p:sp>
      <p:sp>
        <p:nvSpPr>
          <p:cNvPr id="6" name="Title 5">
            <a:extLst>
              <a:ext uri="{FF2B5EF4-FFF2-40B4-BE49-F238E27FC236}">
                <a16:creationId xmlns:a16="http://schemas.microsoft.com/office/drawing/2014/main" id="{E5AA9FDC-4E4F-4BAE-BA10-16F57B87D1CA}"/>
              </a:ext>
            </a:extLst>
          </p:cNvPr>
          <p:cNvSpPr>
            <a:spLocks noGrp="1"/>
          </p:cNvSpPr>
          <p:nvPr>
            <p:ph type="title"/>
          </p:nvPr>
        </p:nvSpPr>
        <p:spPr/>
        <p:txBody>
          <a:bodyPr>
            <a:normAutofit fontScale="90000"/>
          </a:bodyPr>
          <a:lstStyle/>
          <a:p>
            <a:r>
              <a:rPr lang="en-US" dirty="0"/>
              <a:t>Children’s Justice Act Funding Requirements</a:t>
            </a:r>
          </a:p>
        </p:txBody>
      </p:sp>
    </p:spTree>
    <p:extLst>
      <p:ext uri="{BB962C8B-B14F-4D97-AF65-F5344CB8AC3E}">
        <p14:creationId xmlns:p14="http://schemas.microsoft.com/office/powerpoint/2010/main" val="3608396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D1D8A0C-F513-4E31-893C-5E1E7EAB7494}"/>
              </a:ext>
            </a:extLst>
          </p:cNvPr>
          <p:cNvSpPr>
            <a:spLocks noGrp="1"/>
          </p:cNvSpPr>
          <p:nvPr>
            <p:ph idx="1"/>
          </p:nvPr>
        </p:nvSpPr>
        <p:spPr/>
        <p:txBody>
          <a:bodyPr>
            <a:normAutofit/>
          </a:bodyPr>
          <a:lstStyle/>
          <a:p>
            <a:pPr marL="109728" indent="0">
              <a:buNone/>
            </a:pPr>
            <a:r>
              <a:rPr lang="en-US" dirty="0"/>
              <a:t>OJJDP provides funds directly to states to help them implement comprehensive juvenile justice plans based on the needs in their jurisdictions. </a:t>
            </a:r>
          </a:p>
          <a:p>
            <a:pPr marL="109728" indent="0">
              <a:buNone/>
            </a:pPr>
            <a:endParaRPr lang="en-US" dirty="0"/>
          </a:p>
          <a:p>
            <a:r>
              <a:rPr lang="en-US" dirty="0"/>
              <a:t>The GCC funds programs that support </a:t>
            </a:r>
            <a:r>
              <a:rPr lang="en-US" b="1" dirty="0"/>
              <a:t>23 Federally required program areas</a:t>
            </a:r>
          </a:p>
          <a:p>
            <a:pPr marL="109728" indent="0">
              <a:buNone/>
            </a:pPr>
            <a:endParaRPr lang="en-US" dirty="0"/>
          </a:p>
          <a:p>
            <a:r>
              <a:rPr lang="en-US" dirty="0"/>
              <a:t>We report performance for budgeted programs to the Office of Juvenile Justice and Delinquency Prevention</a:t>
            </a:r>
          </a:p>
        </p:txBody>
      </p:sp>
      <p:sp>
        <p:nvSpPr>
          <p:cNvPr id="3" name="Date Placeholder 2">
            <a:extLst>
              <a:ext uri="{FF2B5EF4-FFF2-40B4-BE49-F238E27FC236}">
                <a16:creationId xmlns:a16="http://schemas.microsoft.com/office/drawing/2014/main" id="{40B9E8CB-6A65-471F-9D52-C7CA243A2F9B}"/>
              </a:ext>
            </a:extLst>
          </p:cNvPr>
          <p:cNvSpPr>
            <a:spLocks noGrp="1"/>
          </p:cNvSpPr>
          <p:nvPr>
            <p:ph type="dt" sz="half" idx="10"/>
          </p:nvPr>
        </p:nvSpPr>
        <p:spPr/>
        <p:txBody>
          <a:bodyPr/>
          <a:lstStyle/>
          <a:p>
            <a:r>
              <a:rPr lang="en-US"/>
              <a:t>9/19/2024</a:t>
            </a:r>
          </a:p>
        </p:txBody>
      </p:sp>
      <p:sp>
        <p:nvSpPr>
          <p:cNvPr id="4" name="Footer Placeholder 3">
            <a:extLst>
              <a:ext uri="{FF2B5EF4-FFF2-40B4-BE49-F238E27FC236}">
                <a16:creationId xmlns:a16="http://schemas.microsoft.com/office/drawing/2014/main" id="{212F2185-56AF-4944-B636-F2C4D28918F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32327D6-C4BD-455C-BFC5-04E2566EC21F}"/>
              </a:ext>
            </a:extLst>
          </p:cNvPr>
          <p:cNvSpPr>
            <a:spLocks noGrp="1"/>
          </p:cNvSpPr>
          <p:nvPr>
            <p:ph type="sldNum" sz="quarter" idx="12"/>
          </p:nvPr>
        </p:nvSpPr>
        <p:spPr/>
        <p:txBody>
          <a:bodyPr/>
          <a:lstStyle/>
          <a:p>
            <a:fld id="{5217D969-FAF6-4667-9EED-A6C98B22320E}" type="slidenum">
              <a:rPr lang="en-US" smtClean="0"/>
              <a:t>5</a:t>
            </a:fld>
            <a:endParaRPr lang="en-US"/>
          </a:p>
        </p:txBody>
      </p:sp>
      <p:sp>
        <p:nvSpPr>
          <p:cNvPr id="6" name="Title 5">
            <a:extLst>
              <a:ext uri="{FF2B5EF4-FFF2-40B4-BE49-F238E27FC236}">
                <a16:creationId xmlns:a16="http://schemas.microsoft.com/office/drawing/2014/main" id="{BF8A6387-D419-40A6-804C-54BC71D9FE6C}"/>
              </a:ext>
            </a:extLst>
          </p:cNvPr>
          <p:cNvSpPr>
            <a:spLocks noGrp="1"/>
          </p:cNvSpPr>
          <p:nvPr>
            <p:ph type="title"/>
          </p:nvPr>
        </p:nvSpPr>
        <p:spPr/>
        <p:txBody>
          <a:bodyPr>
            <a:noAutofit/>
          </a:bodyPr>
          <a:lstStyle/>
          <a:p>
            <a:r>
              <a:rPr lang="en-US" sz="3600" dirty="0"/>
              <a:t>Office of Juvenile Justice and Delinquency Prevention Title II Funding</a:t>
            </a:r>
          </a:p>
        </p:txBody>
      </p:sp>
    </p:spTree>
    <p:extLst>
      <p:ext uri="{BB962C8B-B14F-4D97-AF65-F5344CB8AC3E}">
        <p14:creationId xmlns:p14="http://schemas.microsoft.com/office/powerpoint/2010/main" val="1417577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FF99FB3-122E-47DB-9440-B48F10DE94B9}"/>
              </a:ext>
            </a:extLst>
          </p:cNvPr>
          <p:cNvSpPr>
            <a:spLocks noGrp="1"/>
          </p:cNvSpPr>
          <p:nvPr>
            <p:ph idx="1"/>
          </p:nvPr>
        </p:nvSpPr>
        <p:spPr/>
        <p:txBody>
          <a:bodyPr/>
          <a:lstStyle/>
          <a:p>
            <a:pPr marL="109728" indent="0">
              <a:buNone/>
            </a:pPr>
            <a:r>
              <a:rPr lang="en-US" sz="2750" dirty="0"/>
              <a:t>All projects approved for funding by the Juvenile Justice Planning Committee are </a:t>
            </a:r>
            <a:r>
              <a:rPr lang="en-US" sz="2750" u="sng" dirty="0"/>
              <a:t>required</a:t>
            </a:r>
            <a:r>
              <a:rPr lang="en-US" sz="2750" dirty="0"/>
              <a:t> to submit regular performance reports as a condition of the grant award.</a:t>
            </a:r>
          </a:p>
          <a:p>
            <a:endParaRPr lang="en-US" dirty="0"/>
          </a:p>
          <a:p>
            <a:r>
              <a:rPr lang="en-US" dirty="0"/>
              <a:t>Reports must be submitted by their respective deadlines</a:t>
            </a:r>
          </a:p>
          <a:p>
            <a:endParaRPr lang="en-US" dirty="0"/>
          </a:p>
          <a:p>
            <a:pPr marL="109728" indent="0" algn="ctr">
              <a:buNone/>
            </a:pPr>
            <a:r>
              <a:rPr lang="en-US" b="1" dirty="0">
                <a:solidFill>
                  <a:srgbClr val="FFFF00"/>
                </a:solidFill>
              </a:rPr>
              <a:t>Non-submission of reports will impact your ability to receive reimbursements for project-related expenses!</a:t>
            </a:r>
          </a:p>
        </p:txBody>
      </p:sp>
      <p:sp>
        <p:nvSpPr>
          <p:cNvPr id="3" name="Date Placeholder 2">
            <a:extLst>
              <a:ext uri="{FF2B5EF4-FFF2-40B4-BE49-F238E27FC236}">
                <a16:creationId xmlns:a16="http://schemas.microsoft.com/office/drawing/2014/main" id="{E72D7559-E9A4-4846-8FD3-0674341A8A49}"/>
              </a:ext>
            </a:extLst>
          </p:cNvPr>
          <p:cNvSpPr>
            <a:spLocks noGrp="1"/>
          </p:cNvSpPr>
          <p:nvPr>
            <p:ph type="dt" sz="half" idx="10"/>
          </p:nvPr>
        </p:nvSpPr>
        <p:spPr/>
        <p:txBody>
          <a:bodyPr/>
          <a:lstStyle/>
          <a:p>
            <a:r>
              <a:rPr lang="en-US"/>
              <a:t>9/19/2024</a:t>
            </a:r>
            <a:endParaRPr lang="en-US" dirty="0"/>
          </a:p>
        </p:txBody>
      </p:sp>
      <p:sp>
        <p:nvSpPr>
          <p:cNvPr id="4" name="Footer Placeholder 3">
            <a:extLst>
              <a:ext uri="{FF2B5EF4-FFF2-40B4-BE49-F238E27FC236}">
                <a16:creationId xmlns:a16="http://schemas.microsoft.com/office/drawing/2014/main" id="{1D593ED2-03D4-40BE-B02D-2A26F8BE6DB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9FEF4EA-2E05-4A79-A79C-E08C1860A445}"/>
              </a:ext>
            </a:extLst>
          </p:cNvPr>
          <p:cNvSpPr>
            <a:spLocks noGrp="1"/>
          </p:cNvSpPr>
          <p:nvPr>
            <p:ph type="sldNum" sz="quarter" idx="12"/>
          </p:nvPr>
        </p:nvSpPr>
        <p:spPr/>
        <p:txBody>
          <a:bodyPr/>
          <a:lstStyle/>
          <a:p>
            <a:fld id="{5217D969-FAF6-4667-9EED-A6C98B22320E}" type="slidenum">
              <a:rPr lang="en-US" smtClean="0"/>
              <a:pPr/>
              <a:t>6</a:t>
            </a:fld>
            <a:endParaRPr lang="en-US" dirty="0"/>
          </a:p>
        </p:txBody>
      </p:sp>
      <p:sp>
        <p:nvSpPr>
          <p:cNvPr id="6" name="Title 5">
            <a:extLst>
              <a:ext uri="{FF2B5EF4-FFF2-40B4-BE49-F238E27FC236}">
                <a16:creationId xmlns:a16="http://schemas.microsoft.com/office/drawing/2014/main" id="{F10C198A-6A9E-4FE8-86BB-949AE8744524}"/>
              </a:ext>
            </a:extLst>
          </p:cNvPr>
          <p:cNvSpPr>
            <a:spLocks noGrp="1"/>
          </p:cNvSpPr>
          <p:nvPr>
            <p:ph type="title"/>
          </p:nvPr>
        </p:nvSpPr>
        <p:spPr/>
        <p:txBody>
          <a:bodyPr/>
          <a:lstStyle/>
          <a:p>
            <a:r>
              <a:rPr lang="en-US" dirty="0"/>
              <a:t>Required Reports</a:t>
            </a:r>
          </a:p>
        </p:txBody>
      </p:sp>
    </p:spTree>
    <p:extLst>
      <p:ext uri="{BB962C8B-B14F-4D97-AF65-F5344CB8AC3E}">
        <p14:creationId xmlns:p14="http://schemas.microsoft.com/office/powerpoint/2010/main" val="46057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5217D969-FAF6-4667-9EED-A6C98B22320E}" type="slidenum">
              <a:rPr lang="en-US" smtClean="0"/>
              <a:pPr/>
              <a:t>7</a:t>
            </a:fld>
            <a:endParaRPr lang="en-US" dirty="0"/>
          </a:p>
        </p:txBody>
      </p:sp>
      <p:sp>
        <p:nvSpPr>
          <p:cNvPr id="2" name="Title 1"/>
          <p:cNvSpPr>
            <a:spLocks noGrp="1"/>
          </p:cNvSpPr>
          <p:nvPr>
            <p:ph type="title"/>
          </p:nvPr>
        </p:nvSpPr>
        <p:spPr/>
        <p:txBody>
          <a:bodyPr>
            <a:normAutofit/>
          </a:bodyPr>
          <a:lstStyle/>
          <a:p>
            <a:pPr algn="ctr"/>
            <a:r>
              <a:rPr lang="en-US" dirty="0"/>
              <a:t>Purpose of Performance Reports</a:t>
            </a:r>
          </a:p>
        </p:txBody>
      </p:sp>
      <p:graphicFrame>
        <p:nvGraphicFramePr>
          <p:cNvPr id="4" name="Diagram 3">
            <a:extLst>
              <a:ext uri="{FF2B5EF4-FFF2-40B4-BE49-F238E27FC236}">
                <a16:creationId xmlns:a16="http://schemas.microsoft.com/office/drawing/2014/main" id="{06F4E5DB-A3C9-477C-8C2E-3B21F0A6EF7A}"/>
              </a:ext>
            </a:extLst>
          </p:cNvPr>
          <p:cNvGraphicFramePr/>
          <p:nvPr>
            <p:extLst>
              <p:ext uri="{D42A27DB-BD31-4B8C-83A1-F6EECF244321}">
                <p14:modId xmlns:p14="http://schemas.microsoft.com/office/powerpoint/2010/main" val="2738889425"/>
              </p:ext>
            </p:extLst>
          </p:nvPr>
        </p:nvGraphicFramePr>
        <p:xfrm>
          <a:off x="621586" y="1471630"/>
          <a:ext cx="7900827" cy="39147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a:extLst>
              <a:ext uri="{FF2B5EF4-FFF2-40B4-BE49-F238E27FC236}">
                <a16:creationId xmlns:a16="http://schemas.microsoft.com/office/drawing/2014/main" id="{C7EFF5D6-B57F-2114-A601-A87FB5348A1B}"/>
              </a:ext>
            </a:extLst>
          </p:cNvPr>
          <p:cNvSpPr>
            <a:spLocks noGrp="1"/>
          </p:cNvSpPr>
          <p:nvPr>
            <p:ph type="dt" sz="half" idx="10"/>
          </p:nvPr>
        </p:nvSpPr>
        <p:spPr/>
        <p:txBody>
          <a:bodyPr/>
          <a:lstStyle/>
          <a:p>
            <a:r>
              <a:rPr lang="en-US"/>
              <a:t>9/19/2024</a:t>
            </a:r>
            <a:endParaRPr lang="en-US" dirty="0"/>
          </a:p>
        </p:txBody>
      </p:sp>
      <p:sp>
        <p:nvSpPr>
          <p:cNvPr id="5" name="Footer Placeholder 4">
            <a:extLst>
              <a:ext uri="{FF2B5EF4-FFF2-40B4-BE49-F238E27FC236}">
                <a16:creationId xmlns:a16="http://schemas.microsoft.com/office/drawing/2014/main" id="{BD40BA96-AAFD-EE11-688D-711262F639EC}"/>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803922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2ACDD87-402B-4FD6-9905-5B9B2017496B}"/>
              </a:ext>
            </a:extLst>
          </p:cNvPr>
          <p:cNvSpPr>
            <a:spLocks noGrp="1"/>
          </p:cNvSpPr>
          <p:nvPr>
            <p:ph type="dt" sz="half" idx="10"/>
          </p:nvPr>
        </p:nvSpPr>
        <p:spPr/>
        <p:txBody>
          <a:bodyPr/>
          <a:lstStyle/>
          <a:p>
            <a:r>
              <a:rPr lang="en-US"/>
              <a:t>9/19/2024</a:t>
            </a:r>
            <a:endParaRPr lang="en-US" dirty="0"/>
          </a:p>
        </p:txBody>
      </p:sp>
      <p:sp>
        <p:nvSpPr>
          <p:cNvPr id="4" name="Footer Placeholder 3">
            <a:extLst>
              <a:ext uri="{FF2B5EF4-FFF2-40B4-BE49-F238E27FC236}">
                <a16:creationId xmlns:a16="http://schemas.microsoft.com/office/drawing/2014/main" id="{D2393084-61E1-4DAE-AF1F-D7AEFE9593E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799BC11-E145-4D79-B778-D3B9603C4832}"/>
              </a:ext>
            </a:extLst>
          </p:cNvPr>
          <p:cNvSpPr>
            <a:spLocks noGrp="1"/>
          </p:cNvSpPr>
          <p:nvPr>
            <p:ph type="sldNum" sz="quarter" idx="12"/>
          </p:nvPr>
        </p:nvSpPr>
        <p:spPr/>
        <p:txBody>
          <a:bodyPr/>
          <a:lstStyle/>
          <a:p>
            <a:fld id="{5217D969-FAF6-4667-9EED-A6C98B22320E}" type="slidenum">
              <a:rPr lang="en-US" smtClean="0"/>
              <a:pPr/>
              <a:t>8</a:t>
            </a:fld>
            <a:endParaRPr lang="en-US" dirty="0"/>
          </a:p>
        </p:txBody>
      </p:sp>
      <p:sp>
        <p:nvSpPr>
          <p:cNvPr id="6" name="Title 5">
            <a:extLst>
              <a:ext uri="{FF2B5EF4-FFF2-40B4-BE49-F238E27FC236}">
                <a16:creationId xmlns:a16="http://schemas.microsoft.com/office/drawing/2014/main" id="{E1854050-AE5A-4888-9C44-621125A26876}"/>
              </a:ext>
            </a:extLst>
          </p:cNvPr>
          <p:cNvSpPr>
            <a:spLocks noGrp="1"/>
          </p:cNvSpPr>
          <p:nvPr>
            <p:ph type="title"/>
          </p:nvPr>
        </p:nvSpPr>
        <p:spPr/>
        <p:txBody>
          <a:bodyPr/>
          <a:lstStyle/>
          <a:p>
            <a:r>
              <a:rPr lang="en-US" dirty="0"/>
              <a:t>Reports by Award Type</a:t>
            </a:r>
          </a:p>
        </p:txBody>
      </p:sp>
      <p:sp>
        <p:nvSpPr>
          <p:cNvPr id="14" name="Content Placeholder 13">
            <a:extLst>
              <a:ext uri="{FF2B5EF4-FFF2-40B4-BE49-F238E27FC236}">
                <a16:creationId xmlns:a16="http://schemas.microsoft.com/office/drawing/2014/main" id="{813E615A-7EE0-4A7B-AD0D-C78E94718B32}"/>
              </a:ext>
            </a:extLst>
          </p:cNvPr>
          <p:cNvSpPr>
            <a:spLocks noGrp="1"/>
          </p:cNvSpPr>
          <p:nvPr>
            <p:ph idx="1"/>
          </p:nvPr>
        </p:nvSpPr>
        <p:spPr>
          <a:xfrm>
            <a:off x="446926" y="1481328"/>
            <a:ext cx="8229600" cy="4525963"/>
          </a:xfrm>
        </p:spPr>
        <p:txBody>
          <a:bodyPr/>
          <a:lstStyle/>
          <a:p>
            <a:r>
              <a:rPr lang="en-US" dirty="0"/>
              <a:t>All projects funded by the GCC are required to provide an annual </a:t>
            </a:r>
            <a:r>
              <a:rPr lang="en-US" b="1" dirty="0">
                <a:solidFill>
                  <a:srgbClr val="FFFF00"/>
                </a:solidFill>
              </a:rPr>
              <a:t>Project Progress Report</a:t>
            </a:r>
            <a:r>
              <a:rPr lang="en-US" dirty="0">
                <a:solidFill>
                  <a:srgbClr val="FFFF00"/>
                </a:solidFill>
              </a:rPr>
              <a:t> </a:t>
            </a:r>
            <a:r>
              <a:rPr lang="en-US" dirty="0"/>
              <a:t>that aligns with the specific goals and objectives of the project</a:t>
            </a:r>
          </a:p>
          <a:p>
            <a:pPr marL="109728" indent="0">
              <a:buNone/>
            </a:pPr>
            <a:endParaRPr lang="en-US" dirty="0"/>
          </a:p>
          <a:p>
            <a:r>
              <a:rPr lang="en-US" dirty="0"/>
              <a:t>Both Children’s Justice Act and Juvenile Justice projects must submit a </a:t>
            </a:r>
            <a:r>
              <a:rPr lang="en-US" b="1" dirty="0">
                <a:solidFill>
                  <a:srgbClr val="FFFF00"/>
                </a:solidFill>
              </a:rPr>
              <a:t>Mid-Year</a:t>
            </a:r>
            <a:r>
              <a:rPr lang="en-US" dirty="0"/>
              <a:t> and </a:t>
            </a:r>
            <a:r>
              <a:rPr lang="en-US" b="1" dirty="0">
                <a:solidFill>
                  <a:srgbClr val="FFFF00"/>
                </a:solidFill>
              </a:rPr>
              <a:t>Final Report </a:t>
            </a:r>
          </a:p>
          <a:p>
            <a:endParaRPr lang="en-US" dirty="0"/>
          </a:p>
          <a:p>
            <a:r>
              <a:rPr lang="en-US" dirty="0"/>
              <a:t>Please note that extensions to the award period may require additional reporting </a:t>
            </a:r>
          </a:p>
        </p:txBody>
      </p:sp>
    </p:spTree>
    <p:extLst>
      <p:ext uri="{BB962C8B-B14F-4D97-AF65-F5344CB8AC3E}">
        <p14:creationId xmlns:p14="http://schemas.microsoft.com/office/powerpoint/2010/main" val="581619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400621C-4EA5-4F8B-8DFD-2B8B59ED6C81}"/>
              </a:ext>
            </a:extLst>
          </p:cNvPr>
          <p:cNvSpPr>
            <a:spLocks noGrp="1"/>
          </p:cNvSpPr>
          <p:nvPr>
            <p:ph idx="1"/>
          </p:nvPr>
        </p:nvSpPr>
        <p:spPr/>
        <p:txBody>
          <a:bodyPr/>
          <a:lstStyle/>
          <a:p>
            <a:r>
              <a:rPr lang="en-US" dirty="0"/>
              <a:t>All projects performance reports must be submitted in the EBS system</a:t>
            </a:r>
          </a:p>
          <a:p>
            <a:pPr marL="109728" indent="0">
              <a:buNone/>
            </a:pPr>
            <a:endParaRPr lang="en-US" dirty="0"/>
          </a:p>
          <a:p>
            <a:r>
              <a:rPr lang="en-US" dirty="0"/>
              <a:t>The Project Director for the project will receive all correspondence regarding the project, including all automated reminders from EBS</a:t>
            </a:r>
          </a:p>
        </p:txBody>
      </p:sp>
      <p:sp>
        <p:nvSpPr>
          <p:cNvPr id="5" name="Slide Number Placeholder 4">
            <a:extLst>
              <a:ext uri="{FF2B5EF4-FFF2-40B4-BE49-F238E27FC236}">
                <a16:creationId xmlns:a16="http://schemas.microsoft.com/office/drawing/2014/main" id="{5FF974BA-A525-4588-B89C-A5DDB4C42D5B}"/>
              </a:ext>
            </a:extLst>
          </p:cNvPr>
          <p:cNvSpPr>
            <a:spLocks noGrp="1"/>
          </p:cNvSpPr>
          <p:nvPr>
            <p:ph type="sldNum" sz="quarter" idx="12"/>
          </p:nvPr>
        </p:nvSpPr>
        <p:spPr/>
        <p:txBody>
          <a:bodyPr/>
          <a:lstStyle/>
          <a:p>
            <a:fld id="{5217D969-FAF6-4667-9EED-A6C98B22320E}" type="slidenum">
              <a:rPr lang="en-US" smtClean="0"/>
              <a:pPr/>
              <a:t>9</a:t>
            </a:fld>
            <a:endParaRPr lang="en-US" dirty="0"/>
          </a:p>
        </p:txBody>
      </p:sp>
      <p:sp>
        <p:nvSpPr>
          <p:cNvPr id="6" name="Title 5">
            <a:extLst>
              <a:ext uri="{FF2B5EF4-FFF2-40B4-BE49-F238E27FC236}">
                <a16:creationId xmlns:a16="http://schemas.microsoft.com/office/drawing/2014/main" id="{CBC411B6-EFF5-48F6-8233-37101FCCEBAE}"/>
              </a:ext>
            </a:extLst>
          </p:cNvPr>
          <p:cNvSpPr>
            <a:spLocks noGrp="1"/>
          </p:cNvSpPr>
          <p:nvPr>
            <p:ph type="title"/>
          </p:nvPr>
        </p:nvSpPr>
        <p:spPr/>
        <p:txBody>
          <a:bodyPr/>
          <a:lstStyle/>
          <a:p>
            <a:r>
              <a:rPr lang="en-US" dirty="0"/>
              <a:t>Accessing Reports</a:t>
            </a:r>
          </a:p>
        </p:txBody>
      </p:sp>
      <p:sp>
        <p:nvSpPr>
          <p:cNvPr id="3" name="Date Placeholder 2">
            <a:extLst>
              <a:ext uri="{FF2B5EF4-FFF2-40B4-BE49-F238E27FC236}">
                <a16:creationId xmlns:a16="http://schemas.microsoft.com/office/drawing/2014/main" id="{ACF0F45F-5544-5985-EF6E-5AFCCC46A96C}"/>
              </a:ext>
            </a:extLst>
          </p:cNvPr>
          <p:cNvSpPr>
            <a:spLocks noGrp="1"/>
          </p:cNvSpPr>
          <p:nvPr>
            <p:ph type="dt" sz="half" idx="10"/>
          </p:nvPr>
        </p:nvSpPr>
        <p:spPr/>
        <p:txBody>
          <a:bodyPr/>
          <a:lstStyle/>
          <a:p>
            <a:r>
              <a:rPr lang="en-US"/>
              <a:t>9/19/2024</a:t>
            </a:r>
            <a:endParaRPr lang="en-US" dirty="0"/>
          </a:p>
        </p:txBody>
      </p:sp>
      <p:sp>
        <p:nvSpPr>
          <p:cNvPr id="4" name="Footer Placeholder 3">
            <a:extLst>
              <a:ext uri="{FF2B5EF4-FFF2-40B4-BE49-F238E27FC236}">
                <a16:creationId xmlns:a16="http://schemas.microsoft.com/office/drawing/2014/main" id="{2F293F69-705F-A4D6-1353-623E8D1305E7}"/>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387481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PStheme">
  <a:themeElements>
    <a:clrScheme name="Custom 2">
      <a:dk1>
        <a:srgbClr val="39639D"/>
      </a:dk1>
      <a:lt1>
        <a:sysClr val="window" lastClr="FFFFFF"/>
      </a:lt1>
      <a:dk2>
        <a:srgbClr val="464646"/>
      </a:dk2>
      <a:lt2>
        <a:srgbClr val="DEF5FA"/>
      </a:lt2>
      <a:accent1>
        <a:srgbClr val="DA1F28"/>
      </a:accent1>
      <a:accent2>
        <a:srgbClr val="DA1F28"/>
      </a:accent2>
      <a:accent3>
        <a:srgbClr val="DA1F28"/>
      </a:accent3>
      <a:accent4>
        <a:srgbClr val="DA1F28"/>
      </a:accent4>
      <a:accent5>
        <a:srgbClr val="DA1F28"/>
      </a:accent5>
      <a:accent6>
        <a:srgbClr val="DA1F28"/>
      </a:accent6>
      <a:hlink>
        <a:srgbClr val="DA1F28"/>
      </a:hlink>
      <a:folHlink>
        <a:srgbClr val="DA1F2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7270841FF0285448BB5F1DABD216D88" ma:contentTypeVersion="11" ma:contentTypeDescription="Create a new document." ma:contentTypeScope="" ma:versionID="9fb6f173cd703593d3a9bd72b1723d80">
  <xsd:schema xmlns:xsd="http://www.w3.org/2001/XMLSchema" xmlns:xs="http://www.w3.org/2001/XMLSchema" xmlns:p="http://schemas.microsoft.com/office/2006/metadata/properties" xmlns:ns2="898b4f5b-18f8-4bb5-ba37-538feb1a53df" xmlns:ns3="c1f34c2f-a520-4fb3-8cef-e10acb425ad6" targetNamespace="http://schemas.microsoft.com/office/2006/metadata/properties" ma:root="true" ma:fieldsID="cb9549a831ff12465955d9af28981fa2" ns2:_="" ns3:_="">
    <xsd:import namespace="898b4f5b-18f8-4bb5-ba37-538feb1a53df"/>
    <xsd:import namespace="c1f34c2f-a520-4fb3-8cef-e10acb425ad6"/>
    <xsd:element name="properties">
      <xsd:complexType>
        <xsd:sequence>
          <xsd:element name="documentManagement">
            <xsd:complexType>
              <xsd:all>
                <xsd:element ref="ns2:News_x0020_Articles" minOccurs="0"/>
                <xsd:element ref="ns2:Internal_x0020_use" minOccurs="0"/>
                <xsd:element ref="ns2:Division" minOccurs="0"/>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98b4f5b-18f8-4bb5-ba37-538feb1a53df" elementFormDefault="qualified">
    <xsd:import namespace="http://schemas.microsoft.com/office/2006/documentManagement/types"/>
    <xsd:import namespace="http://schemas.microsoft.com/office/infopath/2007/PartnerControls"/>
    <xsd:element name="News_x0020_Articles" ma:index="8" nillable="true" ma:displayName="News Articles" ma:default="0" ma:description="News Article information requested." ma:internalName="News_x0020_Articles">
      <xsd:simpleType>
        <xsd:restriction base="dms:Boolean"/>
      </xsd:simpleType>
    </xsd:element>
    <xsd:element name="Internal_x0020_use" ma:index="9" nillable="true" ma:displayName="Internal use" ma:default="1" ma:description="File meant for Comms Office use only" ma:internalName="Internal_x0020_use">
      <xsd:simpleType>
        <xsd:restriction base="dms:Boolean"/>
      </xsd:simpleType>
    </xsd:element>
    <xsd:element name="Division" ma:index="10" nillable="true" ma:displayName="Division" ma:description="Agency/unit represented in document" ma:internalName="Division" ma:requiredMultiChoice="true">
      <xsd:complexType>
        <xsd:complexContent>
          <xsd:extension base="dms:MultiChoice">
            <xsd:sequence>
              <xsd:element name="Value" maxOccurs="unbounded" minOccurs="0" nillable="true">
                <xsd:simpleType>
                  <xsd:restriction base="dms:Choice">
                    <xsd:enumeration value="ABC Commission"/>
                    <xsd:enumeration value="Administration"/>
                    <xsd:enumeration value="ALE"/>
                    <xsd:enumeration value="Communications"/>
                    <xsd:enumeration value="Community Corrections"/>
                    <xsd:enumeration value="Emergency Management"/>
                    <xsd:enumeration value="Gov Crime Commission"/>
                    <xsd:enumeration value="Juvenile Justice"/>
                    <xsd:enumeration value="National Guard"/>
                    <xsd:enumeration value="Other"/>
                    <xsd:enumeration value="Prisons"/>
                    <xsd:enumeration value="Private Protective/Alarm Systems"/>
                    <xsd:enumeration value="SBI"/>
                    <xsd:enumeration value="State Capitol Police"/>
                    <xsd:enumeration value="State Highway Patrol"/>
                    <xsd:enumeration value="Victim Services"/>
                  </xsd:restriction>
                </xsd:simpleType>
              </xsd:element>
            </xsd:sequence>
          </xsd:extension>
        </xsd:complexContent>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1f34c2f-a520-4fb3-8cef-e10acb425ad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ivision xmlns="898b4f5b-18f8-4bb5-ba37-538feb1a53df">
      <Value>Communications</Value>
    </Division>
    <News_x0020_Articles xmlns="898b4f5b-18f8-4bb5-ba37-538feb1a53df">false</News_x0020_Articles>
    <Internal_x0020_use xmlns="898b4f5b-18f8-4bb5-ba37-538feb1a53df">true</Internal_x0020_use>
    <SharedWithUsers xmlns="c1f34c2f-a520-4fb3-8cef-e10acb425ad6">
      <UserInfo>
        <DisplayName>Valand, Caroline</DisplayName>
        <AccountId>1187</AccountId>
        <AccountType/>
      </UserInfo>
      <UserInfo>
        <DisplayName>Johnson, Angel</DisplayName>
        <AccountId>1188</AccountId>
        <AccountType/>
      </UserInfo>
      <UserInfo>
        <DisplayName>Harrington, Betty</DisplayName>
        <AccountId>229</AccountId>
        <AccountType/>
      </UserInfo>
    </SharedWithUsers>
  </documentManagement>
</p:properties>
</file>

<file path=customXml/itemProps1.xml><?xml version="1.0" encoding="utf-8"?>
<ds:datastoreItem xmlns:ds="http://schemas.openxmlformats.org/officeDocument/2006/customXml" ds:itemID="{CC12DC19-559D-4EF8-AB19-208AAD76C0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98b4f5b-18f8-4bb5-ba37-538feb1a53df"/>
    <ds:schemaRef ds:uri="c1f34c2f-a520-4fb3-8cef-e10acb425ad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6C925F5-A9C2-456D-A70F-6CAD98AAF1D2}">
  <ds:schemaRefs>
    <ds:schemaRef ds:uri="http://schemas.microsoft.com/sharepoint/v3/contenttype/forms"/>
  </ds:schemaRefs>
</ds:datastoreItem>
</file>

<file path=customXml/itemProps3.xml><?xml version="1.0" encoding="utf-8"?>
<ds:datastoreItem xmlns:ds="http://schemas.openxmlformats.org/officeDocument/2006/customXml" ds:itemID="{675F1444-3C09-46D0-98FE-C246871789F0}">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c1f34c2f-a520-4fb3-8cef-e10acb425ad6"/>
    <ds:schemaRef ds:uri="898b4f5b-18f8-4bb5-ba37-538feb1a53df"/>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4129</TotalTime>
  <Words>1138</Words>
  <Application>Microsoft Office PowerPoint</Application>
  <PresentationFormat>On-screen Show (4:3)</PresentationFormat>
  <Paragraphs>214</Paragraphs>
  <Slides>23</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Calibri</vt:lpstr>
      <vt:lpstr>Verdana</vt:lpstr>
      <vt:lpstr>Wingdings</vt:lpstr>
      <vt:lpstr>Wingdings 2</vt:lpstr>
      <vt:lpstr>Wingdings 3</vt:lpstr>
      <vt:lpstr>DPStheme</vt:lpstr>
      <vt:lpstr>Juvenile Justice Grant Reporting </vt:lpstr>
      <vt:lpstr>Juvenile Justice Planning Committee</vt:lpstr>
      <vt:lpstr>Federal Funding Sources</vt:lpstr>
      <vt:lpstr>Children’s Justice Act Funding Requirements</vt:lpstr>
      <vt:lpstr>Office of Juvenile Justice and Delinquency Prevention Title II Funding</vt:lpstr>
      <vt:lpstr>Required Reports</vt:lpstr>
      <vt:lpstr>Purpose of Performance Reports</vt:lpstr>
      <vt:lpstr>Reports by Award Type</vt:lpstr>
      <vt:lpstr>Accessing Reports</vt:lpstr>
      <vt:lpstr>Report Types and Deadlines</vt:lpstr>
      <vt:lpstr>Children’s Justice Act Reporting</vt:lpstr>
      <vt:lpstr>Please note that the CJA Mid-Year and Final reports are listed in GEMS as JJ Mid/Final Report</vt:lpstr>
      <vt:lpstr>Current Report Questions</vt:lpstr>
      <vt:lpstr>Performance Measure Updates</vt:lpstr>
      <vt:lpstr>CJA Reporting Tips</vt:lpstr>
      <vt:lpstr>Juvenile Justice Reporting</vt:lpstr>
      <vt:lpstr>Juvenile Justice Mid-Year and Final reports are listed in GEMS as JJ Mid/Final Report</vt:lpstr>
      <vt:lpstr>JJ Mid/Final Reports</vt:lpstr>
      <vt:lpstr>JJ Mid/Final Report Questions</vt:lpstr>
      <vt:lpstr>JJ Mid/Final Report Questions</vt:lpstr>
      <vt:lpstr>JJ Mid/Final Reports</vt:lpstr>
      <vt:lpstr>JJ Reporting Tips</vt:lpstr>
      <vt:lpstr>Questions?</vt:lpstr>
    </vt:vector>
  </TitlesOfParts>
  <Company>NC CC&amp;PS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McAllister, Adonicca</dc:creator>
  <cp:lastModifiedBy>McAllister, Adonicca M</cp:lastModifiedBy>
  <cp:revision>179</cp:revision>
  <cp:lastPrinted>2019-08-30T21:47:28Z</cp:lastPrinted>
  <dcterms:created xsi:type="dcterms:W3CDTF">2012-07-26T16:23:26Z</dcterms:created>
  <dcterms:modified xsi:type="dcterms:W3CDTF">2024-09-16T15:11:06Z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0x01010047270841FF0285448BB5F1DABD216D88</vt:lpwstr>
  </property>
</Properties>
</file>