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22"/>
  </p:notesMasterIdLst>
  <p:sldIdLst>
    <p:sldId id="256" r:id="rId5"/>
    <p:sldId id="919" r:id="rId6"/>
    <p:sldId id="842" r:id="rId7"/>
    <p:sldId id="922" r:id="rId8"/>
    <p:sldId id="924" r:id="rId9"/>
    <p:sldId id="925" r:id="rId10"/>
    <p:sldId id="926" r:id="rId11"/>
    <p:sldId id="927" r:id="rId12"/>
    <p:sldId id="928" r:id="rId13"/>
    <p:sldId id="929" r:id="rId14"/>
    <p:sldId id="930" r:id="rId15"/>
    <p:sldId id="932" r:id="rId16"/>
    <p:sldId id="920" r:id="rId17"/>
    <p:sldId id="933" r:id="rId18"/>
    <p:sldId id="934" r:id="rId19"/>
    <p:sldId id="935" r:id="rId20"/>
    <p:sldId id="93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63369" autoAdjust="0"/>
  </p:normalViewPr>
  <p:slideViewPr>
    <p:cSldViewPr>
      <p:cViewPr varScale="1">
        <p:scale>
          <a:sx n="72" d="100"/>
          <a:sy n="72" d="100"/>
        </p:scale>
        <p:origin x="166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FECDF-4B06-4C9F-A5C1-8A2CF998F66E}" type="datetimeFigureOut">
              <a:rPr lang="en-US" smtClean="0"/>
              <a:t>10/29/2024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107CC0-7FDF-41A2-B062-359C52C6902B}" type="slidenum">
              <a:rPr lang="en-US" smtClean="0"/>
              <a:t>‹#›</a:t>
            </a:fld>
            <a:endParaRPr lang="en-US"/>
          </a:p>
        </p:txBody>
      </p:sp>
    </p:spTree>
    <p:extLst>
      <p:ext uri="{BB962C8B-B14F-4D97-AF65-F5344CB8AC3E}">
        <p14:creationId xmlns:p14="http://schemas.microsoft.com/office/powerpoint/2010/main" val="454906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RFA is a type of solicitation notice where we announce the availability of grant funds. It is important to note that each team has developed RFAs for each funding source administered. These funding sources have requirements that are specific to the program, so it is important to familiarize yourself with the respective requirements. This year, our application period has changed to December 1 – Jan 31</a:t>
            </a:r>
            <a:r>
              <a:rPr lang="en-US" sz="1200" b="0" i="0" kern="1200" baseline="30000" dirty="0">
                <a:solidFill>
                  <a:schemeClr val="tx1"/>
                </a:solidFill>
                <a:effectLst/>
                <a:latin typeface="+mn-lt"/>
                <a:ea typeface="+mn-ea"/>
                <a:cs typeface="+mn-cs"/>
              </a:rPr>
              <a:t>st</a:t>
            </a:r>
            <a:r>
              <a:rPr lang="en-US" sz="1200" b="0" i="0" kern="1200" dirty="0">
                <a:solidFill>
                  <a:schemeClr val="tx1"/>
                </a:solidFill>
                <a:effectLst/>
                <a:latin typeface="+mn-lt"/>
                <a:ea typeface="+mn-ea"/>
                <a:cs typeface="+mn-cs"/>
              </a:rPr>
              <a:t>; however, the RFA will be posted and available for review on November 1</a:t>
            </a:r>
            <a:r>
              <a:rPr lang="en-US" sz="1200" b="0" i="0" kern="1200" baseline="30000" dirty="0">
                <a:solidFill>
                  <a:schemeClr val="tx1"/>
                </a:solidFill>
                <a:effectLst/>
                <a:latin typeface="+mn-lt"/>
                <a:ea typeface="+mn-ea"/>
                <a:cs typeface="+mn-cs"/>
              </a:rPr>
              <a:t>st</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a:t>
            </a:fld>
            <a:endParaRPr lang="en-US"/>
          </a:p>
        </p:txBody>
      </p:sp>
    </p:spTree>
    <p:extLst>
      <p:ext uri="{BB962C8B-B14F-4D97-AF65-F5344CB8AC3E}">
        <p14:creationId xmlns:p14="http://schemas.microsoft.com/office/powerpoint/2010/main" val="3209793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Including human service agencies, court and criminal justice agencies, nonprofit agencies, universities, etc.</a:t>
            </a:r>
          </a:p>
          <a:p>
            <a:endParaRPr lang="en-US" dirty="0"/>
          </a:p>
          <a:p>
            <a:r>
              <a:rPr lang="en-US" dirty="0"/>
              <a:t>There has been a lot of communication from the GCC related to decreases in federal funding. While scarce funding may increase competition for grants, it is more necessary to collaborate with partners in your community in order to continue the delivery of services and resources across the State</a:t>
            </a:r>
          </a:p>
          <a:p>
            <a:endParaRPr lang="en-US" dirty="0"/>
          </a:p>
          <a:p>
            <a:r>
              <a:rPr lang="en-US" dirty="0"/>
              <a:t>Partnership agreements, such as MOUs and sample contracts, should be uploaded with the submission of your proposal. That said, request documentation illustrating community partnerships early in the application process.</a:t>
            </a:r>
          </a:p>
        </p:txBody>
      </p:sp>
      <p:sp>
        <p:nvSpPr>
          <p:cNvPr id="4" name="Slide Number Placeholder 3"/>
          <p:cNvSpPr>
            <a:spLocks noGrp="1"/>
          </p:cNvSpPr>
          <p:nvPr>
            <p:ph type="sldNum" sz="quarter" idx="5"/>
          </p:nvPr>
        </p:nvSpPr>
        <p:spPr/>
        <p:txBody>
          <a:bodyPr/>
          <a:lstStyle/>
          <a:p>
            <a:fld id="{09107CC0-7FDF-41A2-B062-359C52C6902B}" type="slidenum">
              <a:rPr lang="en-US" smtClean="0"/>
              <a:t>11</a:t>
            </a:fld>
            <a:endParaRPr lang="en-US"/>
          </a:p>
        </p:txBody>
      </p:sp>
    </p:spTree>
    <p:extLst>
      <p:ext uri="{BB962C8B-B14F-4D97-AF65-F5344CB8AC3E}">
        <p14:creationId xmlns:p14="http://schemas.microsoft.com/office/powerpoint/2010/main" val="2149500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 Beck from our Criminal Justice Analysis Center will be closing out the workshop with a presentation on utilizing data for stronger applications</a:t>
            </a:r>
          </a:p>
        </p:txBody>
      </p:sp>
      <p:sp>
        <p:nvSpPr>
          <p:cNvPr id="4" name="Slide Number Placeholder 3"/>
          <p:cNvSpPr>
            <a:spLocks noGrp="1"/>
          </p:cNvSpPr>
          <p:nvPr>
            <p:ph type="sldNum" sz="quarter" idx="5"/>
          </p:nvPr>
        </p:nvSpPr>
        <p:spPr/>
        <p:txBody>
          <a:bodyPr/>
          <a:lstStyle/>
          <a:p>
            <a:fld id="{09107CC0-7FDF-41A2-B062-359C52C6902B}" type="slidenum">
              <a:rPr lang="en-US" smtClean="0"/>
              <a:t>12</a:t>
            </a:fld>
            <a:endParaRPr lang="en-US"/>
          </a:p>
        </p:txBody>
      </p:sp>
    </p:spTree>
    <p:extLst>
      <p:ext uri="{BB962C8B-B14F-4D97-AF65-F5344CB8AC3E}">
        <p14:creationId xmlns:p14="http://schemas.microsoft.com/office/powerpoint/2010/main" val="2929631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Resources section of the RFA includes many useful tools, including contact information for the EBS Help Desk, Information re: the FAQ, a Summary of Key Dates, Research and Other Resources, a glossary of common terms, and a scoring matrix.</a:t>
            </a:r>
          </a:p>
          <a:p>
            <a:endParaRPr lang="en-US" dirty="0"/>
          </a:p>
          <a:p>
            <a:r>
              <a:rPr lang="en-US" dirty="0"/>
              <a:t>Under “Research and Other Resources”, each RFA has included links to external resources specific to each funding source. These are designed to help strengthen the data and information included in your proposal and many highlight evidence-based and promising programs that may be implemented in your communities. In addition, there is information regarding the Justice Data Portal, which is maintained by the GCC’s Criminal Justice Analysis Center.</a:t>
            </a:r>
          </a:p>
        </p:txBody>
      </p:sp>
      <p:sp>
        <p:nvSpPr>
          <p:cNvPr id="4" name="Slide Number Placeholder 3"/>
          <p:cNvSpPr>
            <a:spLocks noGrp="1"/>
          </p:cNvSpPr>
          <p:nvPr>
            <p:ph type="sldNum" sz="quarter" idx="5"/>
          </p:nvPr>
        </p:nvSpPr>
        <p:spPr/>
        <p:txBody>
          <a:bodyPr/>
          <a:lstStyle/>
          <a:p>
            <a:fld id="{09107CC0-7FDF-41A2-B062-359C52C6902B}" type="slidenum">
              <a:rPr lang="en-US" smtClean="0"/>
              <a:t>13</a:t>
            </a:fld>
            <a:endParaRPr lang="en-US"/>
          </a:p>
        </p:txBody>
      </p:sp>
    </p:spTree>
    <p:extLst>
      <p:ext uri="{BB962C8B-B14F-4D97-AF65-F5344CB8AC3E}">
        <p14:creationId xmlns:p14="http://schemas.microsoft.com/office/powerpoint/2010/main" val="3966781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“Research and Other Resources”, each RFA has included links to external resources specific to each funding source. For example, the juvenile justice RFA has information regarding our State’s juvenile justice system and information related to youth gang prevention, which VOCA and VAWA may include resources specific to domestic violence response.</a:t>
            </a:r>
          </a:p>
          <a:p>
            <a:endParaRPr lang="en-US" dirty="0"/>
          </a:p>
          <a:p>
            <a:r>
              <a:rPr lang="en-US" dirty="0"/>
              <a:t>These resources are designed to help strengthen the data and information included in your proposal, and many highlight evidence-based and promising programs that may be implemented in your communities. In addition, there is information regarding the Justice Data Portal, which is maintained by the GCC’s Criminal Justice Analysis Center.</a:t>
            </a:r>
          </a:p>
        </p:txBody>
      </p:sp>
      <p:sp>
        <p:nvSpPr>
          <p:cNvPr id="4" name="Slide Number Placeholder 3"/>
          <p:cNvSpPr>
            <a:spLocks noGrp="1"/>
          </p:cNvSpPr>
          <p:nvPr>
            <p:ph type="sldNum" sz="quarter" idx="5"/>
          </p:nvPr>
        </p:nvSpPr>
        <p:spPr/>
        <p:txBody>
          <a:bodyPr/>
          <a:lstStyle/>
          <a:p>
            <a:fld id="{09107CC0-7FDF-41A2-B062-359C52C6902B}" type="slidenum">
              <a:rPr lang="en-US" smtClean="0"/>
              <a:t>14</a:t>
            </a:fld>
            <a:endParaRPr lang="en-US"/>
          </a:p>
        </p:txBody>
      </p:sp>
    </p:spTree>
    <p:extLst>
      <p:ext uri="{BB962C8B-B14F-4D97-AF65-F5344CB8AC3E}">
        <p14:creationId xmlns:p14="http://schemas.microsoft.com/office/powerpoint/2010/main" val="2401551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the application is a scoring rubric that highlights the points potential for each section of the application. The matrix identifies scoring ranges to support your understanding for what makes a stronger application vs an application that may not score as high. Use this to your advantage and maximize the potential score of your application.</a:t>
            </a:r>
          </a:p>
        </p:txBody>
      </p:sp>
      <p:sp>
        <p:nvSpPr>
          <p:cNvPr id="4" name="Slide Number Placeholder 3"/>
          <p:cNvSpPr>
            <a:spLocks noGrp="1"/>
          </p:cNvSpPr>
          <p:nvPr>
            <p:ph type="sldNum" sz="quarter" idx="5"/>
          </p:nvPr>
        </p:nvSpPr>
        <p:spPr/>
        <p:txBody>
          <a:bodyPr/>
          <a:lstStyle/>
          <a:p>
            <a:fld id="{09107CC0-7FDF-41A2-B062-359C52C6902B}" type="slidenum">
              <a:rPr lang="en-US" smtClean="0"/>
              <a:t>15</a:t>
            </a:fld>
            <a:endParaRPr lang="en-US"/>
          </a:p>
        </p:txBody>
      </p:sp>
    </p:spTree>
    <p:extLst>
      <p:ext uri="{BB962C8B-B14F-4D97-AF65-F5344CB8AC3E}">
        <p14:creationId xmlns:p14="http://schemas.microsoft.com/office/powerpoint/2010/main" val="2309889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Goals and objectives must be specific, measurable, attainable, relevant, and time-bound (SMART).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In a broad sense, goals are general statements of what you seek to achieve. Objectives describe how you will achieve the goals of the project. Please also include how you intend to evaluate your progress.</a:t>
            </a:r>
          </a:p>
          <a:p>
            <a:endParaRPr lang="en-US" sz="1800" dirty="0">
              <a:effectLst/>
              <a:latin typeface="Calibri" panose="020F0502020204030204" pitchFamily="34" charset="0"/>
              <a:cs typeface="Times New Roman" panose="02020603050405020304" pitchFamily="18" charset="0"/>
            </a:endParaRPr>
          </a:p>
          <a:p>
            <a:r>
              <a:rPr lang="en-US" sz="1800" dirty="0">
                <a:effectLst/>
                <a:latin typeface="Calibri" panose="020F0502020204030204" pitchFamily="34" charset="0"/>
                <a:cs typeface="Times New Roman" panose="02020603050405020304" pitchFamily="18" charset="0"/>
              </a:rPr>
              <a:t>Funded projects report on the progress of their goals and objectives annually in what is called the GCC Progress Report.</a:t>
            </a: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16</a:t>
            </a:fld>
            <a:endParaRPr lang="en-US"/>
          </a:p>
        </p:txBody>
      </p:sp>
    </p:spTree>
    <p:extLst>
      <p:ext uri="{BB962C8B-B14F-4D97-AF65-F5344CB8AC3E}">
        <p14:creationId xmlns:p14="http://schemas.microsoft.com/office/powerpoint/2010/main" val="2449830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end of each RFA contains a Summary of Key Dates – mark your calendars early! </a:t>
            </a:r>
          </a:p>
        </p:txBody>
      </p:sp>
      <p:sp>
        <p:nvSpPr>
          <p:cNvPr id="4" name="Slide Number Placeholder 3"/>
          <p:cNvSpPr>
            <a:spLocks noGrp="1"/>
          </p:cNvSpPr>
          <p:nvPr>
            <p:ph type="sldNum" sz="quarter" idx="5"/>
          </p:nvPr>
        </p:nvSpPr>
        <p:spPr/>
        <p:txBody>
          <a:bodyPr/>
          <a:lstStyle/>
          <a:p>
            <a:fld id="{09107CC0-7FDF-41A2-B062-359C52C6902B}" type="slidenum">
              <a:rPr lang="en-US" smtClean="0"/>
              <a:t>3</a:t>
            </a:fld>
            <a:endParaRPr lang="en-US"/>
          </a:p>
        </p:txBody>
      </p:sp>
    </p:spTree>
    <p:extLst>
      <p:ext uri="{BB962C8B-B14F-4D97-AF65-F5344CB8AC3E}">
        <p14:creationId xmlns:p14="http://schemas.microsoft.com/office/powerpoint/2010/main" val="4112935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has great information about the Committees for each funding source and standard eligibility guidelines.</a:t>
            </a:r>
          </a:p>
          <a:p>
            <a:r>
              <a:rPr lang="en-US" dirty="0"/>
              <a:t>I. Info about the specific grant program and the important general requirements and processes</a:t>
            </a:r>
          </a:p>
          <a:p>
            <a:r>
              <a:rPr lang="en-US" dirty="0"/>
              <a:t>II. Program Priorities for the specific funding source and any application submission rules</a:t>
            </a:r>
          </a:p>
          <a:p>
            <a:r>
              <a:rPr lang="en-US" dirty="0"/>
              <a:t>III. Application Access Requirements identifies system requirements, such as establishing an NCID and requesting access to the new grant management system</a:t>
            </a:r>
          </a:p>
          <a:p>
            <a:r>
              <a:rPr lang="en-US" dirty="0"/>
              <a:t>IV. Application guide provides sample screens for navigating the application in the new grants management system</a:t>
            </a:r>
          </a:p>
          <a:p>
            <a:r>
              <a:rPr lang="en-US" dirty="0"/>
              <a:t>V. Resources – a new addition to the RFA. We have identified various tools that may help shape your GCC grant proposal.</a:t>
            </a:r>
          </a:p>
        </p:txBody>
      </p:sp>
      <p:sp>
        <p:nvSpPr>
          <p:cNvPr id="4" name="Slide Number Placeholder 3"/>
          <p:cNvSpPr>
            <a:spLocks noGrp="1"/>
          </p:cNvSpPr>
          <p:nvPr>
            <p:ph type="sldNum" sz="quarter" idx="5"/>
          </p:nvPr>
        </p:nvSpPr>
        <p:spPr/>
        <p:txBody>
          <a:bodyPr/>
          <a:lstStyle/>
          <a:p>
            <a:fld id="{09107CC0-7FDF-41A2-B062-359C52C6902B}" type="slidenum">
              <a:rPr lang="en-US" smtClean="0"/>
              <a:t>4</a:t>
            </a:fld>
            <a:endParaRPr lang="en-US"/>
          </a:p>
        </p:txBody>
      </p:sp>
    </p:spTree>
    <p:extLst>
      <p:ext uri="{BB962C8B-B14F-4D97-AF65-F5344CB8AC3E}">
        <p14:creationId xmlns:p14="http://schemas.microsoft.com/office/powerpoint/2010/main" val="304203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number of documents listed within the RFA that are required as part of your application submission. Submission of your application without the required documentation may disqualify you from consideration for funding. Some documents may take time to either develop or have approved by your agency’s standards, so it is important to gather this documentation early.  Do note that each funding source has additional required documents called “project specific documents” – these vary based on funding source. Make sure that you are submitting the correct documentation!</a:t>
            </a:r>
          </a:p>
        </p:txBody>
      </p:sp>
      <p:sp>
        <p:nvSpPr>
          <p:cNvPr id="4" name="Slide Number Placeholder 3"/>
          <p:cNvSpPr>
            <a:spLocks noGrp="1"/>
          </p:cNvSpPr>
          <p:nvPr>
            <p:ph type="sldNum" sz="quarter" idx="5"/>
          </p:nvPr>
        </p:nvSpPr>
        <p:spPr/>
        <p:txBody>
          <a:bodyPr/>
          <a:lstStyle/>
          <a:p>
            <a:fld id="{09107CC0-7FDF-41A2-B062-359C52C6902B}" type="slidenum">
              <a:rPr lang="en-US" smtClean="0"/>
              <a:t>5</a:t>
            </a:fld>
            <a:endParaRPr lang="en-US"/>
          </a:p>
        </p:txBody>
      </p:sp>
    </p:spTree>
    <p:extLst>
      <p:ext uri="{BB962C8B-B14F-4D97-AF65-F5344CB8AC3E}">
        <p14:creationId xmlns:p14="http://schemas.microsoft.com/office/powerpoint/2010/main" val="2518670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Certification forms and sample documents can be found on the Forms section of the GCC’s website.</a:t>
            </a:r>
          </a:p>
        </p:txBody>
      </p:sp>
      <p:sp>
        <p:nvSpPr>
          <p:cNvPr id="4" name="Slide Number Placeholder 3"/>
          <p:cNvSpPr>
            <a:spLocks noGrp="1"/>
          </p:cNvSpPr>
          <p:nvPr>
            <p:ph type="sldNum" sz="quarter" idx="5"/>
          </p:nvPr>
        </p:nvSpPr>
        <p:spPr/>
        <p:txBody>
          <a:bodyPr/>
          <a:lstStyle/>
          <a:p>
            <a:fld id="{09107CC0-7FDF-41A2-B062-359C52C6902B}" type="slidenum">
              <a:rPr lang="en-US" smtClean="0"/>
              <a:t>6</a:t>
            </a:fld>
            <a:endParaRPr lang="en-US"/>
          </a:p>
        </p:txBody>
      </p:sp>
    </p:spTree>
    <p:extLst>
      <p:ext uri="{BB962C8B-B14F-4D97-AF65-F5344CB8AC3E}">
        <p14:creationId xmlns:p14="http://schemas.microsoft.com/office/powerpoint/2010/main" val="672012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separate systems that you will need access to, and GCC does not control these systems. Instructions for accessing these systems can also be found within the RFA. We do have a new grants management system, which was discussed earlier today. NCID is still a requirement for accessing this system. Guidance for accessing  each of these platforms can be found on the Grant Information section of the GCC website.</a:t>
            </a:r>
          </a:p>
        </p:txBody>
      </p:sp>
      <p:sp>
        <p:nvSpPr>
          <p:cNvPr id="4" name="Slide Number Placeholder 3"/>
          <p:cNvSpPr>
            <a:spLocks noGrp="1"/>
          </p:cNvSpPr>
          <p:nvPr>
            <p:ph type="sldNum" sz="quarter" idx="5"/>
          </p:nvPr>
        </p:nvSpPr>
        <p:spPr/>
        <p:txBody>
          <a:bodyPr/>
          <a:lstStyle/>
          <a:p>
            <a:fld id="{09107CC0-7FDF-41A2-B062-359C52C6902B}" type="slidenum">
              <a:rPr lang="en-US" smtClean="0"/>
              <a:t>7</a:t>
            </a:fld>
            <a:endParaRPr lang="en-US"/>
          </a:p>
        </p:txBody>
      </p:sp>
    </p:spTree>
    <p:extLst>
      <p:ext uri="{BB962C8B-B14F-4D97-AF65-F5344CB8AC3E}">
        <p14:creationId xmlns:p14="http://schemas.microsoft.com/office/powerpoint/2010/main" val="1007073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GCC staff are here to support you, we cannot assist with system issues. Note that there is some guidance on navigating EBS in the RFA, there is a detailed EBS training manual online in the grant management system.</a:t>
            </a:r>
          </a:p>
        </p:txBody>
      </p:sp>
      <p:sp>
        <p:nvSpPr>
          <p:cNvPr id="4" name="Slide Number Placeholder 3"/>
          <p:cNvSpPr>
            <a:spLocks noGrp="1"/>
          </p:cNvSpPr>
          <p:nvPr>
            <p:ph type="sldNum" sz="quarter" idx="5"/>
          </p:nvPr>
        </p:nvSpPr>
        <p:spPr/>
        <p:txBody>
          <a:bodyPr/>
          <a:lstStyle/>
          <a:p>
            <a:fld id="{09107CC0-7FDF-41A2-B062-359C52C6902B}" type="slidenum">
              <a:rPr lang="en-US" smtClean="0"/>
              <a:t>8</a:t>
            </a:fld>
            <a:endParaRPr lang="en-US"/>
          </a:p>
        </p:txBody>
      </p:sp>
    </p:spTree>
    <p:extLst>
      <p:ext uri="{BB962C8B-B14F-4D97-AF65-F5344CB8AC3E}">
        <p14:creationId xmlns:p14="http://schemas.microsoft.com/office/powerpoint/2010/main" val="1151764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previous years, there are requirements for the roles of Officials associated with your application. Depending on the type of agency and your internal processes, it may take more work to communicate with the necessary parties. Note that the officials are also required to have established NCID accounts and access the EBS platform.</a:t>
            </a:r>
          </a:p>
        </p:txBody>
      </p:sp>
      <p:sp>
        <p:nvSpPr>
          <p:cNvPr id="4" name="Slide Number Placeholder 3"/>
          <p:cNvSpPr>
            <a:spLocks noGrp="1"/>
          </p:cNvSpPr>
          <p:nvPr>
            <p:ph type="sldNum" sz="quarter" idx="5"/>
          </p:nvPr>
        </p:nvSpPr>
        <p:spPr/>
        <p:txBody>
          <a:bodyPr/>
          <a:lstStyle/>
          <a:p>
            <a:fld id="{09107CC0-7FDF-41A2-B062-359C52C6902B}" type="slidenum">
              <a:rPr lang="en-US" smtClean="0"/>
              <a:t>9</a:t>
            </a:fld>
            <a:endParaRPr lang="en-US"/>
          </a:p>
        </p:txBody>
      </p:sp>
    </p:spTree>
    <p:extLst>
      <p:ext uri="{BB962C8B-B14F-4D97-AF65-F5344CB8AC3E}">
        <p14:creationId xmlns:p14="http://schemas.microsoft.com/office/powerpoint/2010/main" val="133059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10</a:t>
            </a:fld>
            <a:endParaRPr lang="en-US"/>
          </a:p>
        </p:txBody>
      </p:sp>
    </p:spTree>
    <p:extLst>
      <p:ext uri="{BB962C8B-B14F-4D97-AF65-F5344CB8AC3E}">
        <p14:creationId xmlns:p14="http://schemas.microsoft.com/office/powerpoint/2010/main" val="257339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bg1"/>
                </a:solidFill>
                <a:effectLst>
                  <a:outerShdw blurRad="31750" dist="25400" dir="5400000" algn="tl" rotWithShape="0">
                    <a:srgbClr val="000000">
                      <a:alpha val="25000"/>
                    </a:srgbClr>
                  </a:outerShdw>
                </a:effectLst>
              </a:defRPr>
            </a:lvl1pPr>
            <a:extLst/>
          </a:lstStyle>
          <a:p>
            <a:r>
              <a:rPr kumimoji="0" lang="en-US"/>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endParaRPr kumimoji="0" lang="en-US" dirty="0"/>
          </a:p>
        </p:txBody>
      </p:sp>
      <p:sp>
        <p:nvSpPr>
          <p:cNvPr id="30" name="Date Placeholder 29"/>
          <p:cNvSpPr>
            <a:spLocks noGrp="1"/>
          </p:cNvSpPr>
          <p:nvPr>
            <p:ph type="dt" sz="half" idx="10"/>
          </p:nvPr>
        </p:nvSpPr>
        <p:spPr/>
        <p:txBody>
          <a:bodyPr/>
          <a:lstStyle>
            <a:lvl1pPr>
              <a:defRPr>
                <a:solidFill>
                  <a:srgbClr val="FFFFFF"/>
                </a:solidFill>
              </a:defRPr>
            </a:lvl1pPr>
            <a:extLst/>
          </a:lstStyle>
          <a:p>
            <a:r>
              <a:rPr lang="en-US"/>
              <a:t>10/30/2024</a:t>
            </a:r>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217D969-FAF6-4667-9EED-A6C98B22320E}"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extLst/>
          </a:lstStyle>
          <a:p>
            <a:r>
              <a:rPr lang="en-US"/>
              <a:t>10/30/2024</a:t>
            </a:r>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extLst/>
          </a:lstStyle>
          <a:p>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6" name="Title 5"/>
          <p:cNvSpPr>
            <a:spLocks noGrp="1"/>
          </p:cNvSpPr>
          <p:nvPr>
            <p:ph type="title"/>
          </p:nvPr>
        </p:nvSpPr>
        <p:spPr/>
        <p:txBody>
          <a:bodyPr rtlCol="0"/>
          <a:lstStyle>
            <a:lvl1pPr>
              <a:defRPr>
                <a:solidFill>
                  <a:schemeClr val="bg1"/>
                </a:solidFill>
              </a:defRPr>
            </a:lvl1pPr>
            <a:extLst/>
          </a:lstStyle>
          <a:p>
            <a:r>
              <a:rPr kumimoji="0" lang="en-US" dirty="0"/>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ternate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extLst/>
          </a:lstStyle>
          <a:p>
            <a:r>
              <a:rPr lang="en-US"/>
              <a:t>10/30/2024</a:t>
            </a:r>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extLst/>
          </a:lstStyle>
          <a:p>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6" name="Title 5"/>
          <p:cNvSpPr>
            <a:spLocks noGrp="1"/>
          </p:cNvSpPr>
          <p:nvPr>
            <p:ph type="title"/>
          </p:nvPr>
        </p:nvSpPr>
        <p:spPr/>
        <p:txBody>
          <a:bodyPr rtlCol="0"/>
          <a:lstStyle>
            <a:lvl1pPr>
              <a:defRPr>
                <a:solidFill>
                  <a:schemeClr val="tx1"/>
                </a:solidFill>
              </a:defRPr>
            </a:lvl1pPr>
            <a:extLst/>
          </a:lstStyle>
          <a:p>
            <a:r>
              <a:rPr kumimoji="0" lang="en-US"/>
              <a:t>Click to edit Master title style</a:t>
            </a:r>
            <a:endParaRPr kumimoji="0" lang="en-US" dirty="0"/>
          </a:p>
        </p:txBody>
      </p:sp>
    </p:spTree>
    <p:extLst>
      <p:ext uri="{BB962C8B-B14F-4D97-AF65-F5344CB8AC3E}">
        <p14:creationId xmlns:p14="http://schemas.microsoft.com/office/powerpoint/2010/main" val="2052854468"/>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10/30/2024</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17D969-FAF6-4667-9EED-A6C98B22320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Alternat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10/30/2024</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17D969-FAF6-4667-9EED-A6C98B22320E}" type="slidenum">
              <a:rPr lang="en-US" smtClean="0"/>
              <a:t>‹#›</a:t>
            </a:fld>
            <a:endParaRPr lang="en-US"/>
          </a:p>
        </p:txBody>
      </p:sp>
    </p:spTree>
    <p:extLst>
      <p:ext uri="{BB962C8B-B14F-4D97-AF65-F5344CB8AC3E}">
        <p14:creationId xmlns:p14="http://schemas.microsoft.com/office/powerpoint/2010/main" val="1592053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lvl1pPr>
              <a:defRPr>
                <a:solidFill>
                  <a:schemeClr val="bg1"/>
                </a:solidFill>
              </a:defRPr>
            </a:lvl1pPr>
            <a:extLst/>
          </a:lstStyle>
          <a:p>
            <a:r>
              <a:rPr lang="en-US"/>
              <a:t>10/30/2024</a:t>
            </a:r>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extLst/>
          </a:lstStyle>
          <a:p>
            <a:fld id="{5217D969-FAF6-4667-9EED-A6C98B22320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solidFill>
                  <a:srgbClr val="FFC000"/>
                </a:solidFill>
              </a:defRPr>
            </a:lvl1pPr>
            <a:lvl2pPr>
              <a:buNone/>
              <a:defRPr sz="1200"/>
            </a:lvl2pPr>
            <a:lvl3pPr>
              <a:buNone/>
              <a:defRPr sz="1000"/>
            </a:lvl3pPr>
            <a:lvl4pPr>
              <a:buNone/>
              <a:defRPr sz="900"/>
            </a:lvl4pPr>
            <a:lvl5pPr>
              <a:buNone/>
              <a:defRPr sz="900"/>
            </a:lvl5pPr>
            <a:extLst/>
          </a:lstStyle>
          <a:p>
            <a:pPr lvl="0" eaLnBrk="1" latinLnBrk="0" hangingPunct="1"/>
            <a:r>
              <a:rPr kumimoji="0" lang="en-US" dirty="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a:xfrm>
            <a:off x="6727032" y="6407944"/>
            <a:ext cx="1920240" cy="365760"/>
          </a:xfrm>
        </p:spPr>
        <p:txBody>
          <a:bodyPr/>
          <a:lstStyle>
            <a:lvl1pPr>
              <a:defRPr>
                <a:solidFill>
                  <a:schemeClr val="bg1"/>
                </a:solidFill>
              </a:defRPr>
            </a:lvl1pPr>
            <a:extLst/>
          </a:lstStyle>
          <a:p>
            <a:r>
              <a:rPr lang="en-US"/>
              <a:t>10/30/2024</a:t>
            </a:r>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395345381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a:t>10/30/2024</a:t>
            </a: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bg1"/>
                </a:solidFill>
                <a:effectLst>
                  <a:outerShdw blurRad="50800" dist="25000" dir="5400000" algn="t" rotWithShape="0">
                    <a:prstClr val="black">
                      <a:alpha val="45000"/>
                    </a:prstClr>
                  </a:outerShdw>
                </a:effectLst>
              </a:defRPr>
            </a:lvl1pPr>
            <a:extLst/>
          </a:lstStyle>
          <a:p>
            <a:r>
              <a:rPr kumimoji="0" lang="en-US" dirty="0"/>
              <a:t>Click to edit Master title style</a:t>
            </a:r>
          </a:p>
        </p:txBody>
      </p: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Alternate 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a:t>10/30/2024</a:t>
            </a: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tx1"/>
                </a:solidFill>
                <a:effectLst>
                  <a:outerShdw blurRad="50800" dist="25000" dir="5400000" algn="t" rotWithShape="0">
                    <a:prstClr val="black">
                      <a:alpha val="45000"/>
                    </a:prstClr>
                  </a:outerShdw>
                </a:effectLst>
              </a:defRPr>
            </a:lvl1pPr>
            <a:extLst/>
          </a:lstStyle>
          <a:p>
            <a:r>
              <a:rPr kumimoji="0" lang="en-US" dirty="0"/>
              <a:t>Click to edit Master title style</a:t>
            </a:r>
          </a:p>
        </p:txBody>
      </p: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144071926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 Pictures with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3278368"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a:t>10/30/2024</a:t>
            </a: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t>‹#›</a:t>
            </a:fld>
            <a:endParaRPr lang="en-US"/>
          </a:p>
        </p:txBody>
      </p:sp>
      <p:sp>
        <p:nvSpPr>
          <p:cNvPr id="2" name="Title 1"/>
          <p:cNvSpPr>
            <a:spLocks noGrp="1"/>
          </p:cNvSpPr>
          <p:nvPr>
            <p:ph type="title" hasCustomPrompt="1"/>
          </p:nvPr>
        </p:nvSpPr>
        <p:spPr>
          <a:xfrm>
            <a:off x="228600" y="4865122"/>
            <a:ext cx="4191000" cy="562672"/>
          </a:xfrm>
          <a:noFill/>
        </p:spPr>
        <p:txBody>
          <a:bodyPr anchor="t">
            <a:normAutofit/>
            <a:sp3d prstMaterial="softEdge"/>
          </a:bodyPr>
          <a:lstStyle>
            <a:lvl1pPr marR="0" algn="r" rtl="0" eaLnBrk="1" latinLnBrk="0" hangingPunct="1">
              <a:spcBef>
                <a:spcPct val="0"/>
              </a:spcBef>
              <a:buNone/>
              <a:defRPr kumimoji="0" lang="en-US" sz="2400" b="0" kern="1200" dirty="0">
                <a:solidFill>
                  <a:schemeClr val="bg1"/>
                </a:solidFill>
                <a:effectLst>
                  <a:outerShdw blurRad="50800" dist="25000" dir="5400000" algn="t" rotWithShape="0">
                    <a:prstClr val="black">
                      <a:alpha val="45000"/>
                    </a:prstClr>
                  </a:outerShdw>
                </a:effectLst>
                <a:latin typeface="+mj-lt"/>
                <a:ea typeface="+mj-ea"/>
                <a:cs typeface="Arial" pitchFamily="34" charset="0"/>
              </a:defRPr>
            </a:lvl1pPr>
            <a:extLst/>
          </a:lstStyle>
          <a:p>
            <a:r>
              <a:rPr kumimoji="0" lang="en-US" dirty="0"/>
              <a:t>Click to add title</a:t>
            </a:r>
          </a:p>
        </p:txBody>
      </p:sp>
      <p:sp>
        <p:nvSpPr>
          <p:cNvPr id="14" name="Picture Placeholder 2"/>
          <p:cNvSpPr>
            <a:spLocks noGrp="1"/>
          </p:cNvSpPr>
          <p:nvPr>
            <p:ph type="pic" idx="13"/>
          </p:nvPr>
        </p:nvSpPr>
        <p:spPr>
          <a:xfrm>
            <a:off x="4698600" y="182880"/>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17" name="Text Placeholder 3"/>
          <p:cNvSpPr>
            <a:spLocks noGrp="1"/>
          </p:cNvSpPr>
          <p:nvPr>
            <p:ph type="body" sz="half" idx="14"/>
          </p:nvPr>
        </p:nvSpPr>
        <p:spPr>
          <a:xfrm>
            <a:off x="5638800" y="5449825"/>
            <a:ext cx="3276600"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22" name="Text Placeholder 21"/>
          <p:cNvSpPr>
            <a:spLocks noGrp="1"/>
          </p:cNvSpPr>
          <p:nvPr>
            <p:ph type="body" sz="quarter" idx="15" hasCustomPrompt="1"/>
          </p:nvPr>
        </p:nvSpPr>
        <p:spPr>
          <a:xfrm>
            <a:off x="4724400" y="4876800"/>
            <a:ext cx="4191000" cy="566928"/>
          </a:xfrm>
        </p:spPr>
        <p:txBody>
          <a:bodyPr>
            <a:normAutofit/>
          </a:bodyPr>
          <a:lstStyle>
            <a:lvl1pPr marL="109728" marR="0" indent="0" algn="r" rtl="0" eaLnBrk="1" latinLnBrk="0" hangingPunct="1">
              <a:spcBef>
                <a:spcPct val="0"/>
              </a:spcBef>
              <a:buNone/>
              <a:defRPr kumimoji="0" lang="en-US" sz="2400" b="0" kern="1200" dirty="0" smtClean="0">
                <a:solidFill>
                  <a:schemeClr val="bg1"/>
                </a:solidFill>
                <a:effectLst>
                  <a:outerShdw blurRad="50800" dist="25000" dir="5400000" algn="t" rotWithShape="0">
                    <a:prstClr val="black">
                      <a:alpha val="45000"/>
                    </a:prstClr>
                  </a:outerShdw>
                </a:effectLst>
                <a:latin typeface="+mj-lt"/>
                <a:ea typeface="+mj-ea"/>
                <a:cs typeface="Arial" pitchFamily="34" charset="0"/>
              </a:defRPr>
            </a:lvl1pPr>
          </a:lstStyle>
          <a:p>
            <a:pPr lvl="0"/>
            <a:r>
              <a:rPr kumimoji="0" lang="en-US" dirty="0"/>
              <a:t>Click to add title</a:t>
            </a:r>
            <a:endParaRPr lang="en-US" dirty="0"/>
          </a:p>
        </p:txBody>
      </p:sp>
    </p:spTree>
    <p:extLst>
      <p:ext uri="{BB962C8B-B14F-4D97-AF65-F5344CB8AC3E}">
        <p14:creationId xmlns:p14="http://schemas.microsoft.com/office/powerpoint/2010/main" val="389377582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lternate 2 Pictures w/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4" name="Text Placeholder 3"/>
          <p:cNvSpPr>
            <a:spLocks noGrp="1"/>
          </p:cNvSpPr>
          <p:nvPr>
            <p:ph type="body" sz="half" idx="2"/>
          </p:nvPr>
        </p:nvSpPr>
        <p:spPr>
          <a:xfrm>
            <a:off x="1141232" y="5443402"/>
            <a:ext cx="3278368"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a:t>10/30/2024</a:t>
            </a: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t>‹#›</a:t>
            </a:fld>
            <a:endParaRPr lang="en-US"/>
          </a:p>
        </p:txBody>
      </p:sp>
      <p:sp>
        <p:nvSpPr>
          <p:cNvPr id="2" name="Title 1"/>
          <p:cNvSpPr>
            <a:spLocks noGrp="1"/>
          </p:cNvSpPr>
          <p:nvPr>
            <p:ph type="title" hasCustomPrompt="1"/>
          </p:nvPr>
        </p:nvSpPr>
        <p:spPr>
          <a:xfrm>
            <a:off x="228600" y="4865122"/>
            <a:ext cx="4191000" cy="562672"/>
          </a:xfrm>
          <a:noFill/>
        </p:spPr>
        <p:txBody>
          <a:bodyPr anchor="t">
            <a:normAutofit/>
            <a:sp3d prstMaterial="softEdge"/>
          </a:bodyPr>
          <a:lstStyle>
            <a:lvl1pPr marR="0" algn="r" rtl="0" eaLnBrk="1" latinLnBrk="0" hangingPunct="1">
              <a:spcBef>
                <a:spcPct val="0"/>
              </a:spcBef>
              <a:buNone/>
              <a:defRPr kumimoji="0" lang="en-US" sz="2400" b="0" kern="1200" dirty="0">
                <a:solidFill>
                  <a:schemeClr val="tx1"/>
                </a:solidFill>
                <a:effectLst>
                  <a:outerShdw blurRad="50800" dist="25000" dir="5400000" algn="t" rotWithShape="0">
                    <a:prstClr val="black">
                      <a:alpha val="45000"/>
                    </a:prstClr>
                  </a:outerShdw>
                </a:effectLst>
                <a:latin typeface="+mj-lt"/>
                <a:ea typeface="+mj-ea"/>
                <a:cs typeface="Arial" pitchFamily="34" charset="0"/>
              </a:defRPr>
            </a:lvl1pPr>
            <a:extLst/>
          </a:lstStyle>
          <a:p>
            <a:r>
              <a:rPr kumimoji="0" lang="en-US" dirty="0"/>
              <a:t>Click to add title</a:t>
            </a:r>
          </a:p>
        </p:txBody>
      </p:sp>
      <p:sp>
        <p:nvSpPr>
          <p:cNvPr id="14" name="Picture Placeholder 2"/>
          <p:cNvSpPr>
            <a:spLocks noGrp="1"/>
          </p:cNvSpPr>
          <p:nvPr>
            <p:ph type="pic" idx="13"/>
          </p:nvPr>
        </p:nvSpPr>
        <p:spPr>
          <a:xfrm>
            <a:off x="4698600" y="182880"/>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17" name="Text Placeholder 3"/>
          <p:cNvSpPr>
            <a:spLocks noGrp="1"/>
          </p:cNvSpPr>
          <p:nvPr>
            <p:ph type="body" sz="half" idx="14"/>
          </p:nvPr>
        </p:nvSpPr>
        <p:spPr>
          <a:xfrm>
            <a:off x="5638800" y="5449825"/>
            <a:ext cx="3276600"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22" name="Text Placeholder 21"/>
          <p:cNvSpPr>
            <a:spLocks noGrp="1"/>
          </p:cNvSpPr>
          <p:nvPr>
            <p:ph type="body" sz="quarter" idx="15" hasCustomPrompt="1"/>
          </p:nvPr>
        </p:nvSpPr>
        <p:spPr>
          <a:xfrm>
            <a:off x="4724400" y="4876800"/>
            <a:ext cx="4191000" cy="566928"/>
          </a:xfrm>
        </p:spPr>
        <p:txBody>
          <a:bodyPr>
            <a:normAutofit/>
          </a:bodyPr>
          <a:lstStyle>
            <a:lvl1pPr marL="109728" marR="0" indent="0" algn="r" rtl="0" eaLnBrk="1" latinLnBrk="0" hangingPunct="1">
              <a:spcBef>
                <a:spcPct val="0"/>
              </a:spcBef>
              <a:buNone/>
              <a:defRPr kumimoji="0" lang="en-US" sz="2400" b="0" kern="1200" dirty="0" smtClean="0">
                <a:solidFill>
                  <a:schemeClr val="tx1"/>
                </a:solidFill>
                <a:effectLst>
                  <a:outerShdw blurRad="50800" dist="25000" dir="5400000" algn="t" rotWithShape="0">
                    <a:prstClr val="black">
                      <a:alpha val="45000"/>
                    </a:prstClr>
                  </a:outerShdw>
                </a:effectLst>
                <a:latin typeface="+mj-lt"/>
                <a:ea typeface="+mj-ea"/>
                <a:cs typeface="Arial" pitchFamily="34" charset="0"/>
              </a:defRPr>
            </a:lvl1pPr>
          </a:lstStyle>
          <a:p>
            <a:pPr lvl="0"/>
            <a:r>
              <a:rPr kumimoji="0" lang="en-US" dirty="0"/>
              <a:t>Click to add title</a:t>
            </a:r>
            <a:endParaRPr lang="en-US" dirty="0"/>
          </a:p>
        </p:txBody>
      </p:sp>
    </p:spTree>
    <p:extLst>
      <p:ext uri="{BB962C8B-B14F-4D97-AF65-F5344CB8AC3E}">
        <p14:creationId xmlns:p14="http://schemas.microsoft.com/office/powerpoint/2010/main" val="27637815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Alternat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sp>
        <p:nvSpPr>
          <p:cNvPr id="30" name="Date Placeholder 29"/>
          <p:cNvSpPr>
            <a:spLocks noGrp="1"/>
          </p:cNvSpPr>
          <p:nvPr>
            <p:ph type="dt" sz="half" idx="10"/>
          </p:nvPr>
        </p:nvSpPr>
        <p:spPr/>
        <p:txBody>
          <a:bodyPr/>
          <a:lstStyle>
            <a:lvl1pPr>
              <a:defRPr>
                <a:solidFill>
                  <a:schemeClr val="tx1"/>
                </a:solidFill>
              </a:defRPr>
            </a:lvl1pPr>
            <a:extLst/>
          </a:lstStyle>
          <a:p>
            <a:r>
              <a:rPr lang="en-US"/>
              <a:t>10/30/2024</a:t>
            </a:r>
            <a:endParaRPr lang="en-US" dirty="0"/>
          </a:p>
        </p:txBody>
      </p:sp>
      <p:sp>
        <p:nvSpPr>
          <p:cNvPr id="19" name="Footer Placeholder 18"/>
          <p:cNvSpPr>
            <a:spLocks noGrp="1"/>
          </p:cNvSpPr>
          <p:nvPr>
            <p:ph type="ftr" sz="quarter" idx="11"/>
          </p:nvPr>
        </p:nvSpPr>
        <p:spPr/>
        <p:txBody>
          <a:bodyPr/>
          <a:lstStyle>
            <a:lvl1pPr>
              <a:defRPr>
                <a:solidFill>
                  <a:schemeClr val="tx1"/>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19317409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10/30/2024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7D969-FAF6-4667-9EED-A6C98B22320E}"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10/30/2024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7D969-FAF6-4667-9EED-A6C98B22320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10/30/2024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7D969-FAF6-4667-9EED-A6C98B22320E}"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lternat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r>
              <a:rPr lang="en-US"/>
              <a:t>10/30/2024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7D969-FAF6-4667-9EED-A6C98B22320E}" type="slidenum">
              <a:rPr lang="en-US" smtClean="0"/>
              <a:t>‹#›</a:t>
            </a:fld>
            <a:endParaRPr lang="en-US"/>
          </a:p>
        </p:txBody>
      </p:sp>
      <p:sp>
        <p:nvSpPr>
          <p:cNvPr id="7" name="Title 6"/>
          <p:cNvSpPr>
            <a:spLocks noGrp="1"/>
          </p:cNvSpPr>
          <p:nvPr>
            <p:ph type="title"/>
          </p:nvPr>
        </p:nvSpPr>
        <p:spPr/>
        <p:txBody>
          <a:bodyPr rtlCol="0"/>
          <a:lstStyle>
            <a:lvl1pPr>
              <a:defRPr>
                <a:solidFill>
                  <a:schemeClr val="bg1"/>
                </a:solidFill>
              </a:defRPr>
            </a:lvl1pPr>
            <a:extLst/>
          </a:lstStyle>
          <a:p>
            <a:r>
              <a:rPr kumimoji="0" lang="en-US" dirty="0"/>
              <a:t>Click to edit Master title style</a:t>
            </a:r>
          </a:p>
        </p:txBody>
      </p:sp>
    </p:spTree>
    <p:extLst>
      <p:ext uri="{BB962C8B-B14F-4D97-AF65-F5344CB8AC3E}">
        <p14:creationId xmlns:p14="http://schemas.microsoft.com/office/powerpoint/2010/main" val="66072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solidFill>
                  <a:schemeClr val="bg2"/>
                </a:solidFill>
                <a:effectLst>
                  <a:outerShdw blurRad="31750" dist="25400" dir="5400000" algn="tl" rotWithShape="0">
                    <a:srgbClr val="000000">
                      <a:alpha val="25000"/>
                    </a:srgbClr>
                  </a:outerShdw>
                </a:effectLst>
              </a:defRPr>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extLst/>
          </a:lstStyle>
          <a:p>
            <a:r>
              <a:rPr lang="en-US"/>
              <a:t>10/30/2024</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extLst/>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a:t>10/30/2024</a:t>
            </a:r>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8" name="Title 7"/>
          <p:cNvSpPr>
            <a:spLocks noGrp="1"/>
          </p:cNvSpPr>
          <p:nvPr>
            <p:ph type="title"/>
          </p:nvPr>
        </p:nvSpPr>
        <p:spPr/>
        <p:txBody>
          <a:bodyPr rtlCol="0"/>
          <a:lstStyle>
            <a:lvl1pPr>
              <a:defRPr>
                <a:solidFill>
                  <a:schemeClr val="bg2"/>
                </a:solidFill>
              </a:defRPr>
            </a:lvl1pPr>
            <a:extLst/>
          </a:lstStyle>
          <a:p>
            <a:r>
              <a:rPr kumimoji="0" lang="en-US"/>
              <a:t>Click to edit Master title style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Alternat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a:t>10/30/2024</a:t>
            </a:r>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8" name="Title 7"/>
          <p:cNvSpPr>
            <a:spLocks noGrp="1"/>
          </p:cNvSpPr>
          <p:nvPr>
            <p:ph type="title"/>
          </p:nvPr>
        </p:nvSpPr>
        <p:spPr/>
        <p:txBody>
          <a:bodyPr rtlCol="0"/>
          <a:lstStyle>
            <a:lvl1pPr>
              <a:defRPr>
                <a:solidFill>
                  <a:schemeClr val="tx1"/>
                </a:solidFill>
              </a:defRPr>
            </a:lvl1pPr>
            <a:extLst/>
          </a:lstStyle>
          <a:p>
            <a:r>
              <a:rPr kumimoji="0" lang="en-US" dirty="0"/>
              <a:t>Click to edit Master title style</a:t>
            </a:r>
          </a:p>
        </p:txBody>
      </p:sp>
    </p:spTree>
    <p:extLst>
      <p:ext uri="{BB962C8B-B14F-4D97-AF65-F5344CB8AC3E}">
        <p14:creationId xmlns:p14="http://schemas.microsoft.com/office/powerpoint/2010/main" val="26443639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2578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2578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5"/>
            <a:ext cx="4040188" cy="3737306"/>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Content Placeholder 5"/>
          <p:cNvSpPr>
            <a:spLocks noGrp="1"/>
          </p:cNvSpPr>
          <p:nvPr>
            <p:ph sz="quarter" idx="4"/>
          </p:nvPr>
        </p:nvSpPr>
        <p:spPr>
          <a:xfrm>
            <a:off x="4645025" y="1444295"/>
            <a:ext cx="4041775" cy="3737306"/>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Date Placeholder 6"/>
          <p:cNvSpPr>
            <a:spLocks noGrp="1"/>
          </p:cNvSpPr>
          <p:nvPr>
            <p:ph type="dt" sz="half" idx="10"/>
          </p:nvPr>
        </p:nvSpPr>
        <p:spPr/>
        <p:txBody>
          <a:bodyPr/>
          <a:lstStyle>
            <a:lvl1pPr>
              <a:defRPr>
                <a:solidFill>
                  <a:schemeClr val="bg1"/>
                </a:solidFill>
              </a:defRPr>
            </a:lvl1pPr>
            <a:extLst/>
          </a:lstStyle>
          <a:p>
            <a:r>
              <a:rPr lang="en-US"/>
              <a:t>10/30/2024</a:t>
            </a:r>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extLst/>
          </a:lstStyle>
          <a:p>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extLst/>
          </a:lstStyle>
          <a:p>
            <a:fld id="{5217D969-FAF6-4667-9EED-A6C98B22320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Alternate 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solidFill>
                  <a:schemeClr val="bg1"/>
                </a:solidFill>
              </a:defRPr>
            </a:lvl1pPr>
            <a:extLst/>
          </a:lstStyle>
          <a:p>
            <a:r>
              <a:rPr kumimoji="0" lang="en-US" dirty="0"/>
              <a:t>Click to edit Master title style</a:t>
            </a:r>
          </a:p>
        </p:txBody>
      </p:sp>
      <p:sp>
        <p:nvSpPr>
          <p:cNvPr id="3" name="Text Placeholder 2"/>
          <p:cNvSpPr>
            <a:spLocks noGrp="1"/>
          </p:cNvSpPr>
          <p:nvPr>
            <p:ph type="body" idx="1"/>
          </p:nvPr>
        </p:nvSpPr>
        <p:spPr>
          <a:xfrm>
            <a:off x="457200" y="52578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2578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5"/>
            <a:ext cx="4040188" cy="3737306"/>
          </a:xfrm>
          <a:ln>
            <a:noFill/>
            <a:prstDash val="sysDash"/>
            <a:miter lim="800000"/>
          </a:ln>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Content Placeholder 5"/>
          <p:cNvSpPr>
            <a:spLocks noGrp="1"/>
          </p:cNvSpPr>
          <p:nvPr>
            <p:ph sz="quarter" idx="4"/>
          </p:nvPr>
        </p:nvSpPr>
        <p:spPr>
          <a:xfrm>
            <a:off x="4645025" y="1444295"/>
            <a:ext cx="4041775" cy="3737306"/>
          </a:xfrm>
          <a:ln>
            <a:noFill/>
            <a:prstDash val="sysDash"/>
            <a:miter lim="800000"/>
          </a:ln>
        </p:spPr>
        <p:txBody>
          <a:bodyPr/>
          <a:lstStyle>
            <a:lvl1pPr>
              <a:spcBef>
                <a:spcPts val="0"/>
              </a:spcBef>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Date Placeholder 6"/>
          <p:cNvSpPr>
            <a:spLocks noGrp="1"/>
          </p:cNvSpPr>
          <p:nvPr>
            <p:ph type="dt" sz="half" idx="10"/>
          </p:nvPr>
        </p:nvSpPr>
        <p:spPr/>
        <p:txBody>
          <a:bodyPr/>
          <a:lstStyle>
            <a:lvl1pPr>
              <a:defRPr>
                <a:solidFill>
                  <a:schemeClr val="bg1"/>
                </a:solidFill>
              </a:defRPr>
            </a:lvl1pPr>
            <a:extLst/>
          </a:lstStyle>
          <a:p>
            <a:r>
              <a:rPr lang="en-US"/>
              <a:t>10/30/2024</a:t>
            </a:r>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extLst/>
          </a:lstStyle>
          <a:p>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65649619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bg1"/>
                </a:solidFill>
              </a:defRPr>
            </a:lvl1pPr>
            <a:extLst/>
          </a:lstStyle>
          <a:p>
            <a:r>
              <a:rPr lang="en-US"/>
              <a:t>10/30/2024</a:t>
            </a:r>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bg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bg1"/>
                </a:solidFill>
              </a:defRPr>
            </a:lvl1pPr>
            <a:extLst/>
          </a:lstStyle>
          <a:p>
            <a:fld id="{5217D969-FAF6-4667-9EED-A6C98B22320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85" r:id="rId4"/>
    <p:sldLayoutId id="2147483675" r:id="rId5"/>
    <p:sldLayoutId id="2147483676" r:id="rId6"/>
    <p:sldLayoutId id="2147483686" r:id="rId7"/>
    <p:sldLayoutId id="2147483677" r:id="rId8"/>
    <p:sldLayoutId id="2147483687" r:id="rId9"/>
    <p:sldLayoutId id="2147483678" r:id="rId10"/>
    <p:sldLayoutId id="2147483688" r:id="rId11"/>
    <p:sldLayoutId id="2147483679" r:id="rId12"/>
    <p:sldLayoutId id="2147483689" r:id="rId13"/>
    <p:sldLayoutId id="2147483680" r:id="rId14"/>
    <p:sldLayoutId id="2147483690" r:id="rId15"/>
    <p:sldLayoutId id="2147483681" r:id="rId16"/>
    <p:sldLayoutId id="2147483691" r:id="rId17"/>
    <p:sldLayoutId id="2147483693" r:id="rId18"/>
    <p:sldLayoutId id="2147483694" r:id="rId19"/>
    <p:sldLayoutId id="2147483682" r:id="rId20"/>
    <p:sldLayoutId id="2147483683" r:id="rId21"/>
  </p:sldLayoutIdLst>
  <p:hf hdr="0" ft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Arial" pitchFamily="34" charset="0"/>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ncdps.gov/gc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www.ebs.nc.gov/sap/crmacces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Grant Application</a:t>
            </a:r>
            <a:br>
              <a:rPr lang="en-US" dirty="0"/>
            </a:br>
            <a:r>
              <a:rPr lang="en-US" dirty="0"/>
              <a:t>Tips and Tricks</a:t>
            </a:r>
          </a:p>
        </p:txBody>
      </p:sp>
      <p:sp>
        <p:nvSpPr>
          <p:cNvPr id="3" name="Subtitle 2"/>
          <p:cNvSpPr>
            <a:spLocks noGrp="1"/>
          </p:cNvSpPr>
          <p:nvPr>
            <p:ph type="subTitle" idx="1"/>
          </p:nvPr>
        </p:nvSpPr>
        <p:spPr/>
        <p:txBody>
          <a:bodyPr/>
          <a:lstStyle/>
          <a:p>
            <a:r>
              <a:rPr lang="en-US" dirty="0"/>
              <a:t>Governor’s Crime Commission</a:t>
            </a:r>
          </a:p>
          <a:p>
            <a:r>
              <a:rPr lang="en-US" dirty="0"/>
              <a:t>October 30, 2024</a:t>
            </a:r>
          </a:p>
        </p:txBody>
      </p:sp>
    </p:spTree>
    <p:extLst>
      <p:ext uri="{BB962C8B-B14F-4D97-AF65-F5344CB8AC3E}">
        <p14:creationId xmlns:p14="http://schemas.microsoft.com/office/powerpoint/2010/main" val="383105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833AFBA-2492-3C09-B5B9-482F7C192A21}"/>
              </a:ext>
            </a:extLst>
          </p:cNvPr>
          <p:cNvSpPr>
            <a:spLocks noGrp="1"/>
          </p:cNvSpPr>
          <p:nvPr>
            <p:ph idx="1"/>
          </p:nvPr>
        </p:nvSpPr>
        <p:spPr/>
        <p:txBody>
          <a:bodyPr anchor="ctr">
            <a:normAutofit/>
          </a:bodyPr>
          <a:lstStyle/>
          <a:p>
            <a:pPr>
              <a:buFont typeface="Wingdings" panose="05000000000000000000" pitchFamily="2" charset="2"/>
              <a:buChar char="ü"/>
            </a:pPr>
            <a:r>
              <a:rPr lang="en-US" sz="3200" dirty="0"/>
              <a:t>Collaboration is Key</a:t>
            </a:r>
          </a:p>
          <a:p>
            <a:pPr>
              <a:buFont typeface="Wingdings" panose="05000000000000000000" pitchFamily="2" charset="2"/>
              <a:buChar char="ü"/>
            </a:pPr>
            <a:r>
              <a:rPr lang="en-US" sz="3200" dirty="0"/>
              <a:t>Proposals Need Data</a:t>
            </a:r>
          </a:p>
          <a:p>
            <a:pPr>
              <a:buFont typeface="Wingdings" panose="05000000000000000000" pitchFamily="2" charset="2"/>
              <a:buChar char="ü"/>
            </a:pPr>
            <a:r>
              <a:rPr lang="en-US" sz="3200" dirty="0"/>
              <a:t>RFA Resources Section</a:t>
            </a:r>
            <a:endParaRPr lang="en-US" sz="3200" dirty="0">
              <a:solidFill>
                <a:srgbClr val="FFFF00"/>
              </a:solidFill>
            </a:endParaRPr>
          </a:p>
        </p:txBody>
      </p:sp>
      <p:sp>
        <p:nvSpPr>
          <p:cNvPr id="3" name="Date Placeholder 2">
            <a:extLst>
              <a:ext uri="{FF2B5EF4-FFF2-40B4-BE49-F238E27FC236}">
                <a16:creationId xmlns:a16="http://schemas.microsoft.com/office/drawing/2014/main" id="{840700D3-2AE3-8F41-18EA-4A863F61941B}"/>
              </a:ext>
            </a:extLst>
          </p:cNvPr>
          <p:cNvSpPr>
            <a:spLocks noGrp="1"/>
          </p:cNvSpPr>
          <p:nvPr>
            <p:ph type="dt" sz="half" idx="10"/>
          </p:nvPr>
        </p:nvSpPr>
        <p:spPr/>
        <p:txBody>
          <a:bodyPr/>
          <a:lstStyle/>
          <a:p>
            <a:r>
              <a:rPr lang="en-US"/>
              <a:t>10/30/2024</a:t>
            </a:r>
          </a:p>
        </p:txBody>
      </p:sp>
      <p:sp>
        <p:nvSpPr>
          <p:cNvPr id="4" name="Slide Number Placeholder 3">
            <a:extLst>
              <a:ext uri="{FF2B5EF4-FFF2-40B4-BE49-F238E27FC236}">
                <a16:creationId xmlns:a16="http://schemas.microsoft.com/office/drawing/2014/main" id="{9EFA7484-777E-0034-238C-1CC1CAF683C9}"/>
              </a:ext>
            </a:extLst>
          </p:cNvPr>
          <p:cNvSpPr>
            <a:spLocks noGrp="1"/>
          </p:cNvSpPr>
          <p:nvPr>
            <p:ph type="sldNum" sz="quarter" idx="12"/>
          </p:nvPr>
        </p:nvSpPr>
        <p:spPr/>
        <p:txBody>
          <a:bodyPr/>
          <a:lstStyle/>
          <a:p>
            <a:fld id="{5217D969-FAF6-4667-9EED-A6C98B22320E}" type="slidenum">
              <a:rPr lang="en-US" smtClean="0"/>
              <a:t>10</a:t>
            </a:fld>
            <a:endParaRPr lang="en-US"/>
          </a:p>
        </p:txBody>
      </p:sp>
      <p:sp>
        <p:nvSpPr>
          <p:cNvPr id="5" name="Title 4">
            <a:extLst>
              <a:ext uri="{FF2B5EF4-FFF2-40B4-BE49-F238E27FC236}">
                <a16:creationId xmlns:a16="http://schemas.microsoft.com/office/drawing/2014/main" id="{AF0786E0-3151-3DA3-21DE-4CBF89BFE7F2}"/>
              </a:ext>
            </a:extLst>
          </p:cNvPr>
          <p:cNvSpPr>
            <a:spLocks noGrp="1"/>
          </p:cNvSpPr>
          <p:nvPr>
            <p:ph type="title"/>
          </p:nvPr>
        </p:nvSpPr>
        <p:spPr/>
        <p:txBody>
          <a:bodyPr>
            <a:normAutofit fontScale="90000"/>
          </a:bodyPr>
          <a:lstStyle/>
          <a:p>
            <a:r>
              <a:rPr lang="en-US" dirty="0">
                <a:solidFill>
                  <a:srgbClr val="FFFF00"/>
                </a:solidFill>
              </a:rPr>
              <a:t>Tip: Use Available Resources to </a:t>
            </a:r>
            <a:br>
              <a:rPr lang="en-US" dirty="0">
                <a:solidFill>
                  <a:srgbClr val="FFFF00"/>
                </a:solidFill>
              </a:rPr>
            </a:br>
            <a:r>
              <a:rPr lang="en-US" dirty="0">
                <a:solidFill>
                  <a:srgbClr val="FFFF00"/>
                </a:solidFill>
              </a:rPr>
              <a:t>Benefit Your Program and Community</a:t>
            </a:r>
          </a:p>
        </p:txBody>
      </p:sp>
      <p:pic>
        <p:nvPicPr>
          <p:cNvPr id="17" name="Picture 16">
            <a:extLst>
              <a:ext uri="{FF2B5EF4-FFF2-40B4-BE49-F238E27FC236}">
                <a16:creationId xmlns:a16="http://schemas.microsoft.com/office/drawing/2014/main" id="{C173AA14-E016-00A2-512C-DFE4AC6B8E1A}"/>
              </a:ext>
            </a:extLst>
          </p:cNvPr>
          <p:cNvPicPr>
            <a:picLocks noChangeAspect="1"/>
          </p:cNvPicPr>
          <p:nvPr/>
        </p:nvPicPr>
        <p:blipFill>
          <a:blip r:embed="rId3">
            <a:alphaModFix/>
          </a:blip>
          <a:stretch>
            <a:fillRect/>
          </a:stretch>
        </p:blipFill>
        <p:spPr>
          <a:xfrm>
            <a:off x="4379702" y="1637958"/>
            <a:ext cx="4267570" cy="4212701"/>
          </a:xfrm>
          <a:prstGeom prst="rect">
            <a:avLst/>
          </a:prstGeom>
        </p:spPr>
      </p:pic>
    </p:spTree>
    <p:extLst>
      <p:ext uri="{BB962C8B-B14F-4D97-AF65-F5344CB8AC3E}">
        <p14:creationId xmlns:p14="http://schemas.microsoft.com/office/powerpoint/2010/main" val="1528373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53770F-8FA0-32DC-5C73-B558A645C23B}"/>
              </a:ext>
            </a:extLst>
          </p:cNvPr>
          <p:cNvSpPr>
            <a:spLocks noGrp="1"/>
          </p:cNvSpPr>
          <p:nvPr>
            <p:ph idx="1"/>
          </p:nvPr>
        </p:nvSpPr>
        <p:spPr/>
        <p:txBody>
          <a:bodyPr>
            <a:normAutofit lnSpcReduction="10000"/>
          </a:bodyPr>
          <a:lstStyle/>
          <a:p>
            <a:r>
              <a:rPr lang="en-US" dirty="0"/>
              <a:t>GCC supports comprehensive projects that include collaborative partnerships, including:</a:t>
            </a:r>
          </a:p>
          <a:p>
            <a:pPr lvl="1"/>
            <a:r>
              <a:rPr lang="en-US" dirty="0"/>
              <a:t>Partnerships with multiple agencies to leverage impact</a:t>
            </a:r>
          </a:p>
          <a:p>
            <a:pPr lvl="1"/>
            <a:r>
              <a:rPr lang="en-US" dirty="0"/>
              <a:t>Illustrate coordinated public and private efforts</a:t>
            </a:r>
          </a:p>
          <a:p>
            <a:pPr lvl="1"/>
            <a:endParaRPr lang="en-US" dirty="0"/>
          </a:p>
          <a:p>
            <a:r>
              <a:rPr lang="en-US" dirty="0"/>
              <a:t>Consider long term sustainability of initiatives</a:t>
            </a:r>
          </a:p>
          <a:p>
            <a:pPr lvl="1"/>
            <a:r>
              <a:rPr lang="en-US" dirty="0"/>
              <a:t>How will you use new or existing resources to continue this project after the grant ends?</a:t>
            </a:r>
          </a:p>
          <a:p>
            <a:pPr lvl="1"/>
            <a:r>
              <a:rPr lang="en-US" dirty="0"/>
              <a:t>Is there another source of funding? </a:t>
            </a:r>
          </a:p>
          <a:p>
            <a:pPr lvl="1"/>
            <a:r>
              <a:rPr lang="en-US" dirty="0"/>
              <a:t>How will you involve the community and engage decision makers in order to continue addressing community needs identified in your proposal?</a:t>
            </a:r>
          </a:p>
          <a:p>
            <a:pPr lvl="1"/>
            <a:endParaRPr lang="en-US" dirty="0"/>
          </a:p>
        </p:txBody>
      </p:sp>
      <p:sp>
        <p:nvSpPr>
          <p:cNvPr id="3" name="Date Placeholder 2">
            <a:extLst>
              <a:ext uri="{FF2B5EF4-FFF2-40B4-BE49-F238E27FC236}">
                <a16:creationId xmlns:a16="http://schemas.microsoft.com/office/drawing/2014/main" id="{7A1C766F-EBF9-B0B8-11F2-36853A2BB855}"/>
              </a:ext>
            </a:extLst>
          </p:cNvPr>
          <p:cNvSpPr>
            <a:spLocks noGrp="1"/>
          </p:cNvSpPr>
          <p:nvPr>
            <p:ph type="dt" sz="half" idx="10"/>
          </p:nvPr>
        </p:nvSpPr>
        <p:spPr/>
        <p:txBody>
          <a:bodyPr/>
          <a:lstStyle/>
          <a:p>
            <a:r>
              <a:rPr lang="en-US"/>
              <a:t>10/30/2024</a:t>
            </a:r>
          </a:p>
        </p:txBody>
      </p:sp>
      <p:sp>
        <p:nvSpPr>
          <p:cNvPr id="4" name="Slide Number Placeholder 3">
            <a:extLst>
              <a:ext uri="{FF2B5EF4-FFF2-40B4-BE49-F238E27FC236}">
                <a16:creationId xmlns:a16="http://schemas.microsoft.com/office/drawing/2014/main" id="{A474E40E-2436-B885-332E-30ED915DB89B}"/>
              </a:ext>
            </a:extLst>
          </p:cNvPr>
          <p:cNvSpPr>
            <a:spLocks noGrp="1"/>
          </p:cNvSpPr>
          <p:nvPr>
            <p:ph type="sldNum" sz="quarter" idx="12"/>
          </p:nvPr>
        </p:nvSpPr>
        <p:spPr/>
        <p:txBody>
          <a:bodyPr/>
          <a:lstStyle/>
          <a:p>
            <a:fld id="{5217D969-FAF6-4667-9EED-A6C98B22320E}" type="slidenum">
              <a:rPr lang="en-US" smtClean="0"/>
              <a:t>11</a:t>
            </a:fld>
            <a:endParaRPr lang="en-US"/>
          </a:p>
        </p:txBody>
      </p:sp>
      <p:sp>
        <p:nvSpPr>
          <p:cNvPr id="5" name="Title 4">
            <a:extLst>
              <a:ext uri="{FF2B5EF4-FFF2-40B4-BE49-F238E27FC236}">
                <a16:creationId xmlns:a16="http://schemas.microsoft.com/office/drawing/2014/main" id="{6327CA78-88E1-0DDC-601B-6EB035CD10B2}"/>
              </a:ext>
            </a:extLst>
          </p:cNvPr>
          <p:cNvSpPr>
            <a:spLocks noGrp="1"/>
          </p:cNvSpPr>
          <p:nvPr>
            <p:ph type="title"/>
          </p:nvPr>
        </p:nvSpPr>
        <p:spPr/>
        <p:txBody>
          <a:bodyPr/>
          <a:lstStyle/>
          <a:p>
            <a:r>
              <a:rPr lang="en-US" dirty="0"/>
              <a:t>Collaboration Benefits All</a:t>
            </a:r>
          </a:p>
        </p:txBody>
      </p:sp>
    </p:spTree>
    <p:extLst>
      <p:ext uri="{BB962C8B-B14F-4D97-AF65-F5344CB8AC3E}">
        <p14:creationId xmlns:p14="http://schemas.microsoft.com/office/powerpoint/2010/main" val="2189328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AEE0AC0-8BB4-4A02-9766-33B7FA1C404C}"/>
              </a:ext>
            </a:extLst>
          </p:cNvPr>
          <p:cNvSpPr>
            <a:spLocks noGrp="1"/>
          </p:cNvSpPr>
          <p:nvPr>
            <p:ph type="title"/>
          </p:nvPr>
        </p:nvSpPr>
        <p:spPr>
          <a:xfrm>
            <a:off x="457200" y="273050"/>
            <a:ext cx="8229600" cy="1143000"/>
          </a:xfrm>
        </p:spPr>
        <p:txBody>
          <a:bodyPr anchor="ctr">
            <a:normAutofit/>
          </a:bodyPr>
          <a:lstStyle/>
          <a:p>
            <a:r>
              <a:rPr lang="en-US" dirty="0"/>
              <a:t>Include Data Wherever Possible</a:t>
            </a:r>
          </a:p>
        </p:txBody>
      </p:sp>
      <p:sp>
        <p:nvSpPr>
          <p:cNvPr id="10" name="Content Placeholder 9">
            <a:extLst>
              <a:ext uri="{FF2B5EF4-FFF2-40B4-BE49-F238E27FC236}">
                <a16:creationId xmlns:a16="http://schemas.microsoft.com/office/drawing/2014/main" id="{CD64A853-9192-492D-A7D9-952C869CC9B5}"/>
              </a:ext>
            </a:extLst>
          </p:cNvPr>
          <p:cNvSpPr>
            <a:spLocks noGrp="1"/>
          </p:cNvSpPr>
          <p:nvPr>
            <p:ph sz="quarter" idx="2"/>
          </p:nvPr>
        </p:nvSpPr>
        <p:spPr>
          <a:xfrm>
            <a:off x="457200" y="1444295"/>
            <a:ext cx="4040188" cy="3737306"/>
          </a:xfrm>
        </p:spPr>
        <p:txBody>
          <a:bodyPr>
            <a:normAutofit/>
          </a:bodyPr>
          <a:lstStyle/>
          <a:p>
            <a:pPr>
              <a:lnSpc>
                <a:spcPct val="90000"/>
              </a:lnSpc>
            </a:pPr>
            <a:r>
              <a:rPr lang="en-US" sz="2000"/>
              <a:t>Use numbers, percentages, and ratios to strengthen your proposal</a:t>
            </a:r>
          </a:p>
          <a:p>
            <a:pPr>
              <a:lnSpc>
                <a:spcPct val="90000"/>
              </a:lnSpc>
            </a:pPr>
            <a:endParaRPr lang="en-US" sz="2000"/>
          </a:p>
          <a:p>
            <a:pPr>
              <a:lnSpc>
                <a:spcPct val="90000"/>
              </a:lnSpc>
            </a:pPr>
            <a:r>
              <a:rPr lang="en-US" sz="2000"/>
              <a:t>Use well-documented data from public databases, surveys, and internal or local/statewide/national research</a:t>
            </a:r>
            <a:br>
              <a:rPr lang="en-US" sz="2000"/>
            </a:br>
            <a:endParaRPr lang="en-US" sz="2000"/>
          </a:p>
          <a:p>
            <a:pPr>
              <a:lnSpc>
                <a:spcPct val="90000"/>
              </a:lnSpc>
            </a:pPr>
            <a:r>
              <a:rPr lang="en-US" sz="2000"/>
              <a:t>Data should define the problem that your project seeks to address</a:t>
            </a:r>
          </a:p>
        </p:txBody>
      </p:sp>
      <p:pic>
        <p:nvPicPr>
          <p:cNvPr id="3" name="Picture 2">
            <a:extLst>
              <a:ext uri="{FF2B5EF4-FFF2-40B4-BE49-F238E27FC236}">
                <a16:creationId xmlns:a16="http://schemas.microsoft.com/office/drawing/2014/main" id="{164CF015-3B73-D6E2-770E-6FFC1AD6FC58}"/>
              </a:ext>
            </a:extLst>
          </p:cNvPr>
          <p:cNvPicPr>
            <a:picLocks noChangeAspect="1"/>
          </p:cNvPicPr>
          <p:nvPr/>
        </p:nvPicPr>
        <p:blipFill>
          <a:blip r:embed="rId3"/>
          <a:stretch>
            <a:fillRect/>
          </a:stretch>
        </p:blipFill>
        <p:spPr>
          <a:xfrm>
            <a:off x="4645025" y="2096758"/>
            <a:ext cx="4041775" cy="243238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 name="Date Placeholder 1">
            <a:extLst>
              <a:ext uri="{FF2B5EF4-FFF2-40B4-BE49-F238E27FC236}">
                <a16:creationId xmlns:a16="http://schemas.microsoft.com/office/drawing/2014/main" id="{CEBA7A14-D62A-4264-9D9C-55791129ACF5}"/>
              </a:ext>
            </a:extLst>
          </p:cNvPr>
          <p:cNvSpPr>
            <a:spLocks noGrp="1"/>
          </p:cNvSpPr>
          <p:nvPr>
            <p:ph type="dt" sz="half" idx="10"/>
          </p:nvPr>
        </p:nvSpPr>
        <p:spPr>
          <a:xfrm>
            <a:off x="6727032" y="6407944"/>
            <a:ext cx="1920240" cy="365760"/>
          </a:xfrm>
        </p:spPr>
        <p:txBody>
          <a:bodyPr anchor="b">
            <a:normAutofit/>
          </a:bodyPr>
          <a:lstStyle/>
          <a:p>
            <a:pPr>
              <a:spcAft>
                <a:spcPts val="600"/>
              </a:spcAft>
            </a:pPr>
            <a:r>
              <a:rPr lang="en-US"/>
              <a:t>10/30/2024</a:t>
            </a:r>
          </a:p>
        </p:txBody>
      </p:sp>
      <p:sp>
        <p:nvSpPr>
          <p:cNvPr id="6" name="Slide Number Placeholder 5"/>
          <p:cNvSpPr>
            <a:spLocks noGrp="1"/>
          </p:cNvSpPr>
          <p:nvPr>
            <p:ph type="sldNum" sz="quarter" idx="12"/>
          </p:nvPr>
        </p:nvSpPr>
        <p:spPr>
          <a:xfrm>
            <a:off x="8647272" y="6407944"/>
            <a:ext cx="365760" cy="365125"/>
          </a:xfrm>
        </p:spPr>
        <p:txBody>
          <a:bodyPr anchor="b">
            <a:normAutofit/>
          </a:bodyPr>
          <a:lstStyle/>
          <a:p>
            <a:pPr>
              <a:spcAft>
                <a:spcPts val="600"/>
              </a:spcAft>
            </a:pPr>
            <a:fld id="{5217D969-FAF6-4667-9EED-A6C98B22320E}" type="slidenum">
              <a:rPr lang="en-US" smtClean="0"/>
              <a:pPr>
                <a:spcAft>
                  <a:spcPts val="600"/>
                </a:spcAft>
              </a:pPr>
              <a:t>12</a:t>
            </a:fld>
            <a:endParaRPr lang="en-US"/>
          </a:p>
        </p:txBody>
      </p:sp>
      <p:sp>
        <p:nvSpPr>
          <p:cNvPr id="5" name="Content Placeholder 1">
            <a:extLst>
              <a:ext uri="{FF2B5EF4-FFF2-40B4-BE49-F238E27FC236}">
                <a16:creationId xmlns:a16="http://schemas.microsoft.com/office/drawing/2014/main" id="{CD81E0D4-B5EF-409F-B799-C32670BE8164}"/>
              </a:ext>
            </a:extLst>
          </p:cNvPr>
          <p:cNvSpPr txBox="1">
            <a:spLocks/>
          </p:cNvSpPr>
          <p:nvPr/>
        </p:nvSpPr>
        <p:spPr>
          <a:xfrm>
            <a:off x="457200" y="1752600"/>
            <a:ext cx="8229600" cy="4525963"/>
          </a:xfrm>
          <a:prstGeom prst="rect">
            <a:avLst/>
          </a:prstGeom>
        </p:spPr>
        <p:txBody>
          <a:bodyPr vert="horz" lIns="45720" rIns="45720">
            <a:norm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1"/>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l"/>
            <a:endParaRPr lang="en-US" sz="22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6D3BC26-9CFF-3351-2524-F19121BE3C69}"/>
              </a:ext>
            </a:extLst>
          </p:cNvPr>
          <p:cNvSpPr/>
          <p:nvPr/>
        </p:nvSpPr>
        <p:spPr>
          <a:xfrm>
            <a:off x="3437221" y="4486870"/>
            <a:ext cx="2734979"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Statistics</a:t>
            </a:r>
          </a:p>
        </p:txBody>
      </p:sp>
      <p:sp>
        <p:nvSpPr>
          <p:cNvPr id="7" name="Rectangle 6">
            <a:extLst>
              <a:ext uri="{FF2B5EF4-FFF2-40B4-BE49-F238E27FC236}">
                <a16:creationId xmlns:a16="http://schemas.microsoft.com/office/drawing/2014/main" id="{A9480D6F-E599-442E-BE39-5917589D2334}"/>
              </a:ext>
            </a:extLst>
          </p:cNvPr>
          <p:cNvSpPr/>
          <p:nvPr/>
        </p:nvSpPr>
        <p:spPr>
          <a:xfrm>
            <a:off x="1600200" y="5096470"/>
            <a:ext cx="5236755"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Local Information</a:t>
            </a:r>
          </a:p>
        </p:txBody>
      </p:sp>
    </p:spTree>
    <p:extLst>
      <p:ext uri="{BB962C8B-B14F-4D97-AF65-F5344CB8AC3E}">
        <p14:creationId xmlns:p14="http://schemas.microsoft.com/office/powerpoint/2010/main" val="1970599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D116EE89-0506-F99E-D473-113E11BE2D20}"/>
              </a:ext>
            </a:extLst>
          </p:cNvPr>
          <p:cNvSpPr>
            <a:spLocks noGrp="1"/>
          </p:cNvSpPr>
          <p:nvPr>
            <p:ph sz="half" idx="2"/>
          </p:nvPr>
        </p:nvSpPr>
        <p:spPr/>
        <p:txBody>
          <a:bodyPr/>
          <a:lstStyle/>
          <a:p>
            <a:r>
              <a:rPr lang="en-US" dirty="0"/>
              <a:t>Research and Other Resources</a:t>
            </a:r>
          </a:p>
          <a:p>
            <a:r>
              <a:rPr lang="en-US" dirty="0"/>
              <a:t>Glossary of Terms</a:t>
            </a:r>
          </a:p>
          <a:p>
            <a:r>
              <a:rPr lang="en-US" dirty="0"/>
              <a:t>Scoring Matrix</a:t>
            </a:r>
          </a:p>
        </p:txBody>
      </p:sp>
      <p:sp>
        <p:nvSpPr>
          <p:cNvPr id="3" name="Date Placeholder 2">
            <a:extLst>
              <a:ext uri="{FF2B5EF4-FFF2-40B4-BE49-F238E27FC236}">
                <a16:creationId xmlns:a16="http://schemas.microsoft.com/office/drawing/2014/main" id="{C1A10793-22BC-748A-4A4A-CADB7815D516}"/>
              </a:ext>
            </a:extLst>
          </p:cNvPr>
          <p:cNvSpPr>
            <a:spLocks noGrp="1"/>
          </p:cNvSpPr>
          <p:nvPr>
            <p:ph type="dt" sz="half" idx="10"/>
          </p:nvPr>
        </p:nvSpPr>
        <p:spPr/>
        <p:txBody>
          <a:bodyPr/>
          <a:lstStyle/>
          <a:p>
            <a:r>
              <a:rPr lang="en-US"/>
              <a:t>10/30/2024</a:t>
            </a:r>
            <a:endParaRPr lang="en-US" dirty="0"/>
          </a:p>
        </p:txBody>
      </p:sp>
      <p:sp>
        <p:nvSpPr>
          <p:cNvPr id="4" name="Slide Number Placeholder 3">
            <a:extLst>
              <a:ext uri="{FF2B5EF4-FFF2-40B4-BE49-F238E27FC236}">
                <a16:creationId xmlns:a16="http://schemas.microsoft.com/office/drawing/2014/main" id="{C2618E07-EF86-F684-C423-5F6ADE9E40F1}"/>
              </a:ext>
            </a:extLst>
          </p:cNvPr>
          <p:cNvSpPr>
            <a:spLocks noGrp="1"/>
          </p:cNvSpPr>
          <p:nvPr>
            <p:ph type="sldNum" sz="quarter" idx="12"/>
          </p:nvPr>
        </p:nvSpPr>
        <p:spPr/>
        <p:txBody>
          <a:bodyPr/>
          <a:lstStyle/>
          <a:p>
            <a:fld id="{5217D969-FAF6-4667-9EED-A6C98B22320E}" type="slidenum">
              <a:rPr lang="en-US" smtClean="0"/>
              <a:pPr/>
              <a:t>13</a:t>
            </a:fld>
            <a:endParaRPr lang="en-US" dirty="0"/>
          </a:p>
        </p:txBody>
      </p:sp>
      <p:sp>
        <p:nvSpPr>
          <p:cNvPr id="5" name="Title 4">
            <a:extLst>
              <a:ext uri="{FF2B5EF4-FFF2-40B4-BE49-F238E27FC236}">
                <a16:creationId xmlns:a16="http://schemas.microsoft.com/office/drawing/2014/main" id="{F7DB751A-478D-9453-0E2E-DF8A08BB7C92}"/>
              </a:ext>
            </a:extLst>
          </p:cNvPr>
          <p:cNvSpPr>
            <a:spLocks noGrp="1"/>
          </p:cNvSpPr>
          <p:nvPr>
            <p:ph type="title"/>
          </p:nvPr>
        </p:nvSpPr>
        <p:spPr/>
        <p:txBody>
          <a:bodyPr/>
          <a:lstStyle/>
          <a:p>
            <a:r>
              <a:rPr lang="en-US" dirty="0"/>
              <a:t>RFA Resources Section</a:t>
            </a:r>
          </a:p>
        </p:txBody>
      </p:sp>
      <p:pic>
        <p:nvPicPr>
          <p:cNvPr id="7" name="Picture 6">
            <a:extLst>
              <a:ext uri="{FF2B5EF4-FFF2-40B4-BE49-F238E27FC236}">
                <a16:creationId xmlns:a16="http://schemas.microsoft.com/office/drawing/2014/main" id="{37C58EE9-6CED-4C8A-6B50-2BEA34553407}"/>
              </a:ext>
            </a:extLst>
          </p:cNvPr>
          <p:cNvPicPr>
            <a:picLocks noChangeAspect="1"/>
          </p:cNvPicPr>
          <p:nvPr/>
        </p:nvPicPr>
        <p:blipFill>
          <a:blip r:embed="rId3"/>
          <a:stretch>
            <a:fillRect/>
          </a:stretch>
        </p:blipFill>
        <p:spPr>
          <a:xfrm>
            <a:off x="554677" y="1447800"/>
            <a:ext cx="2950523" cy="3810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a:extLst>
              <a:ext uri="{FF2B5EF4-FFF2-40B4-BE49-F238E27FC236}">
                <a16:creationId xmlns:a16="http://schemas.microsoft.com/office/drawing/2014/main" id="{5C808D0A-8A91-AE89-8925-CB708378F4FA}"/>
              </a:ext>
            </a:extLst>
          </p:cNvPr>
          <p:cNvPicPr>
            <a:picLocks noChangeAspect="1"/>
          </p:cNvPicPr>
          <p:nvPr/>
        </p:nvPicPr>
        <p:blipFill>
          <a:blip r:embed="rId4"/>
          <a:stretch>
            <a:fillRect/>
          </a:stretch>
        </p:blipFill>
        <p:spPr>
          <a:xfrm>
            <a:off x="1600200" y="2362200"/>
            <a:ext cx="2679359" cy="3429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214912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1A10793-22BC-748A-4A4A-CADB7815D516}"/>
              </a:ext>
            </a:extLst>
          </p:cNvPr>
          <p:cNvSpPr>
            <a:spLocks noGrp="1"/>
          </p:cNvSpPr>
          <p:nvPr>
            <p:ph type="dt" sz="half" idx="10"/>
          </p:nvPr>
        </p:nvSpPr>
        <p:spPr/>
        <p:txBody>
          <a:bodyPr/>
          <a:lstStyle/>
          <a:p>
            <a:r>
              <a:rPr lang="en-US"/>
              <a:t>10/30/2024</a:t>
            </a:r>
            <a:endParaRPr lang="en-US" dirty="0"/>
          </a:p>
        </p:txBody>
      </p:sp>
      <p:sp>
        <p:nvSpPr>
          <p:cNvPr id="4" name="Slide Number Placeholder 3">
            <a:extLst>
              <a:ext uri="{FF2B5EF4-FFF2-40B4-BE49-F238E27FC236}">
                <a16:creationId xmlns:a16="http://schemas.microsoft.com/office/drawing/2014/main" id="{C2618E07-EF86-F684-C423-5F6ADE9E40F1}"/>
              </a:ext>
            </a:extLst>
          </p:cNvPr>
          <p:cNvSpPr>
            <a:spLocks noGrp="1"/>
          </p:cNvSpPr>
          <p:nvPr>
            <p:ph type="sldNum" sz="quarter" idx="12"/>
          </p:nvPr>
        </p:nvSpPr>
        <p:spPr/>
        <p:txBody>
          <a:bodyPr/>
          <a:lstStyle/>
          <a:p>
            <a:fld id="{5217D969-FAF6-4667-9EED-A6C98B22320E}" type="slidenum">
              <a:rPr lang="en-US" smtClean="0"/>
              <a:pPr/>
              <a:t>14</a:t>
            </a:fld>
            <a:endParaRPr lang="en-US" dirty="0"/>
          </a:p>
        </p:txBody>
      </p:sp>
      <p:sp>
        <p:nvSpPr>
          <p:cNvPr id="5" name="Title 4">
            <a:extLst>
              <a:ext uri="{FF2B5EF4-FFF2-40B4-BE49-F238E27FC236}">
                <a16:creationId xmlns:a16="http://schemas.microsoft.com/office/drawing/2014/main" id="{F7DB751A-478D-9453-0E2E-DF8A08BB7C92}"/>
              </a:ext>
            </a:extLst>
          </p:cNvPr>
          <p:cNvSpPr>
            <a:spLocks noGrp="1"/>
          </p:cNvSpPr>
          <p:nvPr>
            <p:ph type="title"/>
          </p:nvPr>
        </p:nvSpPr>
        <p:spPr/>
        <p:txBody>
          <a:bodyPr/>
          <a:lstStyle/>
          <a:p>
            <a:r>
              <a:rPr lang="en-US" dirty="0"/>
              <a:t>Research and Other Resources</a:t>
            </a:r>
          </a:p>
        </p:txBody>
      </p:sp>
      <p:pic>
        <p:nvPicPr>
          <p:cNvPr id="8" name="Picture 7">
            <a:extLst>
              <a:ext uri="{FF2B5EF4-FFF2-40B4-BE49-F238E27FC236}">
                <a16:creationId xmlns:a16="http://schemas.microsoft.com/office/drawing/2014/main" id="{0C6B83E6-62E0-0631-FFEC-CD13CB6C41DB}"/>
              </a:ext>
            </a:extLst>
          </p:cNvPr>
          <p:cNvPicPr>
            <a:picLocks noChangeAspect="1"/>
          </p:cNvPicPr>
          <p:nvPr/>
        </p:nvPicPr>
        <p:blipFill>
          <a:blip r:embed="rId3"/>
          <a:stretch>
            <a:fillRect/>
          </a:stretch>
        </p:blipFill>
        <p:spPr>
          <a:xfrm>
            <a:off x="1420338" y="1752600"/>
            <a:ext cx="2950523" cy="3810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Picture 10">
            <a:extLst>
              <a:ext uri="{FF2B5EF4-FFF2-40B4-BE49-F238E27FC236}">
                <a16:creationId xmlns:a16="http://schemas.microsoft.com/office/drawing/2014/main" id="{25BF4435-3B7F-185F-87A7-82D29951598B}"/>
              </a:ext>
            </a:extLst>
          </p:cNvPr>
          <p:cNvPicPr>
            <a:picLocks noChangeAspect="1"/>
          </p:cNvPicPr>
          <p:nvPr/>
        </p:nvPicPr>
        <p:blipFill>
          <a:blip r:embed="rId4"/>
          <a:stretch>
            <a:fillRect/>
          </a:stretch>
        </p:blipFill>
        <p:spPr>
          <a:xfrm>
            <a:off x="2743200" y="1552575"/>
            <a:ext cx="3118837" cy="4162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402FA9E7-0F37-C3E8-E14A-EBBACF31DD0D}"/>
              </a:ext>
            </a:extLst>
          </p:cNvPr>
          <p:cNvPicPr>
            <a:picLocks noChangeAspect="1"/>
          </p:cNvPicPr>
          <p:nvPr/>
        </p:nvPicPr>
        <p:blipFill>
          <a:blip r:embed="rId5"/>
          <a:stretch>
            <a:fillRect/>
          </a:stretch>
        </p:blipFill>
        <p:spPr>
          <a:xfrm>
            <a:off x="4419600" y="1289930"/>
            <a:ext cx="3555459" cy="46536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32003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FC9CD33-5A95-8581-FF97-B319E1303C55}"/>
              </a:ext>
            </a:extLst>
          </p:cNvPr>
          <p:cNvSpPr>
            <a:spLocks noGrp="1"/>
          </p:cNvSpPr>
          <p:nvPr>
            <p:ph type="dt" sz="half" idx="10"/>
          </p:nvPr>
        </p:nvSpPr>
        <p:spPr/>
        <p:txBody>
          <a:bodyPr/>
          <a:lstStyle/>
          <a:p>
            <a:r>
              <a:rPr lang="en-US"/>
              <a:t>10/30/2024</a:t>
            </a:r>
          </a:p>
        </p:txBody>
      </p:sp>
      <p:sp>
        <p:nvSpPr>
          <p:cNvPr id="4" name="Slide Number Placeholder 3">
            <a:extLst>
              <a:ext uri="{FF2B5EF4-FFF2-40B4-BE49-F238E27FC236}">
                <a16:creationId xmlns:a16="http://schemas.microsoft.com/office/drawing/2014/main" id="{9AFE5040-3378-7C16-7186-9945FE1BA1FE}"/>
              </a:ext>
            </a:extLst>
          </p:cNvPr>
          <p:cNvSpPr>
            <a:spLocks noGrp="1"/>
          </p:cNvSpPr>
          <p:nvPr>
            <p:ph type="sldNum" sz="quarter" idx="12"/>
          </p:nvPr>
        </p:nvSpPr>
        <p:spPr/>
        <p:txBody>
          <a:bodyPr/>
          <a:lstStyle/>
          <a:p>
            <a:fld id="{5217D969-FAF6-4667-9EED-A6C98B22320E}" type="slidenum">
              <a:rPr lang="en-US" smtClean="0"/>
              <a:t>15</a:t>
            </a:fld>
            <a:endParaRPr lang="en-US"/>
          </a:p>
        </p:txBody>
      </p:sp>
      <p:sp>
        <p:nvSpPr>
          <p:cNvPr id="5" name="Title 4">
            <a:extLst>
              <a:ext uri="{FF2B5EF4-FFF2-40B4-BE49-F238E27FC236}">
                <a16:creationId xmlns:a16="http://schemas.microsoft.com/office/drawing/2014/main" id="{7544C1F5-0E02-3A92-A03E-58367CF759F0}"/>
              </a:ext>
            </a:extLst>
          </p:cNvPr>
          <p:cNvSpPr>
            <a:spLocks noGrp="1"/>
          </p:cNvSpPr>
          <p:nvPr>
            <p:ph type="title"/>
          </p:nvPr>
        </p:nvSpPr>
        <p:spPr/>
        <p:txBody>
          <a:bodyPr>
            <a:normAutofit fontScale="90000"/>
          </a:bodyPr>
          <a:lstStyle/>
          <a:p>
            <a:r>
              <a:rPr lang="en-US" dirty="0">
                <a:solidFill>
                  <a:srgbClr val="FFFF00"/>
                </a:solidFill>
              </a:rPr>
              <a:t>Tip: Scoring Matrix as a Tool for Success</a:t>
            </a:r>
          </a:p>
        </p:txBody>
      </p:sp>
      <p:graphicFrame>
        <p:nvGraphicFramePr>
          <p:cNvPr id="9" name="Table 9">
            <a:extLst>
              <a:ext uri="{FF2B5EF4-FFF2-40B4-BE49-F238E27FC236}">
                <a16:creationId xmlns:a16="http://schemas.microsoft.com/office/drawing/2014/main" id="{4CD40940-39BA-9089-8D20-98B73CC7A040}"/>
              </a:ext>
            </a:extLst>
          </p:cNvPr>
          <p:cNvGraphicFramePr>
            <a:graphicFrameLocks noGrp="1"/>
          </p:cNvGraphicFramePr>
          <p:nvPr>
            <p:ph idx="1"/>
            <p:extLst>
              <p:ext uri="{D42A27DB-BD31-4B8C-83A1-F6EECF244321}">
                <p14:modId xmlns:p14="http://schemas.microsoft.com/office/powerpoint/2010/main" val="874835139"/>
              </p:ext>
            </p:extLst>
          </p:nvPr>
        </p:nvGraphicFramePr>
        <p:xfrm>
          <a:off x="457200" y="1654969"/>
          <a:ext cx="8229600" cy="3548062"/>
        </p:xfrm>
        <a:graphic>
          <a:graphicData uri="http://schemas.openxmlformats.org/drawingml/2006/table">
            <a:tbl>
              <a:tblPr firstRow="1" bandRow="1">
                <a:tableStyleId>{073A0DAA-6AF3-43AB-8588-CEC1D06C72B9}</a:tableStyleId>
              </a:tblPr>
              <a:tblGrid>
                <a:gridCol w="4114800">
                  <a:extLst>
                    <a:ext uri="{9D8B030D-6E8A-4147-A177-3AD203B41FA5}">
                      <a16:colId xmlns:a16="http://schemas.microsoft.com/office/drawing/2014/main" val="3002462325"/>
                    </a:ext>
                  </a:extLst>
                </a:gridCol>
                <a:gridCol w="2057400">
                  <a:extLst>
                    <a:ext uri="{9D8B030D-6E8A-4147-A177-3AD203B41FA5}">
                      <a16:colId xmlns:a16="http://schemas.microsoft.com/office/drawing/2014/main" val="3264033461"/>
                    </a:ext>
                  </a:extLst>
                </a:gridCol>
                <a:gridCol w="2057400">
                  <a:extLst>
                    <a:ext uri="{9D8B030D-6E8A-4147-A177-3AD203B41FA5}">
                      <a16:colId xmlns:a16="http://schemas.microsoft.com/office/drawing/2014/main" val="1559587732"/>
                    </a:ext>
                  </a:extLst>
                </a:gridCol>
              </a:tblGrid>
              <a:tr h="910502">
                <a:tc>
                  <a:txBody>
                    <a:bodyPr/>
                    <a:lstStyle/>
                    <a:p>
                      <a:r>
                        <a:rPr lang="en-US" sz="2400" dirty="0"/>
                        <a:t>Application Section</a:t>
                      </a:r>
                    </a:p>
                  </a:txBody>
                  <a:tcPr anchor="ctr"/>
                </a:tc>
                <a:tc>
                  <a:txBody>
                    <a:bodyPr/>
                    <a:lstStyle/>
                    <a:p>
                      <a:r>
                        <a:rPr lang="en-US" sz="2400" dirty="0"/>
                        <a:t>Limit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Potential Points</a:t>
                      </a:r>
                    </a:p>
                  </a:txBody>
                  <a:tcPr anchor="ctr"/>
                </a:tc>
                <a:extLst>
                  <a:ext uri="{0D108BD9-81ED-4DB2-BD59-A6C34878D82A}">
                    <a16:rowId xmlns:a16="http://schemas.microsoft.com/office/drawing/2014/main" val="3711899150"/>
                  </a:ext>
                </a:extLst>
              </a:tr>
              <a:tr h="527512">
                <a:tc>
                  <a:txBody>
                    <a:bodyPr/>
                    <a:lstStyle/>
                    <a:p>
                      <a:r>
                        <a:rPr lang="en-US" dirty="0"/>
                        <a:t>Project Abstract (The Problem)</a:t>
                      </a:r>
                    </a:p>
                  </a:txBody>
                  <a:tcPr anchor="ctr"/>
                </a:tc>
                <a:tc>
                  <a:txBody>
                    <a:bodyPr/>
                    <a:lstStyle/>
                    <a:p>
                      <a:r>
                        <a:rPr lang="en-US" dirty="0"/>
                        <a:t>1300 characters</a:t>
                      </a:r>
                    </a:p>
                  </a:txBody>
                  <a:tcPr anchor="ctr"/>
                </a:tc>
                <a:tc>
                  <a:txBody>
                    <a:bodyPr/>
                    <a:lstStyle/>
                    <a:p>
                      <a:r>
                        <a:rPr lang="en-US" dirty="0"/>
                        <a:t>20 points</a:t>
                      </a:r>
                    </a:p>
                  </a:txBody>
                  <a:tcPr anchor="ctr"/>
                </a:tc>
                <a:extLst>
                  <a:ext uri="{0D108BD9-81ED-4DB2-BD59-A6C34878D82A}">
                    <a16:rowId xmlns:a16="http://schemas.microsoft.com/office/drawing/2014/main" val="39519443"/>
                  </a:ext>
                </a:extLst>
              </a:tr>
              <a:tr h="527512">
                <a:tc>
                  <a:txBody>
                    <a:bodyPr/>
                    <a:lstStyle/>
                    <a:p>
                      <a:r>
                        <a:rPr lang="en-US" dirty="0"/>
                        <a:t>Partners and Collaboration</a:t>
                      </a:r>
                    </a:p>
                  </a:txBody>
                  <a:tcPr anchor="ctr"/>
                </a:tc>
                <a:tc>
                  <a:txBody>
                    <a:bodyPr/>
                    <a:lstStyle/>
                    <a:p>
                      <a:r>
                        <a:rPr lang="en-US" dirty="0"/>
                        <a:t>1300 characters</a:t>
                      </a:r>
                    </a:p>
                  </a:txBody>
                  <a:tcPr anchor="ctr"/>
                </a:tc>
                <a:tc>
                  <a:txBody>
                    <a:bodyPr/>
                    <a:lstStyle/>
                    <a:p>
                      <a:r>
                        <a:rPr lang="en-US" dirty="0"/>
                        <a:t>10 points</a:t>
                      </a:r>
                    </a:p>
                  </a:txBody>
                  <a:tcPr anchor="ctr"/>
                </a:tc>
                <a:extLst>
                  <a:ext uri="{0D108BD9-81ED-4DB2-BD59-A6C34878D82A}">
                    <a16:rowId xmlns:a16="http://schemas.microsoft.com/office/drawing/2014/main" val="3442460919"/>
                  </a:ext>
                </a:extLst>
              </a:tr>
              <a:tr h="527512">
                <a:tc>
                  <a:txBody>
                    <a:bodyPr/>
                    <a:lstStyle/>
                    <a:p>
                      <a:r>
                        <a:rPr lang="en-US" dirty="0"/>
                        <a:t>Project Narrative</a:t>
                      </a:r>
                    </a:p>
                  </a:txBody>
                  <a:tcPr anchor="ctr"/>
                </a:tc>
                <a:tc>
                  <a:txBody>
                    <a:bodyPr/>
                    <a:lstStyle/>
                    <a:p>
                      <a:r>
                        <a:rPr lang="en-US" dirty="0"/>
                        <a:t>1300 characters</a:t>
                      </a:r>
                    </a:p>
                  </a:txBody>
                  <a:tcPr anchor="ctr"/>
                </a:tc>
                <a:tc>
                  <a:txBody>
                    <a:bodyPr/>
                    <a:lstStyle/>
                    <a:p>
                      <a:r>
                        <a:rPr lang="en-US" dirty="0"/>
                        <a:t>30 points</a:t>
                      </a:r>
                    </a:p>
                  </a:txBody>
                  <a:tcPr anchor="ctr"/>
                </a:tc>
                <a:extLst>
                  <a:ext uri="{0D108BD9-81ED-4DB2-BD59-A6C34878D82A}">
                    <a16:rowId xmlns:a16="http://schemas.microsoft.com/office/drawing/2014/main" val="1183713335"/>
                  </a:ext>
                </a:extLst>
              </a:tr>
              <a:tr h="527512">
                <a:tc>
                  <a:txBody>
                    <a:bodyPr/>
                    <a:lstStyle/>
                    <a:p>
                      <a:r>
                        <a:rPr lang="en-US" dirty="0"/>
                        <a:t>Project Timeline of Activities</a:t>
                      </a:r>
                    </a:p>
                  </a:txBody>
                  <a:tcPr anchor="ctr"/>
                </a:tc>
                <a:tc>
                  <a:txBody>
                    <a:bodyPr/>
                    <a:lstStyle/>
                    <a:p>
                      <a:r>
                        <a:rPr lang="en-US" dirty="0"/>
                        <a:t>n/a</a:t>
                      </a:r>
                    </a:p>
                  </a:txBody>
                  <a:tcPr anchor="ctr"/>
                </a:tc>
                <a:tc>
                  <a:txBody>
                    <a:bodyPr/>
                    <a:lstStyle/>
                    <a:p>
                      <a:r>
                        <a:rPr lang="en-US" dirty="0"/>
                        <a:t>10 points</a:t>
                      </a:r>
                    </a:p>
                  </a:txBody>
                  <a:tcPr anchor="ctr"/>
                </a:tc>
                <a:extLst>
                  <a:ext uri="{0D108BD9-81ED-4DB2-BD59-A6C34878D82A}">
                    <a16:rowId xmlns:a16="http://schemas.microsoft.com/office/drawing/2014/main" val="67668012"/>
                  </a:ext>
                </a:extLst>
              </a:tr>
              <a:tr h="527512">
                <a:tc>
                  <a:txBody>
                    <a:bodyPr/>
                    <a:lstStyle/>
                    <a:p>
                      <a:r>
                        <a:rPr lang="en-US" dirty="0"/>
                        <a:t>Goals and Objectives</a:t>
                      </a:r>
                    </a:p>
                  </a:txBody>
                  <a:tcPr anchor="ctr"/>
                </a:tc>
                <a:tc>
                  <a:txBody>
                    <a:bodyPr/>
                    <a:lstStyle/>
                    <a:p>
                      <a:r>
                        <a:rPr lang="en-US" dirty="0"/>
                        <a:t>n/a</a:t>
                      </a:r>
                    </a:p>
                  </a:txBody>
                  <a:tcPr anchor="ctr"/>
                </a:tc>
                <a:tc>
                  <a:txBody>
                    <a:bodyPr/>
                    <a:lstStyle/>
                    <a:p>
                      <a:r>
                        <a:rPr lang="en-US" dirty="0"/>
                        <a:t>30 points</a:t>
                      </a:r>
                    </a:p>
                  </a:txBody>
                  <a:tcPr anchor="ctr"/>
                </a:tc>
                <a:extLst>
                  <a:ext uri="{0D108BD9-81ED-4DB2-BD59-A6C34878D82A}">
                    <a16:rowId xmlns:a16="http://schemas.microsoft.com/office/drawing/2014/main" val="1504982798"/>
                  </a:ext>
                </a:extLst>
              </a:tr>
            </a:tbl>
          </a:graphicData>
        </a:graphic>
      </p:graphicFrame>
    </p:spTree>
    <p:extLst>
      <p:ext uri="{BB962C8B-B14F-4D97-AF65-F5344CB8AC3E}">
        <p14:creationId xmlns:p14="http://schemas.microsoft.com/office/powerpoint/2010/main" val="3969720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91EBD314-73D8-17F1-5478-34A3F3875454}"/>
              </a:ext>
            </a:extLst>
          </p:cNvPr>
          <p:cNvPicPr>
            <a:picLocks noGrp="1" noChangeAspect="1"/>
          </p:cNvPicPr>
          <p:nvPr>
            <p:ph sz="half" idx="2"/>
          </p:nvPr>
        </p:nvPicPr>
        <p:blipFill>
          <a:blip r:embed="rId3"/>
          <a:stretch>
            <a:fillRect/>
          </a:stretch>
        </p:blipFill>
        <p:spPr>
          <a:xfrm>
            <a:off x="453887" y="2522697"/>
            <a:ext cx="4267738" cy="2623007"/>
          </a:xfrm>
        </p:spPr>
      </p:pic>
      <p:sp>
        <p:nvSpPr>
          <p:cNvPr id="3" name="Date Placeholder 2">
            <a:extLst>
              <a:ext uri="{FF2B5EF4-FFF2-40B4-BE49-F238E27FC236}">
                <a16:creationId xmlns:a16="http://schemas.microsoft.com/office/drawing/2014/main" id="{4F087F64-5BB0-9030-22C2-1D0BA0E03BE1}"/>
              </a:ext>
            </a:extLst>
          </p:cNvPr>
          <p:cNvSpPr>
            <a:spLocks noGrp="1"/>
          </p:cNvSpPr>
          <p:nvPr>
            <p:ph type="dt" sz="half" idx="10"/>
          </p:nvPr>
        </p:nvSpPr>
        <p:spPr/>
        <p:txBody>
          <a:bodyPr/>
          <a:lstStyle/>
          <a:p>
            <a:r>
              <a:rPr lang="en-US"/>
              <a:t>10/30/2024</a:t>
            </a:r>
          </a:p>
        </p:txBody>
      </p:sp>
      <p:sp>
        <p:nvSpPr>
          <p:cNvPr id="4" name="Slide Number Placeholder 3">
            <a:extLst>
              <a:ext uri="{FF2B5EF4-FFF2-40B4-BE49-F238E27FC236}">
                <a16:creationId xmlns:a16="http://schemas.microsoft.com/office/drawing/2014/main" id="{44E47BE8-8A8F-5C27-8879-8F4A24EAB078}"/>
              </a:ext>
            </a:extLst>
          </p:cNvPr>
          <p:cNvSpPr>
            <a:spLocks noGrp="1"/>
          </p:cNvSpPr>
          <p:nvPr>
            <p:ph type="sldNum" sz="quarter" idx="12"/>
          </p:nvPr>
        </p:nvSpPr>
        <p:spPr/>
        <p:txBody>
          <a:bodyPr/>
          <a:lstStyle/>
          <a:p>
            <a:fld id="{5217D969-FAF6-4667-9EED-A6C98B22320E}" type="slidenum">
              <a:rPr lang="en-US" smtClean="0"/>
              <a:t>16</a:t>
            </a:fld>
            <a:endParaRPr lang="en-US"/>
          </a:p>
        </p:txBody>
      </p:sp>
      <p:sp>
        <p:nvSpPr>
          <p:cNvPr id="5" name="Title 4">
            <a:extLst>
              <a:ext uri="{FF2B5EF4-FFF2-40B4-BE49-F238E27FC236}">
                <a16:creationId xmlns:a16="http://schemas.microsoft.com/office/drawing/2014/main" id="{201F022F-3509-D6D7-A724-D5303CFBB458}"/>
              </a:ext>
            </a:extLst>
          </p:cNvPr>
          <p:cNvSpPr>
            <a:spLocks noGrp="1"/>
          </p:cNvSpPr>
          <p:nvPr>
            <p:ph type="title"/>
          </p:nvPr>
        </p:nvSpPr>
        <p:spPr/>
        <p:txBody>
          <a:bodyPr/>
          <a:lstStyle/>
          <a:p>
            <a:r>
              <a:rPr lang="en-US" dirty="0"/>
              <a:t>SMART Goals and Objectives</a:t>
            </a:r>
          </a:p>
        </p:txBody>
      </p:sp>
      <p:graphicFrame>
        <p:nvGraphicFramePr>
          <p:cNvPr id="6" name="Table 3">
            <a:extLst>
              <a:ext uri="{FF2B5EF4-FFF2-40B4-BE49-F238E27FC236}">
                <a16:creationId xmlns:a16="http://schemas.microsoft.com/office/drawing/2014/main" id="{214FC449-1D9D-3232-412D-D8635E8A68FC}"/>
              </a:ext>
            </a:extLst>
          </p:cNvPr>
          <p:cNvGraphicFramePr>
            <a:graphicFrameLocks noGrp="1"/>
          </p:cNvGraphicFramePr>
          <p:nvPr>
            <p:extLst>
              <p:ext uri="{D42A27DB-BD31-4B8C-83A1-F6EECF244321}">
                <p14:modId xmlns:p14="http://schemas.microsoft.com/office/powerpoint/2010/main" val="2679006018"/>
              </p:ext>
            </p:extLst>
          </p:nvPr>
        </p:nvGraphicFramePr>
        <p:xfrm>
          <a:off x="5012532" y="1676400"/>
          <a:ext cx="3429000" cy="4114800"/>
        </p:xfrm>
        <a:graphic>
          <a:graphicData uri="http://schemas.openxmlformats.org/drawingml/2006/table">
            <a:tbl>
              <a:tblPr>
                <a:tableStyleId>{D7AC3CCA-C797-4891-BE02-D94E43425B78}</a:tableStyleId>
              </a:tblPr>
              <a:tblGrid>
                <a:gridCol w="739588">
                  <a:extLst>
                    <a:ext uri="{9D8B030D-6E8A-4147-A177-3AD203B41FA5}">
                      <a16:colId xmlns:a16="http://schemas.microsoft.com/office/drawing/2014/main" val="1954012054"/>
                    </a:ext>
                  </a:extLst>
                </a:gridCol>
                <a:gridCol w="2689412">
                  <a:extLst>
                    <a:ext uri="{9D8B030D-6E8A-4147-A177-3AD203B41FA5}">
                      <a16:colId xmlns:a16="http://schemas.microsoft.com/office/drawing/2014/main" val="2935254685"/>
                    </a:ext>
                  </a:extLst>
                </a:gridCol>
              </a:tblGrid>
              <a:tr h="746760">
                <a:tc>
                  <a:txBody>
                    <a:bodyPr/>
                    <a:lstStyle/>
                    <a:p>
                      <a:pPr algn="ctr"/>
                      <a:r>
                        <a:rPr lang="en-US" sz="4800" b="1" dirty="0">
                          <a:solidFill>
                            <a:srgbClr val="FF0000"/>
                          </a:solidFill>
                        </a:rPr>
                        <a:t>S</a:t>
                      </a:r>
                    </a:p>
                  </a:txBody>
                  <a:tcPr anchor="ctr"/>
                </a:tc>
                <a:tc>
                  <a:txBody>
                    <a:bodyPr/>
                    <a:lstStyle/>
                    <a:p>
                      <a:r>
                        <a:rPr lang="en-US" sz="3200" b="1" dirty="0"/>
                        <a:t>PECIFIC</a:t>
                      </a:r>
                    </a:p>
                  </a:txBody>
                  <a:tcPr anchor="ctr"/>
                </a:tc>
                <a:extLst>
                  <a:ext uri="{0D108BD9-81ED-4DB2-BD59-A6C34878D82A}">
                    <a16:rowId xmlns:a16="http://schemas.microsoft.com/office/drawing/2014/main" val="2186763921"/>
                  </a:ext>
                </a:extLst>
              </a:tr>
              <a:tr h="746760">
                <a:tc>
                  <a:txBody>
                    <a:bodyPr/>
                    <a:lstStyle/>
                    <a:p>
                      <a:pPr algn="ctr"/>
                      <a:r>
                        <a:rPr lang="en-US" sz="4800" b="1" dirty="0">
                          <a:solidFill>
                            <a:srgbClr val="FF0000"/>
                          </a:solidFill>
                        </a:rPr>
                        <a:t>M</a:t>
                      </a:r>
                    </a:p>
                  </a:txBody>
                  <a:tcPr anchor="ctr"/>
                </a:tc>
                <a:tc>
                  <a:txBody>
                    <a:bodyPr/>
                    <a:lstStyle/>
                    <a:p>
                      <a:r>
                        <a:rPr lang="en-US" sz="3200" b="1" dirty="0"/>
                        <a:t>EASUREABLE</a:t>
                      </a:r>
                    </a:p>
                  </a:txBody>
                  <a:tcPr anchor="ctr"/>
                </a:tc>
                <a:extLst>
                  <a:ext uri="{0D108BD9-81ED-4DB2-BD59-A6C34878D82A}">
                    <a16:rowId xmlns:a16="http://schemas.microsoft.com/office/drawing/2014/main" val="329611718"/>
                  </a:ext>
                </a:extLst>
              </a:tr>
              <a:tr h="746760">
                <a:tc>
                  <a:txBody>
                    <a:bodyPr/>
                    <a:lstStyle/>
                    <a:p>
                      <a:pPr algn="ctr"/>
                      <a:r>
                        <a:rPr lang="en-US" sz="4800" b="1" dirty="0">
                          <a:solidFill>
                            <a:srgbClr val="FF0000"/>
                          </a:solidFill>
                        </a:rPr>
                        <a:t>A</a:t>
                      </a:r>
                    </a:p>
                  </a:txBody>
                  <a:tcPr anchor="ctr"/>
                </a:tc>
                <a:tc>
                  <a:txBody>
                    <a:bodyPr/>
                    <a:lstStyle/>
                    <a:p>
                      <a:r>
                        <a:rPr lang="en-US" sz="3200" b="1" dirty="0"/>
                        <a:t>CHIEVABLE</a:t>
                      </a:r>
                    </a:p>
                  </a:txBody>
                  <a:tcPr anchor="ctr"/>
                </a:tc>
                <a:extLst>
                  <a:ext uri="{0D108BD9-81ED-4DB2-BD59-A6C34878D82A}">
                    <a16:rowId xmlns:a16="http://schemas.microsoft.com/office/drawing/2014/main" val="4031382271"/>
                  </a:ext>
                </a:extLst>
              </a:tr>
              <a:tr h="746760">
                <a:tc>
                  <a:txBody>
                    <a:bodyPr/>
                    <a:lstStyle/>
                    <a:p>
                      <a:pPr algn="ctr"/>
                      <a:r>
                        <a:rPr lang="en-US" sz="4800" b="1" dirty="0">
                          <a:solidFill>
                            <a:srgbClr val="FF0000"/>
                          </a:solidFill>
                        </a:rPr>
                        <a:t>R</a:t>
                      </a:r>
                    </a:p>
                  </a:txBody>
                  <a:tcPr anchor="ctr"/>
                </a:tc>
                <a:tc>
                  <a:txBody>
                    <a:bodyPr/>
                    <a:lstStyle/>
                    <a:p>
                      <a:r>
                        <a:rPr lang="en-US" sz="3200" b="1" dirty="0"/>
                        <a:t>EALISTIC</a:t>
                      </a:r>
                    </a:p>
                  </a:txBody>
                  <a:tcPr anchor="ctr"/>
                </a:tc>
                <a:extLst>
                  <a:ext uri="{0D108BD9-81ED-4DB2-BD59-A6C34878D82A}">
                    <a16:rowId xmlns:a16="http://schemas.microsoft.com/office/drawing/2014/main" val="4148027499"/>
                  </a:ext>
                </a:extLst>
              </a:tr>
              <a:tr h="746760">
                <a:tc>
                  <a:txBody>
                    <a:bodyPr/>
                    <a:lstStyle/>
                    <a:p>
                      <a:pPr algn="ctr"/>
                      <a:r>
                        <a:rPr lang="en-US" sz="4800" b="1" dirty="0">
                          <a:solidFill>
                            <a:srgbClr val="FF0000"/>
                          </a:solidFill>
                        </a:rPr>
                        <a:t>T</a:t>
                      </a:r>
                    </a:p>
                  </a:txBody>
                  <a:tcPr anchor="ctr"/>
                </a:tc>
                <a:tc>
                  <a:txBody>
                    <a:bodyPr/>
                    <a:lstStyle/>
                    <a:p>
                      <a:r>
                        <a:rPr lang="en-US" sz="3200" b="1" dirty="0"/>
                        <a:t>IME-BOUND</a:t>
                      </a:r>
                    </a:p>
                  </a:txBody>
                  <a:tcPr anchor="ctr"/>
                </a:tc>
                <a:extLst>
                  <a:ext uri="{0D108BD9-81ED-4DB2-BD59-A6C34878D82A}">
                    <a16:rowId xmlns:a16="http://schemas.microsoft.com/office/drawing/2014/main" val="1099435967"/>
                  </a:ext>
                </a:extLst>
              </a:tr>
            </a:tbl>
          </a:graphicData>
        </a:graphic>
      </p:graphicFrame>
    </p:spTree>
    <p:extLst>
      <p:ext uri="{BB962C8B-B14F-4D97-AF65-F5344CB8AC3E}">
        <p14:creationId xmlns:p14="http://schemas.microsoft.com/office/powerpoint/2010/main" val="1205201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C5120B-5CB9-325A-EC87-95849D6F1CAF}"/>
              </a:ext>
            </a:extLst>
          </p:cNvPr>
          <p:cNvSpPr>
            <a:spLocks noGrp="1"/>
          </p:cNvSpPr>
          <p:nvPr>
            <p:ph type="dt" sz="half" idx="10"/>
          </p:nvPr>
        </p:nvSpPr>
        <p:spPr/>
        <p:txBody>
          <a:bodyPr/>
          <a:lstStyle/>
          <a:p>
            <a:r>
              <a:rPr lang="en-US"/>
              <a:t>10/30/2024</a:t>
            </a:r>
          </a:p>
        </p:txBody>
      </p:sp>
      <p:sp>
        <p:nvSpPr>
          <p:cNvPr id="3" name="Slide Number Placeholder 2">
            <a:extLst>
              <a:ext uri="{FF2B5EF4-FFF2-40B4-BE49-F238E27FC236}">
                <a16:creationId xmlns:a16="http://schemas.microsoft.com/office/drawing/2014/main" id="{0F28ED6E-2023-E1F2-A100-991DB78A7662}"/>
              </a:ext>
            </a:extLst>
          </p:cNvPr>
          <p:cNvSpPr>
            <a:spLocks noGrp="1"/>
          </p:cNvSpPr>
          <p:nvPr>
            <p:ph type="sldNum" sz="quarter" idx="12"/>
          </p:nvPr>
        </p:nvSpPr>
        <p:spPr/>
        <p:txBody>
          <a:bodyPr/>
          <a:lstStyle/>
          <a:p>
            <a:fld id="{5217D969-FAF6-4667-9EED-A6C98B22320E}" type="slidenum">
              <a:rPr lang="en-US" smtClean="0"/>
              <a:t>17</a:t>
            </a:fld>
            <a:endParaRPr lang="en-US"/>
          </a:p>
        </p:txBody>
      </p:sp>
      <p:cxnSp>
        <p:nvCxnSpPr>
          <p:cNvPr id="4" name="Straight Connector 3">
            <a:extLst>
              <a:ext uri="{FF2B5EF4-FFF2-40B4-BE49-F238E27FC236}">
                <a16:creationId xmlns:a16="http://schemas.microsoft.com/office/drawing/2014/main" id="{C8D3203A-5B49-C3E0-4825-241C0A838785}"/>
              </a:ext>
            </a:extLst>
          </p:cNvPr>
          <p:cNvCxnSpPr>
            <a:cxnSpLocks/>
          </p:cNvCxnSpPr>
          <p:nvPr/>
        </p:nvCxnSpPr>
        <p:spPr>
          <a:xfrm>
            <a:off x="457200" y="1295400"/>
            <a:ext cx="8372952"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5" name="Group 4">
            <a:extLst>
              <a:ext uri="{FF2B5EF4-FFF2-40B4-BE49-F238E27FC236}">
                <a16:creationId xmlns:a16="http://schemas.microsoft.com/office/drawing/2014/main" id="{68FAE9D4-D348-A8D6-B7C4-773A256DD986}"/>
              </a:ext>
            </a:extLst>
          </p:cNvPr>
          <p:cNvGrpSpPr/>
          <p:nvPr/>
        </p:nvGrpSpPr>
        <p:grpSpPr>
          <a:xfrm>
            <a:off x="334963" y="1635143"/>
            <a:ext cx="5684837" cy="1417637"/>
            <a:chOff x="609599" y="1554162"/>
            <a:chExt cx="5684837" cy="1417637"/>
          </a:xfrm>
        </p:grpSpPr>
        <p:pic>
          <p:nvPicPr>
            <p:cNvPr id="6" name="Graphic 5" descr="Internet">
              <a:extLst>
                <a:ext uri="{FF2B5EF4-FFF2-40B4-BE49-F238E27FC236}">
                  <a16:creationId xmlns:a16="http://schemas.microsoft.com/office/drawing/2014/main" id="{3D5E37D7-1B62-16F2-F8D8-E7D99D62DF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599" y="1554162"/>
              <a:ext cx="1417637" cy="1417637"/>
            </a:xfrm>
            <a:prstGeom prst="rect">
              <a:avLst/>
            </a:prstGeom>
          </p:spPr>
        </p:pic>
        <p:sp>
          <p:nvSpPr>
            <p:cNvPr id="7" name="TextBox 6">
              <a:extLst>
                <a:ext uri="{FF2B5EF4-FFF2-40B4-BE49-F238E27FC236}">
                  <a16:creationId xmlns:a16="http://schemas.microsoft.com/office/drawing/2014/main" id="{BF28FF25-B67F-A3E5-C50B-4DA74BFD503B}"/>
                </a:ext>
              </a:extLst>
            </p:cNvPr>
            <p:cNvSpPr txBox="1"/>
            <p:nvPr/>
          </p:nvSpPr>
          <p:spPr>
            <a:xfrm>
              <a:off x="2027236" y="1933134"/>
              <a:ext cx="4267200" cy="523220"/>
            </a:xfrm>
            <a:prstGeom prst="rect">
              <a:avLst/>
            </a:prstGeom>
            <a:noFill/>
          </p:spPr>
          <p:txBody>
            <a:bodyPr wrap="square" rtlCol="0">
              <a:spAutoFit/>
            </a:bodyPr>
            <a:lstStyle/>
            <a:p>
              <a:r>
                <a:rPr lang="en-US" sz="2800" dirty="0"/>
                <a:t>GCC Website</a:t>
              </a:r>
            </a:p>
          </p:txBody>
        </p:sp>
      </p:grpSp>
      <p:sp>
        <p:nvSpPr>
          <p:cNvPr id="8" name="TextBox 7">
            <a:extLst>
              <a:ext uri="{FF2B5EF4-FFF2-40B4-BE49-F238E27FC236}">
                <a16:creationId xmlns:a16="http://schemas.microsoft.com/office/drawing/2014/main" id="{8E8C0582-4143-0A99-BA48-7DE5513D48A3}"/>
              </a:ext>
            </a:extLst>
          </p:cNvPr>
          <p:cNvSpPr txBox="1"/>
          <p:nvPr/>
        </p:nvSpPr>
        <p:spPr>
          <a:xfrm>
            <a:off x="6252451" y="4777620"/>
            <a:ext cx="2514600" cy="523220"/>
          </a:xfrm>
          <a:prstGeom prst="rect">
            <a:avLst/>
          </a:prstGeom>
          <a:noFill/>
        </p:spPr>
        <p:txBody>
          <a:bodyPr wrap="square" rtlCol="0">
            <a:spAutoFit/>
          </a:bodyPr>
          <a:lstStyle/>
          <a:p>
            <a:pPr algn="ctr"/>
            <a:r>
              <a:rPr lang="en-US" sz="2800" dirty="0"/>
              <a:t>GCC Resources</a:t>
            </a:r>
          </a:p>
        </p:txBody>
      </p:sp>
      <p:cxnSp>
        <p:nvCxnSpPr>
          <p:cNvPr id="9" name="Straight Connector 8">
            <a:extLst>
              <a:ext uri="{FF2B5EF4-FFF2-40B4-BE49-F238E27FC236}">
                <a16:creationId xmlns:a16="http://schemas.microsoft.com/office/drawing/2014/main" id="{90F4A165-A7AD-EB79-A17A-A5F5766A7CE8}"/>
              </a:ext>
            </a:extLst>
          </p:cNvPr>
          <p:cNvCxnSpPr/>
          <p:nvPr/>
        </p:nvCxnSpPr>
        <p:spPr>
          <a:xfrm>
            <a:off x="457200" y="3352800"/>
            <a:ext cx="819007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78A0CF68-4101-34AC-5939-729941F81367}"/>
              </a:ext>
            </a:extLst>
          </p:cNvPr>
          <p:cNvGrpSpPr/>
          <p:nvPr/>
        </p:nvGrpSpPr>
        <p:grpSpPr>
          <a:xfrm>
            <a:off x="4876800" y="1709463"/>
            <a:ext cx="3967190" cy="1312985"/>
            <a:chOff x="5041139" y="1703789"/>
            <a:chExt cx="3967190" cy="1312985"/>
          </a:xfrm>
        </p:grpSpPr>
        <p:pic>
          <p:nvPicPr>
            <p:cNvPr id="11" name="Graphic 10" descr="Classroom">
              <a:extLst>
                <a:ext uri="{FF2B5EF4-FFF2-40B4-BE49-F238E27FC236}">
                  <a16:creationId xmlns:a16="http://schemas.microsoft.com/office/drawing/2014/main" id="{EE69FB5C-02F2-F344-0B50-6ECE64B598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041139" y="1703789"/>
              <a:ext cx="1312985" cy="1312985"/>
            </a:xfrm>
            <a:prstGeom prst="rect">
              <a:avLst/>
            </a:prstGeom>
          </p:spPr>
        </p:pic>
        <p:sp>
          <p:nvSpPr>
            <p:cNvPr id="12" name="TextBox 11">
              <a:extLst>
                <a:ext uri="{FF2B5EF4-FFF2-40B4-BE49-F238E27FC236}">
                  <a16:creationId xmlns:a16="http://schemas.microsoft.com/office/drawing/2014/main" id="{1BBE6B11-4A5A-17B8-0D07-ED3620C9791C}"/>
                </a:ext>
              </a:extLst>
            </p:cNvPr>
            <p:cNvSpPr txBox="1"/>
            <p:nvPr/>
          </p:nvSpPr>
          <p:spPr>
            <a:xfrm>
              <a:off x="6339852" y="1949085"/>
              <a:ext cx="2668477" cy="923330"/>
            </a:xfrm>
            <a:prstGeom prst="rect">
              <a:avLst/>
            </a:prstGeom>
            <a:noFill/>
          </p:spPr>
          <p:txBody>
            <a:bodyPr wrap="square" rtlCol="0">
              <a:spAutoFit/>
            </a:bodyPr>
            <a:lstStyle/>
            <a:p>
              <a:pPr marL="342900" indent="-342900">
                <a:buFont typeface="Arial" panose="020B0604020202020204" pitchFamily="34" charset="0"/>
                <a:buChar char="•"/>
              </a:pPr>
              <a:r>
                <a:rPr lang="en-US" dirty="0"/>
                <a:t>RFA</a:t>
              </a:r>
            </a:p>
            <a:p>
              <a:pPr marL="342900" indent="-342900">
                <a:buFont typeface="Arial" panose="020B0604020202020204" pitchFamily="34" charset="0"/>
                <a:buChar char="•"/>
              </a:pPr>
              <a:r>
                <a:rPr lang="en-US" dirty="0"/>
                <a:t>Eligibility Conditions</a:t>
              </a:r>
            </a:p>
            <a:p>
              <a:pPr marL="342900" indent="-342900">
                <a:buFont typeface="Arial" panose="020B0604020202020204" pitchFamily="34" charset="0"/>
                <a:buChar char="•"/>
              </a:pPr>
              <a:r>
                <a:rPr lang="en-US" dirty="0"/>
                <a:t>Program Requirements</a:t>
              </a:r>
            </a:p>
          </p:txBody>
        </p:sp>
      </p:grpSp>
      <p:pic>
        <p:nvPicPr>
          <p:cNvPr id="13" name="Picture 12">
            <a:extLst>
              <a:ext uri="{FF2B5EF4-FFF2-40B4-BE49-F238E27FC236}">
                <a16:creationId xmlns:a16="http://schemas.microsoft.com/office/drawing/2014/main" id="{9C5D9E9F-6566-C489-717F-4504BAC8C24C}"/>
              </a:ext>
            </a:extLst>
          </p:cNvPr>
          <p:cNvPicPr>
            <a:picLocks noChangeAspect="1"/>
          </p:cNvPicPr>
          <p:nvPr/>
        </p:nvPicPr>
        <p:blipFill>
          <a:blip r:embed="rId6"/>
          <a:stretch>
            <a:fillRect/>
          </a:stretch>
        </p:blipFill>
        <p:spPr>
          <a:xfrm>
            <a:off x="6894443" y="3468155"/>
            <a:ext cx="1362075" cy="1295400"/>
          </a:xfrm>
          <a:prstGeom prst="rect">
            <a:avLst/>
          </a:prstGeom>
        </p:spPr>
      </p:pic>
      <p:pic>
        <p:nvPicPr>
          <p:cNvPr id="14" name="Picture 13">
            <a:extLst>
              <a:ext uri="{FF2B5EF4-FFF2-40B4-BE49-F238E27FC236}">
                <a16:creationId xmlns:a16="http://schemas.microsoft.com/office/drawing/2014/main" id="{57A19D86-E8EB-9DB9-771A-909373527113}"/>
              </a:ext>
            </a:extLst>
          </p:cNvPr>
          <p:cNvPicPr>
            <a:picLocks noChangeAspect="1"/>
          </p:cNvPicPr>
          <p:nvPr/>
        </p:nvPicPr>
        <p:blipFill>
          <a:blip r:embed="rId7"/>
          <a:stretch>
            <a:fillRect/>
          </a:stretch>
        </p:blipFill>
        <p:spPr>
          <a:xfrm>
            <a:off x="3781425" y="3430847"/>
            <a:ext cx="1581150" cy="1333500"/>
          </a:xfrm>
          <a:prstGeom prst="rect">
            <a:avLst/>
          </a:prstGeom>
        </p:spPr>
      </p:pic>
      <p:sp>
        <p:nvSpPr>
          <p:cNvPr id="15" name="TextBox 14">
            <a:extLst>
              <a:ext uri="{FF2B5EF4-FFF2-40B4-BE49-F238E27FC236}">
                <a16:creationId xmlns:a16="http://schemas.microsoft.com/office/drawing/2014/main" id="{E9EB112B-334E-F16F-80BE-E9F80F41D0DA}"/>
              </a:ext>
            </a:extLst>
          </p:cNvPr>
          <p:cNvSpPr txBox="1"/>
          <p:nvPr/>
        </p:nvSpPr>
        <p:spPr>
          <a:xfrm>
            <a:off x="3436100" y="4684693"/>
            <a:ext cx="2280165" cy="954107"/>
          </a:xfrm>
          <a:prstGeom prst="rect">
            <a:avLst/>
          </a:prstGeom>
          <a:noFill/>
        </p:spPr>
        <p:txBody>
          <a:bodyPr wrap="square" rtlCol="0">
            <a:spAutoFit/>
          </a:bodyPr>
          <a:lstStyle/>
          <a:p>
            <a:pPr algn="ctr"/>
            <a:r>
              <a:rPr lang="en-US" sz="2800" dirty="0"/>
              <a:t>Supporting Documents</a:t>
            </a:r>
          </a:p>
        </p:txBody>
      </p:sp>
      <p:pic>
        <p:nvPicPr>
          <p:cNvPr id="16" name="Picture 15">
            <a:extLst>
              <a:ext uri="{FF2B5EF4-FFF2-40B4-BE49-F238E27FC236}">
                <a16:creationId xmlns:a16="http://schemas.microsoft.com/office/drawing/2014/main" id="{27C438AB-AE36-C8D0-7292-C3DE36FD5CB3}"/>
              </a:ext>
            </a:extLst>
          </p:cNvPr>
          <p:cNvPicPr>
            <a:picLocks noChangeAspect="1"/>
          </p:cNvPicPr>
          <p:nvPr/>
        </p:nvPicPr>
        <p:blipFill>
          <a:blip r:embed="rId8"/>
          <a:stretch>
            <a:fillRect/>
          </a:stretch>
        </p:blipFill>
        <p:spPr>
          <a:xfrm>
            <a:off x="923925" y="3468722"/>
            <a:ext cx="1438275" cy="1323975"/>
          </a:xfrm>
          <a:prstGeom prst="rect">
            <a:avLst/>
          </a:prstGeom>
        </p:spPr>
      </p:pic>
      <p:sp>
        <p:nvSpPr>
          <p:cNvPr id="17" name="TextBox 16">
            <a:extLst>
              <a:ext uri="{FF2B5EF4-FFF2-40B4-BE49-F238E27FC236}">
                <a16:creationId xmlns:a16="http://schemas.microsoft.com/office/drawing/2014/main" id="{3A5087CD-EEE1-B3E5-8896-E06029F3AEE9}"/>
              </a:ext>
            </a:extLst>
          </p:cNvPr>
          <p:cNvSpPr txBox="1"/>
          <p:nvPr/>
        </p:nvSpPr>
        <p:spPr>
          <a:xfrm>
            <a:off x="539235" y="4774013"/>
            <a:ext cx="2280165" cy="954107"/>
          </a:xfrm>
          <a:prstGeom prst="rect">
            <a:avLst/>
          </a:prstGeom>
          <a:noFill/>
        </p:spPr>
        <p:txBody>
          <a:bodyPr wrap="square" rtlCol="0">
            <a:spAutoFit/>
          </a:bodyPr>
          <a:lstStyle/>
          <a:p>
            <a:pPr algn="ctr"/>
            <a:r>
              <a:rPr lang="en-US" sz="2800" dirty="0"/>
              <a:t>Important Dates</a:t>
            </a:r>
          </a:p>
        </p:txBody>
      </p:sp>
      <p:sp>
        <p:nvSpPr>
          <p:cNvPr id="18" name="Arrow: Right 17">
            <a:extLst>
              <a:ext uri="{FF2B5EF4-FFF2-40B4-BE49-F238E27FC236}">
                <a16:creationId xmlns:a16="http://schemas.microsoft.com/office/drawing/2014/main" id="{98A86ED8-67BE-B83C-1129-B55F00A98E22}"/>
              </a:ext>
            </a:extLst>
          </p:cNvPr>
          <p:cNvSpPr/>
          <p:nvPr/>
        </p:nvSpPr>
        <p:spPr>
          <a:xfrm>
            <a:off x="4000500" y="2002627"/>
            <a:ext cx="800100" cy="5781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5">
            <a:extLst>
              <a:ext uri="{FF2B5EF4-FFF2-40B4-BE49-F238E27FC236}">
                <a16:creationId xmlns:a16="http://schemas.microsoft.com/office/drawing/2014/main" id="{5CC225D0-0ECD-9CF5-8A4F-22FA2AA33498}"/>
              </a:ext>
            </a:extLst>
          </p:cNvPr>
          <p:cNvSpPr txBox="1">
            <a:spLocks/>
          </p:cNvSpPr>
          <p:nvPr/>
        </p:nvSpPr>
        <p:spPr>
          <a:xfrm>
            <a:off x="528876" y="317317"/>
            <a:ext cx="8229600" cy="923330"/>
          </a:xfrm>
          <a:prstGeom prst="rect">
            <a:avLst/>
          </a:prstGeom>
        </p:spPr>
        <p:txBody>
          <a:bodyPr anchor="ct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Arial" pitchFamily="34" charset="0"/>
              </a:defRPr>
            </a:lvl1pPr>
            <a:extLst/>
          </a:lstStyle>
          <a:p>
            <a:pPr algn="ctr"/>
            <a:r>
              <a:rPr lang="en-US" sz="3000" dirty="0"/>
              <a:t>Application Deadline: January 31, 2025</a:t>
            </a:r>
          </a:p>
        </p:txBody>
      </p:sp>
    </p:spTree>
    <p:extLst>
      <p:ext uri="{BB962C8B-B14F-4D97-AF65-F5344CB8AC3E}">
        <p14:creationId xmlns:p14="http://schemas.microsoft.com/office/powerpoint/2010/main" val="32303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2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1521688-E0D9-4C92-0352-575691907371}"/>
              </a:ext>
            </a:extLst>
          </p:cNvPr>
          <p:cNvPicPr>
            <a:picLocks noChangeAspect="1"/>
          </p:cNvPicPr>
          <p:nvPr/>
        </p:nvPicPr>
        <p:blipFill>
          <a:blip r:embed="rId3"/>
          <a:stretch>
            <a:fillRect/>
          </a:stretch>
        </p:blipFill>
        <p:spPr>
          <a:xfrm>
            <a:off x="4472356" y="1904998"/>
            <a:ext cx="2616095" cy="3102103"/>
          </a:xfrm>
          <a:prstGeom prst="rect">
            <a:avLst/>
          </a:prstGeom>
        </p:spPr>
      </p:pic>
      <p:sp>
        <p:nvSpPr>
          <p:cNvPr id="6" name="Content Placeholder 5">
            <a:extLst>
              <a:ext uri="{FF2B5EF4-FFF2-40B4-BE49-F238E27FC236}">
                <a16:creationId xmlns:a16="http://schemas.microsoft.com/office/drawing/2014/main" id="{890D31D9-45A5-3C3D-5269-2BCBDDE7BFA6}"/>
              </a:ext>
            </a:extLst>
          </p:cNvPr>
          <p:cNvSpPr>
            <a:spLocks noGrp="1"/>
          </p:cNvSpPr>
          <p:nvPr>
            <p:ph sz="half" idx="1"/>
          </p:nvPr>
        </p:nvSpPr>
        <p:spPr>
          <a:xfrm>
            <a:off x="292504" y="1668094"/>
            <a:ext cx="4167556" cy="3521812"/>
          </a:xfrm>
        </p:spPr>
        <p:txBody>
          <a:bodyPr anchor="ctr">
            <a:normAutofit/>
          </a:bodyPr>
          <a:lstStyle/>
          <a:p>
            <a:pPr>
              <a:buFont typeface="Wingdings" panose="05000000000000000000" pitchFamily="2" charset="2"/>
              <a:buChar char="ü"/>
            </a:pPr>
            <a:r>
              <a:rPr lang="en-US" sz="2400" dirty="0"/>
              <a:t>Note Important Dates</a:t>
            </a:r>
          </a:p>
          <a:p>
            <a:pPr>
              <a:buFont typeface="Wingdings" panose="05000000000000000000" pitchFamily="2" charset="2"/>
              <a:buChar char="ü"/>
            </a:pPr>
            <a:r>
              <a:rPr lang="en-US" sz="2400" dirty="0"/>
              <a:t>Review Application Instructions</a:t>
            </a:r>
          </a:p>
          <a:p>
            <a:pPr>
              <a:buFont typeface="Wingdings" panose="05000000000000000000" pitchFamily="2" charset="2"/>
              <a:buChar char="ü"/>
            </a:pPr>
            <a:r>
              <a:rPr lang="en-US" sz="2400" dirty="0"/>
              <a:t>Gather Required Documents </a:t>
            </a:r>
            <a:r>
              <a:rPr lang="en-US" sz="2400" b="1" dirty="0">
                <a:solidFill>
                  <a:srgbClr val="FFFF00"/>
                </a:solidFill>
              </a:rPr>
              <a:t>ASAP</a:t>
            </a:r>
          </a:p>
        </p:txBody>
      </p:sp>
      <p:sp>
        <p:nvSpPr>
          <p:cNvPr id="3" name="Date Placeholder 2">
            <a:extLst>
              <a:ext uri="{FF2B5EF4-FFF2-40B4-BE49-F238E27FC236}">
                <a16:creationId xmlns:a16="http://schemas.microsoft.com/office/drawing/2014/main" id="{1B770787-8084-C70A-6258-D4A322717149}"/>
              </a:ext>
            </a:extLst>
          </p:cNvPr>
          <p:cNvSpPr>
            <a:spLocks noGrp="1"/>
          </p:cNvSpPr>
          <p:nvPr>
            <p:ph type="dt" sz="half" idx="10"/>
          </p:nvPr>
        </p:nvSpPr>
        <p:spPr/>
        <p:txBody>
          <a:bodyPr/>
          <a:lstStyle/>
          <a:p>
            <a:r>
              <a:rPr lang="en-US"/>
              <a:t>10/30/2024</a:t>
            </a:r>
            <a:endParaRPr lang="en-US" dirty="0"/>
          </a:p>
        </p:txBody>
      </p:sp>
      <p:sp>
        <p:nvSpPr>
          <p:cNvPr id="2" name="Slide Number Placeholder 1">
            <a:extLst>
              <a:ext uri="{FF2B5EF4-FFF2-40B4-BE49-F238E27FC236}">
                <a16:creationId xmlns:a16="http://schemas.microsoft.com/office/drawing/2014/main" id="{7F5BA74F-BA3E-D32C-9748-A07322606657}"/>
              </a:ext>
            </a:extLst>
          </p:cNvPr>
          <p:cNvSpPr>
            <a:spLocks noGrp="1"/>
          </p:cNvSpPr>
          <p:nvPr>
            <p:ph type="sldNum" sz="quarter" idx="12"/>
          </p:nvPr>
        </p:nvSpPr>
        <p:spPr/>
        <p:txBody>
          <a:bodyPr/>
          <a:lstStyle/>
          <a:p>
            <a:fld id="{5217D969-FAF6-4667-9EED-A6C98B22320E}" type="slidenum">
              <a:rPr lang="en-US" smtClean="0"/>
              <a:pPr/>
              <a:t>2</a:t>
            </a:fld>
            <a:endParaRPr lang="en-US" dirty="0"/>
          </a:p>
        </p:txBody>
      </p:sp>
      <p:pic>
        <p:nvPicPr>
          <p:cNvPr id="10" name="Picture 9">
            <a:extLst>
              <a:ext uri="{FF2B5EF4-FFF2-40B4-BE49-F238E27FC236}">
                <a16:creationId xmlns:a16="http://schemas.microsoft.com/office/drawing/2014/main" id="{1B636CB0-C538-9BD9-4785-E1973E0D1DE3}"/>
              </a:ext>
            </a:extLst>
          </p:cNvPr>
          <p:cNvPicPr>
            <a:picLocks noChangeAspect="1"/>
          </p:cNvPicPr>
          <p:nvPr/>
        </p:nvPicPr>
        <p:blipFill>
          <a:blip r:embed="rId4"/>
          <a:stretch>
            <a:fillRect/>
          </a:stretch>
        </p:blipFill>
        <p:spPr>
          <a:xfrm>
            <a:off x="5562600" y="2765298"/>
            <a:ext cx="2616095" cy="3102102"/>
          </a:xfrm>
          <a:prstGeom prst="rect">
            <a:avLst/>
          </a:prstGeom>
          <a:ln>
            <a:noFill/>
          </a:ln>
          <a:effectLst>
            <a:outerShdw blurRad="190500" algn="tl" rotWithShape="0">
              <a:srgbClr val="000000">
                <a:alpha val="70000"/>
              </a:srgbClr>
            </a:outerShdw>
          </a:effectLst>
        </p:spPr>
      </p:pic>
      <p:sp>
        <p:nvSpPr>
          <p:cNvPr id="12" name="Title 11">
            <a:extLst>
              <a:ext uri="{FF2B5EF4-FFF2-40B4-BE49-F238E27FC236}">
                <a16:creationId xmlns:a16="http://schemas.microsoft.com/office/drawing/2014/main" id="{275E41DA-4824-0CD1-2037-16D7388E215D}"/>
              </a:ext>
            </a:extLst>
          </p:cNvPr>
          <p:cNvSpPr>
            <a:spLocks noGrp="1"/>
          </p:cNvSpPr>
          <p:nvPr>
            <p:ph type="title"/>
          </p:nvPr>
        </p:nvSpPr>
        <p:spPr/>
        <p:txBody>
          <a:bodyPr>
            <a:normAutofit fontScale="90000"/>
          </a:bodyPr>
          <a:lstStyle/>
          <a:p>
            <a:r>
              <a:rPr lang="en-US" dirty="0">
                <a:solidFill>
                  <a:srgbClr val="FFFF00"/>
                </a:solidFill>
                <a:effectLst>
                  <a:outerShdw blurRad="38100" dist="38100" dir="2700000" algn="tl">
                    <a:srgbClr val="000000">
                      <a:alpha val="43137"/>
                    </a:srgbClr>
                  </a:outerShdw>
                </a:effectLst>
              </a:rPr>
              <a:t>Tip: Prepare Early… </a:t>
            </a:r>
            <a:br>
              <a:rPr lang="en-US" dirty="0">
                <a:solidFill>
                  <a:srgbClr val="FFFF00"/>
                </a:solidFill>
                <a:effectLst>
                  <a:outerShdw blurRad="38100" dist="38100" dir="2700000" algn="tl">
                    <a:srgbClr val="000000">
                      <a:alpha val="43137"/>
                    </a:srgbClr>
                  </a:outerShdw>
                </a:effectLst>
              </a:rPr>
            </a:br>
            <a:r>
              <a:rPr lang="en-US" dirty="0">
                <a:solidFill>
                  <a:srgbClr val="FFFF00"/>
                </a:solidFill>
                <a:effectLst>
                  <a:outerShdw blurRad="38100" dist="38100" dir="2700000" algn="tl">
                    <a:srgbClr val="000000">
                      <a:alpha val="43137"/>
                    </a:srgbClr>
                  </a:outerShdw>
                </a:effectLst>
              </a:rPr>
              <a:t>Read (and re-read) the RFA!</a:t>
            </a:r>
            <a:endParaRPr lang="en-US" dirty="0"/>
          </a:p>
        </p:txBody>
      </p:sp>
    </p:spTree>
    <p:extLst>
      <p:ext uri="{BB962C8B-B14F-4D97-AF65-F5344CB8AC3E}">
        <p14:creationId xmlns:p14="http://schemas.microsoft.com/office/powerpoint/2010/main" val="573979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93A1F351-16F2-1C22-A8B4-F229B8846B29}"/>
              </a:ext>
            </a:extLst>
          </p:cNvPr>
          <p:cNvGraphicFramePr>
            <a:graphicFrameLocks noGrp="1"/>
          </p:cNvGraphicFramePr>
          <p:nvPr>
            <p:ph idx="1"/>
            <p:extLst>
              <p:ext uri="{D42A27DB-BD31-4B8C-83A1-F6EECF244321}">
                <p14:modId xmlns:p14="http://schemas.microsoft.com/office/powerpoint/2010/main" val="1264831528"/>
              </p:ext>
            </p:extLst>
          </p:nvPr>
        </p:nvGraphicFramePr>
        <p:xfrm>
          <a:off x="1168876" y="1417638"/>
          <a:ext cx="6806247" cy="4589464"/>
        </p:xfrm>
        <a:graphic>
          <a:graphicData uri="http://schemas.openxmlformats.org/drawingml/2006/table">
            <a:tbl>
              <a:tblPr firstRow="1" firstCol="1" bandRow="1">
                <a:tableStyleId>{073A0DAA-6AF3-43AB-8588-CEC1D06C72B9}</a:tableStyleId>
              </a:tblPr>
              <a:tblGrid>
                <a:gridCol w="4215929">
                  <a:extLst>
                    <a:ext uri="{9D8B030D-6E8A-4147-A177-3AD203B41FA5}">
                      <a16:colId xmlns:a16="http://schemas.microsoft.com/office/drawing/2014/main" val="4241061709"/>
                    </a:ext>
                  </a:extLst>
                </a:gridCol>
                <a:gridCol w="2590318">
                  <a:extLst>
                    <a:ext uri="{9D8B030D-6E8A-4147-A177-3AD203B41FA5}">
                      <a16:colId xmlns:a16="http://schemas.microsoft.com/office/drawing/2014/main" val="2947187222"/>
                    </a:ext>
                  </a:extLst>
                </a:gridCol>
              </a:tblGrid>
              <a:tr h="545134">
                <a:tc>
                  <a:txBody>
                    <a:bodyPr/>
                    <a:lstStyle/>
                    <a:p>
                      <a:pPr marL="0" marR="0">
                        <a:lnSpc>
                          <a:spcPct val="107000"/>
                        </a:lnSpc>
                        <a:spcBef>
                          <a:spcPts val="0"/>
                        </a:spcBef>
                        <a:spcAft>
                          <a:spcPts val="0"/>
                        </a:spcAft>
                      </a:pPr>
                      <a:r>
                        <a:rPr lang="en-US" sz="1600" kern="100" dirty="0">
                          <a:effectLst/>
                        </a:rPr>
                        <a:t>Activity</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kern="100" dirty="0">
                          <a:effectLst/>
                        </a:rPr>
                        <a:t>Tentative Date</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82751776"/>
                  </a:ext>
                </a:extLst>
              </a:tr>
              <a:tr h="545134">
                <a:tc>
                  <a:txBody>
                    <a:bodyPr/>
                    <a:lstStyle/>
                    <a:p>
                      <a:pPr marL="0" marR="0">
                        <a:lnSpc>
                          <a:spcPct val="107000"/>
                        </a:lnSpc>
                        <a:spcBef>
                          <a:spcPts val="0"/>
                        </a:spcBef>
                        <a:spcAft>
                          <a:spcPts val="0"/>
                        </a:spcAft>
                      </a:pPr>
                      <a:r>
                        <a:rPr lang="en-US" sz="1600" b="0" kern="100" dirty="0">
                          <a:effectLst/>
                        </a:rPr>
                        <a:t>Release Request for Applications</a:t>
                      </a:r>
                      <a:endParaRPr lang="en-US"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kern="100" dirty="0">
                          <a:effectLst/>
                        </a:rPr>
                        <a:t>November 1, 2024</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25308379"/>
                  </a:ext>
                </a:extLst>
              </a:tr>
              <a:tr h="545134">
                <a:tc>
                  <a:txBody>
                    <a:bodyPr/>
                    <a:lstStyle/>
                    <a:p>
                      <a:pPr marL="0" marR="0">
                        <a:lnSpc>
                          <a:spcPct val="107000"/>
                        </a:lnSpc>
                        <a:spcBef>
                          <a:spcPts val="0"/>
                        </a:spcBef>
                        <a:spcAft>
                          <a:spcPts val="0"/>
                        </a:spcAft>
                      </a:pPr>
                      <a:r>
                        <a:rPr lang="en-US" sz="1600" b="0" kern="100" dirty="0">
                          <a:effectLst/>
                        </a:rPr>
                        <a:t>Applications Open in EBS</a:t>
                      </a:r>
                      <a:endParaRPr lang="en-US"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kern="100">
                          <a:effectLst/>
                        </a:rPr>
                        <a:t>December 1, 2024</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08380975"/>
                  </a:ext>
                </a:extLst>
              </a:tr>
              <a:tr h="608812">
                <a:tc>
                  <a:txBody>
                    <a:bodyPr/>
                    <a:lstStyle/>
                    <a:p>
                      <a:pPr marL="0" marR="0">
                        <a:lnSpc>
                          <a:spcPct val="107000"/>
                        </a:lnSpc>
                        <a:spcBef>
                          <a:spcPts val="0"/>
                        </a:spcBef>
                        <a:spcAft>
                          <a:spcPts val="0"/>
                        </a:spcAft>
                      </a:pPr>
                      <a:r>
                        <a:rPr lang="en-US" sz="1600" b="0" kern="100" dirty="0">
                          <a:effectLst/>
                        </a:rPr>
                        <a:t>Application Deadline to the GCC</a:t>
                      </a:r>
                    </a:p>
                    <a:p>
                      <a:pPr marL="0" marR="0">
                        <a:lnSpc>
                          <a:spcPct val="107000"/>
                        </a:lnSpc>
                        <a:spcBef>
                          <a:spcPts val="0"/>
                        </a:spcBef>
                        <a:spcAft>
                          <a:spcPts val="0"/>
                        </a:spcAft>
                      </a:pPr>
                      <a:r>
                        <a:rPr lang="en-US" sz="1600" b="0" kern="100" dirty="0">
                          <a:effectLst/>
                        </a:rPr>
                        <a:t>No later than 11:59 p.m.</a:t>
                      </a:r>
                      <a:endParaRPr lang="en-US"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kern="100" dirty="0">
                          <a:effectLst/>
                        </a:rPr>
                        <a:t>January 31, 2025</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28056950"/>
                  </a:ext>
                </a:extLst>
              </a:tr>
              <a:tr h="608812">
                <a:tc>
                  <a:txBody>
                    <a:bodyPr/>
                    <a:lstStyle/>
                    <a:p>
                      <a:pPr marL="0" marR="0">
                        <a:lnSpc>
                          <a:spcPct val="107000"/>
                        </a:lnSpc>
                        <a:spcBef>
                          <a:spcPts val="0"/>
                        </a:spcBef>
                        <a:spcAft>
                          <a:spcPts val="0"/>
                        </a:spcAft>
                      </a:pPr>
                      <a:r>
                        <a:rPr lang="en-US" sz="1600" b="0" kern="100" dirty="0">
                          <a:effectLst/>
                        </a:rPr>
                        <a:t>Commission Vote for Approved Applications</a:t>
                      </a:r>
                      <a:endParaRPr lang="en-US"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kern="100">
                          <a:effectLst/>
                        </a:rPr>
                        <a:t>June 2025</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73363143"/>
                  </a:ext>
                </a:extLst>
              </a:tr>
              <a:tr h="608812">
                <a:tc>
                  <a:txBody>
                    <a:bodyPr/>
                    <a:lstStyle/>
                    <a:p>
                      <a:pPr marL="0" marR="0">
                        <a:lnSpc>
                          <a:spcPct val="107000"/>
                        </a:lnSpc>
                        <a:spcBef>
                          <a:spcPts val="0"/>
                        </a:spcBef>
                        <a:spcAft>
                          <a:spcPts val="0"/>
                        </a:spcAft>
                      </a:pPr>
                      <a:r>
                        <a:rPr lang="en-US" sz="1600" b="0" kern="100" dirty="0">
                          <a:effectLst/>
                        </a:rPr>
                        <a:t>Grant Award Workshop (mandatory for funded projects)</a:t>
                      </a:r>
                      <a:endParaRPr lang="en-US"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kern="100" dirty="0">
                          <a:effectLst/>
                        </a:rPr>
                        <a:t>September 2025</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72709826"/>
                  </a:ext>
                </a:extLst>
              </a:tr>
              <a:tr h="563813">
                <a:tc>
                  <a:txBody>
                    <a:bodyPr/>
                    <a:lstStyle/>
                    <a:p>
                      <a:r>
                        <a:rPr lang="en-US" sz="1600" b="0" dirty="0"/>
                        <a:t>New Award Start Date</a:t>
                      </a:r>
                    </a:p>
                  </a:txBody>
                  <a:tcPr marL="68580" marR="68580" marT="0" marB="0" anchor="ctr"/>
                </a:tc>
                <a:tc>
                  <a:txBody>
                    <a:bodyPr/>
                    <a:lstStyle/>
                    <a:p>
                      <a:r>
                        <a:rPr lang="en-US" sz="1600" dirty="0"/>
                        <a:t>October 1, 2025</a:t>
                      </a:r>
                    </a:p>
                  </a:txBody>
                  <a:tcPr marL="68580" marR="68580" marT="0" marB="0" anchor="ctr"/>
                </a:tc>
                <a:extLst>
                  <a:ext uri="{0D108BD9-81ED-4DB2-BD59-A6C34878D82A}">
                    <a16:rowId xmlns:a16="http://schemas.microsoft.com/office/drawing/2014/main" val="2835211934"/>
                  </a:ext>
                </a:extLst>
              </a:tr>
              <a:tr h="563813">
                <a:tc>
                  <a:txBody>
                    <a:bodyPr/>
                    <a:lstStyle/>
                    <a:p>
                      <a:pPr marL="0" marR="0">
                        <a:lnSpc>
                          <a:spcPct val="107000"/>
                        </a:lnSpc>
                        <a:spcBef>
                          <a:spcPts val="0"/>
                        </a:spcBef>
                        <a:spcAft>
                          <a:spcPts val="0"/>
                        </a:spcAft>
                      </a:pPr>
                      <a:r>
                        <a:rPr lang="en-US" sz="1600" b="0" kern="100" dirty="0">
                          <a:effectLst/>
                        </a:rPr>
                        <a:t>Title II/Juvenile Justice Start Date</a:t>
                      </a:r>
                      <a:endParaRPr lang="en-US"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kern="100" dirty="0">
                          <a:effectLst/>
                        </a:rPr>
                        <a:t>January 1, 2026</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4263654"/>
                  </a:ext>
                </a:extLst>
              </a:tr>
            </a:tbl>
          </a:graphicData>
        </a:graphic>
      </p:graphicFrame>
      <p:sp>
        <p:nvSpPr>
          <p:cNvPr id="3" name="Date Placeholder 2">
            <a:extLst>
              <a:ext uri="{FF2B5EF4-FFF2-40B4-BE49-F238E27FC236}">
                <a16:creationId xmlns:a16="http://schemas.microsoft.com/office/drawing/2014/main" id="{2CF2728B-5BF0-DFEC-1384-3C9E72332CFF}"/>
              </a:ext>
            </a:extLst>
          </p:cNvPr>
          <p:cNvSpPr>
            <a:spLocks noGrp="1"/>
          </p:cNvSpPr>
          <p:nvPr>
            <p:ph type="dt" sz="half" idx="10"/>
          </p:nvPr>
        </p:nvSpPr>
        <p:spPr/>
        <p:txBody>
          <a:bodyPr/>
          <a:lstStyle/>
          <a:p>
            <a:r>
              <a:rPr lang="en-US"/>
              <a:t>10/30/2024</a:t>
            </a:r>
          </a:p>
        </p:txBody>
      </p:sp>
      <p:sp>
        <p:nvSpPr>
          <p:cNvPr id="5" name="Slide Number Placeholder 4">
            <a:extLst>
              <a:ext uri="{FF2B5EF4-FFF2-40B4-BE49-F238E27FC236}">
                <a16:creationId xmlns:a16="http://schemas.microsoft.com/office/drawing/2014/main" id="{989A5946-2AB7-91F2-6054-DCBE13DB6CD8}"/>
              </a:ext>
            </a:extLst>
          </p:cNvPr>
          <p:cNvSpPr>
            <a:spLocks noGrp="1"/>
          </p:cNvSpPr>
          <p:nvPr>
            <p:ph type="sldNum" sz="quarter" idx="12"/>
          </p:nvPr>
        </p:nvSpPr>
        <p:spPr/>
        <p:txBody>
          <a:bodyPr/>
          <a:lstStyle/>
          <a:p>
            <a:fld id="{5217D969-FAF6-4667-9EED-A6C98B22320E}" type="slidenum">
              <a:rPr lang="en-US" smtClean="0"/>
              <a:t>3</a:t>
            </a:fld>
            <a:endParaRPr lang="en-US"/>
          </a:p>
        </p:txBody>
      </p:sp>
      <p:sp>
        <p:nvSpPr>
          <p:cNvPr id="6" name="Title 5">
            <a:extLst>
              <a:ext uri="{FF2B5EF4-FFF2-40B4-BE49-F238E27FC236}">
                <a16:creationId xmlns:a16="http://schemas.microsoft.com/office/drawing/2014/main" id="{60ED1DC4-1556-B7E9-4A57-D84DB3F2E0B4}"/>
              </a:ext>
            </a:extLst>
          </p:cNvPr>
          <p:cNvSpPr>
            <a:spLocks noGrp="1"/>
          </p:cNvSpPr>
          <p:nvPr>
            <p:ph type="title"/>
          </p:nvPr>
        </p:nvSpPr>
        <p:spPr/>
        <p:txBody>
          <a:bodyPr/>
          <a:lstStyle/>
          <a:p>
            <a:r>
              <a:rPr lang="en-US" dirty="0"/>
              <a:t>Summary of Key Dates</a:t>
            </a:r>
          </a:p>
        </p:txBody>
      </p:sp>
    </p:spTree>
    <p:extLst>
      <p:ext uri="{BB962C8B-B14F-4D97-AF65-F5344CB8AC3E}">
        <p14:creationId xmlns:p14="http://schemas.microsoft.com/office/powerpoint/2010/main" val="3990912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1F16A11-321C-D2B5-F931-E6340BB63AC7}"/>
              </a:ext>
            </a:extLst>
          </p:cNvPr>
          <p:cNvPicPr>
            <a:picLocks noChangeAspect="1"/>
          </p:cNvPicPr>
          <p:nvPr/>
        </p:nvPicPr>
        <p:blipFill>
          <a:blip r:embed="rId3"/>
          <a:stretch>
            <a:fillRect/>
          </a:stretch>
        </p:blipFill>
        <p:spPr>
          <a:xfrm>
            <a:off x="457200" y="1600200"/>
            <a:ext cx="2679521" cy="32620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Picture 13">
            <a:extLst>
              <a:ext uri="{FF2B5EF4-FFF2-40B4-BE49-F238E27FC236}">
                <a16:creationId xmlns:a16="http://schemas.microsoft.com/office/drawing/2014/main" id="{5EEBB1C1-87AD-90B7-D581-1F0C5C7229F0}"/>
              </a:ext>
            </a:extLst>
          </p:cNvPr>
          <p:cNvPicPr>
            <a:picLocks noChangeAspect="1"/>
          </p:cNvPicPr>
          <p:nvPr/>
        </p:nvPicPr>
        <p:blipFill rotWithShape="1">
          <a:blip r:embed="rId4"/>
          <a:srcRect l="2676" t="2662" r="5876" b="6436"/>
          <a:stretch/>
        </p:blipFill>
        <p:spPr>
          <a:xfrm>
            <a:off x="914400" y="1966651"/>
            <a:ext cx="2688817" cy="33577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0" name="Content Placeholder 2">
            <a:extLst>
              <a:ext uri="{FF2B5EF4-FFF2-40B4-BE49-F238E27FC236}">
                <a16:creationId xmlns:a16="http://schemas.microsoft.com/office/drawing/2014/main" id="{92AD4BA7-8E7F-6F22-6842-D6DEFA16490A}"/>
              </a:ext>
            </a:extLst>
          </p:cNvPr>
          <p:cNvSpPr>
            <a:spLocks noGrp="1"/>
          </p:cNvSpPr>
          <p:nvPr>
            <p:ph sz="half" idx="2"/>
          </p:nvPr>
        </p:nvSpPr>
        <p:spPr>
          <a:xfrm>
            <a:off x="4648200" y="1481328"/>
            <a:ext cx="4038600" cy="4525963"/>
          </a:xfrm>
        </p:spPr>
        <p:txBody>
          <a:bodyPr anchor="ctr">
            <a:normAutofit/>
          </a:bodyPr>
          <a:lstStyle/>
          <a:p>
            <a:pPr marL="109728" indent="0" algn="ctr">
              <a:buNone/>
            </a:pPr>
            <a:r>
              <a:rPr lang="en-US" u="sng" dirty="0"/>
              <a:t>Table of Contents</a:t>
            </a:r>
          </a:p>
          <a:p>
            <a:pPr marL="109728" indent="0" algn="ctr">
              <a:buNone/>
            </a:pPr>
            <a:endParaRPr lang="en-US" sz="1100" u="sng" dirty="0"/>
          </a:p>
          <a:p>
            <a:pPr marL="681228" indent="-571500">
              <a:buFont typeface="+mj-lt"/>
              <a:buAutoNum type="romanUcPeriod"/>
            </a:pPr>
            <a:r>
              <a:rPr lang="en-US" sz="2400" dirty="0"/>
              <a:t>Grant Information and Conditions</a:t>
            </a:r>
          </a:p>
          <a:p>
            <a:pPr marL="681228" indent="-571500">
              <a:buFont typeface="+mj-lt"/>
              <a:buAutoNum type="romanUcPeriod"/>
            </a:pPr>
            <a:r>
              <a:rPr lang="en-US" sz="2400" dirty="0"/>
              <a:t>Program Priorities</a:t>
            </a:r>
          </a:p>
          <a:p>
            <a:pPr marL="681228" indent="-571500">
              <a:buFont typeface="+mj-lt"/>
              <a:buAutoNum type="romanUcPeriod"/>
            </a:pPr>
            <a:r>
              <a:rPr lang="en-US" sz="2400" dirty="0"/>
              <a:t>Application Access Requirements</a:t>
            </a:r>
          </a:p>
          <a:p>
            <a:pPr marL="681228" indent="-571500">
              <a:buFont typeface="+mj-lt"/>
              <a:buAutoNum type="romanUcPeriod"/>
            </a:pPr>
            <a:r>
              <a:rPr lang="en-US" sz="2400" dirty="0"/>
              <a:t>Application Guide with Sample Screens</a:t>
            </a:r>
          </a:p>
          <a:p>
            <a:pPr marL="681228" indent="-571500">
              <a:buFont typeface="+mj-lt"/>
              <a:buAutoNum type="romanUcPeriod"/>
            </a:pPr>
            <a:r>
              <a:rPr lang="en-US" sz="2400" dirty="0"/>
              <a:t>Resources</a:t>
            </a:r>
          </a:p>
        </p:txBody>
      </p:sp>
      <p:sp>
        <p:nvSpPr>
          <p:cNvPr id="4" name="Date Placeholder 3">
            <a:extLst>
              <a:ext uri="{FF2B5EF4-FFF2-40B4-BE49-F238E27FC236}">
                <a16:creationId xmlns:a16="http://schemas.microsoft.com/office/drawing/2014/main" id="{B16CC78C-3726-8474-95A0-0C7942E294EF}"/>
              </a:ext>
            </a:extLst>
          </p:cNvPr>
          <p:cNvSpPr>
            <a:spLocks noGrp="1"/>
          </p:cNvSpPr>
          <p:nvPr>
            <p:ph type="dt" sz="half" idx="10"/>
          </p:nvPr>
        </p:nvSpPr>
        <p:spPr>
          <a:xfrm>
            <a:off x="6727032" y="6407944"/>
            <a:ext cx="1920240" cy="365760"/>
          </a:xfrm>
        </p:spPr>
        <p:txBody>
          <a:bodyPr anchor="b">
            <a:normAutofit/>
          </a:bodyPr>
          <a:lstStyle/>
          <a:p>
            <a:pPr>
              <a:spcAft>
                <a:spcPts val="600"/>
              </a:spcAft>
            </a:pPr>
            <a:r>
              <a:rPr lang="en-US"/>
              <a:t>10/30/2024</a:t>
            </a:r>
          </a:p>
        </p:txBody>
      </p:sp>
      <p:sp>
        <p:nvSpPr>
          <p:cNvPr id="5" name="Slide Number Placeholder 4">
            <a:extLst>
              <a:ext uri="{FF2B5EF4-FFF2-40B4-BE49-F238E27FC236}">
                <a16:creationId xmlns:a16="http://schemas.microsoft.com/office/drawing/2014/main" id="{E2BF15ED-0F4C-3DD4-AE27-64F8DE1A57F4}"/>
              </a:ext>
            </a:extLst>
          </p:cNvPr>
          <p:cNvSpPr>
            <a:spLocks noGrp="1"/>
          </p:cNvSpPr>
          <p:nvPr>
            <p:ph type="sldNum" sz="quarter" idx="12"/>
          </p:nvPr>
        </p:nvSpPr>
        <p:spPr>
          <a:xfrm>
            <a:off x="8647272" y="6407944"/>
            <a:ext cx="365760" cy="365125"/>
          </a:xfrm>
        </p:spPr>
        <p:txBody>
          <a:bodyPr anchor="b">
            <a:normAutofit/>
          </a:bodyPr>
          <a:lstStyle/>
          <a:p>
            <a:pPr>
              <a:spcAft>
                <a:spcPts val="600"/>
              </a:spcAft>
            </a:pPr>
            <a:fld id="{5217D969-FAF6-4667-9EED-A6C98B22320E}" type="slidenum">
              <a:rPr lang="en-US" smtClean="0"/>
              <a:pPr>
                <a:spcAft>
                  <a:spcPts val="600"/>
                </a:spcAft>
              </a:pPr>
              <a:t>4</a:t>
            </a:fld>
            <a:endParaRPr lang="en-US"/>
          </a:p>
        </p:txBody>
      </p:sp>
      <p:sp>
        <p:nvSpPr>
          <p:cNvPr id="13" name="Title 4">
            <a:extLst>
              <a:ext uri="{FF2B5EF4-FFF2-40B4-BE49-F238E27FC236}">
                <a16:creationId xmlns:a16="http://schemas.microsoft.com/office/drawing/2014/main" id="{F247C27F-E377-E9A4-888B-7A177B803C30}"/>
              </a:ext>
            </a:extLst>
          </p:cNvPr>
          <p:cNvSpPr>
            <a:spLocks noGrp="1"/>
          </p:cNvSpPr>
          <p:nvPr>
            <p:ph type="title"/>
          </p:nvPr>
        </p:nvSpPr>
        <p:spPr>
          <a:xfrm>
            <a:off x="457200" y="274638"/>
            <a:ext cx="8229600" cy="1143000"/>
          </a:xfrm>
        </p:spPr>
        <p:txBody>
          <a:bodyPr anchor="ctr">
            <a:normAutofit/>
          </a:bodyPr>
          <a:lstStyle/>
          <a:p>
            <a:r>
              <a:rPr lang="en-US" dirty="0"/>
              <a:t>Navigating the RFA</a:t>
            </a:r>
          </a:p>
        </p:txBody>
      </p:sp>
      <p:pic>
        <p:nvPicPr>
          <p:cNvPr id="10" name="Content Placeholder 9">
            <a:extLst>
              <a:ext uri="{FF2B5EF4-FFF2-40B4-BE49-F238E27FC236}">
                <a16:creationId xmlns:a16="http://schemas.microsoft.com/office/drawing/2014/main" id="{F00F163D-304B-B229-8F43-70BB1333E16E}"/>
              </a:ext>
            </a:extLst>
          </p:cNvPr>
          <p:cNvPicPr>
            <a:picLocks noGrp="1" noChangeAspect="1"/>
          </p:cNvPicPr>
          <p:nvPr>
            <p:ph sz="half" idx="1"/>
          </p:nvPr>
        </p:nvPicPr>
        <p:blipFill>
          <a:blip r:embed="rId5"/>
          <a:stretch>
            <a:fillRect/>
          </a:stretch>
        </p:blipFill>
        <p:spPr>
          <a:xfrm>
            <a:off x="1371599" y="2286000"/>
            <a:ext cx="2743201" cy="35651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241258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757EE1-6EEF-5205-5B0E-303D91484961}"/>
              </a:ext>
            </a:extLst>
          </p:cNvPr>
          <p:cNvSpPr>
            <a:spLocks noGrp="1"/>
          </p:cNvSpPr>
          <p:nvPr>
            <p:ph idx="1"/>
          </p:nvPr>
        </p:nvSpPr>
        <p:spPr/>
        <p:txBody>
          <a:bodyPr>
            <a:normAutofit fontScale="92500" lnSpcReduction="20000"/>
          </a:bodyPr>
          <a:lstStyle/>
          <a:p>
            <a:pPr marL="342900" marR="0" lvl="0" indent="-342900">
              <a:lnSpc>
                <a:spcPct val="107000"/>
              </a:lnSpc>
              <a:spcBef>
                <a:spcPts val="0"/>
              </a:spcBef>
              <a:spcAft>
                <a:spcPts val="0"/>
              </a:spcAft>
              <a:buFont typeface="Wingdings" panose="05000000000000000000" pitchFamily="2" charset="2"/>
              <a:buChar char="ü"/>
            </a:pPr>
            <a:r>
              <a:rPr lang="en-US" sz="1800"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501(c)(3) Verification (non-profit agencies)</a:t>
            </a:r>
            <a:endParaRPr lang="en-US" sz="1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ü"/>
            </a:pPr>
            <a:r>
              <a:rPr lang="en-US" sz="1800"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IRS Form 990 (non-profit agencies) (must be the most recent fiscal year’s form)</a:t>
            </a:r>
            <a:endParaRPr lang="en-US" sz="1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ü"/>
            </a:pPr>
            <a:r>
              <a:rPr lang="en-US" sz="1800"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Board of Directors List (non-profit agencies)</a:t>
            </a:r>
            <a:endParaRPr lang="en-US" sz="1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ü"/>
            </a:pPr>
            <a:r>
              <a:rPr lang="en-US" sz="1800" kern="100" dirty="0">
                <a:effectLst/>
                <a:latin typeface="Calibri" panose="020F0502020204030204" pitchFamily="34" charset="0"/>
                <a:ea typeface="Calibri" panose="020F0502020204030204" pitchFamily="34" charset="0"/>
                <a:cs typeface="Calibri" panose="020F0502020204030204" pitchFamily="34" charset="0"/>
              </a:rPr>
              <a:t>Single Audit Certification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ü"/>
            </a:pPr>
            <a:r>
              <a:rPr lang="en-US" sz="1800"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No Overdue Taxes Certification (non-profit agencies)</a:t>
            </a:r>
            <a:endParaRPr lang="en-US" sz="1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ü"/>
            </a:pPr>
            <a:r>
              <a:rPr lang="en-US" sz="1800" kern="100" dirty="0">
                <a:effectLst/>
                <a:latin typeface="Calibri" panose="020F0502020204030204" pitchFamily="34" charset="0"/>
                <a:ea typeface="Calibri" panose="020F0502020204030204" pitchFamily="34" charset="0"/>
                <a:cs typeface="Calibri" panose="020F0502020204030204" pitchFamily="34" charset="0"/>
              </a:rPr>
              <a:t>Indirect Costs Certification, Federally Negotiated/De Minimis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ü"/>
            </a:pPr>
            <a:r>
              <a:rPr lang="en-US" sz="1800" kern="100" dirty="0">
                <a:effectLst/>
                <a:latin typeface="Calibri" panose="020F0502020204030204" pitchFamily="34" charset="0"/>
                <a:ea typeface="Calibri" panose="020F0502020204030204" pitchFamily="34" charset="0"/>
                <a:cs typeface="Calibri" panose="020F0502020204030204" pitchFamily="34" charset="0"/>
              </a:rPr>
              <a:t>Civil Rights Checklist &amp; Certification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ü"/>
            </a:pPr>
            <a:r>
              <a:rPr lang="en-US" sz="1800" kern="100" dirty="0">
                <a:effectLst/>
                <a:latin typeface="Calibri" panose="020F0502020204030204" pitchFamily="34" charset="0"/>
                <a:ea typeface="Calibri" panose="020F0502020204030204" pitchFamily="34" charset="0"/>
                <a:cs typeface="Calibri" panose="020F0502020204030204" pitchFamily="34" charset="0"/>
              </a:rPr>
              <a:t>Lobbying, Debarment, and Suspension Certification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ü"/>
            </a:pPr>
            <a:r>
              <a:rPr lang="en-US" sz="1800" kern="100" dirty="0">
                <a:effectLst/>
                <a:latin typeface="Calibri" panose="020F0502020204030204" pitchFamily="34" charset="0"/>
                <a:ea typeface="Calibri" panose="020F0502020204030204" pitchFamily="34" charset="0"/>
                <a:cs typeface="Calibri" panose="020F0502020204030204" pitchFamily="34" charset="0"/>
              </a:rPr>
              <a:t>NCID Acceptable Use Policy Certification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ü"/>
            </a:pPr>
            <a:r>
              <a:rPr lang="en-US" sz="1800" kern="100" dirty="0">
                <a:effectLst/>
                <a:latin typeface="Calibri" panose="020F0502020204030204" pitchFamily="34" charset="0"/>
                <a:ea typeface="Calibri" panose="020F0502020204030204" pitchFamily="34" charset="0"/>
                <a:cs typeface="Calibri" panose="020F0502020204030204" pitchFamily="34" charset="0"/>
              </a:rPr>
              <a:t>Confidentiality Certification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ü"/>
            </a:pPr>
            <a:r>
              <a:rPr lang="en-US" sz="1800" kern="100" dirty="0">
                <a:effectLst/>
                <a:latin typeface="Calibri" panose="020F0502020204030204" pitchFamily="34" charset="0"/>
                <a:ea typeface="Calibri" panose="020F0502020204030204" pitchFamily="34" charset="0"/>
                <a:cs typeface="Calibri" panose="020F0502020204030204" pitchFamily="34" charset="0"/>
              </a:rPr>
              <a:t>Advance Determination of Suitability for Interacting with Minors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ü"/>
            </a:pPr>
            <a:r>
              <a:rPr lang="en-US" sz="1800" kern="100" dirty="0">
                <a:effectLst/>
                <a:latin typeface="Calibri" panose="020F0502020204030204" pitchFamily="34" charset="0"/>
                <a:ea typeface="Calibri" panose="020F0502020204030204" pitchFamily="34" charset="0"/>
                <a:cs typeface="Calibri" panose="020F0502020204030204" pitchFamily="34" charset="0"/>
              </a:rPr>
              <a:t>Conflict of Interest Policy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ü"/>
            </a:pPr>
            <a:r>
              <a:rPr lang="en-US" sz="1800" kern="100" dirty="0">
                <a:effectLst/>
                <a:latin typeface="Calibri" panose="020F0502020204030204" pitchFamily="34" charset="0"/>
                <a:ea typeface="Calibri" panose="020F0502020204030204" pitchFamily="34" charset="0"/>
                <a:cs typeface="Calibri" panose="020F0502020204030204" pitchFamily="34" charset="0"/>
              </a:rPr>
              <a:t>Data Breach Policy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ü"/>
            </a:pPr>
            <a:r>
              <a:rPr lang="en-US" sz="1800" kern="100" dirty="0">
                <a:effectLst/>
                <a:latin typeface="Calibri" panose="020F0502020204030204" pitchFamily="34" charset="0"/>
                <a:ea typeface="Calibri" panose="020F0502020204030204" pitchFamily="34" charset="0"/>
                <a:cs typeface="Calibri" panose="020F0502020204030204" pitchFamily="34" charset="0"/>
              </a:rPr>
              <a:t>Overtime Pay Policy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ü"/>
            </a:pPr>
            <a:r>
              <a:rPr lang="en-US" sz="1800" kern="100" dirty="0">
                <a:effectLst/>
                <a:latin typeface="Calibri" panose="020F0502020204030204" pitchFamily="34" charset="0"/>
                <a:ea typeface="Calibri" panose="020F0502020204030204" pitchFamily="34" charset="0"/>
                <a:cs typeface="Calibri" panose="020F0502020204030204" pitchFamily="34" charset="0"/>
              </a:rPr>
              <a:t>Procurement/Purchasing Policy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ü"/>
            </a:pPr>
            <a:r>
              <a:rPr lang="en-US" sz="1800" kern="100" dirty="0">
                <a:effectLst/>
                <a:latin typeface="Calibri" panose="020F0502020204030204" pitchFamily="34" charset="0"/>
                <a:ea typeface="Calibri" panose="020F0502020204030204" pitchFamily="34" charset="0"/>
                <a:cs typeface="Calibri" panose="020F0502020204030204" pitchFamily="34" charset="0"/>
              </a:rPr>
              <a:t>Record Retention Policy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ü"/>
            </a:pPr>
            <a:r>
              <a:rPr lang="en-US" sz="1800" kern="100" dirty="0">
                <a:effectLst/>
                <a:latin typeface="Calibri" panose="020F0502020204030204" pitchFamily="34" charset="0"/>
                <a:ea typeface="Calibri" panose="020F0502020204030204" pitchFamily="34" charset="0"/>
                <a:cs typeface="Calibri" panose="020F0502020204030204" pitchFamily="34" charset="0"/>
              </a:rPr>
              <a:t>Travel Policy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ü"/>
            </a:pPr>
            <a:r>
              <a:rPr lang="en-US" sz="1800" kern="100" dirty="0">
                <a:effectLst/>
                <a:latin typeface="Calibri" panose="020F0502020204030204" pitchFamily="34" charset="0"/>
                <a:ea typeface="Calibri" panose="020F0502020204030204" pitchFamily="34" charset="0"/>
                <a:cs typeface="Calibri" panose="020F0502020204030204" pitchFamily="34" charset="0"/>
              </a:rPr>
              <a:t>Unlawful Discrimination Policy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ü"/>
            </a:pPr>
            <a:r>
              <a:rPr lang="en-US" sz="1800" kern="100" dirty="0">
                <a:effectLst/>
                <a:latin typeface="Calibri" panose="020F0502020204030204" pitchFamily="34" charset="0"/>
                <a:ea typeface="Calibri" panose="020F0502020204030204" pitchFamily="34" charset="0"/>
                <a:cs typeface="Calibri" panose="020F0502020204030204" pitchFamily="34" charset="0"/>
              </a:rPr>
              <a:t>Whistleblower Policy</a:t>
            </a:r>
            <a:endParaRPr lang="en-US" dirty="0"/>
          </a:p>
        </p:txBody>
      </p:sp>
      <p:sp>
        <p:nvSpPr>
          <p:cNvPr id="3" name="Date Placeholder 2">
            <a:extLst>
              <a:ext uri="{FF2B5EF4-FFF2-40B4-BE49-F238E27FC236}">
                <a16:creationId xmlns:a16="http://schemas.microsoft.com/office/drawing/2014/main" id="{7C734169-14ED-6411-B385-594AAB7D4324}"/>
              </a:ext>
            </a:extLst>
          </p:cNvPr>
          <p:cNvSpPr>
            <a:spLocks noGrp="1"/>
          </p:cNvSpPr>
          <p:nvPr>
            <p:ph type="dt" sz="half" idx="10"/>
          </p:nvPr>
        </p:nvSpPr>
        <p:spPr/>
        <p:txBody>
          <a:bodyPr/>
          <a:lstStyle/>
          <a:p>
            <a:r>
              <a:rPr lang="en-US"/>
              <a:t>10/30/2024</a:t>
            </a:r>
          </a:p>
        </p:txBody>
      </p:sp>
      <p:sp>
        <p:nvSpPr>
          <p:cNvPr id="4" name="Slide Number Placeholder 3">
            <a:extLst>
              <a:ext uri="{FF2B5EF4-FFF2-40B4-BE49-F238E27FC236}">
                <a16:creationId xmlns:a16="http://schemas.microsoft.com/office/drawing/2014/main" id="{9F351B0D-7CDE-D335-6E6D-0FE1855DE26D}"/>
              </a:ext>
            </a:extLst>
          </p:cNvPr>
          <p:cNvSpPr>
            <a:spLocks noGrp="1"/>
          </p:cNvSpPr>
          <p:nvPr>
            <p:ph type="sldNum" sz="quarter" idx="12"/>
          </p:nvPr>
        </p:nvSpPr>
        <p:spPr/>
        <p:txBody>
          <a:bodyPr/>
          <a:lstStyle/>
          <a:p>
            <a:fld id="{5217D969-FAF6-4667-9EED-A6C98B22320E}" type="slidenum">
              <a:rPr lang="en-US" smtClean="0"/>
              <a:t>5</a:t>
            </a:fld>
            <a:endParaRPr lang="en-US"/>
          </a:p>
        </p:txBody>
      </p:sp>
      <p:sp>
        <p:nvSpPr>
          <p:cNvPr id="5" name="Title 4">
            <a:extLst>
              <a:ext uri="{FF2B5EF4-FFF2-40B4-BE49-F238E27FC236}">
                <a16:creationId xmlns:a16="http://schemas.microsoft.com/office/drawing/2014/main" id="{26CD87A9-C8E9-10CF-C4F0-5B85769D9EAE}"/>
              </a:ext>
            </a:extLst>
          </p:cNvPr>
          <p:cNvSpPr>
            <a:spLocks noGrp="1"/>
          </p:cNvSpPr>
          <p:nvPr>
            <p:ph type="title"/>
          </p:nvPr>
        </p:nvSpPr>
        <p:spPr/>
        <p:txBody>
          <a:bodyPr>
            <a:normAutofit fontScale="90000"/>
          </a:bodyPr>
          <a:lstStyle/>
          <a:p>
            <a:r>
              <a:rPr lang="en-US" dirty="0"/>
              <a:t>Required Documents and Certifications</a:t>
            </a:r>
          </a:p>
        </p:txBody>
      </p:sp>
    </p:spTree>
    <p:extLst>
      <p:ext uri="{BB962C8B-B14F-4D97-AF65-F5344CB8AC3E}">
        <p14:creationId xmlns:p14="http://schemas.microsoft.com/office/powerpoint/2010/main" val="3289173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1A9112-1119-C3ED-0DEE-8634FA4405C7}"/>
              </a:ext>
            </a:extLst>
          </p:cNvPr>
          <p:cNvPicPr>
            <a:picLocks noChangeAspect="1"/>
          </p:cNvPicPr>
          <p:nvPr/>
        </p:nvPicPr>
        <p:blipFill rotWithShape="1">
          <a:blip r:embed="rId3"/>
          <a:srcRect l="4157" r="34166" b="5643"/>
          <a:stretch/>
        </p:blipFill>
        <p:spPr>
          <a:xfrm>
            <a:off x="2932272" y="1600200"/>
            <a:ext cx="5715000" cy="4094226"/>
          </a:xfrm>
          <a:prstGeom prst="rect">
            <a:avLst/>
          </a:prstGeom>
          <a:noFill/>
        </p:spPr>
      </p:pic>
      <p:sp>
        <p:nvSpPr>
          <p:cNvPr id="3" name="Date Placeholder 2">
            <a:extLst>
              <a:ext uri="{FF2B5EF4-FFF2-40B4-BE49-F238E27FC236}">
                <a16:creationId xmlns:a16="http://schemas.microsoft.com/office/drawing/2014/main" id="{ED3907D7-668E-AF5A-86E5-88E38B6BE8CB}"/>
              </a:ext>
            </a:extLst>
          </p:cNvPr>
          <p:cNvSpPr>
            <a:spLocks noGrp="1"/>
          </p:cNvSpPr>
          <p:nvPr>
            <p:ph type="dt" sz="half" idx="10"/>
          </p:nvPr>
        </p:nvSpPr>
        <p:spPr>
          <a:xfrm>
            <a:off x="6727032" y="6407944"/>
            <a:ext cx="1920240" cy="365760"/>
          </a:xfrm>
        </p:spPr>
        <p:txBody>
          <a:bodyPr anchor="b">
            <a:normAutofit/>
          </a:bodyPr>
          <a:lstStyle/>
          <a:p>
            <a:pPr>
              <a:spcAft>
                <a:spcPts val="600"/>
              </a:spcAft>
            </a:pPr>
            <a:r>
              <a:rPr lang="en-US"/>
              <a:t>10/30/2024</a:t>
            </a:r>
          </a:p>
        </p:txBody>
      </p:sp>
      <p:sp>
        <p:nvSpPr>
          <p:cNvPr id="4" name="Slide Number Placeholder 3">
            <a:extLst>
              <a:ext uri="{FF2B5EF4-FFF2-40B4-BE49-F238E27FC236}">
                <a16:creationId xmlns:a16="http://schemas.microsoft.com/office/drawing/2014/main" id="{86A0B880-D701-0E15-7A8A-502B7D28C2D0}"/>
              </a:ext>
            </a:extLst>
          </p:cNvPr>
          <p:cNvSpPr>
            <a:spLocks noGrp="1"/>
          </p:cNvSpPr>
          <p:nvPr>
            <p:ph type="sldNum" sz="quarter" idx="12"/>
          </p:nvPr>
        </p:nvSpPr>
        <p:spPr>
          <a:xfrm>
            <a:off x="8647272" y="6407944"/>
            <a:ext cx="365760" cy="365125"/>
          </a:xfrm>
        </p:spPr>
        <p:txBody>
          <a:bodyPr anchor="b">
            <a:normAutofit/>
          </a:bodyPr>
          <a:lstStyle/>
          <a:p>
            <a:pPr>
              <a:spcAft>
                <a:spcPts val="600"/>
              </a:spcAft>
            </a:pPr>
            <a:fld id="{5217D969-FAF6-4667-9EED-A6C98B22320E}" type="slidenum">
              <a:rPr lang="en-US" smtClean="0"/>
              <a:pPr>
                <a:spcAft>
                  <a:spcPts val="600"/>
                </a:spcAft>
              </a:pPr>
              <a:t>6</a:t>
            </a:fld>
            <a:endParaRPr lang="en-US"/>
          </a:p>
        </p:txBody>
      </p:sp>
      <p:sp>
        <p:nvSpPr>
          <p:cNvPr id="12" name="Title 4">
            <a:extLst>
              <a:ext uri="{FF2B5EF4-FFF2-40B4-BE49-F238E27FC236}">
                <a16:creationId xmlns:a16="http://schemas.microsoft.com/office/drawing/2014/main" id="{45ECCD7C-33F7-1023-3B25-21C07EEF80D2}"/>
              </a:ext>
            </a:extLst>
          </p:cNvPr>
          <p:cNvSpPr>
            <a:spLocks noGrp="1"/>
          </p:cNvSpPr>
          <p:nvPr>
            <p:ph type="title"/>
          </p:nvPr>
        </p:nvSpPr>
        <p:spPr>
          <a:xfrm>
            <a:off x="457200" y="274638"/>
            <a:ext cx="8229600" cy="1143000"/>
          </a:xfrm>
        </p:spPr>
        <p:txBody>
          <a:bodyPr>
            <a:noAutofit/>
          </a:bodyPr>
          <a:lstStyle/>
          <a:p>
            <a:r>
              <a:rPr lang="en-US" sz="3200" dirty="0"/>
              <a:t>GCC Website:</a:t>
            </a:r>
            <a:br>
              <a:rPr lang="en-US" sz="3200" dirty="0"/>
            </a:br>
            <a:r>
              <a:rPr lang="en-US" sz="3200" dirty="0">
                <a:hlinkClick r:id="rId4"/>
              </a:rPr>
              <a:t>https://ncdps.gov/gcc</a:t>
            </a:r>
            <a:r>
              <a:rPr lang="en-US" sz="3200" dirty="0"/>
              <a:t> </a:t>
            </a:r>
          </a:p>
        </p:txBody>
      </p:sp>
    </p:spTree>
    <p:extLst>
      <p:ext uri="{BB962C8B-B14F-4D97-AF65-F5344CB8AC3E}">
        <p14:creationId xmlns:p14="http://schemas.microsoft.com/office/powerpoint/2010/main" val="4035140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F38B5C-4878-9F50-6914-0595BEE2635D}"/>
              </a:ext>
            </a:extLst>
          </p:cNvPr>
          <p:cNvSpPr>
            <a:spLocks noGrp="1"/>
          </p:cNvSpPr>
          <p:nvPr>
            <p:ph sz="half" idx="2"/>
          </p:nvPr>
        </p:nvSpPr>
        <p:spPr/>
        <p:txBody>
          <a:bodyPr/>
          <a:lstStyle/>
          <a:p>
            <a:pPr marL="109728" indent="0">
              <a:buNone/>
            </a:pPr>
            <a:r>
              <a:rPr lang="en-US" dirty="0"/>
              <a:t>Gaining access to systems may take time – do not wait until the last minute</a:t>
            </a:r>
          </a:p>
          <a:p>
            <a:pPr marL="109728" indent="0">
              <a:buNone/>
            </a:pPr>
            <a:endParaRPr lang="en-US" sz="2000" dirty="0"/>
          </a:p>
          <a:p>
            <a:pPr>
              <a:buFont typeface="Wingdings" panose="05000000000000000000" pitchFamily="2" charset="2"/>
              <a:buChar char="ü"/>
            </a:pPr>
            <a:r>
              <a:rPr lang="en-US" dirty="0"/>
              <a:t>UEI Number</a:t>
            </a:r>
          </a:p>
          <a:p>
            <a:pPr>
              <a:buFont typeface="Wingdings" panose="05000000000000000000" pitchFamily="2" charset="2"/>
              <a:buChar char="ü"/>
            </a:pPr>
            <a:r>
              <a:rPr lang="en-US" dirty="0"/>
              <a:t>NCID</a:t>
            </a:r>
          </a:p>
          <a:p>
            <a:pPr>
              <a:buFont typeface="Wingdings" panose="05000000000000000000" pitchFamily="2" charset="2"/>
              <a:buChar char="ü"/>
            </a:pPr>
            <a:r>
              <a:rPr lang="en-US" dirty="0"/>
              <a:t>EBS Platform</a:t>
            </a:r>
          </a:p>
        </p:txBody>
      </p:sp>
      <p:sp>
        <p:nvSpPr>
          <p:cNvPr id="4" name="Date Placeholder 3">
            <a:extLst>
              <a:ext uri="{FF2B5EF4-FFF2-40B4-BE49-F238E27FC236}">
                <a16:creationId xmlns:a16="http://schemas.microsoft.com/office/drawing/2014/main" id="{4101D1FC-8757-A9E5-6DC9-DA224C1EEB84}"/>
              </a:ext>
            </a:extLst>
          </p:cNvPr>
          <p:cNvSpPr>
            <a:spLocks noGrp="1"/>
          </p:cNvSpPr>
          <p:nvPr>
            <p:ph type="dt" sz="half" idx="10"/>
          </p:nvPr>
        </p:nvSpPr>
        <p:spPr/>
        <p:txBody>
          <a:bodyPr/>
          <a:lstStyle/>
          <a:p>
            <a:r>
              <a:rPr lang="en-US"/>
              <a:t>10/30/2024</a:t>
            </a:r>
            <a:endParaRPr lang="en-US" dirty="0"/>
          </a:p>
        </p:txBody>
      </p:sp>
      <p:sp>
        <p:nvSpPr>
          <p:cNvPr id="5" name="Slide Number Placeholder 4">
            <a:extLst>
              <a:ext uri="{FF2B5EF4-FFF2-40B4-BE49-F238E27FC236}">
                <a16:creationId xmlns:a16="http://schemas.microsoft.com/office/drawing/2014/main" id="{CAE2E264-CE4A-D948-CFD2-2A9A446E32BA}"/>
              </a:ext>
            </a:extLst>
          </p:cNvPr>
          <p:cNvSpPr>
            <a:spLocks noGrp="1"/>
          </p:cNvSpPr>
          <p:nvPr>
            <p:ph type="sldNum" sz="quarter" idx="12"/>
          </p:nvPr>
        </p:nvSpPr>
        <p:spPr/>
        <p:txBody>
          <a:bodyPr/>
          <a:lstStyle/>
          <a:p>
            <a:fld id="{5217D969-FAF6-4667-9EED-A6C98B22320E}" type="slidenum">
              <a:rPr lang="en-US" smtClean="0"/>
              <a:pPr/>
              <a:t>7</a:t>
            </a:fld>
            <a:endParaRPr lang="en-US" dirty="0"/>
          </a:p>
        </p:txBody>
      </p:sp>
      <p:sp>
        <p:nvSpPr>
          <p:cNvPr id="6" name="Title 5">
            <a:extLst>
              <a:ext uri="{FF2B5EF4-FFF2-40B4-BE49-F238E27FC236}">
                <a16:creationId xmlns:a16="http://schemas.microsoft.com/office/drawing/2014/main" id="{3BC8D95E-A57B-C25E-66D6-FB2B54EEB8BF}"/>
              </a:ext>
            </a:extLst>
          </p:cNvPr>
          <p:cNvSpPr>
            <a:spLocks noGrp="1"/>
          </p:cNvSpPr>
          <p:nvPr>
            <p:ph type="title"/>
          </p:nvPr>
        </p:nvSpPr>
        <p:spPr/>
        <p:txBody>
          <a:bodyPr>
            <a:normAutofit/>
          </a:bodyPr>
          <a:lstStyle/>
          <a:p>
            <a:r>
              <a:rPr lang="en-US" dirty="0">
                <a:solidFill>
                  <a:srgbClr val="FFFF00"/>
                </a:solidFill>
              </a:rPr>
              <a:t>Tip: Make System Access a Priority</a:t>
            </a:r>
          </a:p>
        </p:txBody>
      </p:sp>
      <p:pic>
        <p:nvPicPr>
          <p:cNvPr id="9" name="Picture 8">
            <a:extLst>
              <a:ext uri="{FF2B5EF4-FFF2-40B4-BE49-F238E27FC236}">
                <a16:creationId xmlns:a16="http://schemas.microsoft.com/office/drawing/2014/main" id="{D4750EAB-BB61-0C61-2972-1EB2B46A708D}"/>
              </a:ext>
            </a:extLst>
          </p:cNvPr>
          <p:cNvPicPr>
            <a:picLocks noChangeAspect="1"/>
          </p:cNvPicPr>
          <p:nvPr/>
        </p:nvPicPr>
        <p:blipFill>
          <a:blip r:embed="rId3"/>
          <a:stretch>
            <a:fillRect/>
          </a:stretch>
        </p:blipFill>
        <p:spPr>
          <a:xfrm>
            <a:off x="457200" y="1883664"/>
            <a:ext cx="3859118" cy="30906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48318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677EFE-7257-9A3C-85A4-0B90E4CD7137}"/>
              </a:ext>
            </a:extLst>
          </p:cNvPr>
          <p:cNvSpPr>
            <a:spLocks noGrp="1"/>
          </p:cNvSpPr>
          <p:nvPr>
            <p:ph sz="half" idx="1"/>
          </p:nvPr>
        </p:nvSpPr>
        <p:spPr/>
        <p:txBody>
          <a:bodyPr anchor="ctr"/>
          <a:lstStyle/>
          <a:p>
            <a:r>
              <a:rPr lang="en-US" dirty="0"/>
              <a:t>NCID is required for EBS access</a:t>
            </a:r>
          </a:p>
          <a:p>
            <a:r>
              <a:rPr lang="en-US" dirty="0"/>
              <a:t>Access to EBS must be requested – there may be a delay in approval</a:t>
            </a:r>
          </a:p>
          <a:p>
            <a:r>
              <a:rPr lang="en-US" dirty="0"/>
              <a:t>Officials must also have access to the system</a:t>
            </a:r>
          </a:p>
        </p:txBody>
      </p:sp>
      <p:pic>
        <p:nvPicPr>
          <p:cNvPr id="8" name="Content Placeholder 7">
            <a:extLst>
              <a:ext uri="{FF2B5EF4-FFF2-40B4-BE49-F238E27FC236}">
                <a16:creationId xmlns:a16="http://schemas.microsoft.com/office/drawing/2014/main" id="{B4597BB1-7A5D-A55F-56F0-71C99E5D0FD6}"/>
              </a:ext>
            </a:extLst>
          </p:cNvPr>
          <p:cNvPicPr>
            <a:picLocks noGrp="1" noChangeAspect="1"/>
          </p:cNvPicPr>
          <p:nvPr>
            <p:ph sz="half" idx="2"/>
          </p:nvPr>
        </p:nvPicPr>
        <p:blipFill>
          <a:blip r:embed="rId3"/>
          <a:stretch>
            <a:fillRect/>
          </a:stretch>
        </p:blipFill>
        <p:spPr>
          <a:xfrm>
            <a:off x="4898928" y="1481138"/>
            <a:ext cx="3537143" cy="4525962"/>
          </a:xfrm>
        </p:spPr>
      </p:pic>
      <p:sp>
        <p:nvSpPr>
          <p:cNvPr id="4" name="Date Placeholder 3">
            <a:extLst>
              <a:ext uri="{FF2B5EF4-FFF2-40B4-BE49-F238E27FC236}">
                <a16:creationId xmlns:a16="http://schemas.microsoft.com/office/drawing/2014/main" id="{FD201627-78F2-80E4-4B04-563EF497ADA7}"/>
              </a:ext>
            </a:extLst>
          </p:cNvPr>
          <p:cNvSpPr>
            <a:spLocks noGrp="1"/>
          </p:cNvSpPr>
          <p:nvPr>
            <p:ph type="dt" sz="half" idx="10"/>
          </p:nvPr>
        </p:nvSpPr>
        <p:spPr/>
        <p:txBody>
          <a:bodyPr/>
          <a:lstStyle/>
          <a:p>
            <a:r>
              <a:rPr lang="en-US"/>
              <a:t>10/30/2024</a:t>
            </a:r>
            <a:endParaRPr lang="en-US" dirty="0"/>
          </a:p>
        </p:txBody>
      </p:sp>
      <p:sp>
        <p:nvSpPr>
          <p:cNvPr id="5" name="Slide Number Placeholder 4">
            <a:extLst>
              <a:ext uri="{FF2B5EF4-FFF2-40B4-BE49-F238E27FC236}">
                <a16:creationId xmlns:a16="http://schemas.microsoft.com/office/drawing/2014/main" id="{A37DB56B-833E-2C79-253F-DACFCE290A55}"/>
              </a:ext>
            </a:extLst>
          </p:cNvPr>
          <p:cNvSpPr>
            <a:spLocks noGrp="1"/>
          </p:cNvSpPr>
          <p:nvPr>
            <p:ph type="sldNum" sz="quarter" idx="12"/>
          </p:nvPr>
        </p:nvSpPr>
        <p:spPr/>
        <p:txBody>
          <a:bodyPr/>
          <a:lstStyle/>
          <a:p>
            <a:fld id="{5217D969-FAF6-4667-9EED-A6C98B22320E}" type="slidenum">
              <a:rPr lang="en-US" smtClean="0"/>
              <a:pPr/>
              <a:t>8</a:t>
            </a:fld>
            <a:endParaRPr lang="en-US" dirty="0"/>
          </a:p>
        </p:txBody>
      </p:sp>
      <p:sp>
        <p:nvSpPr>
          <p:cNvPr id="6" name="Title 5">
            <a:extLst>
              <a:ext uri="{FF2B5EF4-FFF2-40B4-BE49-F238E27FC236}">
                <a16:creationId xmlns:a16="http://schemas.microsoft.com/office/drawing/2014/main" id="{1172ACB7-A987-5004-0FAB-F75332EFF8C6}"/>
              </a:ext>
            </a:extLst>
          </p:cNvPr>
          <p:cNvSpPr>
            <a:spLocks noGrp="1"/>
          </p:cNvSpPr>
          <p:nvPr>
            <p:ph type="title"/>
          </p:nvPr>
        </p:nvSpPr>
        <p:spPr/>
        <p:txBody>
          <a:bodyPr>
            <a:normAutofit/>
          </a:bodyPr>
          <a:lstStyle/>
          <a:p>
            <a:r>
              <a:rPr lang="en-US" dirty="0"/>
              <a:t>Enterprise Business Solutions (EBS)</a:t>
            </a:r>
            <a:br>
              <a:rPr lang="en-US" dirty="0"/>
            </a:br>
            <a:r>
              <a:rPr lang="en-US" sz="2400" dirty="0">
                <a:hlinkClick r:id="rId4"/>
              </a:rPr>
              <a:t>https://www.ebs.nc.gov/sap/crmaccess/</a:t>
            </a:r>
            <a:r>
              <a:rPr lang="en-US" sz="2400" dirty="0"/>
              <a:t> </a:t>
            </a:r>
            <a:endParaRPr lang="en-US" dirty="0"/>
          </a:p>
        </p:txBody>
      </p:sp>
    </p:spTree>
    <p:extLst>
      <p:ext uri="{BB962C8B-B14F-4D97-AF65-F5344CB8AC3E}">
        <p14:creationId xmlns:p14="http://schemas.microsoft.com/office/powerpoint/2010/main" val="1844523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EC6262F-BC4D-A1C5-520C-8E3E263882AC}"/>
              </a:ext>
            </a:extLst>
          </p:cNvPr>
          <p:cNvGraphicFramePr>
            <a:graphicFrameLocks noGrp="1"/>
          </p:cNvGraphicFramePr>
          <p:nvPr>
            <p:ph idx="1"/>
            <p:extLst>
              <p:ext uri="{D42A27DB-BD31-4B8C-83A1-F6EECF244321}">
                <p14:modId xmlns:p14="http://schemas.microsoft.com/office/powerpoint/2010/main" val="2514301029"/>
              </p:ext>
            </p:extLst>
          </p:nvPr>
        </p:nvGraphicFramePr>
        <p:xfrm>
          <a:off x="457200" y="1417638"/>
          <a:ext cx="8229600" cy="4525962"/>
        </p:xfrm>
        <a:graphic>
          <a:graphicData uri="http://schemas.openxmlformats.org/drawingml/2006/table">
            <a:tbl>
              <a:tblPr firstRow="1" firstCol="1" bandRow="1">
                <a:tableStyleId>{073A0DAA-6AF3-43AB-8588-CEC1D06C72B9}</a:tableStyleId>
              </a:tblPr>
              <a:tblGrid>
                <a:gridCol w="2090651">
                  <a:extLst>
                    <a:ext uri="{9D8B030D-6E8A-4147-A177-3AD203B41FA5}">
                      <a16:colId xmlns:a16="http://schemas.microsoft.com/office/drawing/2014/main" val="342114217"/>
                    </a:ext>
                  </a:extLst>
                </a:gridCol>
                <a:gridCol w="6138949">
                  <a:extLst>
                    <a:ext uri="{9D8B030D-6E8A-4147-A177-3AD203B41FA5}">
                      <a16:colId xmlns:a16="http://schemas.microsoft.com/office/drawing/2014/main" val="643717562"/>
                    </a:ext>
                  </a:extLst>
                </a:gridCol>
              </a:tblGrid>
              <a:tr h="531642">
                <a:tc>
                  <a:txBody>
                    <a:bodyPr/>
                    <a:lstStyle/>
                    <a:p>
                      <a:pPr marL="0" marR="0">
                        <a:lnSpc>
                          <a:spcPct val="107000"/>
                        </a:lnSpc>
                        <a:spcBef>
                          <a:spcPts val="0"/>
                        </a:spcBef>
                        <a:spcAft>
                          <a:spcPts val="0"/>
                        </a:spcAft>
                      </a:pPr>
                      <a:r>
                        <a:rPr lang="en-US" sz="1600" kern="100" dirty="0">
                          <a:solidFill>
                            <a:srgbClr val="FFFF00"/>
                          </a:solidFill>
                          <a:effectLst/>
                        </a:rPr>
                        <a:t>OFFICIAL ROLE</a:t>
                      </a:r>
                      <a:endParaRPr lang="en-US" sz="16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kern="100" dirty="0">
                          <a:solidFill>
                            <a:srgbClr val="FFFF00"/>
                          </a:solidFill>
                          <a:effectLst/>
                        </a:rPr>
                        <a:t>REQUIRED AGENCY CONTACT</a:t>
                      </a:r>
                      <a:endParaRPr lang="en-US" sz="16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48039072"/>
                  </a:ext>
                </a:extLst>
              </a:tr>
              <a:tr h="1139414">
                <a:tc>
                  <a:txBody>
                    <a:bodyPr/>
                    <a:lstStyle/>
                    <a:p>
                      <a:pPr marL="0" marR="0">
                        <a:lnSpc>
                          <a:spcPct val="107000"/>
                        </a:lnSpc>
                        <a:spcBef>
                          <a:spcPts val="0"/>
                        </a:spcBef>
                        <a:spcAft>
                          <a:spcPts val="0"/>
                        </a:spcAft>
                      </a:pPr>
                      <a:r>
                        <a:rPr lang="en-US" sz="1600" kern="100" dirty="0">
                          <a:solidFill>
                            <a:srgbClr val="FFFF00"/>
                          </a:solidFill>
                          <a:effectLst/>
                        </a:rPr>
                        <a:t>Authorizing Official</a:t>
                      </a:r>
                      <a:endParaRPr lang="en-US" sz="16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kern="100" dirty="0">
                          <a:effectLst/>
                        </a:rPr>
                        <a:t>Nonprofits: Board Chair (must not be an employee of the agency)</a:t>
                      </a:r>
                    </a:p>
                    <a:p>
                      <a:pPr marL="0" marR="0">
                        <a:lnSpc>
                          <a:spcPct val="107000"/>
                        </a:lnSpc>
                        <a:spcBef>
                          <a:spcPts val="0"/>
                        </a:spcBef>
                        <a:spcAft>
                          <a:spcPts val="0"/>
                        </a:spcAft>
                      </a:pPr>
                      <a:r>
                        <a:rPr lang="en-US" sz="1400" kern="100" dirty="0">
                          <a:effectLst/>
                        </a:rPr>
                        <a:t>State Government: Department Secretary</a:t>
                      </a:r>
                    </a:p>
                    <a:p>
                      <a:pPr marL="0" marR="0">
                        <a:lnSpc>
                          <a:spcPct val="107000"/>
                        </a:lnSpc>
                        <a:spcBef>
                          <a:spcPts val="0"/>
                        </a:spcBef>
                        <a:spcAft>
                          <a:spcPts val="0"/>
                        </a:spcAft>
                      </a:pPr>
                      <a:r>
                        <a:rPr lang="en-US" sz="1400" kern="100" dirty="0">
                          <a:effectLst/>
                        </a:rPr>
                        <a:t>Local Government: Town, City, or County Manager</a:t>
                      </a:r>
                    </a:p>
                    <a:p>
                      <a:pPr marL="0" marR="0">
                        <a:lnSpc>
                          <a:spcPct val="107000"/>
                        </a:lnSpc>
                        <a:spcBef>
                          <a:spcPts val="0"/>
                        </a:spcBef>
                        <a:spcAft>
                          <a:spcPts val="0"/>
                        </a:spcAft>
                      </a:pPr>
                      <a:r>
                        <a:rPr lang="en-US" sz="1400" kern="100" dirty="0">
                          <a:effectLst/>
                        </a:rPr>
                        <a:t>Law Enforcement Agencies: County or City Manager</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5046169"/>
                  </a:ext>
                </a:extLst>
              </a:tr>
              <a:tr h="1139414">
                <a:tc>
                  <a:txBody>
                    <a:bodyPr/>
                    <a:lstStyle/>
                    <a:p>
                      <a:pPr marL="0" marR="0">
                        <a:lnSpc>
                          <a:spcPct val="107000"/>
                        </a:lnSpc>
                        <a:spcBef>
                          <a:spcPts val="0"/>
                        </a:spcBef>
                        <a:spcAft>
                          <a:spcPts val="0"/>
                        </a:spcAft>
                      </a:pPr>
                      <a:r>
                        <a:rPr lang="en-US" sz="1600" kern="100" dirty="0">
                          <a:solidFill>
                            <a:srgbClr val="FFFF00"/>
                          </a:solidFill>
                          <a:effectLst/>
                        </a:rPr>
                        <a:t>Financial Officer</a:t>
                      </a:r>
                      <a:endParaRPr lang="en-US" sz="16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kern="100" dirty="0">
                          <a:effectLst/>
                        </a:rPr>
                        <a:t>Nonprofits: Board Treasurer (must not be an employee of the agency)</a:t>
                      </a:r>
                    </a:p>
                    <a:p>
                      <a:pPr marL="0" marR="0">
                        <a:lnSpc>
                          <a:spcPct val="107000"/>
                        </a:lnSpc>
                        <a:spcBef>
                          <a:spcPts val="0"/>
                        </a:spcBef>
                        <a:spcAft>
                          <a:spcPts val="0"/>
                        </a:spcAft>
                      </a:pPr>
                      <a:r>
                        <a:rPr lang="en-US" sz="1400" kern="100" dirty="0">
                          <a:effectLst/>
                        </a:rPr>
                        <a:t>State Government: Chief Financial Officer or Department Finance Officer </a:t>
                      </a:r>
                    </a:p>
                    <a:p>
                      <a:pPr marL="0" marR="0">
                        <a:lnSpc>
                          <a:spcPct val="107000"/>
                        </a:lnSpc>
                        <a:spcBef>
                          <a:spcPts val="0"/>
                        </a:spcBef>
                        <a:spcAft>
                          <a:spcPts val="0"/>
                        </a:spcAft>
                      </a:pPr>
                      <a:r>
                        <a:rPr lang="en-US" sz="1400" kern="100" dirty="0">
                          <a:effectLst/>
                        </a:rPr>
                        <a:t>Local Government: Finance Director </a:t>
                      </a:r>
                    </a:p>
                    <a:p>
                      <a:pPr marL="0" marR="0">
                        <a:lnSpc>
                          <a:spcPct val="107000"/>
                        </a:lnSpc>
                        <a:spcBef>
                          <a:spcPts val="0"/>
                        </a:spcBef>
                        <a:spcAft>
                          <a:spcPts val="0"/>
                        </a:spcAft>
                      </a:pPr>
                      <a:r>
                        <a:rPr lang="en-US" sz="1400" kern="100" dirty="0">
                          <a:effectLst/>
                        </a:rPr>
                        <a:t>Law Enforcement Agencies:  Agency Finance Director</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0939660"/>
                  </a:ext>
                </a:extLst>
              </a:tr>
              <a:tr h="1715492">
                <a:tc>
                  <a:txBody>
                    <a:bodyPr/>
                    <a:lstStyle/>
                    <a:p>
                      <a:pPr marL="0" marR="0">
                        <a:lnSpc>
                          <a:spcPct val="107000"/>
                        </a:lnSpc>
                        <a:spcBef>
                          <a:spcPts val="0"/>
                        </a:spcBef>
                        <a:spcAft>
                          <a:spcPts val="0"/>
                        </a:spcAft>
                      </a:pPr>
                      <a:r>
                        <a:rPr lang="en-US" sz="1600" kern="100" dirty="0">
                          <a:solidFill>
                            <a:srgbClr val="FFFF00"/>
                          </a:solidFill>
                          <a:effectLst/>
                        </a:rPr>
                        <a:t>Project Director</a:t>
                      </a:r>
                    </a:p>
                    <a:p>
                      <a:pPr marL="0" marR="0">
                        <a:lnSpc>
                          <a:spcPct val="107000"/>
                        </a:lnSpc>
                        <a:spcBef>
                          <a:spcPts val="0"/>
                        </a:spcBef>
                        <a:spcAft>
                          <a:spcPts val="0"/>
                        </a:spcAft>
                      </a:pPr>
                      <a:r>
                        <a:rPr lang="en-US" sz="1600" kern="100" dirty="0">
                          <a:solidFill>
                            <a:srgbClr val="FFFF00"/>
                          </a:solidFill>
                          <a:effectLst/>
                        </a:rPr>
                        <a:t> </a:t>
                      </a:r>
                      <a:endParaRPr lang="en-US" sz="16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kern="100" dirty="0">
                          <a:effectLst/>
                        </a:rPr>
                        <a:t>Nonprofits: Executive Director or appointed project staff responsible for overseeing the work of the project</a:t>
                      </a:r>
                    </a:p>
                    <a:p>
                      <a:pPr marL="0" marR="0">
                        <a:lnSpc>
                          <a:spcPct val="107000"/>
                        </a:lnSpc>
                        <a:spcBef>
                          <a:spcPts val="0"/>
                        </a:spcBef>
                        <a:spcAft>
                          <a:spcPts val="0"/>
                        </a:spcAft>
                      </a:pPr>
                      <a:r>
                        <a:rPr lang="en-US" sz="1400" kern="100" dirty="0">
                          <a:effectLst/>
                        </a:rPr>
                        <a:t>State Government: Designee responsible for overseeing the work of the project</a:t>
                      </a:r>
                    </a:p>
                    <a:p>
                      <a:pPr marL="0" marR="0">
                        <a:lnSpc>
                          <a:spcPct val="107000"/>
                        </a:lnSpc>
                        <a:spcBef>
                          <a:spcPts val="0"/>
                        </a:spcBef>
                        <a:spcAft>
                          <a:spcPts val="0"/>
                        </a:spcAft>
                      </a:pPr>
                      <a:r>
                        <a:rPr lang="en-US" sz="1400" kern="100" dirty="0">
                          <a:effectLst/>
                        </a:rPr>
                        <a:t>Local Government: Designee responsible for overseeing the work of the project</a:t>
                      </a:r>
                    </a:p>
                    <a:p>
                      <a:pPr marL="0" marR="0">
                        <a:lnSpc>
                          <a:spcPct val="107000"/>
                        </a:lnSpc>
                        <a:spcBef>
                          <a:spcPts val="0"/>
                        </a:spcBef>
                        <a:spcAft>
                          <a:spcPts val="0"/>
                        </a:spcAft>
                      </a:pPr>
                      <a:r>
                        <a:rPr lang="en-US" sz="1400" kern="100" dirty="0">
                          <a:effectLst/>
                        </a:rPr>
                        <a:t>Law Enforcement Agencies:  Designee responsible for overseeing the work of the project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00705929"/>
                  </a:ext>
                </a:extLst>
              </a:tr>
            </a:tbl>
          </a:graphicData>
        </a:graphic>
      </p:graphicFrame>
      <p:sp>
        <p:nvSpPr>
          <p:cNvPr id="3" name="Date Placeholder 2">
            <a:extLst>
              <a:ext uri="{FF2B5EF4-FFF2-40B4-BE49-F238E27FC236}">
                <a16:creationId xmlns:a16="http://schemas.microsoft.com/office/drawing/2014/main" id="{ABB56E95-B5A6-EB17-DB44-7E77D752D8B0}"/>
              </a:ext>
            </a:extLst>
          </p:cNvPr>
          <p:cNvSpPr>
            <a:spLocks noGrp="1"/>
          </p:cNvSpPr>
          <p:nvPr>
            <p:ph type="dt" sz="half" idx="10"/>
          </p:nvPr>
        </p:nvSpPr>
        <p:spPr/>
        <p:txBody>
          <a:bodyPr/>
          <a:lstStyle/>
          <a:p>
            <a:r>
              <a:rPr lang="en-US"/>
              <a:t>10/30/2024</a:t>
            </a:r>
          </a:p>
        </p:txBody>
      </p:sp>
      <p:sp>
        <p:nvSpPr>
          <p:cNvPr id="4" name="Slide Number Placeholder 3">
            <a:extLst>
              <a:ext uri="{FF2B5EF4-FFF2-40B4-BE49-F238E27FC236}">
                <a16:creationId xmlns:a16="http://schemas.microsoft.com/office/drawing/2014/main" id="{194933FB-D482-B701-2904-2E1497DF8D34}"/>
              </a:ext>
            </a:extLst>
          </p:cNvPr>
          <p:cNvSpPr>
            <a:spLocks noGrp="1"/>
          </p:cNvSpPr>
          <p:nvPr>
            <p:ph type="sldNum" sz="quarter" idx="12"/>
          </p:nvPr>
        </p:nvSpPr>
        <p:spPr/>
        <p:txBody>
          <a:bodyPr/>
          <a:lstStyle/>
          <a:p>
            <a:fld id="{5217D969-FAF6-4667-9EED-A6C98B22320E}" type="slidenum">
              <a:rPr lang="en-US" smtClean="0"/>
              <a:t>9</a:t>
            </a:fld>
            <a:endParaRPr lang="en-US"/>
          </a:p>
        </p:txBody>
      </p:sp>
      <p:sp>
        <p:nvSpPr>
          <p:cNvPr id="5" name="Title 4">
            <a:extLst>
              <a:ext uri="{FF2B5EF4-FFF2-40B4-BE49-F238E27FC236}">
                <a16:creationId xmlns:a16="http://schemas.microsoft.com/office/drawing/2014/main" id="{6DD85900-7C11-9CED-430E-0F5FFCF75BD3}"/>
              </a:ext>
            </a:extLst>
          </p:cNvPr>
          <p:cNvSpPr>
            <a:spLocks noGrp="1"/>
          </p:cNvSpPr>
          <p:nvPr>
            <p:ph type="title"/>
          </p:nvPr>
        </p:nvSpPr>
        <p:spPr/>
        <p:txBody>
          <a:bodyPr/>
          <a:lstStyle/>
          <a:p>
            <a:r>
              <a:rPr lang="en-US" dirty="0"/>
              <a:t>Identify the Correct Officials</a:t>
            </a:r>
          </a:p>
        </p:txBody>
      </p:sp>
    </p:spTree>
    <p:extLst>
      <p:ext uri="{BB962C8B-B14F-4D97-AF65-F5344CB8AC3E}">
        <p14:creationId xmlns:p14="http://schemas.microsoft.com/office/powerpoint/2010/main" val="21947289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PStheme">
  <a:themeElements>
    <a:clrScheme name="Custom 2">
      <a:dk1>
        <a:srgbClr val="39639D"/>
      </a:dk1>
      <a:lt1>
        <a:sysClr val="window" lastClr="FFFFFF"/>
      </a:lt1>
      <a:dk2>
        <a:srgbClr val="464646"/>
      </a:dk2>
      <a:lt2>
        <a:srgbClr val="DEF5FA"/>
      </a:lt2>
      <a:accent1>
        <a:srgbClr val="DA1F28"/>
      </a:accent1>
      <a:accent2>
        <a:srgbClr val="DA1F28"/>
      </a:accent2>
      <a:accent3>
        <a:srgbClr val="DA1F28"/>
      </a:accent3>
      <a:accent4>
        <a:srgbClr val="DA1F28"/>
      </a:accent4>
      <a:accent5>
        <a:srgbClr val="DA1F28"/>
      </a:accent5>
      <a:accent6>
        <a:srgbClr val="DA1F28"/>
      </a:accent6>
      <a:hlink>
        <a:srgbClr val="DA1F28"/>
      </a:hlink>
      <a:folHlink>
        <a:srgbClr val="DA1F2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270841FF0285448BB5F1DABD216D88" ma:contentTypeVersion="11" ma:contentTypeDescription="Create a new document." ma:contentTypeScope="" ma:versionID="9fb6f173cd703593d3a9bd72b1723d80">
  <xsd:schema xmlns:xsd="http://www.w3.org/2001/XMLSchema" xmlns:xs="http://www.w3.org/2001/XMLSchema" xmlns:p="http://schemas.microsoft.com/office/2006/metadata/properties" xmlns:ns2="898b4f5b-18f8-4bb5-ba37-538feb1a53df" xmlns:ns3="c1f34c2f-a520-4fb3-8cef-e10acb425ad6" targetNamespace="http://schemas.microsoft.com/office/2006/metadata/properties" ma:root="true" ma:fieldsID="cb9549a831ff12465955d9af28981fa2" ns2:_="" ns3:_="">
    <xsd:import namespace="898b4f5b-18f8-4bb5-ba37-538feb1a53df"/>
    <xsd:import namespace="c1f34c2f-a520-4fb3-8cef-e10acb425ad6"/>
    <xsd:element name="properties">
      <xsd:complexType>
        <xsd:sequence>
          <xsd:element name="documentManagement">
            <xsd:complexType>
              <xsd:all>
                <xsd:element ref="ns2:News_x0020_Articles" minOccurs="0"/>
                <xsd:element ref="ns2:Internal_x0020_use" minOccurs="0"/>
                <xsd:element ref="ns2:Division" minOccurs="0"/>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8b4f5b-18f8-4bb5-ba37-538feb1a53df" elementFormDefault="qualified">
    <xsd:import namespace="http://schemas.microsoft.com/office/2006/documentManagement/types"/>
    <xsd:import namespace="http://schemas.microsoft.com/office/infopath/2007/PartnerControls"/>
    <xsd:element name="News_x0020_Articles" ma:index="8" nillable="true" ma:displayName="News Articles" ma:default="0" ma:description="News Article information requested." ma:internalName="News_x0020_Articles">
      <xsd:simpleType>
        <xsd:restriction base="dms:Boolean"/>
      </xsd:simpleType>
    </xsd:element>
    <xsd:element name="Internal_x0020_use" ma:index="9" nillable="true" ma:displayName="Internal use" ma:default="1" ma:description="File meant for Comms Office use only" ma:internalName="Internal_x0020_use">
      <xsd:simpleType>
        <xsd:restriction base="dms:Boolean"/>
      </xsd:simpleType>
    </xsd:element>
    <xsd:element name="Division" ma:index="10" nillable="true" ma:displayName="Division" ma:description="Agency/unit represented in document" ma:internalName="Division" ma:requiredMultiChoice="true">
      <xsd:complexType>
        <xsd:complexContent>
          <xsd:extension base="dms:MultiChoice">
            <xsd:sequence>
              <xsd:element name="Value" maxOccurs="unbounded" minOccurs="0" nillable="true">
                <xsd:simpleType>
                  <xsd:restriction base="dms:Choice">
                    <xsd:enumeration value="ABC Commission"/>
                    <xsd:enumeration value="Administration"/>
                    <xsd:enumeration value="ALE"/>
                    <xsd:enumeration value="Communications"/>
                    <xsd:enumeration value="Community Corrections"/>
                    <xsd:enumeration value="Emergency Management"/>
                    <xsd:enumeration value="Gov Crime Commission"/>
                    <xsd:enumeration value="Juvenile Justice"/>
                    <xsd:enumeration value="National Guard"/>
                    <xsd:enumeration value="Other"/>
                    <xsd:enumeration value="Prisons"/>
                    <xsd:enumeration value="Private Protective/Alarm Systems"/>
                    <xsd:enumeration value="SBI"/>
                    <xsd:enumeration value="State Capitol Police"/>
                    <xsd:enumeration value="State Highway Patrol"/>
                    <xsd:enumeration value="Victim Services"/>
                  </xsd:restriction>
                </xsd:simpleType>
              </xsd:element>
            </xsd:sequence>
          </xsd:extension>
        </xsd:complexContent>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f34c2f-a520-4fb3-8cef-e10acb425ad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vision xmlns="898b4f5b-18f8-4bb5-ba37-538feb1a53df">
      <Value>Communications</Value>
    </Division>
    <News_x0020_Articles xmlns="898b4f5b-18f8-4bb5-ba37-538feb1a53df">false</News_x0020_Articles>
    <Internal_x0020_use xmlns="898b4f5b-18f8-4bb5-ba37-538feb1a53df">true</Internal_x0020_use>
    <SharedWithUsers xmlns="c1f34c2f-a520-4fb3-8cef-e10acb425ad6">
      <UserInfo>
        <DisplayName>Valand, Caroline</DisplayName>
        <AccountId>1187</AccountId>
        <AccountType/>
      </UserInfo>
      <UserInfo>
        <DisplayName>Johnson, Angel</DisplayName>
        <AccountId>1188</AccountId>
        <AccountType/>
      </UserInfo>
      <UserInfo>
        <DisplayName>Harrington, Betty</DisplayName>
        <AccountId>229</AccountId>
        <AccountType/>
      </UserInfo>
    </SharedWithUsers>
  </documentManagement>
</p:properties>
</file>

<file path=customXml/itemProps1.xml><?xml version="1.0" encoding="utf-8"?>
<ds:datastoreItem xmlns:ds="http://schemas.openxmlformats.org/officeDocument/2006/customXml" ds:itemID="{CC12DC19-559D-4EF8-AB19-208AAD76C0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8b4f5b-18f8-4bb5-ba37-538feb1a53df"/>
    <ds:schemaRef ds:uri="c1f34c2f-a520-4fb3-8cef-e10acb425a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C925F5-A9C2-456D-A70F-6CAD98AAF1D2}">
  <ds:schemaRefs>
    <ds:schemaRef ds:uri="http://schemas.microsoft.com/sharepoint/v3/contenttype/forms"/>
  </ds:schemaRefs>
</ds:datastoreItem>
</file>

<file path=customXml/itemProps3.xml><?xml version="1.0" encoding="utf-8"?>
<ds:datastoreItem xmlns:ds="http://schemas.openxmlformats.org/officeDocument/2006/customXml" ds:itemID="{675F1444-3C09-46D0-98FE-C246871789F0}">
  <ds:schemaRefs>
    <ds:schemaRef ds:uri="http://purl.org/dc/terms/"/>
    <ds:schemaRef ds:uri="c1f34c2f-a520-4fb3-8cef-e10acb425ad6"/>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898b4f5b-18f8-4bb5-ba37-538feb1a53d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DPStheme</Template>
  <TotalTime>11434</TotalTime>
  <Words>1774</Words>
  <Application>Microsoft Office PowerPoint</Application>
  <PresentationFormat>On-screen Show (4:3)</PresentationFormat>
  <Paragraphs>224</Paragraphs>
  <Slides>17</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Times New Roman</vt:lpstr>
      <vt:lpstr>Verdana</vt:lpstr>
      <vt:lpstr>Wingdings</vt:lpstr>
      <vt:lpstr>Wingdings 2</vt:lpstr>
      <vt:lpstr>Wingdings 3</vt:lpstr>
      <vt:lpstr>DPStheme</vt:lpstr>
      <vt:lpstr>Grant Application Tips and Tricks</vt:lpstr>
      <vt:lpstr>Tip: Prepare Early…  Read (and re-read) the RFA!</vt:lpstr>
      <vt:lpstr>Summary of Key Dates</vt:lpstr>
      <vt:lpstr>Navigating the RFA</vt:lpstr>
      <vt:lpstr>Required Documents and Certifications</vt:lpstr>
      <vt:lpstr>GCC Website: https://ncdps.gov/gcc </vt:lpstr>
      <vt:lpstr>Tip: Make System Access a Priority</vt:lpstr>
      <vt:lpstr>Enterprise Business Solutions (EBS) https://www.ebs.nc.gov/sap/crmaccess/ </vt:lpstr>
      <vt:lpstr>Identify the Correct Officials</vt:lpstr>
      <vt:lpstr>Tip: Use Available Resources to  Benefit Your Program and Community</vt:lpstr>
      <vt:lpstr>Collaboration Benefits All</vt:lpstr>
      <vt:lpstr>Include Data Wherever Possible</vt:lpstr>
      <vt:lpstr>RFA Resources Section</vt:lpstr>
      <vt:lpstr>Research and Other Resources</vt:lpstr>
      <vt:lpstr>Tip: Scoring Matrix as a Tool for Success</vt:lpstr>
      <vt:lpstr>SMART Goals and Objectives</vt:lpstr>
      <vt:lpstr>PowerPoint Presentation</vt:lpstr>
    </vt:vector>
  </TitlesOfParts>
  <Company>NC CC&amp;PS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Mason, Kathy</dc:creator>
  <cp:lastModifiedBy>McAllister, Adonicca M</cp:lastModifiedBy>
  <cp:revision>156</cp:revision>
  <dcterms:created xsi:type="dcterms:W3CDTF">2012-07-26T16:23:26Z</dcterms:created>
  <dcterms:modified xsi:type="dcterms:W3CDTF">2024-10-29T23:14:29Z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0x01010047270841FF0285448BB5F1DABD216D88</vt:lpwstr>
  </property>
</Properties>
</file>