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4"/>
  </p:notesMasterIdLst>
  <p:sldIdLst>
    <p:sldId id="256" r:id="rId5"/>
    <p:sldId id="282" r:id="rId6"/>
    <p:sldId id="287" r:id="rId7"/>
    <p:sldId id="258" r:id="rId8"/>
    <p:sldId id="292" r:id="rId9"/>
    <p:sldId id="261" r:id="rId10"/>
    <p:sldId id="293" r:id="rId11"/>
    <p:sldId id="262" r:id="rId12"/>
    <p:sldId id="275" r:id="rId13"/>
    <p:sldId id="276" r:id="rId14"/>
    <p:sldId id="277" r:id="rId15"/>
    <p:sldId id="284" r:id="rId16"/>
    <p:sldId id="280" r:id="rId17"/>
    <p:sldId id="288" r:id="rId18"/>
    <p:sldId id="291" r:id="rId19"/>
    <p:sldId id="290" r:id="rId20"/>
    <p:sldId id="286" r:id="rId21"/>
    <p:sldId id="283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D58"/>
    <a:srgbClr val="40966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5" autoAdjust="0"/>
    <p:restoredTop sz="91363" autoAdjust="0"/>
  </p:normalViewPr>
  <p:slideViewPr>
    <p:cSldViewPr>
      <p:cViewPr>
        <p:scale>
          <a:sx n="58" d="100"/>
          <a:sy n="58" d="100"/>
        </p:scale>
        <p:origin x="13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06B53-24C1-4247-9B33-6C798355F11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9AFC73-B68E-4C27-87BB-E10C08B4E52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b="1" dirty="0"/>
            <a:t>Victim</a:t>
          </a:r>
        </a:p>
      </dgm:t>
    </dgm:pt>
    <dgm:pt modelId="{5870E411-839F-4D14-8690-08D5553CA845}" type="parTrans" cxnId="{C2166855-B5D7-4281-932B-9067182A3133}">
      <dgm:prSet/>
      <dgm:spPr/>
      <dgm:t>
        <a:bodyPr/>
        <a:lstStyle/>
        <a:p>
          <a:endParaRPr lang="en-US"/>
        </a:p>
      </dgm:t>
    </dgm:pt>
    <dgm:pt modelId="{025CCCC5-C121-44C9-86B2-9D84F79900EF}" type="sibTrans" cxnId="{C2166855-B5D7-4281-932B-9067182A3133}">
      <dgm:prSet/>
      <dgm:spPr/>
      <dgm:t>
        <a:bodyPr/>
        <a:lstStyle/>
        <a:p>
          <a:endParaRPr lang="en-US"/>
        </a:p>
      </dgm:t>
    </dgm:pt>
    <dgm:pt modelId="{469BE8BE-C5A5-481F-BFFE-871065BEB15F}">
      <dgm:prSet phldrT="[Text]"/>
      <dgm:spPr/>
      <dgm:t>
        <a:bodyPr/>
        <a:lstStyle/>
        <a:p>
          <a:r>
            <a:rPr lang="en-US" b="1" dirty="0"/>
            <a:t>Funder</a:t>
          </a:r>
        </a:p>
      </dgm:t>
    </dgm:pt>
    <dgm:pt modelId="{16BBB224-319A-4D63-9B18-FF53CE8C322E}" type="parTrans" cxnId="{692BCAA6-3BB2-4079-B4BE-EFFFFA5032EA}">
      <dgm:prSet/>
      <dgm:spPr/>
      <dgm:t>
        <a:bodyPr/>
        <a:lstStyle/>
        <a:p>
          <a:endParaRPr lang="en-US"/>
        </a:p>
      </dgm:t>
    </dgm:pt>
    <dgm:pt modelId="{0A0EAE76-9C22-4065-B01A-9064BD33DC71}" type="sibTrans" cxnId="{692BCAA6-3BB2-4079-B4BE-EFFFFA5032EA}">
      <dgm:prSet/>
      <dgm:spPr/>
      <dgm:t>
        <a:bodyPr/>
        <a:lstStyle/>
        <a:p>
          <a:endParaRPr lang="en-US"/>
        </a:p>
      </dgm:t>
    </dgm:pt>
    <dgm:pt modelId="{F4B78912-662A-43FD-8FFD-8B8F301B1867}">
      <dgm:prSet phldrT="[Text]" custT="1"/>
      <dgm:spPr>
        <a:solidFill>
          <a:srgbClr val="FFC000"/>
        </a:solidFill>
        <a:effectLst>
          <a:outerShdw blurRad="50800" dist="50800" dir="5400000" algn="ctr" rotWithShape="0">
            <a:srgbClr val="000000"/>
          </a:outerShdw>
        </a:effectLst>
      </dgm:spPr>
      <dgm:t>
        <a:bodyPr/>
        <a:lstStyle/>
        <a:p>
          <a:r>
            <a:rPr lang="en-US" sz="1600" b="1" dirty="0">
              <a:solidFill>
                <a:schemeClr val="bg2">
                  <a:lumMod val="50000"/>
                </a:schemeClr>
              </a:solidFill>
            </a:rPr>
            <a:t>Program</a:t>
          </a:r>
        </a:p>
      </dgm:t>
    </dgm:pt>
    <dgm:pt modelId="{29CEDE3A-2109-4BF9-B39E-2DF6242868C6}" type="sibTrans" cxnId="{2AB53926-013F-47BA-9BB3-69241C2FD400}">
      <dgm:prSet/>
      <dgm:spPr/>
      <dgm:t>
        <a:bodyPr/>
        <a:lstStyle/>
        <a:p>
          <a:endParaRPr lang="en-US"/>
        </a:p>
      </dgm:t>
    </dgm:pt>
    <dgm:pt modelId="{C44C7011-EE6A-46BD-85F5-EDEF43C11A6D}" type="parTrans" cxnId="{2AB53926-013F-47BA-9BB3-69241C2FD400}">
      <dgm:prSet/>
      <dgm:spPr/>
      <dgm:t>
        <a:bodyPr/>
        <a:lstStyle/>
        <a:p>
          <a:endParaRPr lang="en-US"/>
        </a:p>
      </dgm:t>
    </dgm:pt>
    <dgm:pt modelId="{88C2A36D-8846-4BBA-9A97-C6AB1E4F6BE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 b="1" dirty="0">
              <a:solidFill>
                <a:schemeClr val="bg2">
                  <a:lumMod val="50000"/>
                </a:schemeClr>
              </a:solidFill>
            </a:rPr>
            <a:t>Community</a:t>
          </a:r>
        </a:p>
      </dgm:t>
    </dgm:pt>
    <dgm:pt modelId="{585ED125-8ADE-45C0-A374-0E9A1EF407EF}" type="sibTrans" cxnId="{A61F53B6-CFE3-42FB-BB3B-33A899EE5E50}">
      <dgm:prSet/>
      <dgm:spPr/>
      <dgm:t>
        <a:bodyPr/>
        <a:lstStyle/>
        <a:p>
          <a:endParaRPr lang="en-US"/>
        </a:p>
      </dgm:t>
    </dgm:pt>
    <dgm:pt modelId="{C6CA9371-05C0-45A0-AA02-A6D5435E17E5}" type="parTrans" cxnId="{A61F53B6-CFE3-42FB-BB3B-33A899EE5E50}">
      <dgm:prSet/>
      <dgm:spPr/>
      <dgm:t>
        <a:bodyPr/>
        <a:lstStyle/>
        <a:p>
          <a:endParaRPr lang="en-US"/>
        </a:p>
      </dgm:t>
    </dgm:pt>
    <dgm:pt modelId="{BA285709-ABDF-4AF7-8315-DCB889D2C8CE}" type="pres">
      <dgm:prSet presAssocID="{F8F06B53-24C1-4247-9B33-6C798355F11D}" presName="Name0" presStyleCnt="0">
        <dgm:presLayoutVars>
          <dgm:chMax val="7"/>
          <dgm:resizeHandles val="exact"/>
        </dgm:presLayoutVars>
      </dgm:prSet>
      <dgm:spPr/>
    </dgm:pt>
    <dgm:pt modelId="{10AAF529-7B02-440B-8F5D-467A9BE63EE7}" type="pres">
      <dgm:prSet presAssocID="{F8F06B53-24C1-4247-9B33-6C798355F11D}" presName="comp1" presStyleCnt="0"/>
      <dgm:spPr/>
    </dgm:pt>
    <dgm:pt modelId="{EE6698DF-4760-4D89-99EC-668ED3219B64}" type="pres">
      <dgm:prSet presAssocID="{F8F06B53-24C1-4247-9B33-6C798355F11D}" presName="circle1" presStyleLbl="node1" presStyleIdx="0" presStyleCnt="4" custScaleX="123684" custScaleY="100000" custLinFactNeighborX="-32778" custLinFactNeighborY="-21616"/>
      <dgm:spPr/>
    </dgm:pt>
    <dgm:pt modelId="{8CA6AFC0-D278-4483-A3B9-01FEA852A341}" type="pres">
      <dgm:prSet presAssocID="{F8F06B53-24C1-4247-9B33-6C798355F11D}" presName="c1text" presStyleLbl="node1" presStyleIdx="0" presStyleCnt="4">
        <dgm:presLayoutVars>
          <dgm:bulletEnabled val="1"/>
        </dgm:presLayoutVars>
      </dgm:prSet>
      <dgm:spPr/>
    </dgm:pt>
    <dgm:pt modelId="{AA65CCA8-3477-4149-B543-89E66F7C64D2}" type="pres">
      <dgm:prSet presAssocID="{F8F06B53-24C1-4247-9B33-6C798355F11D}" presName="comp2" presStyleCnt="0"/>
      <dgm:spPr/>
    </dgm:pt>
    <dgm:pt modelId="{83875835-5E3C-4611-A259-4B3B66C7F056}" type="pres">
      <dgm:prSet presAssocID="{F8F06B53-24C1-4247-9B33-6C798355F11D}" presName="circle2" presStyleLbl="node1" presStyleIdx="1" presStyleCnt="4"/>
      <dgm:spPr/>
    </dgm:pt>
    <dgm:pt modelId="{40241649-58AD-49FA-94BE-7B851585DD26}" type="pres">
      <dgm:prSet presAssocID="{F8F06B53-24C1-4247-9B33-6C798355F11D}" presName="c2text" presStyleLbl="node1" presStyleIdx="1" presStyleCnt="4">
        <dgm:presLayoutVars>
          <dgm:bulletEnabled val="1"/>
        </dgm:presLayoutVars>
      </dgm:prSet>
      <dgm:spPr/>
    </dgm:pt>
    <dgm:pt modelId="{6C9B002F-7E3E-431C-864E-D71ACAC51F03}" type="pres">
      <dgm:prSet presAssocID="{F8F06B53-24C1-4247-9B33-6C798355F11D}" presName="comp3" presStyleCnt="0"/>
      <dgm:spPr/>
    </dgm:pt>
    <dgm:pt modelId="{D0255A6B-96B5-40B6-B89C-768760EAB069}" type="pres">
      <dgm:prSet presAssocID="{F8F06B53-24C1-4247-9B33-6C798355F11D}" presName="circle3" presStyleLbl="node1" presStyleIdx="2" presStyleCnt="4" custLinFactNeighborX="26" custLinFactNeighborY="23423"/>
      <dgm:spPr/>
    </dgm:pt>
    <dgm:pt modelId="{86810787-485C-4EE6-9897-6F90DFE195A3}" type="pres">
      <dgm:prSet presAssocID="{F8F06B53-24C1-4247-9B33-6C798355F11D}" presName="c3text" presStyleLbl="node1" presStyleIdx="2" presStyleCnt="4">
        <dgm:presLayoutVars>
          <dgm:bulletEnabled val="1"/>
        </dgm:presLayoutVars>
      </dgm:prSet>
      <dgm:spPr/>
    </dgm:pt>
    <dgm:pt modelId="{E6C06972-EA96-442A-A961-BF2A3C8F86F1}" type="pres">
      <dgm:prSet presAssocID="{F8F06B53-24C1-4247-9B33-6C798355F11D}" presName="comp4" presStyleCnt="0"/>
      <dgm:spPr/>
    </dgm:pt>
    <dgm:pt modelId="{5C1C4ECC-4731-404A-90AF-D5DBD132265C}" type="pres">
      <dgm:prSet presAssocID="{F8F06B53-24C1-4247-9B33-6C798355F11D}" presName="circle4" presStyleLbl="node1" presStyleIdx="3" presStyleCnt="4"/>
      <dgm:spPr/>
    </dgm:pt>
    <dgm:pt modelId="{F80AA565-E48C-48DB-ADAF-656D678C7012}" type="pres">
      <dgm:prSet presAssocID="{F8F06B53-24C1-4247-9B33-6C798355F11D}" presName="c4text" presStyleLbl="node1" presStyleIdx="3" presStyleCnt="4">
        <dgm:presLayoutVars>
          <dgm:bulletEnabled val="1"/>
        </dgm:presLayoutVars>
      </dgm:prSet>
      <dgm:spPr/>
    </dgm:pt>
  </dgm:ptLst>
  <dgm:cxnLst>
    <dgm:cxn modelId="{0D81491B-32CA-402D-B960-2A00730BF575}" type="presOf" srcId="{F4B78912-662A-43FD-8FFD-8B8F301B1867}" destId="{D0255A6B-96B5-40B6-B89C-768760EAB069}" srcOrd="0" destOrd="0" presId="urn:microsoft.com/office/officeart/2005/8/layout/venn2"/>
    <dgm:cxn modelId="{2AB53926-013F-47BA-9BB3-69241C2FD400}" srcId="{F8F06B53-24C1-4247-9B33-6C798355F11D}" destId="{F4B78912-662A-43FD-8FFD-8B8F301B1867}" srcOrd="2" destOrd="0" parTransId="{C44C7011-EE6A-46BD-85F5-EDEF43C11A6D}" sibTransId="{29CEDE3A-2109-4BF9-B39E-2DF6242868C6}"/>
    <dgm:cxn modelId="{E4F37131-1F02-45D2-B41D-F121A20CFD32}" type="presOf" srcId="{F8F06B53-24C1-4247-9B33-6C798355F11D}" destId="{BA285709-ABDF-4AF7-8315-DCB889D2C8CE}" srcOrd="0" destOrd="0" presId="urn:microsoft.com/office/officeart/2005/8/layout/venn2"/>
    <dgm:cxn modelId="{1AE9366A-5D1F-4DC9-99AE-038035EBFE67}" type="presOf" srcId="{88C2A36D-8846-4BBA-9A97-C6AB1E4F6BEA}" destId="{8CA6AFC0-D278-4483-A3B9-01FEA852A341}" srcOrd="1" destOrd="0" presId="urn:microsoft.com/office/officeart/2005/8/layout/venn2"/>
    <dgm:cxn modelId="{508C7B6B-814A-4653-98C6-A64BBAE39526}" type="presOf" srcId="{88C2A36D-8846-4BBA-9A97-C6AB1E4F6BEA}" destId="{EE6698DF-4760-4D89-99EC-668ED3219B64}" srcOrd="0" destOrd="0" presId="urn:microsoft.com/office/officeart/2005/8/layout/venn2"/>
    <dgm:cxn modelId="{6D2B4274-CBFD-499C-94B1-9F3EBC087FA7}" type="presOf" srcId="{579AFC73-B68E-4C27-87BB-E10C08B4E529}" destId="{40241649-58AD-49FA-94BE-7B851585DD26}" srcOrd="1" destOrd="0" presId="urn:microsoft.com/office/officeart/2005/8/layout/venn2"/>
    <dgm:cxn modelId="{C2166855-B5D7-4281-932B-9067182A3133}" srcId="{F8F06B53-24C1-4247-9B33-6C798355F11D}" destId="{579AFC73-B68E-4C27-87BB-E10C08B4E529}" srcOrd="1" destOrd="0" parTransId="{5870E411-839F-4D14-8690-08D5553CA845}" sibTransId="{025CCCC5-C121-44C9-86B2-9D84F79900EF}"/>
    <dgm:cxn modelId="{8FB4E2A2-33D3-438D-83E2-F5811935DEA1}" type="presOf" srcId="{469BE8BE-C5A5-481F-BFFE-871065BEB15F}" destId="{F80AA565-E48C-48DB-ADAF-656D678C7012}" srcOrd="1" destOrd="0" presId="urn:microsoft.com/office/officeart/2005/8/layout/venn2"/>
    <dgm:cxn modelId="{692BCAA6-3BB2-4079-B4BE-EFFFFA5032EA}" srcId="{F8F06B53-24C1-4247-9B33-6C798355F11D}" destId="{469BE8BE-C5A5-481F-BFFE-871065BEB15F}" srcOrd="3" destOrd="0" parTransId="{16BBB224-319A-4D63-9B18-FF53CE8C322E}" sibTransId="{0A0EAE76-9C22-4065-B01A-9064BD33DC71}"/>
    <dgm:cxn modelId="{A61F53B6-CFE3-42FB-BB3B-33A899EE5E50}" srcId="{F8F06B53-24C1-4247-9B33-6C798355F11D}" destId="{88C2A36D-8846-4BBA-9A97-C6AB1E4F6BEA}" srcOrd="0" destOrd="0" parTransId="{C6CA9371-05C0-45A0-AA02-A6D5435E17E5}" sibTransId="{585ED125-8ADE-45C0-A374-0E9A1EF407EF}"/>
    <dgm:cxn modelId="{9F1009F2-9C45-4367-BD27-E658B16F87C1}" type="presOf" srcId="{469BE8BE-C5A5-481F-BFFE-871065BEB15F}" destId="{5C1C4ECC-4731-404A-90AF-D5DBD132265C}" srcOrd="0" destOrd="0" presId="urn:microsoft.com/office/officeart/2005/8/layout/venn2"/>
    <dgm:cxn modelId="{EB64B0F7-337B-448D-835B-18185D217853}" type="presOf" srcId="{F4B78912-662A-43FD-8FFD-8B8F301B1867}" destId="{86810787-485C-4EE6-9897-6F90DFE195A3}" srcOrd="1" destOrd="0" presId="urn:microsoft.com/office/officeart/2005/8/layout/venn2"/>
    <dgm:cxn modelId="{EF5CEBFA-1267-4A4F-B0FF-A2C193FBC4DB}" type="presOf" srcId="{579AFC73-B68E-4C27-87BB-E10C08B4E529}" destId="{83875835-5E3C-4611-A259-4B3B66C7F056}" srcOrd="0" destOrd="0" presId="urn:microsoft.com/office/officeart/2005/8/layout/venn2"/>
    <dgm:cxn modelId="{A14F3503-A36B-4FB0-A82F-255A4EFFC5CF}" type="presParOf" srcId="{BA285709-ABDF-4AF7-8315-DCB889D2C8CE}" destId="{10AAF529-7B02-440B-8F5D-467A9BE63EE7}" srcOrd="0" destOrd="0" presId="urn:microsoft.com/office/officeart/2005/8/layout/venn2"/>
    <dgm:cxn modelId="{CCF84FAF-57A3-4D98-BB7D-44BD6C9FCF47}" type="presParOf" srcId="{10AAF529-7B02-440B-8F5D-467A9BE63EE7}" destId="{EE6698DF-4760-4D89-99EC-668ED3219B64}" srcOrd="0" destOrd="0" presId="urn:microsoft.com/office/officeart/2005/8/layout/venn2"/>
    <dgm:cxn modelId="{1571E8A1-09EE-43A5-932C-5DB36B2FA5FB}" type="presParOf" srcId="{10AAF529-7B02-440B-8F5D-467A9BE63EE7}" destId="{8CA6AFC0-D278-4483-A3B9-01FEA852A341}" srcOrd="1" destOrd="0" presId="urn:microsoft.com/office/officeart/2005/8/layout/venn2"/>
    <dgm:cxn modelId="{1A770273-A33B-443D-89DC-320C729D94FF}" type="presParOf" srcId="{BA285709-ABDF-4AF7-8315-DCB889D2C8CE}" destId="{AA65CCA8-3477-4149-B543-89E66F7C64D2}" srcOrd="1" destOrd="0" presId="urn:microsoft.com/office/officeart/2005/8/layout/venn2"/>
    <dgm:cxn modelId="{7E7C18D9-562B-4DCC-A352-9D0A92AFCA6C}" type="presParOf" srcId="{AA65CCA8-3477-4149-B543-89E66F7C64D2}" destId="{83875835-5E3C-4611-A259-4B3B66C7F056}" srcOrd="0" destOrd="0" presId="urn:microsoft.com/office/officeart/2005/8/layout/venn2"/>
    <dgm:cxn modelId="{205474EE-7678-48EC-8C59-F0218EAF75AE}" type="presParOf" srcId="{AA65CCA8-3477-4149-B543-89E66F7C64D2}" destId="{40241649-58AD-49FA-94BE-7B851585DD26}" srcOrd="1" destOrd="0" presId="urn:microsoft.com/office/officeart/2005/8/layout/venn2"/>
    <dgm:cxn modelId="{23884A3B-F2C8-4A2C-AD64-23A0E2737E7D}" type="presParOf" srcId="{BA285709-ABDF-4AF7-8315-DCB889D2C8CE}" destId="{6C9B002F-7E3E-431C-864E-D71ACAC51F03}" srcOrd="2" destOrd="0" presId="urn:microsoft.com/office/officeart/2005/8/layout/venn2"/>
    <dgm:cxn modelId="{204850AB-D849-4AAD-BF18-AE20EC1FEAC1}" type="presParOf" srcId="{6C9B002F-7E3E-431C-864E-D71ACAC51F03}" destId="{D0255A6B-96B5-40B6-B89C-768760EAB069}" srcOrd="0" destOrd="0" presId="urn:microsoft.com/office/officeart/2005/8/layout/venn2"/>
    <dgm:cxn modelId="{2BDF69D8-6FD0-4C96-9546-D7A5465A5CAD}" type="presParOf" srcId="{6C9B002F-7E3E-431C-864E-D71ACAC51F03}" destId="{86810787-485C-4EE6-9897-6F90DFE195A3}" srcOrd="1" destOrd="0" presId="urn:microsoft.com/office/officeart/2005/8/layout/venn2"/>
    <dgm:cxn modelId="{AA556995-8298-42CA-8926-21F26E00B0AC}" type="presParOf" srcId="{BA285709-ABDF-4AF7-8315-DCB889D2C8CE}" destId="{E6C06972-EA96-442A-A961-BF2A3C8F86F1}" srcOrd="3" destOrd="0" presId="urn:microsoft.com/office/officeart/2005/8/layout/venn2"/>
    <dgm:cxn modelId="{CDD96B69-E30A-43B8-A93F-66CD1470AAC0}" type="presParOf" srcId="{E6C06972-EA96-442A-A961-BF2A3C8F86F1}" destId="{5C1C4ECC-4731-404A-90AF-D5DBD132265C}" srcOrd="0" destOrd="0" presId="urn:microsoft.com/office/officeart/2005/8/layout/venn2"/>
    <dgm:cxn modelId="{3E587879-9064-47DA-995C-CC732226F8FF}" type="presParOf" srcId="{E6C06972-EA96-442A-A961-BF2A3C8F86F1}" destId="{F80AA565-E48C-48DB-ADAF-656D678C7012}" srcOrd="1" destOrd="0" presId="urn:microsoft.com/office/officeart/2005/8/layout/venn2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06B53-24C1-4247-9B33-6C798355F11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85709-ABDF-4AF7-8315-DCB889D2C8CE}" type="pres">
      <dgm:prSet presAssocID="{F8F06B53-24C1-4247-9B33-6C798355F11D}" presName="Name0" presStyleCnt="0">
        <dgm:presLayoutVars>
          <dgm:chMax val="7"/>
          <dgm:resizeHandles val="exact"/>
        </dgm:presLayoutVars>
      </dgm:prSet>
      <dgm:spPr/>
    </dgm:pt>
  </dgm:ptLst>
  <dgm:cxnLst>
    <dgm:cxn modelId="{E4F37131-1F02-45D2-B41D-F121A20CFD32}" type="presOf" srcId="{F8F06B53-24C1-4247-9B33-6C798355F11D}" destId="{BA285709-ABDF-4AF7-8315-DCB889D2C8CE}" srcOrd="0" destOrd="0" presId="urn:microsoft.com/office/officeart/2005/8/layout/venn2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698DF-4760-4D89-99EC-668ED3219B64}">
      <dsp:nvSpPr>
        <dsp:cNvPr id="0" name=""/>
        <dsp:cNvSpPr/>
      </dsp:nvSpPr>
      <dsp:spPr>
        <a:xfrm>
          <a:off x="-415085" y="0"/>
          <a:ext cx="4335371" cy="3505200"/>
        </a:xfrm>
        <a:prstGeom prst="ellips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2">
                  <a:lumMod val="50000"/>
                </a:schemeClr>
              </a:solidFill>
            </a:rPr>
            <a:t>Community</a:t>
          </a:r>
        </a:p>
      </dsp:txBody>
      <dsp:txXfrm>
        <a:off x="1146515" y="175259"/>
        <a:ext cx="1212169" cy="525780"/>
      </dsp:txXfrm>
    </dsp:sp>
    <dsp:sp modelId="{83875835-5E3C-4611-A259-4B3B66C7F056}">
      <dsp:nvSpPr>
        <dsp:cNvPr id="0" name=""/>
        <dsp:cNvSpPr/>
      </dsp:nvSpPr>
      <dsp:spPr>
        <a:xfrm>
          <a:off x="350519" y="739140"/>
          <a:ext cx="2804160" cy="2804160"/>
        </a:xfrm>
        <a:prstGeom prst="ellipse">
          <a:avLst/>
        </a:prstGeom>
        <a:solidFill>
          <a:srgbClr val="0070C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Victim</a:t>
          </a:r>
        </a:p>
      </dsp:txBody>
      <dsp:txXfrm>
        <a:off x="1262573" y="907389"/>
        <a:ext cx="980053" cy="504748"/>
      </dsp:txXfrm>
    </dsp:sp>
    <dsp:sp modelId="{D0255A6B-96B5-40B6-B89C-768760EAB069}">
      <dsp:nvSpPr>
        <dsp:cNvPr id="0" name=""/>
        <dsp:cNvSpPr/>
      </dsp:nvSpPr>
      <dsp:spPr>
        <a:xfrm>
          <a:off x="701586" y="1478280"/>
          <a:ext cx="2103120" cy="2103120"/>
        </a:xfrm>
        <a:prstGeom prst="ellipse">
          <a:avLst/>
        </a:prstGeom>
        <a:solidFill>
          <a:srgbClr val="FFC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2">
                  <a:lumMod val="50000"/>
                </a:schemeClr>
              </a:solidFill>
            </a:rPr>
            <a:t>Program</a:t>
          </a:r>
        </a:p>
      </dsp:txBody>
      <dsp:txXfrm>
        <a:off x="1263119" y="1636014"/>
        <a:ext cx="980053" cy="473202"/>
      </dsp:txXfrm>
    </dsp:sp>
    <dsp:sp modelId="{5C1C4ECC-4731-404A-90AF-D5DBD132265C}">
      <dsp:nvSpPr>
        <dsp:cNvPr id="0" name=""/>
        <dsp:cNvSpPr/>
      </dsp:nvSpPr>
      <dsp:spPr>
        <a:xfrm>
          <a:off x="1051559" y="2141220"/>
          <a:ext cx="1402080" cy="1402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Funder</a:t>
          </a:r>
        </a:p>
      </dsp:txBody>
      <dsp:txXfrm>
        <a:off x="1256889" y="2491740"/>
        <a:ext cx="991420" cy="701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FECDF-4B06-4C9F-A5C1-8A2CF998F66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7CC0-7FDF-41A2-B062-359C52C69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this link in chat. </a:t>
            </a:r>
          </a:p>
          <a:p>
            <a:endParaRPr lang="en-US" dirty="0"/>
          </a:p>
          <a:p>
            <a:r>
              <a:rPr lang="en-US" b="1" dirty="0"/>
              <a:t>A Conceptual Framework for Measuring Criminal Justice Success in Responding to Violence Against Women Act (VAWA) Crimes</a:t>
            </a:r>
            <a:r>
              <a:rPr lang="en-US" dirty="0"/>
              <a:t>. </a:t>
            </a:r>
          </a:p>
          <a:p>
            <a:r>
              <a:rPr lang="en-US" b="0" i="1" dirty="0"/>
              <a:t>chrome-extension://</a:t>
            </a:r>
            <a:r>
              <a:rPr lang="en-US" b="0" i="1" dirty="0" err="1"/>
              <a:t>efaidnbmnnnibpcajpcglclefindmkaj</a:t>
            </a:r>
            <a:r>
              <a:rPr lang="en-US" b="0" i="1" dirty="0"/>
              <a:t>/https://www.vawamei.org/wp-content/uploads/2024/02/CJO_Dataset-Inventory_072022.pdf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Copy of Biennial Report to </a:t>
            </a:r>
            <a:r>
              <a:rPr lang="en-US" b="1" i="0" dirty="0"/>
              <a:t>Congress</a:t>
            </a:r>
            <a:r>
              <a:rPr lang="en-US" b="0" i="0" dirty="0"/>
              <a:t>-sometimes Subgrantees are quoted through out the report, and you can also see data specific to the state of North Carolina (2022 most updated).</a:t>
            </a:r>
          </a:p>
          <a:p>
            <a:endParaRPr lang="en-US" b="1" i="0" dirty="0"/>
          </a:p>
          <a:p>
            <a:r>
              <a:rPr lang="en-US" b="0" i="1" dirty="0"/>
              <a:t>chrome-extension://</a:t>
            </a:r>
            <a:r>
              <a:rPr lang="en-US" b="0" i="1" dirty="0" err="1"/>
              <a:t>efaidnbmnnnibpcajpcglclefindmkaj</a:t>
            </a:r>
            <a:r>
              <a:rPr lang="en-US" b="0" i="1" dirty="0"/>
              <a:t>/https://www.vawamei.org/wp-content/uploads/2024/05/2022-Biennial-Report-to-Congress_FINAL.pdf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07CC0-7FDF-41A2-B062-359C52C69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8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07CC0-7FDF-41A2-B062-359C52C69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4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07CC0-7FDF-41A2-B062-359C52C69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2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07CC0-7FDF-41A2-B062-359C52C69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7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07CC0-7FDF-41A2-B062-359C52C69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79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07CC0-7FDF-41A2-B062-359C52C690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01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all of these links to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07CC0-7FDF-41A2-B062-359C52C690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1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07CC0-7FDF-41A2-B062-359C52C690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September 14, 2021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September 14,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ternate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September 14,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52854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14,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ternat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14,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5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September 14,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C000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September 14,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53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September 14,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Governor’s Crime Commission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lternate 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September 14,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Governor’s Crime Commission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071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 with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3278368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September 14,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Governor’s Crime Commission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865122"/>
            <a:ext cx="4191000" cy="562672"/>
          </a:xfrm>
          <a:noFill/>
        </p:spPr>
        <p:txBody>
          <a:bodyPr anchor="t">
            <a:normAutofit/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lang="en-US" sz="2400" b="0" kern="1200" dirty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kumimoji="0" lang="en-US" dirty="0"/>
              <a:t>Click to add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698600" y="182880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/>
          </p:nvPr>
        </p:nvSpPr>
        <p:spPr>
          <a:xfrm>
            <a:off x="5638800" y="5449825"/>
            <a:ext cx="32766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876800"/>
            <a:ext cx="4191000" cy="566928"/>
          </a:xfrm>
        </p:spPr>
        <p:txBody>
          <a:bodyPr>
            <a:normAutofit/>
          </a:bodyPr>
          <a:lstStyle>
            <a:lvl1pPr marL="109728" marR="0" indent="0" algn="r" rtl="0" eaLnBrk="1" latinLnBrk="0" hangingPunct="1">
              <a:spcBef>
                <a:spcPct val="0"/>
              </a:spcBef>
              <a:buNone/>
              <a:defRPr kumimoji="0" lang="en-US" sz="2400" b="0" kern="1200" dirty="0" smtClean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75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2 Pictures w/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3278368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September 14,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Governor’s Crime Commission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865122"/>
            <a:ext cx="4191000" cy="562672"/>
          </a:xfrm>
          <a:noFill/>
        </p:spPr>
        <p:txBody>
          <a:bodyPr anchor="t">
            <a:normAutofit/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lang="en-US" sz="2400" b="0" kern="1200" dirty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kumimoji="0" lang="en-US" dirty="0"/>
              <a:t>Click to add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698600" y="182880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/>
          </p:nvPr>
        </p:nvSpPr>
        <p:spPr>
          <a:xfrm>
            <a:off x="5638800" y="5449825"/>
            <a:ext cx="32766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876800"/>
            <a:ext cx="4191000" cy="566928"/>
          </a:xfrm>
        </p:spPr>
        <p:txBody>
          <a:bodyPr>
            <a:normAutofit/>
          </a:bodyPr>
          <a:lstStyle>
            <a:lvl1pPr marL="109728" marR="0" indent="0" algn="r" rtl="0" eaLnBrk="1" latinLnBrk="0" hangingPunct="1">
              <a:spcBef>
                <a:spcPct val="0"/>
              </a:spcBef>
              <a:buNone/>
              <a:defRPr kumimoji="0" lang="en-US" sz="2400" b="0" kern="1200" dirty="0" smtClean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8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ernat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September 14, 2021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40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ernat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07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September 14,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September 14,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lternat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September 14,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3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257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September 14,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Alternate 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257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September 14,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96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September 14, 2021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5" r:id="rId4"/>
    <p:sldLayoutId id="2147483675" r:id="rId5"/>
    <p:sldLayoutId id="2147483676" r:id="rId6"/>
    <p:sldLayoutId id="2147483686" r:id="rId7"/>
    <p:sldLayoutId id="2147483677" r:id="rId8"/>
    <p:sldLayoutId id="2147483687" r:id="rId9"/>
    <p:sldLayoutId id="2147483678" r:id="rId10"/>
    <p:sldLayoutId id="2147483688" r:id="rId11"/>
    <p:sldLayoutId id="2147483679" r:id="rId12"/>
    <p:sldLayoutId id="2147483689" r:id="rId13"/>
    <p:sldLayoutId id="2147483680" r:id="rId14"/>
    <p:sldLayoutId id="2147483690" r:id="rId15"/>
    <p:sldLayoutId id="2147483681" r:id="rId16"/>
    <p:sldLayoutId id="2147483691" r:id="rId17"/>
    <p:sldLayoutId id="2147483693" r:id="rId18"/>
    <p:sldLayoutId id="2147483694" r:id="rId19"/>
    <p:sldLayoutId id="2147483682" r:id="rId20"/>
    <p:sldLayoutId id="2147483683" r:id="rId2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s.nc.gov/irj/porta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dps.gov/about-dps/boards-and-commissions/governors-crime-commission/grant-process" TargetMode="External"/><Relationship Id="rId3" Type="http://schemas.openxmlformats.org/officeDocument/2006/relationships/hyperlink" Target="https://www.vawamei.org/tools-resource/stop-and-sasp-formula-completing-a-subgrantee-report/" TargetMode="External"/><Relationship Id="rId7" Type="http://schemas.openxmlformats.org/officeDocument/2006/relationships/hyperlink" Target="https://www.vawamei.org/tools-resource/crafting-narratives-training-vide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vawamei.org/tools-resource/fte-calculator/" TargetMode="External"/><Relationship Id="rId5" Type="http://schemas.openxmlformats.org/officeDocument/2006/relationships/hyperlink" Target="https://www.vawamei.org/tools-resource/e-learning-video-whats-an-fte/" TargetMode="External"/><Relationship Id="rId4" Type="http://schemas.openxmlformats.org/officeDocument/2006/relationships/hyperlink" Target="https://www.vawamei.org/wp-content/uploads/2024/05/How-To-Fill-Out-a-Formula-Subgrantee-Report-Guide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54072"/>
            <a:ext cx="7772400" cy="182976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VAWA STOP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Requirements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4872" y="4724399"/>
            <a:ext cx="7772400" cy="182976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</a:p>
          <a:p>
            <a:pPr marL="109728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Daun Brown-Hairston, Lead VAWA Planner </a:t>
            </a:r>
          </a:p>
          <a:p>
            <a:pPr marL="109728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Amanda Endicott, VAWA Planner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742DFA-CC3B-4749-95CE-3CFD574AA00A}"/>
              </a:ext>
            </a:extLst>
          </p:cNvPr>
          <p:cNvSpPr/>
          <p:nvPr/>
        </p:nvSpPr>
        <p:spPr>
          <a:xfrm>
            <a:off x="3886200" y="37491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19, 2024</a:t>
            </a:r>
          </a:p>
        </p:txBody>
      </p:sp>
    </p:spTree>
    <p:extLst>
      <p:ext uri="{BB962C8B-B14F-4D97-AF65-F5344CB8AC3E}">
        <p14:creationId xmlns:p14="http://schemas.microsoft.com/office/powerpoint/2010/main" val="383105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93449D-78CC-4E73-BAAE-B8A65501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Completing the STOP Report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40354C41-C2E5-4849-86DC-547F59312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0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800EE6B5-89D1-4324-9DAE-0161D73BD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C04B8B2-A481-4E91-A143-D698D73D6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18" y="3805454"/>
            <a:ext cx="1847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2AFF7886-FA2E-4680-8616-65F9F8A2E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86124"/>
            <a:ext cx="6934200" cy="242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E547CF35-B7E7-4545-9764-D23A99BA6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85489"/>
            <a:ext cx="5364899" cy="236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F1004245-64C3-426D-8EB5-AD3444698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200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F5A60014-DAE9-4C04-BA3D-DCC81898D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153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1A887628-AE20-4784-A4C1-38083EE47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115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02F62-AD06-46C5-99EA-5E90B4FD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19,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93857-73EC-4B1E-B38A-6D53F2FC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Governor’s Crime Commission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04E6-2294-4EFC-8FE1-3350BC2D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1D0DD96-F039-FB89-FDC9-4545EF716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512773"/>
              </p:ext>
            </p:extLst>
          </p:nvPr>
        </p:nvGraphicFramePr>
        <p:xfrm>
          <a:off x="1079499" y="1940718"/>
          <a:ext cx="7026566" cy="236283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13283">
                  <a:extLst>
                    <a:ext uri="{9D8B030D-6E8A-4147-A177-3AD203B41FA5}">
                      <a16:colId xmlns:a16="http://schemas.microsoft.com/office/drawing/2014/main" val="758636692"/>
                    </a:ext>
                  </a:extLst>
                </a:gridCol>
                <a:gridCol w="3513283">
                  <a:extLst>
                    <a:ext uri="{9D8B030D-6E8A-4147-A177-3AD203B41FA5}">
                      <a16:colId xmlns:a16="http://schemas.microsoft.com/office/drawing/2014/main" val="1517738597"/>
                    </a:ext>
                  </a:extLst>
                </a:gridCol>
              </a:tblGrid>
              <a:tr h="259589">
                <a:tc>
                  <a:txBody>
                    <a:bodyPr/>
                    <a:lstStyle/>
                    <a:p>
                      <a:pPr algn="l"/>
                      <a:r>
                        <a:rPr lang="en-US" sz="1100" b="1" cap="none" spc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TRAINING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cap="none" spc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VICTIM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048445"/>
                  </a:ext>
                </a:extLst>
              </a:tr>
              <a:tr h="454281">
                <a:tc>
                  <a:txBody>
                    <a:bodyPr/>
                    <a:lstStyle/>
                    <a:p>
                      <a:pPr algn="l"/>
                      <a:r>
                        <a:rPr lang="en-US" sz="1100" b="1" cap="none" spc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COMMUNITY EDUCATION/PUBLIC AWARENESS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cap="none" spc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LEGAL SERVICES</a:t>
                      </a:r>
                    </a:p>
                    <a:p>
                      <a:pPr algn="l"/>
                      <a:endParaRPr lang="en-US" sz="1100" b="0" cap="none" spc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250101"/>
                  </a:ext>
                </a:extLst>
              </a:tr>
              <a:tr h="263194">
                <a:tc>
                  <a:txBody>
                    <a:bodyPr/>
                    <a:lstStyle/>
                    <a:p>
                      <a:pPr algn="l"/>
                      <a:r>
                        <a:rPr lang="en-US" sz="1100" b="1" cap="none" spc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POLICIES &amp; LEGISLATION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cap="none" spc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CASE INVESTIGATIONS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643954"/>
                  </a:ext>
                </a:extLst>
              </a:tr>
              <a:tr h="302861">
                <a:tc>
                  <a:txBody>
                    <a:bodyPr/>
                    <a:lstStyle/>
                    <a:p>
                      <a:pPr algn="l"/>
                      <a:r>
                        <a:rPr lang="en-US" sz="1100" b="1" cap="none" spc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PRODUCTS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cap="none" spc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PROSECUTION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18752"/>
                  </a:ext>
                </a:extLst>
              </a:tr>
              <a:tr h="277779">
                <a:tc>
                  <a:txBody>
                    <a:bodyPr/>
                    <a:lstStyle/>
                    <a:p>
                      <a:pPr algn="l"/>
                      <a:r>
                        <a:rPr lang="en-US" sz="1100" b="1" cap="none" spc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DATA COLLECTION &amp; COMMUNICATION SYSTEMS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cap="none" spc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COURTS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396408"/>
                  </a:ext>
                </a:extLst>
              </a:tr>
              <a:tr h="350848">
                <a:tc>
                  <a:txBody>
                    <a:bodyPr/>
                    <a:lstStyle/>
                    <a:p>
                      <a:pPr algn="l"/>
                      <a:r>
                        <a:rPr lang="en-US" sz="1100" b="1" cap="none" spc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SPECIALIZED UNITS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cap="none" spc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PROBATION &amp; PAROLE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778520"/>
                  </a:ext>
                </a:extLst>
              </a:tr>
              <a:tr h="454281">
                <a:tc>
                  <a:txBody>
                    <a:bodyPr/>
                    <a:lstStyle/>
                    <a:p>
                      <a:pPr algn="l"/>
                      <a:r>
                        <a:rPr lang="en-US" sz="1100" b="1" cap="none" spc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SYSTEM IMPROVEMENT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cap="none" spc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ABUSER INTERVENTION PROGRAM (DVIP)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8413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8883A3-B6C6-A122-6313-99FC73603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32939"/>
              </p:ext>
            </p:extLst>
          </p:nvPr>
        </p:nvGraphicFramePr>
        <p:xfrm>
          <a:off x="1058717" y="1456774"/>
          <a:ext cx="7026566" cy="396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26566">
                  <a:extLst>
                    <a:ext uri="{9D8B030D-6E8A-4147-A177-3AD203B41FA5}">
                      <a16:colId xmlns:a16="http://schemas.microsoft.com/office/drawing/2014/main" val="3391111030"/>
                    </a:ext>
                  </a:extLst>
                </a:gridCol>
              </a:tblGrid>
              <a:tr h="323453"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Function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8204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4A302F-E9DF-49FD-77A8-EDD0878EEA20}"/>
              </a:ext>
            </a:extLst>
          </p:cNvPr>
          <p:cNvSpPr txBox="1"/>
          <p:nvPr/>
        </p:nvSpPr>
        <p:spPr>
          <a:xfrm>
            <a:off x="246924" y="4759323"/>
            <a:ext cx="8632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663" indent="-347663" algn="ctr">
              <a:lnSpc>
                <a:spcPct val="100000"/>
              </a:lnSpc>
              <a:buClr>
                <a:srgbClr val="000099"/>
              </a:buClr>
            </a:pPr>
            <a:r>
              <a:rPr lang="en-US" sz="2400" dirty="0">
                <a:solidFill>
                  <a:srgbClr val="FFFF00"/>
                </a:solidFill>
              </a:rPr>
              <a:t>If a section does not apply to your project agreement, click on the ‘No’ response and the tool will skip the question for you.</a:t>
            </a:r>
          </a:p>
        </p:txBody>
      </p:sp>
    </p:spTree>
    <p:extLst>
      <p:ext uri="{BB962C8B-B14F-4D97-AF65-F5344CB8AC3E}">
        <p14:creationId xmlns:p14="http://schemas.microsoft.com/office/powerpoint/2010/main" val="245885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B63660-110A-441B-BE72-895780514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en-US" sz="2200" u="sng" dirty="0"/>
              <a:t>Narrative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All subrecipients must answer questions 1 and 2.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Subrecipients using funds to implement the Crystal Judson Domestic Violence Protocols must answer question 3. 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Questions 4 and 5 are optional.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77C76-6715-8DF6-56B7-67F8BA639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42092"/>
            <a:ext cx="3581400" cy="4759337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C00824-DD86-4541-8C8A-88BA5E2D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September 19, 2024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36B78-FCAE-443C-8F39-47109A59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Governor’s Crime Commission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101F3-4F27-418C-A1EE-A353C7B9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217D969-FAF6-4667-9EED-A6C98B22320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135BD8D-CC31-46F8-BA24-62173D5A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Completing the STOP Report</a:t>
            </a:r>
          </a:p>
        </p:txBody>
      </p:sp>
    </p:spTree>
    <p:extLst>
      <p:ext uri="{BB962C8B-B14F-4D97-AF65-F5344CB8AC3E}">
        <p14:creationId xmlns:p14="http://schemas.microsoft.com/office/powerpoint/2010/main" val="275889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E50C4E5-754B-46CE-A176-4E71CAE5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STOP Report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0CE74C-05D7-4BA5-80C9-BE8D2A4EEB5F}"/>
              </a:ext>
            </a:extLst>
          </p:cNvPr>
          <p:cNvSpPr txBox="1"/>
          <p:nvPr/>
        </p:nvSpPr>
        <p:spPr>
          <a:xfrm>
            <a:off x="533400" y="1524000"/>
            <a:ext cx="28956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 have errors or miss a question, the tool will notify you. You will not be able to submit your report until specified errors are corrected.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0F0BA-3D4B-43DA-96C4-1CF57A6284B0}"/>
              </a:ext>
            </a:extLst>
          </p:cNvPr>
          <p:cNvSpPr txBox="1"/>
          <p:nvPr/>
        </p:nvSpPr>
        <p:spPr>
          <a:xfrm>
            <a:off x="5881543" y="3986787"/>
            <a:ext cx="2895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Once you have completed the STOP Report, press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Submit</a:t>
            </a:r>
            <a:r>
              <a:rPr lang="en-US" dirty="0"/>
              <a:t> . Your report will be validated and submitted to the VAWA team for review.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3BDA4-B74A-4EE0-99E7-A2F2EF32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19,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AEF9C-1497-4250-8FC8-2290870F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6A8B0-85DC-4CED-81FF-36ECCB23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71866-0140-3831-A793-302D756F5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04273"/>
            <a:ext cx="4943189" cy="2180555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C977FA1-6F73-3940-C569-D51704EA0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04444"/>
            <a:ext cx="4881687" cy="20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95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CB67DA-3E11-4500-8738-AD034879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Progress Report Requirements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627C6E-A5BF-4587-8DCC-99145CEF3D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7672" y="1524000"/>
            <a:ext cx="8229600" cy="45259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You must upload a separate report in EBS for each STOP agreement.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Reports must be completed electronically.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Handwritten, scanned, incomplete and/or blank reports will not be accepted.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Information and data submitted should reflect the agreement’s grant funded activities completed during the</a:t>
            </a:r>
            <a:r>
              <a:rPr lang="en-US" sz="2000" i="1" u="sng" dirty="0"/>
              <a:t> specified time frame of the calendar year.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Keep a copy of all STOP reports for a minimum of 5 years.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Failure to submit the required report(s) could result in temporary or permanent suspension of funding.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3004DE-3F59-4D7D-B6B3-94924535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19,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BA013F-6DA2-4857-8D96-B35A8763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C5765E-2415-463F-827B-F146E3A2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6BD96E-DBCF-4A5D-968E-22FFD703C7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38476" y="1417638"/>
            <a:ext cx="1625039" cy="43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7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CB59A-7BC6-4F38-B8F9-AC70D868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BA8-32D5-4FF6-A5B6-E8669086E22B}" type="datetime1">
              <a:rPr lang="en-US" smtClean="0"/>
              <a:t>9/18/2024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17159-19BE-4499-B6A3-24C8639A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2D157C-ADE3-4DE1-B8F2-C1EF0791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b="1" kern="0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</a:rPr>
              <a:t>Access to </a:t>
            </a:r>
            <a:r>
              <a:rPr lang="en-US" sz="44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</a:rPr>
              <a:t>GCC Grants Management System - EBS</a:t>
            </a:r>
            <a:endParaRPr lang="en-US" sz="4400" b="1" kern="0" spc="50" dirty="0">
              <a:ln w="9525" cmpd="sng">
                <a:solidFill>
                  <a:srgbClr val="4F81B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6CEA0-DE1B-EC27-1577-2DC00C310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76" y="1963640"/>
            <a:ext cx="8305800" cy="4121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CD48B5-6184-A836-BF2C-D86525075E77}"/>
              </a:ext>
            </a:extLst>
          </p:cNvPr>
          <p:cNvSpPr txBox="1"/>
          <p:nvPr/>
        </p:nvSpPr>
        <p:spPr>
          <a:xfrm>
            <a:off x="2355476" y="135316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Enterprise Business Services*</a:t>
            </a:r>
            <a:endParaRPr lang="en-US" sz="1800" kern="0" dirty="0">
              <a:solidFill>
                <a:srgbClr val="DA1F28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defRPr/>
            </a:pPr>
            <a:r>
              <a:rPr lang="en-US" sz="1800" kern="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https://www.ebs.nc.gov/irj/portal</a:t>
            </a:r>
            <a:endParaRPr lang="en-US" sz="2000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C8FC8A-BEF4-A9D7-5BD9-334412B75636}"/>
              </a:ext>
            </a:extLst>
          </p:cNvPr>
          <p:cNvSpPr txBox="1">
            <a:spLocks/>
          </p:cNvSpPr>
          <p:nvPr/>
        </p:nvSpPr>
        <p:spPr>
          <a:xfrm>
            <a:off x="3156348" y="4215822"/>
            <a:ext cx="5221128" cy="24240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Upload a report for each agreement separately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NO Handwritten, scanned, incomplete and/or blank reports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Be sure that the report dates are accurate</a:t>
            </a:r>
            <a:endParaRPr lang="en-US" sz="1600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99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06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3D0A3-9D10-888B-AAF0-5F529B95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BA8-32D5-4FF6-A5B6-E8669086E22B}" type="datetime1">
              <a:rPr lang="en-US" smtClean="0"/>
              <a:t>9/18/2024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B22C9-FD9F-7D8D-6910-5360FFD05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15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D54F2A-AB0B-4583-DFAB-7B4F8EB10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4972" y="-2790"/>
            <a:ext cx="5410200" cy="1765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26C461-2F98-D3D4-8DCA-1240EE27256E}"/>
              </a:ext>
            </a:extLst>
          </p:cNvPr>
          <p:cNvSpPr txBox="1"/>
          <p:nvPr/>
        </p:nvSpPr>
        <p:spPr>
          <a:xfrm>
            <a:off x="0" y="3048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For those accepting extensions: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Next report due </a:t>
            </a:r>
            <a:r>
              <a:rPr lang="en-US" sz="2800" dirty="0">
                <a:solidFill>
                  <a:srgbClr val="FFFF00"/>
                </a:solidFill>
              </a:rPr>
              <a:t>January 30</a:t>
            </a:r>
            <a:r>
              <a:rPr lang="en-US" sz="2800" baseline="30000" dirty="0">
                <a:solidFill>
                  <a:srgbClr val="FFFF00"/>
                </a:solidFill>
              </a:rPr>
              <a:t>th</a:t>
            </a:r>
            <a:r>
              <a:rPr lang="en-US" sz="2800" dirty="0">
                <a:solidFill>
                  <a:srgbClr val="FFFF00"/>
                </a:solidFill>
              </a:rPr>
              <a:t>  </a:t>
            </a:r>
            <a:r>
              <a:rPr lang="en-US" sz="1400" dirty="0">
                <a:solidFill>
                  <a:srgbClr val="00B0F0"/>
                </a:solidFill>
              </a:rPr>
              <a:t>(to cover all of 2024)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5AF854F-0193-3FB5-90A2-1F988B04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55854"/>
            <a:ext cx="8220552" cy="16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16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3D0A3-9D10-888B-AAF0-5F529B95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BA8-32D5-4FF6-A5B6-E8669086E22B}" type="datetime1">
              <a:rPr lang="en-US" smtClean="0"/>
              <a:t>9/18/2024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B22C9-FD9F-7D8D-6910-5360FFD05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D54F2A-AB0B-4583-DFAB-7B4F8EB10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972" y="-2790"/>
            <a:ext cx="5410200" cy="176507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83E823F-B6E9-FECA-8BE9-25043E0DB7E4}"/>
              </a:ext>
            </a:extLst>
          </p:cNvPr>
          <p:cNvSpPr txBox="1">
            <a:spLocks/>
          </p:cNvSpPr>
          <p:nvPr/>
        </p:nvSpPr>
        <p:spPr>
          <a:xfrm>
            <a:off x="98310" y="2362200"/>
            <a:ext cx="6759689" cy="338554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Check that your program staff have access to EBS and that they are properly assigned to agreements so that they are can complete report activities.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Subrecipients MUST submit required reports in BOTH platforms as instructed (</a:t>
            </a:r>
            <a:r>
              <a:rPr lang="en-US" sz="2000" u="sng" dirty="0">
                <a:solidFill>
                  <a:srgbClr val="00B0F0"/>
                </a:solidFill>
              </a:rPr>
              <a:t>EBS and VAWA MEI Reporting Tool</a:t>
            </a:r>
            <a:r>
              <a:rPr lang="en-US" sz="2000" dirty="0">
                <a:solidFill>
                  <a:schemeClr val="bg1"/>
                </a:solidFill>
              </a:rPr>
              <a:t>).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u="sng" dirty="0">
                <a:solidFill>
                  <a:schemeClr val="bg1"/>
                </a:solidFill>
              </a:rPr>
              <a:t>If you are unsure or have report questions, contact your Grant Administrator for guidance.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23979E2-30BF-C768-ABE8-DFEDA5F782E4}"/>
              </a:ext>
            </a:extLst>
          </p:cNvPr>
          <p:cNvSpPr/>
          <p:nvPr/>
        </p:nvSpPr>
        <p:spPr>
          <a:xfrm>
            <a:off x="6621101" y="2352384"/>
            <a:ext cx="2522899" cy="1463675"/>
          </a:xfrm>
          <a:prstGeom prst="wedgeRoundRectCallout">
            <a:avLst>
              <a:gd name="adj1" fmla="val -38342"/>
              <a:gd name="adj2" fmla="val 90027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EBS and the VAWA Reporting tool are NOT connected!!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83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F06E3-0207-4BEB-8AA5-F7D3CAED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19,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42552-8F22-4B67-8C67-B1757088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90388-6D8E-4569-9D83-36E81B1C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AE95FB-377B-4464-8350-EF789F2B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-263812"/>
            <a:ext cx="855583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/>
              <a:t>STOP/SASP Report Resources at VAWA MEI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E2E8E-0BB8-4032-87EA-141551C452B1}"/>
              </a:ext>
            </a:extLst>
          </p:cNvPr>
          <p:cNvSpPr txBox="1"/>
          <p:nvPr/>
        </p:nvSpPr>
        <p:spPr>
          <a:xfrm>
            <a:off x="141854" y="784465"/>
            <a:ext cx="9048044" cy="569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/>
              <a:t>Subgrantee Progress Reporting Form for NEW Tool </a:t>
            </a:r>
            <a:r>
              <a:rPr lang="en-US" dirty="0">
                <a:solidFill>
                  <a:srgbClr val="FFFF00"/>
                </a:solidFill>
              </a:rPr>
              <a:t>coming soon</a:t>
            </a:r>
          </a:p>
          <a:p>
            <a:pPr>
              <a:buClr>
                <a:schemeClr val="accent6"/>
              </a:buClr>
            </a:pPr>
            <a:endParaRPr lang="en-US" dirty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/>
              <a:t>Completing Report Form - Training Video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STOP and SASP Formula: Completing a Subgrantee Report (vawamei.org)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</a:pPr>
            <a:endParaRPr lang="en-US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/>
              <a:t>How to Guide</a:t>
            </a:r>
          </a:p>
          <a:p>
            <a:pPr lvl="1">
              <a:buClr>
                <a:schemeClr val="accent6"/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How-To-Fill-Out-a-Formula-Subgrantee-Report-Guide.pdf (vawamei.org)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Clr>
                <a:schemeClr val="accent6"/>
              </a:buClr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/>
              <a:t>E-Learning Video: What’s an FTE?</a:t>
            </a:r>
          </a:p>
          <a:p>
            <a:pPr>
              <a:buClr>
                <a:schemeClr val="accent6"/>
              </a:buClr>
            </a:pPr>
            <a:r>
              <a:rPr lang="en-US" dirty="0">
                <a:solidFill>
                  <a:srgbClr val="FF0000"/>
                </a:solidFill>
              </a:rPr>
              <a:t>       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https://www.vawamei.org/tools-resource/e-learning-video-whats-an-fte/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STOP Formula FTE Calculator</a:t>
            </a:r>
          </a:p>
          <a:p>
            <a:pPr>
              <a:buClr>
                <a:schemeClr val="accent6"/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https://www.vawamei.org/tools-resource/fte-calculator/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/>
              <a:t>Crafting Narratives</a:t>
            </a:r>
          </a:p>
          <a:p>
            <a:pPr>
              <a:buClr>
                <a:schemeClr val="accent6"/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https://www.vawamei.org/tools-resource/crafting-narratives-training-video/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GCC Website</a:t>
            </a:r>
          </a:p>
          <a:p>
            <a:pPr marL="12701">
              <a:spcBef>
                <a:spcPts val="495"/>
              </a:spcBef>
              <a:buClr>
                <a:srgbClr val="DA1F28"/>
              </a:buClr>
              <a:buSzPct val="66666"/>
              <a:tabLst>
                <a:tab pos="268605" algn="l"/>
              </a:tabLst>
            </a:pPr>
            <a:r>
              <a:rPr lang="en-US" dirty="0">
                <a:solidFill>
                  <a:srgbClr val="FF0000"/>
                </a:solidFill>
              </a:rPr>
              <a:t>       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Grant Process | NC DPS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  <a:cs typeface="Arial"/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96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1518D4-9FBD-43B0-AAFD-B85B91C6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Reporting Questions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12015-F308-43AF-BA18-04B94061B2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" y="1295400"/>
            <a:ext cx="8936832" cy="452596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400" dirty="0"/>
              <a:t>Contact: </a:t>
            </a:r>
          </a:p>
          <a:p>
            <a:pPr marL="109728" indent="0" algn="ctr">
              <a:buNone/>
            </a:pPr>
            <a:endParaRPr lang="en-US" sz="2400" dirty="0"/>
          </a:p>
          <a:p>
            <a:pPr marL="109728" indent="0" algn="ctr">
              <a:buNone/>
            </a:pPr>
            <a:r>
              <a:rPr lang="en-US" sz="2400" dirty="0"/>
              <a:t>Amanda Endicott, VAWA Planner </a:t>
            </a:r>
          </a:p>
          <a:p>
            <a:pPr marL="109728" indent="0" algn="ctr">
              <a:buNone/>
            </a:pPr>
            <a:endParaRPr lang="en-US" sz="2400" dirty="0"/>
          </a:p>
          <a:p>
            <a:pPr marL="109728" indent="0" algn="ctr">
              <a:buNone/>
            </a:pPr>
            <a:r>
              <a:rPr lang="en-US" sz="2400" dirty="0"/>
              <a:t>amanda.m.williams2@ncdps.gov</a:t>
            </a:r>
          </a:p>
          <a:p>
            <a:pPr marL="109728" indent="0" algn="ctr">
              <a:buNone/>
            </a:pPr>
            <a:r>
              <a:rPr lang="en-US" sz="2400" dirty="0"/>
              <a:t>(919) 899-9157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18B65-D702-4E9C-8B86-3FCE59FB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19,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B7EE2-12E1-4A00-923E-0BF3C3F9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E26E1-5152-4E90-8217-9A7C5DD3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B8BD8-F9E8-C9CC-711E-167F980934FD}"/>
              </a:ext>
            </a:extLst>
          </p:cNvPr>
          <p:cNvSpPr txBox="1"/>
          <p:nvPr/>
        </p:nvSpPr>
        <p:spPr>
          <a:xfrm>
            <a:off x="130968" y="3943925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B0F0"/>
                </a:solidFill>
              </a:rPr>
              <a:t>Reporting Office Hours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1</a:t>
            </a:r>
            <a:r>
              <a:rPr lang="en-US" sz="3200" baseline="30000" dirty="0">
                <a:solidFill>
                  <a:srgbClr val="00B0F0"/>
                </a:solidFill>
              </a:rPr>
              <a:t>st</a:t>
            </a:r>
            <a:r>
              <a:rPr lang="en-US" sz="3200" dirty="0">
                <a:solidFill>
                  <a:srgbClr val="00B0F0"/>
                </a:solidFill>
              </a:rPr>
              <a:t> &amp; 3</a:t>
            </a:r>
            <a:r>
              <a:rPr lang="en-US" sz="3200" baseline="30000" dirty="0">
                <a:solidFill>
                  <a:srgbClr val="00B0F0"/>
                </a:solidFill>
              </a:rPr>
              <a:t>rd</a:t>
            </a:r>
            <a:r>
              <a:rPr lang="en-US" sz="3200" dirty="0">
                <a:solidFill>
                  <a:srgbClr val="00B0F0"/>
                </a:solidFill>
              </a:rPr>
              <a:t> Tuesday of December - February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9:30AM – 10:30AM</a:t>
            </a:r>
          </a:p>
          <a:p>
            <a:pPr algn="ctr"/>
            <a:endParaRPr lang="en-US" sz="2000" dirty="0">
              <a:solidFill>
                <a:srgbClr val="FFFF00"/>
              </a:solidFill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(12/3/24)</a:t>
            </a:r>
          </a:p>
        </p:txBody>
      </p:sp>
    </p:spTree>
    <p:extLst>
      <p:ext uri="{BB962C8B-B14F-4D97-AF65-F5344CB8AC3E}">
        <p14:creationId xmlns:p14="http://schemas.microsoft.com/office/powerpoint/2010/main" val="344248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302A5-21C0-4F54-8616-A12C9A1F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19,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3A0AB-A1C3-49A0-B66C-DEE182DC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56509-7AA9-4719-91EC-99CBE1C9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E4790D-6AFA-4F6C-9A10-D5B3E689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3ABE7-99D2-8684-87F6-3B0C69948B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2667000" y="-2433"/>
            <a:ext cx="4702289" cy="640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1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450486-879D-4C42-A9D1-51072AAE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12" y="109417"/>
            <a:ext cx="4734187" cy="1143000"/>
          </a:xfrm>
        </p:spPr>
        <p:txBody>
          <a:bodyPr>
            <a:normAutofit/>
          </a:bodyPr>
          <a:lstStyle/>
          <a:p>
            <a:r>
              <a:rPr lang="en-US" dirty="0"/>
              <a:t>Why do we REPORT?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02BD0-41C8-4D74-B115-941A6B6E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19,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2F94F3-6C11-41E0-B0B8-172B351B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Governor’s Crime Commission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55D428-E89A-41ED-831B-D898EDF3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DF01AD3-7CD5-3A68-3C3F-5F6F5FFA8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4663707"/>
              </p:ext>
            </p:extLst>
          </p:nvPr>
        </p:nvGraphicFramePr>
        <p:xfrm>
          <a:off x="5142072" y="84296"/>
          <a:ext cx="3505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622571-DBEB-5322-1AA7-75427B04A138}"/>
              </a:ext>
            </a:extLst>
          </p:cNvPr>
          <p:cNvSpPr txBox="1"/>
          <p:nvPr/>
        </p:nvSpPr>
        <p:spPr>
          <a:xfrm>
            <a:off x="81313" y="955902"/>
            <a:ext cx="4734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chemeClr val="tx2"/>
                </a:solidFill>
                <a:effectLst/>
                <a:latin typeface="Source Sans Pro" panose="020F0502020204030204" pitchFamily="34" charset="0"/>
              </a:rPr>
              <a:t>A performance report can help </a:t>
            </a:r>
            <a:r>
              <a:rPr lang="en-US" u="sng" dirty="0">
                <a:solidFill>
                  <a:schemeClr val="tx2"/>
                </a:solidFill>
                <a:latin typeface="Source Sans Pro" panose="020F0502020204030204" pitchFamily="34" charset="0"/>
              </a:rPr>
              <a:t>us all </a:t>
            </a:r>
            <a:r>
              <a:rPr lang="en-US" sz="1800" b="0" i="0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collect, analyze, and report back information to guide us in decision-making</a:t>
            </a:r>
            <a:r>
              <a:rPr lang="en-US" sz="1800" b="0" i="0" dirty="0">
                <a:solidFill>
                  <a:schemeClr val="tx2"/>
                </a:solidFill>
                <a:effectLst/>
                <a:latin typeface="Source Sans Pro" panose="020F0502020204030204" pitchFamily="34" charset="0"/>
              </a:rPr>
              <a:t>. </a:t>
            </a:r>
            <a:r>
              <a:rPr lang="en-US" sz="1800" dirty="0">
                <a:solidFill>
                  <a:schemeClr val="tx2"/>
                </a:solidFill>
                <a:latin typeface="Source Sans Pro" panose="020F0502020204030204" pitchFamily="34" charset="0"/>
              </a:rPr>
              <a:t>M</a:t>
            </a:r>
            <a:r>
              <a:rPr lang="en-US" sz="1800" b="0" i="0" dirty="0">
                <a:solidFill>
                  <a:schemeClr val="tx2"/>
                </a:solidFill>
                <a:effectLst/>
                <a:latin typeface="Source Sans Pro" panose="020F0502020204030204" pitchFamily="34" charset="0"/>
              </a:rPr>
              <a:t>easuring the </a:t>
            </a:r>
            <a:r>
              <a:rPr lang="en-US" sz="1800" b="0" i="0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impact of your program’s performance </a:t>
            </a:r>
            <a:r>
              <a:rPr lang="en-US" sz="1800" b="0" i="0" dirty="0">
                <a:solidFill>
                  <a:schemeClr val="tx2"/>
                </a:solidFill>
                <a:effectLst/>
                <a:latin typeface="Source Sans Pro" panose="020F0502020204030204" pitchFamily="34" charset="0"/>
              </a:rPr>
              <a:t>can help us understand whether you’re </a:t>
            </a:r>
            <a:r>
              <a:rPr lang="en-US" sz="1800" b="0" i="0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successfully meeting your mission and vision</a:t>
            </a:r>
            <a:r>
              <a:rPr lang="en-US" sz="1800" b="0" i="0" dirty="0">
                <a:solidFill>
                  <a:schemeClr val="tx2"/>
                </a:solidFill>
                <a:effectLst/>
                <a:latin typeface="Source Sans Pro" panose="020F0502020204030204" pitchFamily="34" charset="0"/>
              </a:rPr>
              <a:t>, and how you might </a:t>
            </a:r>
            <a:r>
              <a:rPr lang="en-US" sz="1800" b="0" i="0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adapt to be more successful</a:t>
            </a:r>
            <a:r>
              <a:rPr lang="en-US" sz="1800" b="0" i="0" dirty="0">
                <a:solidFill>
                  <a:schemeClr val="tx2"/>
                </a:solidFill>
                <a:effectLst/>
                <a:latin typeface="Source Sans Pro" panose="020F0502020204030204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F37DB-E693-D3E9-B8E9-8D4FB865B134}"/>
              </a:ext>
            </a:extLst>
          </p:cNvPr>
          <p:cNvSpPr txBox="1"/>
          <p:nvPr/>
        </p:nvSpPr>
        <p:spPr>
          <a:xfrm>
            <a:off x="142612" y="3731656"/>
            <a:ext cx="893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Source Sans Pro" panose="020F0502020204030204" pitchFamily="34" charset="0"/>
              </a:rPr>
              <a:t>The NC Governor’s Crime Commission (GCC)</a:t>
            </a:r>
            <a:r>
              <a:rPr lang="en-US" sz="1800" b="0" i="0" dirty="0">
                <a:solidFill>
                  <a:schemeClr val="tx2"/>
                </a:solidFill>
                <a:effectLst/>
                <a:latin typeface="Source Sans Pro" panose="020F0502020204030204" pitchFamily="34" charset="0"/>
              </a:rPr>
              <a:t> and Federal Funders like the Office on Violence Agains</a:t>
            </a:r>
            <a:r>
              <a:rPr lang="en-US" sz="1800" dirty="0">
                <a:solidFill>
                  <a:schemeClr val="tx2"/>
                </a:solidFill>
                <a:latin typeface="Source Sans Pro" panose="020F0502020204030204" pitchFamily="34" charset="0"/>
              </a:rPr>
              <a:t>t Women (</a:t>
            </a:r>
            <a:r>
              <a:rPr lang="en-US" sz="1800" b="0" i="0" dirty="0">
                <a:solidFill>
                  <a:schemeClr val="tx2"/>
                </a:solidFill>
                <a:effectLst/>
                <a:latin typeface="Source Sans Pro" panose="020F0502020204030204" pitchFamily="34" charset="0"/>
              </a:rPr>
              <a:t>OVW), request performance measurement data as part of grant applications.</a:t>
            </a:r>
          </a:p>
          <a:p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194BDAC-13E9-4C46-C5A4-1873C0C8C449}"/>
              </a:ext>
            </a:extLst>
          </p:cNvPr>
          <p:cNvSpPr/>
          <p:nvPr/>
        </p:nvSpPr>
        <p:spPr>
          <a:xfrm>
            <a:off x="1295400" y="4584186"/>
            <a:ext cx="533400" cy="3599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5E79A9-7FD4-2D50-50AF-A21A9C17EC37}"/>
              </a:ext>
            </a:extLst>
          </p:cNvPr>
          <p:cNvSpPr txBox="1"/>
          <p:nvPr/>
        </p:nvSpPr>
        <p:spPr>
          <a:xfrm>
            <a:off x="2105952" y="4562524"/>
            <a:ext cx="5315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sz="1800" dirty="0"/>
              <a:t>ffectiveness of VAWA funding statewide / nationwide</a:t>
            </a:r>
          </a:p>
          <a:p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B946C19-171B-0735-26D5-39A7AA74C551}"/>
              </a:ext>
            </a:extLst>
          </p:cNvPr>
          <p:cNvSpPr/>
          <p:nvPr/>
        </p:nvSpPr>
        <p:spPr>
          <a:xfrm>
            <a:off x="1295400" y="5172188"/>
            <a:ext cx="533400" cy="3599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384B5DA-EC56-B9F7-8097-9841CDE8A8A2}"/>
              </a:ext>
            </a:extLst>
          </p:cNvPr>
          <p:cNvSpPr/>
          <p:nvPr/>
        </p:nvSpPr>
        <p:spPr>
          <a:xfrm>
            <a:off x="1295400" y="5766903"/>
            <a:ext cx="533400" cy="3599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434A47-17F6-C7AC-21B5-4587559DD64D}"/>
              </a:ext>
            </a:extLst>
          </p:cNvPr>
          <p:cNvSpPr txBox="1"/>
          <p:nvPr/>
        </p:nvSpPr>
        <p:spPr>
          <a:xfrm>
            <a:off x="2105952" y="5162068"/>
            <a:ext cx="4473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Supports continued funding to North Carolina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712D69-6F0A-ADAF-0A9B-E07C88E9E855}"/>
              </a:ext>
            </a:extLst>
          </p:cNvPr>
          <p:cNvSpPr txBox="1"/>
          <p:nvPr/>
        </p:nvSpPr>
        <p:spPr>
          <a:xfrm>
            <a:off x="2105952" y="5743465"/>
            <a:ext cx="6349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data guides funding priorities and is available to public (2022)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450486-879D-4C42-A9D1-51072AAE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5" y="4709417"/>
            <a:ext cx="4734187" cy="48752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</a:rPr>
              <a:t>Missing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02BD0-41C8-4D74-B115-941A6B6E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19,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2F94F3-6C11-41E0-B0B8-172B351B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55D428-E89A-41ED-831B-D898EDF3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DF01AD3-7CD5-3A68-3C3F-5F6F5FFA8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40028"/>
              </p:ext>
            </p:extLst>
          </p:nvPr>
        </p:nvGraphicFramePr>
        <p:xfrm>
          <a:off x="5142072" y="84296"/>
          <a:ext cx="3505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570A9F10-86A4-BCB1-7927-910C575DA731}"/>
              </a:ext>
            </a:extLst>
          </p:cNvPr>
          <p:cNvGrpSpPr/>
          <p:nvPr/>
        </p:nvGrpSpPr>
        <p:grpSpPr>
          <a:xfrm>
            <a:off x="3101548" y="3385843"/>
            <a:ext cx="6071710" cy="2649189"/>
            <a:chOff x="1937657" y="3703745"/>
            <a:chExt cx="5325301" cy="1876757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5194BDAC-13E9-4C46-C5A4-1873C0C8C449}"/>
                </a:ext>
              </a:extLst>
            </p:cNvPr>
            <p:cNvSpPr/>
            <p:nvPr/>
          </p:nvSpPr>
          <p:spPr>
            <a:xfrm>
              <a:off x="1937657" y="5220517"/>
              <a:ext cx="533400" cy="35998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5E79A9-7FD4-2D50-50AF-A21A9C17EC37}"/>
                </a:ext>
              </a:extLst>
            </p:cNvPr>
            <p:cNvSpPr txBox="1"/>
            <p:nvPr/>
          </p:nvSpPr>
          <p:spPr>
            <a:xfrm>
              <a:off x="2475328" y="4488627"/>
              <a:ext cx="3619345" cy="261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FF00"/>
                  </a:solidFill>
                </a:rPr>
                <a:t>Ineffectiveness of VAWA funded programs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9B946C19-171B-0735-26D5-39A7AA74C551}"/>
                </a:ext>
              </a:extLst>
            </p:cNvPr>
            <p:cNvSpPr/>
            <p:nvPr/>
          </p:nvSpPr>
          <p:spPr>
            <a:xfrm>
              <a:off x="1937657" y="4455741"/>
              <a:ext cx="533400" cy="35998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0384B5DA-EC56-B9F7-8097-9841CDE8A8A2}"/>
                </a:ext>
              </a:extLst>
            </p:cNvPr>
            <p:cNvSpPr/>
            <p:nvPr/>
          </p:nvSpPr>
          <p:spPr>
            <a:xfrm>
              <a:off x="1937657" y="3703745"/>
              <a:ext cx="533400" cy="35998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434A47-17F6-C7AC-21B5-4587559DD64D}"/>
                </a:ext>
              </a:extLst>
            </p:cNvPr>
            <p:cNvSpPr txBox="1"/>
            <p:nvPr/>
          </p:nvSpPr>
          <p:spPr>
            <a:xfrm>
              <a:off x="2471057" y="3740847"/>
              <a:ext cx="3155778" cy="457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FF00"/>
                  </a:solidFill>
                </a:rPr>
                <a:t>Decreased funding to North Carolina</a:t>
              </a:r>
            </a:p>
            <a:p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712D69-6F0A-ADAF-0A9B-E07C88E9E855}"/>
                </a:ext>
              </a:extLst>
            </p:cNvPr>
            <p:cNvSpPr txBox="1"/>
            <p:nvPr/>
          </p:nvSpPr>
          <p:spPr>
            <a:xfrm>
              <a:off x="2471057" y="5278100"/>
              <a:ext cx="4791901" cy="261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Victims needs are lost/ignored/not accurately conveyed </a:t>
              </a:r>
            </a:p>
          </p:txBody>
        </p:sp>
      </p:grpSp>
      <p:sp>
        <p:nvSpPr>
          <p:cNvPr id="2" name="Title 5">
            <a:extLst>
              <a:ext uri="{FF2B5EF4-FFF2-40B4-BE49-F238E27FC236}">
                <a16:creationId xmlns:a16="http://schemas.microsoft.com/office/drawing/2014/main" id="{2DDE7E78-1CC2-F937-22CF-7F4D81CC16F2}"/>
              </a:ext>
            </a:extLst>
          </p:cNvPr>
          <p:cNvSpPr txBox="1">
            <a:spLocks/>
          </p:cNvSpPr>
          <p:nvPr/>
        </p:nvSpPr>
        <p:spPr>
          <a:xfrm>
            <a:off x="150427" y="3078626"/>
            <a:ext cx="4734187" cy="55991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</a:rPr>
              <a:t>Late 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554B407F-00BE-5040-342F-C257824FADA4}"/>
              </a:ext>
            </a:extLst>
          </p:cNvPr>
          <p:cNvSpPr txBox="1">
            <a:spLocks/>
          </p:cNvSpPr>
          <p:nvPr/>
        </p:nvSpPr>
        <p:spPr>
          <a:xfrm>
            <a:off x="159277" y="1110159"/>
            <a:ext cx="6640475" cy="70023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Incomplete/Inaccurate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F17ECB-48AC-E31C-C3EE-420568A384C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alphaModFix amt="8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20" y="5152202"/>
            <a:ext cx="1960896" cy="980448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18F0DB-3768-37D0-DFC3-867A7D1EB1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615" y="3564885"/>
            <a:ext cx="2122385" cy="9958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D4940D-CAF2-351B-F983-EFA982CC83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615" y="1685962"/>
            <a:ext cx="1653342" cy="1471442"/>
          </a:xfrm>
          <a:prstGeom prst="rect">
            <a:avLst/>
          </a:prstGeom>
        </p:spPr>
      </p:pic>
      <p:sp>
        <p:nvSpPr>
          <p:cNvPr id="31" name="Title 5">
            <a:extLst>
              <a:ext uri="{FF2B5EF4-FFF2-40B4-BE49-F238E27FC236}">
                <a16:creationId xmlns:a16="http://schemas.microsoft.com/office/drawing/2014/main" id="{DE15986C-CE8D-F88E-99B9-DA4D35D94C3F}"/>
              </a:ext>
            </a:extLst>
          </p:cNvPr>
          <p:cNvSpPr txBox="1">
            <a:spLocks/>
          </p:cNvSpPr>
          <p:nvPr/>
        </p:nvSpPr>
        <p:spPr>
          <a:xfrm>
            <a:off x="142612" y="109417"/>
            <a:ext cx="4734187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lang="en-US" dirty="0"/>
              <a:t>What happens if…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33154BB-62B5-F0FB-0ADA-76B0166374E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97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9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7185" y="238650"/>
            <a:ext cx="3678871" cy="2949440"/>
          </a:xfrm>
          <a:prstGeom prst="rect">
            <a:avLst/>
          </a:prstGeom>
          <a:solidFill>
            <a:srgbClr val="002060">
              <a:alpha val="20000"/>
            </a:srgbClr>
          </a:solidFill>
          <a:effectLst>
            <a:outerShdw blurRad="50800" dist="50800" dir="5400000" algn="ctr" rotWithShape="0">
              <a:srgbClr val="FFFF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6364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STOP Reporting Requirements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-109176" y="1572504"/>
            <a:ext cx="9708614" cy="5334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109728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09728" indent="0" algn="ctr">
              <a:buNone/>
            </a:pPr>
            <a:r>
              <a:rPr lang="en-US" sz="2400" u="sng" dirty="0"/>
              <a:t>Grant Period of Performance: </a:t>
            </a:r>
          </a:p>
          <a:p>
            <a:pPr marL="109728" indent="0" algn="ctr">
              <a:buNone/>
            </a:pPr>
            <a:r>
              <a:rPr lang="en-US" sz="2400" dirty="0">
                <a:solidFill>
                  <a:schemeClr val="accent6"/>
                </a:solidFill>
              </a:rPr>
              <a:t>10/1/24 – 9/30/25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1</a:t>
            </a:r>
            <a:r>
              <a:rPr lang="en-US" sz="2400" baseline="30000" dirty="0">
                <a:solidFill>
                  <a:srgbClr val="00B0F0"/>
                </a:solidFill>
              </a:rPr>
              <a:t>st</a:t>
            </a:r>
            <a:r>
              <a:rPr lang="en-US" sz="2400" dirty="0">
                <a:solidFill>
                  <a:srgbClr val="00B0F0"/>
                </a:solidFill>
              </a:rPr>
              <a:t> Reporting Period </a:t>
            </a:r>
            <a:r>
              <a:rPr lang="en-US" sz="2400" dirty="0"/>
              <a:t>: Oct 1 – Dec 31 (1</a:t>
            </a:r>
            <a:r>
              <a:rPr lang="en-US" sz="2400" baseline="30000" dirty="0"/>
              <a:t>st</a:t>
            </a:r>
            <a:r>
              <a:rPr lang="en-US" sz="2400" dirty="0"/>
              <a:t> 3 months)  </a:t>
            </a:r>
            <a:r>
              <a:rPr lang="en-US" sz="2400" b="1" dirty="0">
                <a:solidFill>
                  <a:srgbClr val="FFFF00"/>
                </a:solidFill>
              </a:rPr>
              <a:t>Due Jan 30</a:t>
            </a:r>
            <a:r>
              <a:rPr lang="en-US" sz="2400" b="1" baseline="30000" dirty="0">
                <a:solidFill>
                  <a:srgbClr val="FFFF00"/>
                </a:solidFill>
              </a:rPr>
              <a:t>th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2</a:t>
            </a:r>
            <a:r>
              <a:rPr lang="en-US" sz="2400" baseline="30000" dirty="0">
                <a:solidFill>
                  <a:srgbClr val="00B0F0"/>
                </a:solidFill>
              </a:rPr>
              <a:t>nd</a:t>
            </a:r>
            <a:r>
              <a:rPr lang="en-US" sz="2400" dirty="0">
                <a:solidFill>
                  <a:srgbClr val="00B0F0"/>
                </a:solidFill>
              </a:rPr>
              <a:t> Reporting Period</a:t>
            </a:r>
            <a:r>
              <a:rPr lang="en-US" sz="2400" dirty="0"/>
              <a:t>: Jan 1 – Sept 30 (last 9 months) </a:t>
            </a:r>
            <a:r>
              <a:rPr lang="en-US" sz="2300" b="1" dirty="0">
                <a:solidFill>
                  <a:srgbClr val="FFFF00"/>
                </a:solidFill>
              </a:rPr>
              <a:t>Due October</a:t>
            </a:r>
            <a:r>
              <a:rPr lang="en-US" sz="2400" b="1" dirty="0">
                <a:solidFill>
                  <a:srgbClr val="FFFF00"/>
                </a:solidFill>
              </a:rPr>
              <a:t> 30</a:t>
            </a:r>
            <a:r>
              <a:rPr lang="en-US" sz="2400" b="1" baseline="30000" dirty="0">
                <a:solidFill>
                  <a:srgbClr val="FFFF00"/>
                </a:solidFill>
              </a:rPr>
              <a:t>th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</a:p>
          <a:p>
            <a:pPr marL="109728" indent="0">
              <a:buNone/>
            </a:pPr>
            <a:endParaRPr lang="en-US" sz="2400" u="sng" baseline="30000" dirty="0"/>
          </a:p>
          <a:p>
            <a:endParaRPr lang="en-US" sz="2400" u="sng" baseline="300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2"/>
            <a:endParaRPr lang="en-US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24639-B9A5-4089-A533-7C75AECA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19,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D1FCD8-EC8F-4916-B787-E436AE52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664487-224F-444D-8EFE-BB2A23EE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FE8F05-F5D2-9B97-AF60-D2C7A6F04EE8}"/>
              </a:ext>
            </a:extLst>
          </p:cNvPr>
          <p:cNvSpPr txBox="1"/>
          <p:nvPr/>
        </p:nvSpPr>
        <p:spPr>
          <a:xfrm>
            <a:off x="130968" y="4508660"/>
            <a:ext cx="3289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562C48-DBF8-C7E0-EC0C-F67699E3B289}"/>
              </a:ext>
            </a:extLst>
          </p:cNvPr>
          <p:cNvSpPr txBox="1"/>
          <p:nvPr/>
        </p:nvSpPr>
        <p:spPr>
          <a:xfrm>
            <a:off x="339538" y="1495675"/>
            <a:ext cx="8575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Reports are due annually at the beginning of the year, and again </a:t>
            </a:r>
            <a:r>
              <a:rPr lang="en-US" sz="2400" dirty="0">
                <a:solidFill>
                  <a:srgbClr val="FFFF00"/>
                </a:solidFill>
              </a:rPr>
              <a:t>within 30 days of the agreement end date</a:t>
            </a:r>
            <a:r>
              <a:rPr lang="en-US" sz="2400" dirty="0"/>
              <a:t>. </a:t>
            </a:r>
          </a:p>
          <a:p>
            <a:pPr marL="109728" indent="0" algn="ctr">
              <a:buNone/>
            </a:pPr>
            <a:r>
              <a:rPr lang="en-US" sz="2400" dirty="0"/>
              <a:t>	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22A3657-9DC9-B1B8-64E8-1BDD11386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4" y="106047"/>
            <a:ext cx="2629327" cy="332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STOP Reporting Requirements</a:t>
            </a:r>
            <a:br>
              <a:rPr lang="en-US" dirty="0"/>
            </a:b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24639-B9A5-4089-A533-7C75AECA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19,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D1FCD8-EC8F-4916-B787-E436AE52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664487-224F-444D-8EFE-BB2A23EE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FE8F05-F5D2-9B97-AF60-D2C7A6F04EE8}"/>
              </a:ext>
            </a:extLst>
          </p:cNvPr>
          <p:cNvSpPr txBox="1"/>
          <p:nvPr/>
        </p:nvSpPr>
        <p:spPr>
          <a:xfrm>
            <a:off x="130968" y="4508660"/>
            <a:ext cx="3289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85D3C-C277-DA2C-A293-E03E4ED60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846138"/>
            <a:ext cx="4387468" cy="5746888"/>
          </a:xfrm>
          <a:prstGeom prst="rect">
            <a:avLst/>
          </a:prstGeom>
        </p:spPr>
      </p:pic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D84B21EE-9E96-66D8-9191-484A8DF9761B}"/>
              </a:ext>
            </a:extLst>
          </p:cNvPr>
          <p:cNvSpPr/>
          <p:nvPr/>
        </p:nvSpPr>
        <p:spPr>
          <a:xfrm>
            <a:off x="838200" y="1752599"/>
            <a:ext cx="173832" cy="1676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CCCD36E1-0BB4-8F5C-C0B2-BF0FB96FDAD4}"/>
              </a:ext>
            </a:extLst>
          </p:cNvPr>
          <p:cNvSpPr/>
          <p:nvPr/>
        </p:nvSpPr>
        <p:spPr>
          <a:xfrm>
            <a:off x="838200" y="1447800"/>
            <a:ext cx="173832" cy="167640"/>
          </a:xfrm>
          <a:prstGeom prst="flowChartConnector">
            <a:avLst/>
          </a:prstGeom>
          <a:solidFill>
            <a:srgbClr val="409669"/>
          </a:solidFill>
          <a:ln>
            <a:solidFill>
              <a:srgbClr val="498D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A7CBC6-BAAD-E503-C75F-FA515B482844}"/>
              </a:ext>
            </a:extLst>
          </p:cNvPr>
          <p:cNvSpPr txBox="1"/>
          <p:nvPr/>
        </p:nvSpPr>
        <p:spPr>
          <a:xfrm>
            <a:off x="279506" y="1267662"/>
            <a:ext cx="405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October 30</a:t>
            </a:r>
            <a:r>
              <a:rPr lang="en-US" sz="2400" baseline="30000" dirty="0"/>
              <a:t>th   </a:t>
            </a:r>
          </a:p>
          <a:p>
            <a:pPr marL="109728" indent="0">
              <a:buNone/>
            </a:pPr>
            <a:r>
              <a:rPr lang="en-US" sz="2400" dirty="0"/>
              <a:t>	 January 30</a:t>
            </a:r>
            <a:r>
              <a:rPr lang="en-US" sz="2400" baseline="30000" dirty="0"/>
              <a:t>th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63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9000"/>
                    </a14:imgEffect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-11493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Accessing the STOP Report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-104601" y="457200"/>
            <a:ext cx="9186906" cy="355632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1. </a:t>
            </a:r>
            <a:r>
              <a:rPr lang="en-US" sz="2000" u="sng" dirty="0">
                <a:solidFill>
                  <a:srgbClr val="0070C0"/>
                </a:solidFill>
              </a:rPr>
              <a:t>New Reporting Tool </a:t>
            </a:r>
            <a:r>
              <a:rPr lang="en-US" sz="2000" dirty="0"/>
              <a:t>: VAWA partners at the University of Maine and the Catherine Cutler Institute oversee the Measuring Effectiveness Initiative and have created a tool where all performance data will be submitted.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2. GCC VAWA Planner will have an account to create subrecipient report links and monitor submissions.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3. Subgrantees will use the link provided</a:t>
            </a:r>
          </a:p>
          <a:p>
            <a:pPr marL="109728" indent="0">
              <a:buNone/>
            </a:pPr>
            <a:r>
              <a:rPr lang="en-US" sz="2000" dirty="0"/>
              <a:t>     by GCC VAWA Planner to access a blank</a:t>
            </a:r>
          </a:p>
          <a:p>
            <a:pPr marL="109728" indent="0">
              <a:buNone/>
            </a:pPr>
            <a:r>
              <a:rPr lang="en-US" sz="2000" dirty="0"/>
              <a:t>     report and submit report data.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FAEFB-A494-4307-A15B-E04820F2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19,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1ABBA-6206-472B-A1E6-9416747B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7EAD22E-05C5-4B66-A676-9496F757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E39A7CE-041D-28EA-B872-7EC0C2A337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35" y="2622221"/>
            <a:ext cx="4339097" cy="3556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C8D391-846A-405C-DCBA-6688A911DB9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2000"/>
          </a:blip>
          <a:stretch>
            <a:fillRect/>
          </a:stretch>
        </p:blipFill>
        <p:spPr>
          <a:xfrm>
            <a:off x="1524000" y="4291177"/>
            <a:ext cx="2066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2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-11493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Accessing the STOP Report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FAEFB-A494-4307-A15B-E04820F2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19,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1ABBA-6206-472B-A1E6-9416747B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7EAD22E-05C5-4B66-A676-9496F757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D02A6F-DC54-A480-634A-27D95B8AB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4" y="1093014"/>
            <a:ext cx="8986408" cy="5680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F1B07F-6270-9A5F-A028-8275AC4F0517}"/>
              </a:ext>
            </a:extLst>
          </p:cNvPr>
          <p:cNvSpPr txBox="1"/>
          <p:nvPr/>
        </p:nvSpPr>
        <p:spPr>
          <a:xfrm>
            <a:off x="130968" y="72745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Baguet Script" panose="020F0502020204030204" pitchFamily="2" charset="0"/>
              </a:rPr>
              <a:t>Email Reminders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4933CA-0311-AB52-40AC-AE4BB17BF0C6}"/>
              </a:ext>
            </a:extLst>
          </p:cNvPr>
          <p:cNvSpPr txBox="1"/>
          <p:nvPr/>
        </p:nvSpPr>
        <p:spPr>
          <a:xfrm>
            <a:off x="18361" y="3810000"/>
            <a:ext cx="9448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10000"/>
                  </a:schemeClr>
                </a:solidFill>
              </a:rPr>
              <a:t>Greetings STOP Subrecipient,</a:t>
            </a:r>
          </a:p>
          <a:p>
            <a:endParaRPr lang="en-US" sz="12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1200" dirty="0">
                <a:solidFill>
                  <a:schemeClr val="tx2">
                    <a:lumMod val="10000"/>
                  </a:schemeClr>
                </a:solidFill>
              </a:rPr>
              <a:t>Your VAWA STOP Progress Report for the period covering </a:t>
            </a:r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October 1, 2024-December 30</a:t>
            </a:r>
            <a:r>
              <a:rPr lang="en-US" sz="1200" b="1" baseline="300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th</a:t>
            </a:r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2024 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</a:rPr>
              <a:t>is due</a:t>
            </a:r>
          </a:p>
          <a:p>
            <a:r>
              <a:rPr lang="en-US" sz="1200" dirty="0">
                <a:solidFill>
                  <a:schemeClr val="tx2">
                    <a:lumMod val="10000"/>
                  </a:schemeClr>
                </a:solidFill>
              </a:rPr>
              <a:t>No later than </a:t>
            </a:r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January 30</a:t>
            </a:r>
            <a:r>
              <a:rPr lang="en-US" sz="1200" b="1" baseline="300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th</a:t>
            </a:r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2025.  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</a:rPr>
              <a:t>Use the link provided to access your Progress Report Form </a:t>
            </a:r>
            <a:r>
              <a:rPr lang="en-US" sz="1200" u="sng" dirty="0">
                <a:solidFill>
                  <a:srgbClr val="0070C0"/>
                </a:solidFill>
              </a:rPr>
              <a:t>STOP Subgrantee Report Form_ee544w6</a:t>
            </a:r>
          </a:p>
          <a:p>
            <a:endParaRPr lang="en-US" sz="1200" dirty="0">
              <a:solidFill>
                <a:schemeClr val="tx2">
                  <a:lumMod val="10000"/>
                </a:schemeClr>
              </a:solidFill>
              <a:highlight>
                <a:srgbClr val="FFFF00"/>
              </a:highlight>
            </a:endParaRPr>
          </a:p>
          <a:p>
            <a:r>
              <a:rPr lang="en-US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Helpful tools and resources to assist you with reporting:</a:t>
            </a:r>
          </a:p>
          <a:p>
            <a:endParaRPr lang="en-US" sz="12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1200" b="1" u="sng" dirty="0">
                <a:solidFill>
                  <a:schemeClr val="tx2">
                    <a:lumMod val="10000"/>
                  </a:schemeClr>
                </a:solidFill>
              </a:rPr>
              <a:t>If you have question, concerns, need assistance or do not think you will be able to submit your report on time, please contact me </a:t>
            </a:r>
          </a:p>
          <a:p>
            <a:r>
              <a:rPr lang="en-US" sz="1200" b="1" u="sng" dirty="0">
                <a:solidFill>
                  <a:schemeClr val="tx2">
                    <a:lumMod val="10000"/>
                  </a:schemeClr>
                </a:solidFill>
              </a:rPr>
              <a:t>as soon as possible.</a:t>
            </a:r>
          </a:p>
          <a:p>
            <a:endParaRPr lang="en-US" sz="1200" b="1" dirty="0">
              <a:solidFill>
                <a:schemeClr val="tx2">
                  <a:lumMod val="10000"/>
                </a:schemeClr>
              </a:solidFill>
              <a:highlight>
                <a:srgbClr val="FFFF00"/>
              </a:highlight>
            </a:endParaRPr>
          </a:p>
          <a:p>
            <a:endParaRPr lang="en-US" sz="1200" b="1" dirty="0">
              <a:solidFill>
                <a:schemeClr val="tx2">
                  <a:lumMod val="1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86C89-F04C-F715-2C1E-ADA90192EF90}"/>
              </a:ext>
            </a:extLst>
          </p:cNvPr>
          <p:cNvSpPr txBox="1"/>
          <p:nvPr/>
        </p:nvSpPr>
        <p:spPr>
          <a:xfrm>
            <a:off x="1752600" y="3115199"/>
            <a:ext cx="1233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</a:rPr>
              <a:t>Grant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35336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673D1B2-FCC2-AEC4-57ED-28EA25D0A2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" y="927342"/>
            <a:ext cx="5413665" cy="53231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0612" y="-76200"/>
            <a:ext cx="8229600" cy="1143000"/>
          </a:xfrm>
        </p:spPr>
        <p:txBody>
          <a:bodyPr/>
          <a:lstStyle/>
          <a:p>
            <a:r>
              <a:rPr lang="en-US" dirty="0"/>
              <a:t>Completing the STOP Report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5142826" y="2004953"/>
            <a:ext cx="4114800" cy="4953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2000" u="sng" baseline="30000" dirty="0">
              <a:solidFill>
                <a:schemeClr val="tx1">
                  <a:lumMod val="95000"/>
                </a:schemeClr>
              </a:solidFill>
            </a:endParaRPr>
          </a:p>
          <a:p>
            <a:pPr marL="109728" indent="0">
              <a:buNone/>
            </a:pPr>
            <a:endParaRPr lang="en-US" sz="2300" u="sng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393192" lvl="1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Subgrant Number = Agreement ID (200007xxxx)-add all active grants</a:t>
            </a:r>
          </a:p>
          <a:p>
            <a:pPr marL="393192" lvl="1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393192" lvl="1" indent="0">
              <a:buNone/>
            </a:pPr>
            <a:r>
              <a:rPr lang="en-US" dirty="0">
                <a:solidFill>
                  <a:srgbClr val="FFFF00"/>
                </a:solidFill>
              </a:rPr>
              <a:t>*Read each question carefully, as some questions have changed, and some are new.</a:t>
            </a:r>
          </a:p>
          <a:p>
            <a:pPr lvl="1"/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69FEE-C792-48AD-A084-7260E72D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19, 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7CD2208-42F9-47EE-BA4F-306F3AA1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F11D99-EED7-4BDB-8532-3BADED72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BC450A1-6689-FD93-B00D-7E8DAEB55CC6}"/>
              </a:ext>
            </a:extLst>
          </p:cNvPr>
          <p:cNvSpPr txBox="1">
            <a:spLocks/>
          </p:cNvSpPr>
          <p:nvPr/>
        </p:nvSpPr>
        <p:spPr>
          <a:xfrm>
            <a:off x="3200400" y="-523134"/>
            <a:ext cx="7734056" cy="289968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en-US" sz="2300" dirty="0">
              <a:solidFill>
                <a:schemeClr val="tx1">
                  <a:lumMod val="95000"/>
                </a:schemeClr>
              </a:solidFill>
            </a:endParaRPr>
          </a:p>
          <a:p>
            <a:pPr marL="109728" indent="0" algn="ctr">
              <a:buFont typeface="Wingdings 3"/>
              <a:buNone/>
            </a:pPr>
            <a:endParaRPr lang="en-US" sz="2300" dirty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>
                  <a:lumMod val="95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2300" u="sng" dirty="0">
                <a:solidFill>
                  <a:schemeClr val="tx1">
                    <a:lumMod val="95000"/>
                  </a:schemeClr>
                </a:solidFill>
              </a:rPr>
              <a:t>1</a:t>
            </a:r>
            <a:r>
              <a:rPr lang="en-US" sz="2300" u="sng" baseline="30000" dirty="0">
                <a:solidFill>
                  <a:schemeClr val="tx1">
                    <a:lumMod val="95000"/>
                  </a:schemeClr>
                </a:solidFill>
              </a:rPr>
              <a:t>st</a:t>
            </a:r>
            <a:r>
              <a:rPr lang="en-US" sz="2300" u="sng" dirty="0">
                <a:solidFill>
                  <a:schemeClr val="tx1">
                    <a:lumMod val="95000"/>
                  </a:schemeClr>
                </a:solidFill>
              </a:rPr>
              <a:t> Reporting Period : </a:t>
            </a:r>
          </a:p>
          <a:p>
            <a:pPr marL="109728" indent="0" algn="ctr">
              <a:buNone/>
            </a:pP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Oct 1, </a:t>
            </a:r>
            <a:r>
              <a:rPr lang="en-US" sz="2300" dirty="0">
                <a:solidFill>
                  <a:srgbClr val="00B0F0"/>
                </a:solidFill>
              </a:rPr>
              <a:t>2024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 – Dec 31, 2024</a:t>
            </a:r>
          </a:p>
          <a:p>
            <a:pPr marL="109728" indent="0" algn="ctr">
              <a:buNone/>
            </a:pPr>
            <a:r>
              <a:rPr lang="en-US" sz="2300" u="sng" dirty="0">
                <a:solidFill>
                  <a:schemeClr val="tx1">
                    <a:lumMod val="95000"/>
                  </a:schemeClr>
                </a:solidFill>
              </a:rPr>
              <a:t>2</a:t>
            </a:r>
            <a:r>
              <a:rPr lang="en-US" sz="2300" u="sng" baseline="30000" dirty="0">
                <a:solidFill>
                  <a:schemeClr val="tx1">
                    <a:lumMod val="95000"/>
                  </a:schemeClr>
                </a:solidFill>
              </a:rPr>
              <a:t>nd</a:t>
            </a:r>
            <a:r>
              <a:rPr lang="en-US" sz="2300" u="sng" dirty="0">
                <a:solidFill>
                  <a:schemeClr val="tx1">
                    <a:lumMod val="95000"/>
                  </a:schemeClr>
                </a:solidFill>
              </a:rPr>
              <a:t> Reporting Period: </a:t>
            </a:r>
          </a:p>
          <a:p>
            <a:pPr marL="109728" indent="0" algn="ctr">
              <a:buNone/>
            </a:pP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Jan 1, </a:t>
            </a:r>
            <a:r>
              <a:rPr lang="en-US" sz="2300" dirty="0">
                <a:solidFill>
                  <a:srgbClr val="00B0F0"/>
                </a:solidFill>
              </a:rPr>
              <a:t>2025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– Sept 30, 2025</a:t>
            </a:r>
            <a:endParaRPr lang="en-US" sz="2300" u="sng" baseline="30000" dirty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>
                  <a:lumMod val="95000"/>
                </a:schemeClr>
              </a:solidFill>
            </a:endParaRPr>
          </a:p>
          <a:p>
            <a:pPr lvl="2" algn="ctr"/>
            <a:endParaRPr lang="en-US" sz="23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9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53F342-713C-46BA-8862-DF4014BB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STOP Report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707C5-B4C5-4A97-93FB-EED2658C6FF1}"/>
              </a:ext>
            </a:extLst>
          </p:cNvPr>
          <p:cNvSpPr txBox="1"/>
          <p:nvPr/>
        </p:nvSpPr>
        <p:spPr>
          <a:xfrm>
            <a:off x="725310" y="196420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 sure that the Statutory Purpose Area(s) that you select are consistent with those selected in your application.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F9AE6F-6214-4B5C-A672-B030F1EEDE50}"/>
              </a:ext>
            </a:extLst>
          </p:cNvPr>
          <p:cNvSpPr txBox="1"/>
          <p:nvPr/>
        </p:nvSpPr>
        <p:spPr>
          <a:xfrm>
            <a:off x="725310" y="1295400"/>
            <a:ext cx="285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Purpose Areas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185C949-8E7D-4EDF-9E87-D182D72C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19, 2024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5D0393B-A370-4465-A787-F3EAD6AA3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Governor’s Crime Commission  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4EEE93F-3D33-4D1D-ACE9-2BE2EEB0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Graphical user interface, text, application, email">
            <a:extLst>
              <a:ext uri="{FF2B5EF4-FFF2-40B4-BE49-F238E27FC236}">
                <a16:creationId xmlns:a16="http://schemas.microsoft.com/office/drawing/2014/main" id="{3782C194-21F7-6003-7560-2662ED96E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02" y="2819400"/>
            <a:ext cx="642694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55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Stheme">
  <a:themeElements>
    <a:clrScheme name="Custom 2">
      <a:dk1>
        <a:srgbClr val="39639D"/>
      </a:dk1>
      <a:lt1>
        <a:sysClr val="window" lastClr="FFFFFF"/>
      </a:lt1>
      <a:dk2>
        <a:srgbClr val="464646"/>
      </a:dk2>
      <a:lt2>
        <a:srgbClr val="DEF5FA"/>
      </a:lt2>
      <a:accent1>
        <a:srgbClr val="DA1F28"/>
      </a:accent1>
      <a:accent2>
        <a:srgbClr val="DA1F28"/>
      </a:accent2>
      <a:accent3>
        <a:srgbClr val="DA1F28"/>
      </a:accent3>
      <a:accent4>
        <a:srgbClr val="DA1F28"/>
      </a:accent4>
      <a:accent5>
        <a:srgbClr val="DA1F28"/>
      </a:accent5>
      <a:accent6>
        <a:srgbClr val="DA1F28"/>
      </a:accent6>
      <a:hlink>
        <a:srgbClr val="DA1F28"/>
      </a:hlink>
      <a:folHlink>
        <a:srgbClr val="DA1F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70841FF0285448BB5F1DABD216D88" ma:contentTypeVersion="11" ma:contentTypeDescription="Create a new document." ma:contentTypeScope="" ma:versionID="9fb6f173cd703593d3a9bd72b1723d80">
  <xsd:schema xmlns:xsd="http://www.w3.org/2001/XMLSchema" xmlns:xs="http://www.w3.org/2001/XMLSchema" xmlns:p="http://schemas.microsoft.com/office/2006/metadata/properties" xmlns:ns2="898b4f5b-18f8-4bb5-ba37-538feb1a53df" xmlns:ns3="c1f34c2f-a520-4fb3-8cef-e10acb425ad6" targetNamespace="http://schemas.microsoft.com/office/2006/metadata/properties" ma:root="true" ma:fieldsID="cb9549a831ff12465955d9af28981fa2" ns2:_="" ns3:_="">
    <xsd:import namespace="898b4f5b-18f8-4bb5-ba37-538feb1a53df"/>
    <xsd:import namespace="c1f34c2f-a520-4fb3-8cef-e10acb425ad6"/>
    <xsd:element name="properties">
      <xsd:complexType>
        <xsd:sequence>
          <xsd:element name="documentManagement">
            <xsd:complexType>
              <xsd:all>
                <xsd:element ref="ns2:News_x0020_Articles" minOccurs="0"/>
                <xsd:element ref="ns2:Internal_x0020_use" minOccurs="0"/>
                <xsd:element ref="ns2:Divi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b4f5b-18f8-4bb5-ba37-538feb1a53df" elementFormDefault="qualified">
    <xsd:import namespace="http://schemas.microsoft.com/office/2006/documentManagement/types"/>
    <xsd:import namespace="http://schemas.microsoft.com/office/infopath/2007/PartnerControls"/>
    <xsd:element name="News_x0020_Articles" ma:index="8" nillable="true" ma:displayName="News Articles" ma:default="0" ma:description="News Article information requested." ma:internalName="News_x0020_Articles">
      <xsd:simpleType>
        <xsd:restriction base="dms:Boolean"/>
      </xsd:simpleType>
    </xsd:element>
    <xsd:element name="Internal_x0020_use" ma:index="9" nillable="true" ma:displayName="Internal use" ma:default="1" ma:description="File meant for Comms Office use only" ma:internalName="Internal_x0020_use">
      <xsd:simpleType>
        <xsd:restriction base="dms:Boolean"/>
      </xsd:simpleType>
    </xsd:element>
    <xsd:element name="Division" ma:index="10" nillable="true" ma:displayName="Division" ma:description="Agency/unit represented in document" ma:internalName="Divisio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C Commission"/>
                    <xsd:enumeration value="Administration"/>
                    <xsd:enumeration value="ALE"/>
                    <xsd:enumeration value="Communications"/>
                    <xsd:enumeration value="Community Corrections"/>
                    <xsd:enumeration value="Emergency Management"/>
                    <xsd:enumeration value="Gov Crime Commission"/>
                    <xsd:enumeration value="Juvenile Justice"/>
                    <xsd:enumeration value="National Guard"/>
                    <xsd:enumeration value="Other"/>
                    <xsd:enumeration value="Prisons"/>
                    <xsd:enumeration value="Private Protective/Alarm Systems"/>
                    <xsd:enumeration value="SBI"/>
                    <xsd:enumeration value="State Capitol Police"/>
                    <xsd:enumeration value="State Highway Patrol"/>
                    <xsd:enumeration value="Victim Services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34c2f-a520-4fb3-8cef-e10acb425a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vision xmlns="898b4f5b-18f8-4bb5-ba37-538feb1a53df">
      <Value>Communications</Value>
    </Division>
    <News_x0020_Articles xmlns="898b4f5b-18f8-4bb5-ba37-538feb1a53df">false</News_x0020_Articles>
    <Internal_x0020_use xmlns="898b4f5b-18f8-4bb5-ba37-538feb1a53df">true</Internal_x0020_use>
    <SharedWithUsers xmlns="c1f34c2f-a520-4fb3-8cef-e10acb425ad6">
      <UserInfo>
        <DisplayName>Valand, Caroline</DisplayName>
        <AccountId>1187</AccountId>
        <AccountType/>
      </UserInfo>
      <UserInfo>
        <DisplayName>Johnson, Angel</DisplayName>
        <AccountId>1188</AccountId>
        <AccountType/>
      </UserInfo>
      <UserInfo>
        <DisplayName>Harrington, Betty</DisplayName>
        <AccountId>229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6C925F5-A9C2-456D-A70F-6CAD98AAF1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12DC19-559D-4EF8-AB19-208AAD76C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b4f5b-18f8-4bb5-ba37-538feb1a53df"/>
    <ds:schemaRef ds:uri="c1f34c2f-a520-4fb3-8cef-e10acb425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F1444-3C09-46D0-98FE-C246871789F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c1f34c2f-a520-4fb3-8cef-e10acb425ad6"/>
    <ds:schemaRef ds:uri="898b4f5b-18f8-4bb5-ba37-538feb1a53d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DPStheme</Template>
  <TotalTime>2446</TotalTime>
  <Words>1306</Words>
  <Application>Microsoft Office PowerPoint</Application>
  <PresentationFormat>On-screen Show (4:3)</PresentationFormat>
  <Paragraphs>231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Baguet Script</vt:lpstr>
      <vt:lpstr>Calibri</vt:lpstr>
      <vt:lpstr>Source Sans Pro</vt:lpstr>
      <vt:lpstr>Times New Roman</vt:lpstr>
      <vt:lpstr>Verdana</vt:lpstr>
      <vt:lpstr>Wingdings</vt:lpstr>
      <vt:lpstr>Wingdings 2</vt:lpstr>
      <vt:lpstr>Wingdings 3</vt:lpstr>
      <vt:lpstr>DPStheme</vt:lpstr>
      <vt:lpstr>VAWA STOP  Reporting Requirements</vt:lpstr>
      <vt:lpstr>Why do we REPORT?</vt:lpstr>
      <vt:lpstr>Missing</vt:lpstr>
      <vt:lpstr>STOP Reporting Requirements </vt:lpstr>
      <vt:lpstr>STOP Reporting Requirements </vt:lpstr>
      <vt:lpstr>Accessing the STOP Report</vt:lpstr>
      <vt:lpstr>Accessing the STOP Report</vt:lpstr>
      <vt:lpstr>Completing the STOP Report</vt:lpstr>
      <vt:lpstr>Completing the STOP Report</vt:lpstr>
      <vt:lpstr>Completing the STOP Report</vt:lpstr>
      <vt:lpstr>Completing the STOP Report</vt:lpstr>
      <vt:lpstr>Completing the STOP Report</vt:lpstr>
      <vt:lpstr>STOP Progress Report Requirements</vt:lpstr>
      <vt:lpstr>Access to GCC Grants Management System - EBS</vt:lpstr>
      <vt:lpstr>PowerPoint Presentation</vt:lpstr>
      <vt:lpstr>PowerPoint Presentation</vt:lpstr>
      <vt:lpstr> STOP/SASP Report Resources at VAWA MEI</vt:lpstr>
      <vt:lpstr>Reporting Questions</vt:lpstr>
      <vt:lpstr>QUESTIONS?</vt:lpstr>
    </vt:vector>
  </TitlesOfParts>
  <Company>NC CC&amp;PS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Mason, Kathy</dc:creator>
  <cp:lastModifiedBy>Brown-Hairston, Daun</cp:lastModifiedBy>
  <cp:revision>114</cp:revision>
  <dcterms:created xsi:type="dcterms:W3CDTF">2012-07-26T16:23:26Z</dcterms:created>
  <dcterms:modified xsi:type="dcterms:W3CDTF">2024-09-18T21:48:16Z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0x01010047270841FF0285448BB5F1DABD216D88</vt:lpwstr>
  </property>
</Properties>
</file>