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3" r:id="rId2"/>
    <p:sldId id="257" r:id="rId3"/>
    <p:sldId id="258" r:id="rId4"/>
    <p:sldId id="260" r:id="rId5"/>
    <p:sldId id="262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cuments\OYA\NC_day2_slid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cuments\OYA\NC_day2_slides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Use of Static Risk Tools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Sheet1!$G$9:$G$32</c:f>
              <c:numCache>
                <c:formatCode>General</c:formatCode>
                <c:ptCount val="24"/>
                <c:pt idx="23">
                  <c:v>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0531208"/>
        <c:axId val="470533560"/>
      </c:lineChart>
      <c:catAx>
        <c:axId val="4705312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Month in OYA</a:t>
                </a:r>
              </a:p>
              <a:p>
                <a:pPr>
                  <a:defRPr/>
                </a:pP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0533560"/>
        <c:crosses val="autoZero"/>
        <c:auto val="1"/>
        <c:lblAlgn val="ctr"/>
        <c:lblOffset val="100"/>
        <c:noMultiLvlLbl val="0"/>
      </c:catAx>
      <c:valAx>
        <c:axId val="470533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Recidivism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0531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Different Youth with Same Exit Risk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Sheet1!$F$97:$F$120</c:f>
              <c:numCache>
                <c:formatCode>General</c:formatCode>
                <c:ptCount val="24"/>
                <c:pt idx="0">
                  <c:v>32</c:v>
                </c:pt>
                <c:pt idx="1">
                  <c:v>32</c:v>
                </c:pt>
                <c:pt idx="2">
                  <c:v>32</c:v>
                </c:pt>
                <c:pt idx="3">
                  <c:v>32</c:v>
                </c:pt>
                <c:pt idx="4">
                  <c:v>32</c:v>
                </c:pt>
                <c:pt idx="5">
                  <c:v>32</c:v>
                </c:pt>
                <c:pt idx="6">
                  <c:v>32</c:v>
                </c:pt>
                <c:pt idx="7">
                  <c:v>32</c:v>
                </c:pt>
                <c:pt idx="8">
                  <c:v>32</c:v>
                </c:pt>
                <c:pt idx="9">
                  <c:v>32</c:v>
                </c:pt>
                <c:pt idx="10">
                  <c:v>32</c:v>
                </c:pt>
                <c:pt idx="11">
                  <c:v>32</c:v>
                </c:pt>
                <c:pt idx="12">
                  <c:v>32</c:v>
                </c:pt>
                <c:pt idx="13">
                  <c:v>32</c:v>
                </c:pt>
                <c:pt idx="14">
                  <c:v>32</c:v>
                </c:pt>
                <c:pt idx="15">
                  <c:v>32</c:v>
                </c:pt>
                <c:pt idx="16">
                  <c:v>32</c:v>
                </c:pt>
                <c:pt idx="17">
                  <c:v>32</c:v>
                </c:pt>
                <c:pt idx="18">
                  <c:v>32</c:v>
                </c:pt>
                <c:pt idx="19">
                  <c:v>32</c:v>
                </c:pt>
                <c:pt idx="20">
                  <c:v>32</c:v>
                </c:pt>
                <c:pt idx="21">
                  <c:v>32</c:v>
                </c:pt>
                <c:pt idx="22">
                  <c:v>32</c:v>
                </c:pt>
                <c:pt idx="23">
                  <c:v>32</c:v>
                </c:pt>
              </c:numCache>
            </c:numRef>
          </c:val>
          <c:smooth val="0"/>
        </c:ser>
        <c:ser>
          <c:idx val="2"/>
          <c:order val="1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Sheet1!$G$97:$G$120</c:f>
              <c:numCache>
                <c:formatCode>General</c:formatCode>
                <c:ptCount val="24"/>
                <c:pt idx="0">
                  <c:v>56</c:v>
                </c:pt>
                <c:pt idx="1">
                  <c:v>55</c:v>
                </c:pt>
                <c:pt idx="2">
                  <c:v>54</c:v>
                </c:pt>
                <c:pt idx="3">
                  <c:v>53</c:v>
                </c:pt>
                <c:pt idx="4">
                  <c:v>52</c:v>
                </c:pt>
                <c:pt idx="5">
                  <c:v>51</c:v>
                </c:pt>
                <c:pt idx="6">
                  <c:v>50</c:v>
                </c:pt>
                <c:pt idx="7">
                  <c:v>49</c:v>
                </c:pt>
                <c:pt idx="8">
                  <c:v>48</c:v>
                </c:pt>
                <c:pt idx="9">
                  <c:v>47</c:v>
                </c:pt>
                <c:pt idx="10">
                  <c:v>46</c:v>
                </c:pt>
                <c:pt idx="11">
                  <c:v>45</c:v>
                </c:pt>
                <c:pt idx="12">
                  <c:v>44</c:v>
                </c:pt>
                <c:pt idx="13">
                  <c:v>43</c:v>
                </c:pt>
                <c:pt idx="14">
                  <c:v>42</c:v>
                </c:pt>
                <c:pt idx="15">
                  <c:v>41</c:v>
                </c:pt>
                <c:pt idx="16">
                  <c:v>40</c:v>
                </c:pt>
                <c:pt idx="17">
                  <c:v>39</c:v>
                </c:pt>
                <c:pt idx="18">
                  <c:v>38</c:v>
                </c:pt>
                <c:pt idx="19">
                  <c:v>37</c:v>
                </c:pt>
                <c:pt idx="20">
                  <c:v>36</c:v>
                </c:pt>
                <c:pt idx="21">
                  <c:v>35</c:v>
                </c:pt>
                <c:pt idx="22">
                  <c:v>34</c:v>
                </c:pt>
                <c:pt idx="23">
                  <c:v>33</c:v>
                </c:pt>
              </c:numCache>
            </c:numRef>
          </c:val>
          <c:smooth val="0"/>
        </c:ser>
        <c:ser>
          <c:idx val="3"/>
          <c:order val="2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Sheet1!$H$97:$H$120</c:f>
              <c:numCache>
                <c:formatCode>General</c:formatCode>
                <c:ptCount val="24"/>
                <c:pt idx="0">
                  <c:v>21</c:v>
                </c:pt>
                <c:pt idx="1">
                  <c:v>21</c:v>
                </c:pt>
                <c:pt idx="2">
                  <c:v>22</c:v>
                </c:pt>
                <c:pt idx="3">
                  <c:v>22</c:v>
                </c:pt>
                <c:pt idx="4">
                  <c:v>23</c:v>
                </c:pt>
                <c:pt idx="5">
                  <c:v>23</c:v>
                </c:pt>
                <c:pt idx="6">
                  <c:v>24</c:v>
                </c:pt>
                <c:pt idx="7">
                  <c:v>24</c:v>
                </c:pt>
                <c:pt idx="8">
                  <c:v>25</c:v>
                </c:pt>
                <c:pt idx="9">
                  <c:v>25</c:v>
                </c:pt>
                <c:pt idx="10">
                  <c:v>26</c:v>
                </c:pt>
                <c:pt idx="11">
                  <c:v>26</c:v>
                </c:pt>
                <c:pt idx="12">
                  <c:v>27</c:v>
                </c:pt>
                <c:pt idx="13">
                  <c:v>27</c:v>
                </c:pt>
                <c:pt idx="14">
                  <c:v>28</c:v>
                </c:pt>
                <c:pt idx="15">
                  <c:v>28</c:v>
                </c:pt>
                <c:pt idx="16">
                  <c:v>29</c:v>
                </c:pt>
                <c:pt idx="17">
                  <c:v>29</c:v>
                </c:pt>
                <c:pt idx="18">
                  <c:v>30</c:v>
                </c:pt>
                <c:pt idx="19">
                  <c:v>30</c:v>
                </c:pt>
                <c:pt idx="20">
                  <c:v>31</c:v>
                </c:pt>
                <c:pt idx="21">
                  <c:v>31</c:v>
                </c:pt>
                <c:pt idx="22">
                  <c:v>32</c:v>
                </c:pt>
                <c:pt idx="23">
                  <c:v>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3009096"/>
        <c:axId val="396407768"/>
      </c:lineChart>
      <c:catAx>
        <c:axId val="3930090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Month at OYA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407768"/>
        <c:crosses val="autoZero"/>
        <c:auto val="1"/>
        <c:lblAlgn val="ctr"/>
        <c:lblOffset val="100"/>
        <c:noMultiLvlLbl val="0"/>
      </c:catAx>
      <c:valAx>
        <c:axId val="396407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Recidivism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009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Dynamic Risk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Sheet1!$G$42:$G$65</c:f>
              <c:numCache>
                <c:formatCode>General</c:formatCode>
                <c:ptCount val="24"/>
                <c:pt idx="0">
                  <c:v>42</c:v>
                </c:pt>
                <c:pt idx="1">
                  <c:v>42</c:v>
                </c:pt>
                <c:pt idx="2">
                  <c:v>42</c:v>
                </c:pt>
                <c:pt idx="3">
                  <c:v>38</c:v>
                </c:pt>
                <c:pt idx="4">
                  <c:v>38</c:v>
                </c:pt>
                <c:pt idx="5">
                  <c:v>38</c:v>
                </c:pt>
                <c:pt idx="6">
                  <c:v>30</c:v>
                </c:pt>
                <c:pt idx="7">
                  <c:v>30</c:v>
                </c:pt>
                <c:pt idx="8">
                  <c:v>30</c:v>
                </c:pt>
                <c:pt idx="9">
                  <c:v>30</c:v>
                </c:pt>
                <c:pt idx="10">
                  <c:v>45</c:v>
                </c:pt>
                <c:pt idx="11">
                  <c:v>45</c:v>
                </c:pt>
                <c:pt idx="12">
                  <c:v>45</c:v>
                </c:pt>
                <c:pt idx="13">
                  <c:v>45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  <c:pt idx="17">
                  <c:v>42</c:v>
                </c:pt>
                <c:pt idx="18">
                  <c:v>42</c:v>
                </c:pt>
                <c:pt idx="19">
                  <c:v>42</c:v>
                </c:pt>
                <c:pt idx="20">
                  <c:v>37</c:v>
                </c:pt>
                <c:pt idx="21">
                  <c:v>37</c:v>
                </c:pt>
                <c:pt idx="22">
                  <c:v>37</c:v>
                </c:pt>
                <c:pt idx="23">
                  <c:v>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3614496"/>
        <c:axId val="593619592"/>
      </c:lineChart>
      <c:catAx>
        <c:axId val="5936144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Month at OYA</a:t>
                </a:r>
              </a:p>
              <a:p>
                <a:pPr>
                  <a:defRPr/>
                </a:pP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619592"/>
        <c:crosses val="autoZero"/>
        <c:auto val="1"/>
        <c:lblAlgn val="ctr"/>
        <c:lblOffset val="100"/>
        <c:noMultiLvlLbl val="0"/>
      </c:catAx>
      <c:valAx>
        <c:axId val="593619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Recidivism</a:t>
                </a:r>
              </a:p>
              <a:p>
                <a:pPr>
                  <a:defRPr/>
                </a:pP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61449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0.93725</cdr:x>
      <cdr:y>0.19965</cdr:y>
    </cdr:from>
    <cdr:to>
      <cdr:x>0.99792</cdr:x>
      <cdr:y>0.26563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50091" y="905348"/>
          <a:ext cx="424002" cy="2991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*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0.12632</cdr:x>
      <cdr:y>0.23941</cdr:y>
    </cdr:from>
    <cdr:to>
      <cdr:x>0.27068</cdr:x>
      <cdr:y>0.4428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00101" y="1076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0.13985</cdr:x>
      <cdr:y>0.2161</cdr:y>
    </cdr:from>
    <cdr:to>
      <cdr:x>0.29474</cdr:x>
      <cdr:y>0.27331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85826" y="971550"/>
          <a:ext cx="9810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Family</a:t>
          </a:r>
          <a:r>
            <a:rPr lang="en-US" sz="1100" baseline="0"/>
            <a:t> visits</a:t>
          </a:r>
          <a:endParaRPr lang="en-US" sz="1100"/>
        </a:p>
      </cdr:txBody>
    </cdr:sp>
  </cdr:relSizeAnchor>
  <cdr:relSizeAnchor xmlns:cdr="http://schemas.openxmlformats.org/drawingml/2006/chartDrawing">
    <cdr:from>
      <cdr:x>0.21805</cdr:x>
      <cdr:y>0.31144</cdr:y>
    </cdr:from>
    <cdr:to>
      <cdr:x>0.36241</cdr:x>
      <cdr:y>0.36653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381126" y="1400175"/>
          <a:ext cx="91440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0.24361</cdr:x>
      <cdr:y>0.27542</cdr:y>
    </cdr:from>
    <cdr:to>
      <cdr:x>0.38797</cdr:x>
      <cdr:y>0.33263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543051" y="1238250"/>
          <a:ext cx="91440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Starts school</a:t>
          </a:r>
        </a:p>
      </cdr:txBody>
    </cdr:sp>
  </cdr:relSizeAnchor>
  <cdr:relSizeAnchor xmlns:cdr="http://schemas.openxmlformats.org/drawingml/2006/chartDrawing">
    <cdr:from>
      <cdr:x>0.39549</cdr:x>
      <cdr:y>0.51695</cdr:y>
    </cdr:from>
    <cdr:to>
      <cdr:x>0.57594</cdr:x>
      <cdr:y>0.64831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505076" y="2324100"/>
          <a:ext cx="1143000" cy="590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Major disciplinary</a:t>
          </a:r>
        </a:p>
        <a:p xmlns:a="http://schemas.openxmlformats.org/drawingml/2006/main">
          <a:r>
            <a:rPr lang="en-US" sz="1100"/>
            <a:t>incident</a:t>
          </a: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0.46165</cdr:x>
      <cdr:y>0.47669</cdr:y>
    </cdr:from>
    <cdr:to>
      <cdr:x>0.46466</cdr:x>
      <cdr:y>0.51907</cdr:y>
    </cdr:to>
    <cdr:cxnSp macro="">
      <cdr:nvCxnSpPr>
        <cdr:cNvPr id="8" name="Straight Arrow Connector 7"/>
        <cdr:cNvCxnSpPr/>
      </cdr:nvCxnSpPr>
      <cdr:spPr>
        <a:xfrm xmlns:a="http://schemas.openxmlformats.org/drawingml/2006/main" flipH="1" flipV="1">
          <a:off x="2924176" y="2143125"/>
          <a:ext cx="19050" cy="1905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0.30977</cdr:x>
      <cdr:y>0.32839</cdr:y>
    </cdr:from>
    <cdr:to>
      <cdr:x>0.31278</cdr:x>
      <cdr:y>0.37076</cdr:y>
    </cdr:to>
    <cdr:cxnSp macro="">
      <cdr:nvCxnSpPr>
        <cdr:cNvPr id="12" name="Straight Arrow Connector 11"/>
        <cdr:cNvCxnSpPr/>
      </cdr:nvCxnSpPr>
      <cdr:spPr>
        <a:xfrm xmlns:a="http://schemas.openxmlformats.org/drawingml/2006/main">
          <a:off x="1962151" y="1476376"/>
          <a:ext cx="19050" cy="19049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0.20301</cdr:x>
      <cdr:y>0.26483</cdr:y>
    </cdr:from>
    <cdr:to>
      <cdr:x>0.20301</cdr:x>
      <cdr:y>0.31356</cdr:y>
    </cdr:to>
    <cdr:cxnSp macro="">
      <cdr:nvCxnSpPr>
        <cdr:cNvPr id="16" name="Straight Arrow Connector 15"/>
        <cdr:cNvCxnSpPr/>
      </cdr:nvCxnSpPr>
      <cdr:spPr>
        <a:xfrm xmlns:a="http://schemas.openxmlformats.org/drawingml/2006/main">
          <a:off x="1285876" y="1190625"/>
          <a:ext cx="0" cy="21907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0.53383</cdr:x>
      <cdr:y>0.11017</cdr:y>
    </cdr:from>
    <cdr:to>
      <cdr:x>0.6782</cdr:x>
      <cdr:y>0.22458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3381376" y="495300"/>
          <a:ext cx="914400" cy="514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Refuses</a:t>
          </a:r>
          <a:r>
            <a:rPr lang="en-US" sz="1100" baseline="0"/>
            <a:t> </a:t>
          </a:r>
        </a:p>
        <a:p xmlns:a="http://schemas.openxmlformats.org/drawingml/2006/main">
          <a:r>
            <a:rPr lang="en-US" sz="1100" baseline="0"/>
            <a:t>treatment</a:t>
          </a: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0.59549</cdr:x>
      <cdr:y>0.21186</cdr:y>
    </cdr:from>
    <cdr:to>
      <cdr:x>0.59549</cdr:x>
      <cdr:y>0.28178</cdr:y>
    </cdr:to>
    <cdr:cxnSp macro="">
      <cdr:nvCxnSpPr>
        <cdr:cNvPr id="21" name="Straight Arrow Connector 20"/>
        <cdr:cNvCxnSpPr/>
      </cdr:nvCxnSpPr>
      <cdr:spPr>
        <a:xfrm xmlns:a="http://schemas.openxmlformats.org/drawingml/2006/main">
          <a:off x="3771901" y="952500"/>
          <a:ext cx="0" cy="31432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0.69925</cdr:x>
      <cdr:y>0.10593</cdr:y>
    </cdr:from>
    <cdr:to>
      <cdr:x>0.84361</cdr:x>
      <cdr:y>0.28602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4429126" y="476249"/>
          <a:ext cx="914400" cy="809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Returns</a:t>
          </a:r>
          <a:r>
            <a:rPr lang="en-US" sz="1100" baseline="0"/>
            <a:t> to</a:t>
          </a:r>
        </a:p>
        <a:p xmlns:a="http://schemas.openxmlformats.org/drawingml/2006/main">
          <a:r>
            <a:rPr lang="en-US" sz="1100" baseline="0"/>
            <a:t>school</a:t>
          </a:r>
          <a:endParaRPr lang="en-US" sz="1100"/>
        </a:p>
      </cdr:txBody>
    </cdr:sp>
  </cdr:relSizeAnchor>
  <cdr:relSizeAnchor xmlns:cdr="http://schemas.openxmlformats.org/drawingml/2006/chartDrawing">
    <cdr:from>
      <cdr:x>0.7188</cdr:x>
      <cdr:y>0.19703</cdr:y>
    </cdr:from>
    <cdr:to>
      <cdr:x>0.74135</cdr:x>
      <cdr:y>0.21822</cdr:y>
    </cdr:to>
    <cdr:cxnSp macro="">
      <cdr:nvCxnSpPr>
        <cdr:cNvPr id="25" name="Straight Arrow Connector 24"/>
        <cdr:cNvCxnSpPr/>
      </cdr:nvCxnSpPr>
      <cdr:spPr>
        <a:xfrm xmlns:a="http://schemas.openxmlformats.org/drawingml/2006/main" flipH="1">
          <a:off x="4552951" y="885825"/>
          <a:ext cx="142875" cy="9525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0.73383</cdr:x>
      <cdr:y>0.43432</cdr:y>
    </cdr:from>
    <cdr:to>
      <cdr:x>0.8782</cdr:x>
      <cdr:y>0.63771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4648201" y="19526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Completes </a:t>
          </a:r>
        </a:p>
        <a:p xmlns:a="http://schemas.openxmlformats.org/drawingml/2006/main">
          <a:r>
            <a:rPr lang="en-US" sz="1100"/>
            <a:t>GED</a:t>
          </a:r>
        </a:p>
      </cdr:txBody>
    </cdr:sp>
  </cdr:relSizeAnchor>
  <cdr:relSizeAnchor xmlns:cdr="http://schemas.openxmlformats.org/drawingml/2006/chartDrawing">
    <cdr:from>
      <cdr:x>0.79098</cdr:x>
      <cdr:y>0.35593</cdr:y>
    </cdr:from>
    <cdr:to>
      <cdr:x>0.81203</cdr:x>
      <cdr:y>0.4322</cdr:y>
    </cdr:to>
    <cdr:cxnSp macro="">
      <cdr:nvCxnSpPr>
        <cdr:cNvPr id="30" name="Straight Arrow Connector 29"/>
        <cdr:cNvCxnSpPr/>
      </cdr:nvCxnSpPr>
      <cdr:spPr>
        <a:xfrm xmlns:a="http://schemas.openxmlformats.org/drawingml/2006/main" flipV="1">
          <a:off x="5010151" y="1600200"/>
          <a:ext cx="133350" cy="34290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0.85564</cdr:x>
      <cdr:y>0.53178</cdr:y>
    </cdr:from>
    <cdr:to>
      <cdr:x>1</cdr:x>
      <cdr:y>0.73517</cdr:y>
    </cdr:to>
    <cdr:sp macro="" textlink="">
      <cdr:nvSpPr>
        <cdr:cNvPr id="34" name="TextBox 33"/>
        <cdr:cNvSpPr txBox="1"/>
      </cdr:nvSpPr>
      <cdr:spPr>
        <a:xfrm xmlns:a="http://schemas.openxmlformats.org/drawingml/2006/main">
          <a:off x="5838826" y="23907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Released to </a:t>
          </a:r>
        </a:p>
        <a:p xmlns:a="http://schemas.openxmlformats.org/drawingml/2006/main">
          <a:r>
            <a:rPr lang="en-US" sz="1100"/>
            <a:t>supportive</a:t>
          </a:r>
        </a:p>
        <a:p xmlns:a="http://schemas.openxmlformats.org/drawingml/2006/main">
          <a:r>
            <a:rPr lang="en-US" sz="1100"/>
            <a:t>community</a:t>
          </a: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0.91148</cdr:x>
      <cdr:y>0.41737</cdr:y>
    </cdr:from>
    <cdr:to>
      <cdr:x>0.92254</cdr:x>
      <cdr:y>0.52331</cdr:y>
    </cdr:to>
    <cdr:cxnSp macro="">
      <cdr:nvCxnSpPr>
        <cdr:cNvPr id="36" name="Straight Arrow Connector 35"/>
        <cdr:cNvCxnSpPr/>
      </cdr:nvCxnSpPr>
      <cdr:spPr>
        <a:xfrm xmlns:a="http://schemas.openxmlformats.org/drawingml/2006/main" flipV="1">
          <a:off x="6276975" y="1876425"/>
          <a:ext cx="76200" cy="47625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B9C-AA7A-402B-A256-CA7862F00988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D18A8FF-4376-4BC4-AFAE-3E4CA1084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5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B9C-AA7A-402B-A256-CA7862F00988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18A8FF-4376-4BC4-AFAE-3E4CA1084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1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B9C-AA7A-402B-A256-CA7862F00988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18A8FF-4376-4BC4-AFAE-3E4CA108454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863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B9C-AA7A-402B-A256-CA7862F00988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18A8FF-4376-4BC4-AFAE-3E4CA1084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26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B9C-AA7A-402B-A256-CA7862F00988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18A8FF-4376-4BC4-AFAE-3E4CA108454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7440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B9C-AA7A-402B-A256-CA7862F00988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18A8FF-4376-4BC4-AFAE-3E4CA1084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92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B9C-AA7A-402B-A256-CA7862F00988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8A8FF-4376-4BC4-AFAE-3E4CA1084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39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B9C-AA7A-402B-A256-CA7862F00988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8A8FF-4376-4BC4-AFAE-3E4CA1084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8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B9C-AA7A-402B-A256-CA7862F00988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8A8FF-4376-4BC4-AFAE-3E4CA1084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85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B9C-AA7A-402B-A256-CA7862F00988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18A8FF-4376-4BC4-AFAE-3E4CA1084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61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B9C-AA7A-402B-A256-CA7862F00988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D18A8FF-4376-4BC4-AFAE-3E4CA1084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3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B9C-AA7A-402B-A256-CA7862F00988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D18A8FF-4376-4BC4-AFAE-3E4CA1084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5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B9C-AA7A-402B-A256-CA7862F00988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8A8FF-4376-4BC4-AFAE-3E4CA1084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26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B9C-AA7A-402B-A256-CA7862F00988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8A8FF-4376-4BC4-AFAE-3E4CA1084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46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B9C-AA7A-402B-A256-CA7862F00988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8A8FF-4376-4BC4-AFAE-3E4CA1084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82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FB9C-AA7A-402B-A256-CA7862F00988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18A8FF-4376-4BC4-AFAE-3E4CA1084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0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AFB9C-AA7A-402B-A256-CA7862F00988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D18A8FF-4376-4BC4-AFAE-3E4CA1084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7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00061" y="257648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Dynamic Risk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722176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5285797"/>
              </p:ext>
            </p:extLst>
          </p:nvPr>
        </p:nvGraphicFramePr>
        <p:xfrm>
          <a:off x="2743199" y="1073020"/>
          <a:ext cx="6988629" cy="4534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3489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9063616"/>
              </p:ext>
            </p:extLst>
          </p:nvPr>
        </p:nvGraphicFramePr>
        <p:xfrm>
          <a:off x="2603157" y="1021492"/>
          <a:ext cx="6532605" cy="4794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6121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7903782"/>
              </p:ext>
            </p:extLst>
          </p:nvPr>
        </p:nvGraphicFramePr>
        <p:xfrm>
          <a:off x="2652712" y="1181100"/>
          <a:ext cx="6886576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2561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321" y="544727"/>
            <a:ext cx="10586589" cy="586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032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7094" y="2006082"/>
            <a:ext cx="74085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Benefits of Dynamic Risk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Quantifies effects of different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Eliminates populations who get served vs not served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Better targets high risk populations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Provides individualized estimates (versus “average”)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Provides better estimates for those transitioning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45251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146</TotalTime>
  <Words>82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Dynamic Risk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Youth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Bellatty Paul</dc:creator>
  <cp:lastModifiedBy>Bellatty Paul</cp:lastModifiedBy>
  <cp:revision>5</cp:revision>
  <dcterms:created xsi:type="dcterms:W3CDTF">2015-10-24T20:32:10Z</dcterms:created>
  <dcterms:modified xsi:type="dcterms:W3CDTF">2015-10-24T22:58:18Z</dcterms:modified>
</cp:coreProperties>
</file>