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0"/>
  </p:notesMasterIdLst>
  <p:sldIdLst>
    <p:sldId id="257" r:id="rId2"/>
    <p:sldId id="4087" r:id="rId3"/>
    <p:sldId id="282" r:id="rId4"/>
    <p:sldId id="4082" r:id="rId5"/>
    <p:sldId id="4084" r:id="rId6"/>
    <p:sldId id="4088" r:id="rId7"/>
    <p:sldId id="4089" r:id="rId8"/>
    <p:sldId id="4083" r:id="rId9"/>
    <p:sldId id="4076" r:id="rId10"/>
    <p:sldId id="4073" r:id="rId11"/>
    <p:sldId id="4077" r:id="rId12"/>
    <p:sldId id="4078" r:id="rId13"/>
    <p:sldId id="4079" r:id="rId14"/>
    <p:sldId id="4050" r:id="rId15"/>
    <p:sldId id="4090" r:id="rId16"/>
    <p:sldId id="4093" r:id="rId17"/>
    <p:sldId id="4091" r:id="rId18"/>
    <p:sldId id="491" r:id="rId1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00"/>
    <a:srgbClr val="0066FF"/>
    <a:srgbClr val="0000FF"/>
    <a:srgbClr val="EBF56D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1230" autoAdjust="0"/>
  </p:normalViewPr>
  <p:slideViewPr>
    <p:cSldViewPr>
      <p:cViewPr varScale="1">
        <p:scale>
          <a:sx n="130" d="100"/>
          <a:sy n="130" d="100"/>
        </p:scale>
        <p:origin x="28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wv6yonfp102p.eads.ncads.net\Statewide\Groups\Research\RE-611%20JJAC\RE-611%20JJAC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wv6yonfp102p.eads.ncads.net\Statewide\Groups\Research\RE-611%20JJAC\RE-611%20JJAC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wv6yonfp102p.eads.ncads.net\Statewide\Groups\Research\RE-611%20JJAC\RE-611%20JJAC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mberlyquintus\AppData\Local\Microsoft\Windows\INetCache\Content.Outlook\7QBLLL5L\RE-534%20Year%202%20RTA%20Juvs%20and%20Deten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mberlyquintus\AppData\Local\Microsoft\Windows\INetCache\Content.Outlook\7QBLLL5L\RE-534%20Year%202%20RTA%20Juvs%20and%20Deten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mberlyquintus\AppData\Local\Microsoft\Windows\INetCache\Content.Outlook\7QBLLL5L\RE-534%20Year%202%20RTA%20Juvs%20and%20Deten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wv6yonfp102p.eads.ncads.net\Statewide\Groups\Research\RE-611%20JJAC\RE-611%20JJA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Delinquency Rate 6-15</a:t>
            </a:r>
          </a:p>
          <a:p>
            <a:pPr>
              <a:defRPr/>
            </a:pPr>
            <a:r>
              <a:rPr lang="en-US" sz="1200" dirty="0"/>
              <a:t>Complaints</a:t>
            </a:r>
            <a:r>
              <a:rPr lang="en-US" sz="1200" baseline="0" dirty="0"/>
              <a:t> per 1,000 youth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'7. Delinquency Rate'!$D$11</c:f>
              <c:strCache>
                <c:ptCount val="1"/>
                <c:pt idx="0">
                  <c:v>Delinquency Rate 6-15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421768707483026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03-4940-B7EB-E850F03E875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03-4940-B7EB-E850F03E87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'7. Delinquency Rate'!$A$12:$A$14</c:f>
              <c:strCache>
                <c:ptCount val="3"/>
                <c:pt idx="0">
                  <c:v>1st Half 2020</c:v>
                </c:pt>
                <c:pt idx="1">
                  <c:v>2nd Half 2020</c:v>
                </c:pt>
                <c:pt idx="2">
                  <c:v>1st Half 2021</c:v>
                </c:pt>
              </c:strCache>
            </c:strRef>
          </c:cat>
          <c:val>
            <c:numRef>
              <c:f>'7. Delinquency Rate'!$D$12:$D$14</c:f>
              <c:numCache>
                <c:formatCode>0.00</c:formatCode>
                <c:ptCount val="3"/>
                <c:pt idx="0">
                  <c:v>14.613006489088194</c:v>
                </c:pt>
                <c:pt idx="1">
                  <c:v>9.4999764060832739</c:v>
                </c:pt>
                <c:pt idx="2">
                  <c:v>9.0143983779562795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03-4940-B7EB-E850F03E8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6638648"/>
        <c:axId val="866636352"/>
      </c:lineChart>
      <c:catAx>
        <c:axId val="86663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636352"/>
        <c:crosses val="autoZero"/>
        <c:auto val="1"/>
        <c:lblAlgn val="ctr"/>
        <c:lblOffset val="100"/>
        <c:noMultiLvlLbl val="0"/>
      </c:catAx>
      <c:valAx>
        <c:axId val="86663635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6386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Detained Transfers to Superior Court</a:t>
            </a:r>
          </a:p>
          <a:p>
            <a:pPr>
              <a:defRPr/>
            </a:pPr>
            <a:r>
              <a:rPr lang="en-US" sz="1200" dirty="0"/>
              <a:t>Average Daily Population, Min and Max</a:t>
            </a:r>
          </a:p>
          <a:p>
            <a:pPr>
              <a:defRPr/>
            </a:pPr>
            <a:r>
              <a:rPr lang="en-US" sz="1200" dirty="0"/>
              <a:t>Jan 2019 – Jun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'3. Detention TSC'!$X$3</c:f>
              <c:strCache>
                <c:ptCount val="1"/>
                <c:pt idx="0">
                  <c:v>ADP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'3. Detention TSC'!$W$4:$W$33</c:f>
              <c:strCache>
                <c:ptCount val="30"/>
                <c:pt idx="0">
                  <c:v>JAN 19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20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 21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</c:strCache>
            </c:strRef>
          </c:cat>
          <c:val>
            <c:numRef>
              <c:f>'3. Detention TSC'!$X$4:$X$33</c:f>
              <c:numCache>
                <c:formatCode>General</c:formatCode>
                <c:ptCount val="3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17</c:v>
                </c:pt>
                <c:pt idx="5">
                  <c:v>16</c:v>
                </c:pt>
                <c:pt idx="6">
                  <c:v>14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16</c:v>
                </c:pt>
                <c:pt idx="12" formatCode="#,##0">
                  <c:v>20.354838699999998</c:v>
                </c:pt>
                <c:pt idx="13" formatCode="#,##0">
                  <c:v>30.241379299999998</c:v>
                </c:pt>
                <c:pt idx="14" formatCode="#,##0">
                  <c:v>34.096774199999999</c:v>
                </c:pt>
                <c:pt idx="15" formatCode="#,##0">
                  <c:v>33.233333299999998</c:v>
                </c:pt>
                <c:pt idx="16" formatCode="#,##0">
                  <c:v>33.709677399999997</c:v>
                </c:pt>
                <c:pt idx="17" formatCode="#,##0">
                  <c:v>37.633333299999997</c:v>
                </c:pt>
                <c:pt idx="18" formatCode="#,##0">
                  <c:v>41.225806499999997</c:v>
                </c:pt>
                <c:pt idx="19" formatCode="#,##0">
                  <c:v>41.161290299999997</c:v>
                </c:pt>
                <c:pt idx="20" formatCode="#,##0">
                  <c:v>45.133333299999997</c:v>
                </c:pt>
                <c:pt idx="21" formatCode="#,##0">
                  <c:v>49.612903199999998</c:v>
                </c:pt>
                <c:pt idx="22" formatCode="#,##0">
                  <c:v>52.2</c:v>
                </c:pt>
                <c:pt idx="23" formatCode="#,##0">
                  <c:v>53.193548399999997</c:v>
                </c:pt>
                <c:pt idx="24" formatCode="#,##0">
                  <c:v>49.225806499999997</c:v>
                </c:pt>
                <c:pt idx="25" formatCode="#,##0">
                  <c:v>55.857142899999999</c:v>
                </c:pt>
                <c:pt idx="26" formatCode="#,##0">
                  <c:v>59.193548399999997</c:v>
                </c:pt>
                <c:pt idx="27" formatCode="#,##0">
                  <c:v>58.033333300000002</c:v>
                </c:pt>
                <c:pt idx="28" formatCode="#,##0">
                  <c:v>60.935483900000001</c:v>
                </c:pt>
                <c:pt idx="29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D9-4597-B4B7-533A9B9392C6}"/>
            </c:ext>
          </c:extLst>
        </c:ser>
        <c:ser>
          <c:idx val="1"/>
          <c:order val="1"/>
          <c:tx>
            <c:strRef>
              <c:f>'3. Detention TSC'!$Y$3</c:f>
              <c:strCache>
                <c:ptCount val="1"/>
                <c:pt idx="0">
                  <c:v>Minimum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'3. Detention TSC'!$W$4:$W$33</c:f>
              <c:strCache>
                <c:ptCount val="30"/>
                <c:pt idx="0">
                  <c:v>JAN 19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20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 21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</c:strCache>
            </c:strRef>
          </c:cat>
          <c:val>
            <c:numRef>
              <c:f>'3. Detention TSC'!$Y$4:$Y$33</c:f>
              <c:numCache>
                <c:formatCode>General</c:formatCode>
                <c:ptCount val="30"/>
                <c:pt idx="0">
                  <c:v>20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16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15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25</c:v>
                </c:pt>
                <c:pt idx="14">
                  <c:v>31</c:v>
                </c:pt>
                <c:pt idx="15">
                  <c:v>32</c:v>
                </c:pt>
                <c:pt idx="16">
                  <c:v>31</c:v>
                </c:pt>
                <c:pt idx="17">
                  <c:v>33</c:v>
                </c:pt>
                <c:pt idx="18">
                  <c:v>39</c:v>
                </c:pt>
                <c:pt idx="19">
                  <c:v>38</c:v>
                </c:pt>
                <c:pt idx="20">
                  <c:v>40</c:v>
                </c:pt>
                <c:pt idx="21">
                  <c:v>46</c:v>
                </c:pt>
                <c:pt idx="22">
                  <c:v>48</c:v>
                </c:pt>
                <c:pt idx="23">
                  <c:v>49</c:v>
                </c:pt>
                <c:pt idx="24">
                  <c:v>46</c:v>
                </c:pt>
                <c:pt idx="25">
                  <c:v>53</c:v>
                </c:pt>
                <c:pt idx="26">
                  <c:v>56</c:v>
                </c:pt>
                <c:pt idx="27">
                  <c:v>55</c:v>
                </c:pt>
                <c:pt idx="28">
                  <c:v>59</c:v>
                </c:pt>
                <c:pt idx="29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D9-4597-B4B7-533A9B9392C6}"/>
            </c:ext>
          </c:extLst>
        </c:ser>
        <c:ser>
          <c:idx val="2"/>
          <c:order val="2"/>
          <c:tx>
            <c:strRef>
              <c:f>'3. Detention TSC'!$Z$3</c:f>
              <c:strCache>
                <c:ptCount val="1"/>
                <c:pt idx="0">
                  <c:v>Maximum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'3. Detention TSC'!$W$4:$W$33</c:f>
              <c:strCache>
                <c:ptCount val="30"/>
                <c:pt idx="0">
                  <c:v>JAN 19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20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 21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</c:strCache>
            </c:strRef>
          </c:cat>
          <c:val>
            <c:numRef>
              <c:f>'3. Detention TSC'!$Z$4:$Z$33</c:f>
              <c:numCache>
                <c:formatCode>General</c:formatCode>
                <c:ptCount val="30"/>
                <c:pt idx="0">
                  <c:v>20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18</c:v>
                </c:pt>
                <c:pt idx="5">
                  <c:v>17</c:v>
                </c:pt>
                <c:pt idx="6">
                  <c:v>14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15</c:v>
                </c:pt>
                <c:pt idx="11">
                  <c:v>17</c:v>
                </c:pt>
                <c:pt idx="12">
                  <c:v>26</c:v>
                </c:pt>
                <c:pt idx="13">
                  <c:v>33</c:v>
                </c:pt>
                <c:pt idx="14">
                  <c:v>38</c:v>
                </c:pt>
                <c:pt idx="15">
                  <c:v>36</c:v>
                </c:pt>
                <c:pt idx="16">
                  <c:v>36</c:v>
                </c:pt>
                <c:pt idx="17">
                  <c:v>42</c:v>
                </c:pt>
                <c:pt idx="18">
                  <c:v>43</c:v>
                </c:pt>
                <c:pt idx="19">
                  <c:v>43</c:v>
                </c:pt>
                <c:pt idx="20">
                  <c:v>51</c:v>
                </c:pt>
                <c:pt idx="21">
                  <c:v>54</c:v>
                </c:pt>
                <c:pt idx="22">
                  <c:v>57</c:v>
                </c:pt>
                <c:pt idx="23">
                  <c:v>57</c:v>
                </c:pt>
                <c:pt idx="24">
                  <c:v>53</c:v>
                </c:pt>
                <c:pt idx="25">
                  <c:v>59</c:v>
                </c:pt>
                <c:pt idx="26">
                  <c:v>64</c:v>
                </c:pt>
                <c:pt idx="27">
                  <c:v>65</c:v>
                </c:pt>
                <c:pt idx="28">
                  <c:v>64</c:v>
                </c:pt>
                <c:pt idx="29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D9-4597-B4B7-533A9B939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1983272"/>
        <c:axId val="901983600"/>
      </c:lineChart>
      <c:catAx>
        <c:axId val="90198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983600"/>
        <c:crosses val="autoZero"/>
        <c:auto val="1"/>
        <c:lblAlgn val="ctr"/>
        <c:lblOffset val="100"/>
        <c:noMultiLvlLbl val="0"/>
      </c:catAx>
      <c:valAx>
        <c:axId val="90198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98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Delinquency Rate 16-17</a:t>
            </a:r>
          </a:p>
          <a:p>
            <a:pPr>
              <a:defRPr/>
            </a:pPr>
            <a:r>
              <a:rPr lang="en-US" sz="1200" dirty="0"/>
              <a:t>Complaints per 1,000 youth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'7. Delinquency Rate'!$I$11</c:f>
              <c:strCache>
                <c:ptCount val="1"/>
                <c:pt idx="0">
                  <c:v>Delinquency Rate 16-17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037735849056603E-2"/>
                  <c:y val="-3.674976633514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C-499B-B5E9-14C04DD15BB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C-499B-B5E9-14C04DD15B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'7. Delinquency Rate'!$A$12:$A$14</c:f>
              <c:strCache>
                <c:ptCount val="3"/>
                <c:pt idx="0">
                  <c:v>1st Half 2020</c:v>
                </c:pt>
                <c:pt idx="1">
                  <c:v>2nd Half 2020</c:v>
                </c:pt>
                <c:pt idx="2">
                  <c:v>1st Half 2021</c:v>
                </c:pt>
              </c:strCache>
            </c:strRef>
          </c:cat>
          <c:val>
            <c:numRef>
              <c:f>'7. Delinquency Rate'!$I$12:$I$14</c:f>
              <c:numCache>
                <c:formatCode>0.00</c:formatCode>
                <c:ptCount val="3"/>
                <c:pt idx="0">
                  <c:v>49.198153682279489</c:v>
                </c:pt>
                <c:pt idx="1">
                  <c:v>45.551380300026629</c:v>
                </c:pt>
                <c:pt idx="2">
                  <c:v>40.218066692309968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3C-499B-B5E9-14C04DD15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8526448"/>
        <c:axId val="608518904"/>
      </c:lineChart>
      <c:catAx>
        <c:axId val="6085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518904"/>
        <c:crosses val="autoZero"/>
        <c:auto val="1"/>
        <c:lblAlgn val="ctr"/>
        <c:lblOffset val="100"/>
        <c:noMultiLvlLbl val="0"/>
      </c:catAx>
      <c:valAx>
        <c:axId val="60851890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52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'Monthly Charts'!$A$4</c:f>
              <c:strCache>
                <c:ptCount val="1"/>
                <c:pt idx="0">
                  <c:v>RtA Complaints Received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523856392950894E-2"/>
                  <c:y val="-1.1608757238678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71-4582-917B-BA0C2DA130C4}"/>
                </c:ext>
              </c:extLst>
            </c:dLbl>
            <c:dLbl>
              <c:idx val="1"/>
              <c:layout>
                <c:manualLayout>
                  <c:x val="-5.7618110236220474E-2"/>
                  <c:y val="-5.327537182852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71-4582-917B-BA0C2DA130C4}"/>
                </c:ext>
              </c:extLst>
            </c:dLbl>
            <c:dLbl>
              <c:idx val="3"/>
              <c:layout>
                <c:manualLayout>
                  <c:x val="-5.2062554680665021E-2"/>
                  <c:y val="-3.4756853310002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71-4582-917B-BA0C2DA130C4}"/>
                </c:ext>
              </c:extLst>
            </c:dLbl>
            <c:dLbl>
              <c:idx val="6"/>
              <c:layout>
                <c:manualLayout>
                  <c:x val="-5.2062554680664917E-2"/>
                  <c:y val="-4.8645742198891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71-4582-917B-BA0C2DA13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'Monthly Charts'!$B$3:$T$3</c:f>
              <c:numCache>
                <c:formatCode>mmm\-yy</c:formatCode>
                <c:ptCount val="19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</c:numCache>
            </c:numRef>
          </c:cat>
          <c:val>
            <c:numRef>
              <c:f>'Monthly Charts'!$B$4:$T$4</c:f>
              <c:numCache>
                <c:formatCode>#,##0</c:formatCode>
                <c:ptCount val="19"/>
                <c:pt idx="0">
                  <c:v>400</c:v>
                </c:pt>
                <c:pt idx="1">
                  <c:v>1323</c:v>
                </c:pt>
                <c:pt idx="2">
                  <c:v>1018</c:v>
                </c:pt>
                <c:pt idx="3">
                  <c:v>1318</c:v>
                </c:pt>
                <c:pt idx="4">
                  <c:v>1088</c:v>
                </c:pt>
                <c:pt idx="5">
                  <c:v>849</c:v>
                </c:pt>
                <c:pt idx="6">
                  <c:v>1053</c:v>
                </c:pt>
                <c:pt idx="7">
                  <c:v>1074</c:v>
                </c:pt>
                <c:pt idx="8">
                  <c:v>1129</c:v>
                </c:pt>
                <c:pt idx="9">
                  <c:v>1215</c:v>
                </c:pt>
                <c:pt idx="10">
                  <c:v>1038</c:v>
                </c:pt>
                <c:pt idx="11">
                  <c:v>845</c:v>
                </c:pt>
                <c:pt idx="12" formatCode="_(* #,##0_);_(* \(#,##0\);_(* &quot;-&quot;??_);_(@_)">
                  <c:v>854</c:v>
                </c:pt>
                <c:pt idx="13" formatCode="#,##0_);\(#,##0\)">
                  <c:v>1139</c:v>
                </c:pt>
                <c:pt idx="14" formatCode="_(* #,##0_);_(* \(#,##0\);_(* &quot;-&quot;??_);_(@_)">
                  <c:v>828</c:v>
                </c:pt>
                <c:pt idx="15" formatCode="#,##0_);\(#,##0\)">
                  <c:v>1018</c:v>
                </c:pt>
                <c:pt idx="16" formatCode="General">
                  <c:v>904</c:v>
                </c:pt>
                <c:pt idx="17" formatCode="General">
                  <c:v>825</c:v>
                </c:pt>
                <c:pt idx="18" formatCode="General">
                  <c:v>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971-4582-917B-BA0C2DA130C4}"/>
            </c:ext>
          </c:extLst>
        </c:ser>
        <c:ser>
          <c:idx val="1"/>
          <c:order val="1"/>
          <c:tx>
            <c:strRef>
              <c:f>'Monthly Charts'!$A$5</c:f>
              <c:strCache>
                <c:ptCount val="1"/>
                <c:pt idx="0">
                  <c:v>Distinct Juveniles with Complaints</c:v>
                </c:pt>
              </c:strCache>
            </c:strRef>
          </c:tx>
          <c:spPr>
            <a:ln w="412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'Monthly Charts'!$B$3:$T$3</c:f>
              <c:numCache>
                <c:formatCode>mmm\-yy</c:formatCode>
                <c:ptCount val="19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</c:numCache>
            </c:numRef>
          </c:cat>
          <c:val>
            <c:numRef>
              <c:f>'Monthly Charts'!$B$5:$T$5</c:f>
              <c:numCache>
                <c:formatCode>#,##0</c:formatCode>
                <c:ptCount val="19"/>
                <c:pt idx="0">
                  <c:v>234</c:v>
                </c:pt>
                <c:pt idx="1">
                  <c:v>535</c:v>
                </c:pt>
                <c:pt idx="2">
                  <c:v>566</c:v>
                </c:pt>
                <c:pt idx="3">
                  <c:v>561</c:v>
                </c:pt>
                <c:pt idx="4">
                  <c:v>493</c:v>
                </c:pt>
                <c:pt idx="5">
                  <c:v>348</c:v>
                </c:pt>
                <c:pt idx="6">
                  <c:v>407</c:v>
                </c:pt>
                <c:pt idx="7">
                  <c:v>407</c:v>
                </c:pt>
                <c:pt idx="8">
                  <c:v>396</c:v>
                </c:pt>
                <c:pt idx="9">
                  <c:v>422</c:v>
                </c:pt>
                <c:pt idx="10">
                  <c:v>413</c:v>
                </c:pt>
                <c:pt idx="11">
                  <c:v>344</c:v>
                </c:pt>
                <c:pt idx="12" formatCode="_(* #,##0_);_(* \(#,##0\);_(* &quot;-&quot;??_);_(@_)">
                  <c:v>297</c:v>
                </c:pt>
                <c:pt idx="13" formatCode="#,##0_);\(#,##0\)">
                  <c:v>365</c:v>
                </c:pt>
                <c:pt idx="14" formatCode="_(* #,##0_);_(* \(#,##0\);_(* &quot;-&quot;??_);_(@_)">
                  <c:v>364</c:v>
                </c:pt>
                <c:pt idx="15" formatCode="#,##0_);\(#,##0\)">
                  <c:v>417</c:v>
                </c:pt>
                <c:pt idx="16" formatCode="General">
                  <c:v>368</c:v>
                </c:pt>
                <c:pt idx="17" formatCode="General">
                  <c:v>403</c:v>
                </c:pt>
                <c:pt idx="18" formatCode="General">
                  <c:v>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971-4582-917B-BA0C2DA13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128144"/>
        <c:axId val="85122896"/>
      </c:lineChart>
      <c:dateAx>
        <c:axId val="851281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22896"/>
        <c:crosses val="autoZero"/>
        <c:auto val="1"/>
        <c:lblOffset val="100"/>
        <c:baseTimeUnit val="months"/>
      </c:dateAx>
      <c:valAx>
        <c:axId val="8512289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2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RtA A to G Juveniles</a:t>
            </a:r>
          </a:p>
          <a:p>
            <a:pPr>
              <a:defRPr sz="2000"/>
            </a:pPr>
            <a:r>
              <a:rPr lang="en-US" sz="2000"/>
              <a:t>Year 1 vs Year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'Year 1 vs Year 2 Charts'!$A$15</c:f>
              <c:strCache>
                <c:ptCount val="1"/>
                <c:pt idx="0">
                  <c:v>Yr 1 A to G Juveniles</c:v>
                </c:pt>
              </c:strCache>
            </c:strRef>
          </c:tx>
          <c:spPr>
            <a:ln w="28575" cap="rnd">
              <a:solidFill>
                <a:schemeClr val="bg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'Year 1 vs Year 2 Charts'!$B$2:$M$2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'Year 1 vs Year 2 Charts'!$B$15:$M$15</c:f>
              <c:numCache>
                <c:formatCode>#,##0</c:formatCode>
                <c:ptCount val="12"/>
                <c:pt idx="0">
                  <c:v>42</c:v>
                </c:pt>
                <c:pt idx="1">
                  <c:v>62</c:v>
                </c:pt>
                <c:pt idx="2">
                  <c:v>53</c:v>
                </c:pt>
                <c:pt idx="3">
                  <c:v>53</c:v>
                </c:pt>
                <c:pt idx="4">
                  <c:v>66</c:v>
                </c:pt>
                <c:pt idx="5">
                  <c:v>48</c:v>
                </c:pt>
                <c:pt idx="6">
                  <c:v>49</c:v>
                </c:pt>
                <c:pt idx="7">
                  <c:v>65</c:v>
                </c:pt>
                <c:pt idx="8">
                  <c:v>62</c:v>
                </c:pt>
                <c:pt idx="9">
                  <c:v>62</c:v>
                </c:pt>
                <c:pt idx="10">
                  <c:v>68</c:v>
                </c:pt>
                <c:pt idx="11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B8-4C07-849A-853A1A22367E}"/>
            </c:ext>
          </c:extLst>
        </c:ser>
        <c:ser>
          <c:idx val="1"/>
          <c:order val="1"/>
          <c:tx>
            <c:strRef>
              <c:f>'Year 1 vs Year 2 Charts'!$A$16</c:f>
              <c:strCache>
                <c:ptCount val="1"/>
                <c:pt idx="0">
                  <c:v>Yr 2 A to G Juveniles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'Year 1 vs Year 2 Charts'!$B$2:$M$2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'Year 1 vs Year 2 Charts'!$B$16:$M$16</c:f>
              <c:numCache>
                <c:formatCode>#,##0</c:formatCode>
                <c:ptCount val="12"/>
                <c:pt idx="0">
                  <c:v>45</c:v>
                </c:pt>
                <c:pt idx="1">
                  <c:v>73</c:v>
                </c:pt>
                <c:pt idx="2">
                  <c:v>66</c:v>
                </c:pt>
                <c:pt idx="3" formatCode="#,##0_);\(#,##0\)">
                  <c:v>82</c:v>
                </c:pt>
                <c:pt idx="4">
                  <c:v>70</c:v>
                </c:pt>
                <c:pt idx="5">
                  <c:v>57</c:v>
                </c:pt>
                <c:pt idx="6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B8-4C07-849A-853A1A223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3823960"/>
        <c:axId val="933824616"/>
      </c:lineChart>
      <c:catAx>
        <c:axId val="93382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824616"/>
        <c:crosses val="autoZero"/>
        <c:auto val="1"/>
        <c:lblAlgn val="ctr"/>
        <c:lblOffset val="100"/>
        <c:noMultiLvlLbl val="0"/>
      </c:catAx>
      <c:valAx>
        <c:axId val="9338246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823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RtA H to 3 Juveniles</a:t>
            </a:r>
          </a:p>
          <a:p>
            <a:pPr>
              <a:defRPr sz="2000"/>
            </a:pPr>
            <a:r>
              <a:rPr lang="en-US" sz="2000"/>
              <a:t>Year 1 vs Year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'Year 1 vs Year 2 Charts'!$A$18</c:f>
              <c:strCache>
                <c:ptCount val="1"/>
                <c:pt idx="0">
                  <c:v>Yr 1 H to 3 Juveniles</c:v>
                </c:pt>
              </c:strCache>
            </c:strRef>
          </c:tx>
          <c:spPr>
            <a:ln w="28575" cap="rnd">
              <a:solidFill>
                <a:schemeClr val="bg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'Year 1 vs Year 2 Charts'!$B$2:$M$2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'Year 1 vs Year 2 Charts'!$B$18:$M$18</c:f>
              <c:numCache>
                <c:formatCode>#,##0</c:formatCode>
                <c:ptCount val="12"/>
                <c:pt idx="0">
                  <c:v>200</c:v>
                </c:pt>
                <c:pt idx="1">
                  <c:v>502</c:v>
                </c:pt>
                <c:pt idx="2">
                  <c:v>538</c:v>
                </c:pt>
                <c:pt idx="3">
                  <c:v>530</c:v>
                </c:pt>
                <c:pt idx="4">
                  <c:v>451</c:v>
                </c:pt>
                <c:pt idx="5">
                  <c:v>323</c:v>
                </c:pt>
                <c:pt idx="6">
                  <c:v>379</c:v>
                </c:pt>
                <c:pt idx="7">
                  <c:v>371</c:v>
                </c:pt>
                <c:pt idx="8">
                  <c:v>363</c:v>
                </c:pt>
                <c:pt idx="9">
                  <c:v>387</c:v>
                </c:pt>
                <c:pt idx="10">
                  <c:v>373</c:v>
                </c:pt>
                <c:pt idx="11">
                  <c:v>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49-4F64-8A81-CC3E06CD604D}"/>
            </c:ext>
          </c:extLst>
        </c:ser>
        <c:ser>
          <c:idx val="1"/>
          <c:order val="1"/>
          <c:tx>
            <c:strRef>
              <c:f>'Year 1 vs Year 2 Charts'!$A$19</c:f>
              <c:strCache>
                <c:ptCount val="1"/>
                <c:pt idx="0">
                  <c:v>Yr 2 H to 3 Juveniles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'Year 1 vs Year 2 Charts'!$B$2:$M$2</c:f>
              <c:strCache>
                <c:ptCount val="12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</c:strCache>
            </c:strRef>
          </c:cat>
          <c:val>
            <c:numRef>
              <c:f>'Year 1 vs Year 2 Charts'!$B$19:$M$19</c:f>
              <c:numCache>
                <c:formatCode>#,##0</c:formatCode>
                <c:ptCount val="12"/>
                <c:pt idx="0">
                  <c:v>276</c:v>
                </c:pt>
                <c:pt idx="1">
                  <c:v>322</c:v>
                </c:pt>
                <c:pt idx="2">
                  <c:v>326</c:v>
                </c:pt>
                <c:pt idx="3" formatCode="#,##0_);\(#,##0\)">
                  <c:v>369</c:v>
                </c:pt>
                <c:pt idx="4">
                  <c:v>326</c:v>
                </c:pt>
                <c:pt idx="5">
                  <c:v>368</c:v>
                </c:pt>
                <c:pt idx="6">
                  <c:v>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49-4F64-8A81-CC3E06CD6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7924824"/>
        <c:axId val="937920888"/>
      </c:lineChart>
      <c:catAx>
        <c:axId val="93792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920888"/>
        <c:crosses val="autoZero"/>
        <c:auto val="1"/>
        <c:lblAlgn val="ctr"/>
        <c:lblOffset val="100"/>
        <c:noMultiLvlLbl val="0"/>
      </c:catAx>
      <c:valAx>
        <c:axId val="9379208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92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Average</a:t>
            </a:r>
            <a:r>
              <a:rPr lang="en-US" sz="1600" b="1" baseline="0" dirty="0"/>
              <a:t> Daily Population by Month and Year</a:t>
            </a:r>
          </a:p>
          <a:p>
            <a:pPr>
              <a:defRPr/>
            </a:pPr>
            <a:r>
              <a:rPr lang="en-US" sz="2000" baseline="0" dirty="0"/>
              <a:t>Jan 2019 - Jun 2021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'1. Detention ADP'!$Q$3</c:f>
              <c:strCache>
                <c:ptCount val="1"/>
                <c:pt idx="0">
                  <c:v>2019 ADP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'1. Detention ADP'!$P$4:$P$15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'1. Detention ADP'!$Q$4:$Q$15</c:f>
              <c:numCache>
                <c:formatCode>0.0</c:formatCode>
                <c:ptCount val="12"/>
                <c:pt idx="0">
                  <c:v>124.48387099999999</c:v>
                </c:pt>
                <c:pt idx="1">
                  <c:v>146.32142859999999</c:v>
                </c:pt>
                <c:pt idx="2">
                  <c:v>137.93548390000001</c:v>
                </c:pt>
                <c:pt idx="3">
                  <c:v>147.16666670000001</c:v>
                </c:pt>
                <c:pt idx="4">
                  <c:v>145.41935480000001</c:v>
                </c:pt>
                <c:pt idx="5">
                  <c:v>131.46666669999999</c:v>
                </c:pt>
                <c:pt idx="6">
                  <c:v>133.9032258</c:v>
                </c:pt>
                <c:pt idx="7">
                  <c:v>140.7741935</c:v>
                </c:pt>
                <c:pt idx="8">
                  <c:v>136.43333329999999</c:v>
                </c:pt>
                <c:pt idx="9">
                  <c:v>128.25806449999999</c:v>
                </c:pt>
                <c:pt idx="10">
                  <c:v>132.16666670000001</c:v>
                </c:pt>
                <c:pt idx="11">
                  <c:v>140.06451609999999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DF-4783-8ABE-46E8C534E2CC}"/>
            </c:ext>
          </c:extLst>
        </c:ser>
        <c:ser>
          <c:idx val="1"/>
          <c:order val="1"/>
          <c:tx>
            <c:strRef>
              <c:f>'1. Detention ADP'!$R$3</c:f>
              <c:strCache>
                <c:ptCount val="1"/>
                <c:pt idx="0">
                  <c:v>2020 ADP</c:v>
                </c:pt>
              </c:strCache>
            </c:strRef>
          </c:tx>
          <c:spPr>
            <a:ln w="19050" cap="rnd">
              <a:solidFill>
                <a:srgbClr val="DA1F28">
                  <a:lumMod val="7500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'1. Detention ADP'!$P$4:$P$15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'1. Detention ADP'!$R$4:$R$15</c:f>
              <c:numCache>
                <c:formatCode>0.0</c:formatCode>
                <c:ptCount val="12"/>
                <c:pt idx="0">
                  <c:v>178.87096769999999</c:v>
                </c:pt>
                <c:pt idx="1">
                  <c:v>197.75862069999999</c:v>
                </c:pt>
                <c:pt idx="2">
                  <c:v>199.2903226</c:v>
                </c:pt>
                <c:pt idx="3">
                  <c:v>162.8666667</c:v>
                </c:pt>
                <c:pt idx="4">
                  <c:v>152.96774189999999</c:v>
                </c:pt>
                <c:pt idx="5">
                  <c:v>163.69999999999999</c:v>
                </c:pt>
                <c:pt idx="6">
                  <c:v>188.93548390000001</c:v>
                </c:pt>
                <c:pt idx="7">
                  <c:v>202.61290320000001</c:v>
                </c:pt>
                <c:pt idx="8">
                  <c:v>207.3</c:v>
                </c:pt>
                <c:pt idx="9">
                  <c:v>226.06451609999999</c:v>
                </c:pt>
                <c:pt idx="10">
                  <c:v>223.4</c:v>
                </c:pt>
                <c:pt idx="11">
                  <c:v>220.7096774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DF-4783-8ABE-46E8C534E2CC}"/>
            </c:ext>
          </c:extLst>
        </c:ser>
        <c:ser>
          <c:idx val="2"/>
          <c:order val="2"/>
          <c:tx>
            <c:strRef>
              <c:f>'1. Detention ADP'!$S$3</c:f>
              <c:strCache>
                <c:ptCount val="1"/>
                <c:pt idx="0">
                  <c:v>2021 ADP</c:v>
                </c:pt>
              </c:strCache>
            </c:strRef>
          </c:tx>
          <c:spPr>
            <a:ln w="28575" cap="rnd">
              <a:solidFill>
                <a:srgbClr val="DA1F28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'1. Detention ADP'!$P$4:$P$15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'1. Detention ADP'!$S$4:$S$15</c:f>
              <c:numCache>
                <c:formatCode>0.0</c:formatCode>
                <c:ptCount val="12"/>
                <c:pt idx="0">
                  <c:v>211.8</c:v>
                </c:pt>
                <c:pt idx="1">
                  <c:v>232.9</c:v>
                </c:pt>
                <c:pt idx="2">
                  <c:v>239</c:v>
                </c:pt>
                <c:pt idx="3">
                  <c:v>229</c:v>
                </c:pt>
                <c:pt idx="4">
                  <c:v>244.5</c:v>
                </c:pt>
                <c:pt idx="5">
                  <c:v>248.7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DF-4783-8ABE-46E8C534E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2780496"/>
        <c:axId val="892782464"/>
      </c:lineChart>
      <c:catAx>
        <c:axId val="89278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782464"/>
        <c:crosses val="autoZero"/>
        <c:auto val="1"/>
        <c:lblAlgn val="ctr"/>
        <c:lblOffset val="100"/>
        <c:noMultiLvlLbl val="0"/>
      </c:catAx>
      <c:valAx>
        <c:axId val="89278246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78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Detention Admissions by Month</a:t>
            </a:r>
          </a:p>
          <a:p>
            <a:pPr>
              <a:defRPr/>
            </a:pPr>
            <a:r>
              <a:rPr lang="en-US" sz="1000"/>
              <a:t>Jan 2019 - June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'2. Detention Admissions'!$D$3</c:f>
              <c:strCache>
                <c:ptCount val="1"/>
                <c:pt idx="0">
                  <c:v>Admissions</c:v>
                </c:pt>
              </c:strCache>
            </c:strRef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4F-43DC-ABCF-3E0F1B0641FD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EB-46C0-91EB-E689E68DF5DF}"/>
                </c:ext>
              </c:extLst>
            </c:dLbl>
            <c:dLbl>
              <c:idx val="16"/>
              <c:layout>
                <c:manualLayout>
                  <c:x val="-3.366872653576531E-2"/>
                  <c:y val="4.3596706089400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EB-46C0-91EB-E689E68DF5DF}"/>
                </c:ext>
              </c:extLst>
            </c:dLbl>
            <c:dLbl>
              <c:idx val="29"/>
              <c:layout>
                <c:manualLayout>
                  <c:x val="-7.3768231502707735E-3"/>
                  <c:y val="5.6106474215430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EB-46C0-91EB-E689E68DF5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Detention Admissions'!$C$4:$C$33</c:f>
              <c:strCache>
                <c:ptCount val="30"/>
                <c:pt idx="0">
                  <c:v>JAN 19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20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 21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</c:strCache>
            </c:strRef>
          </c:cat>
          <c:val>
            <c:numRef>
              <c:f>'2. Detention Admissions'!$D$4:$D$33</c:f>
              <c:numCache>
                <c:formatCode>General</c:formatCode>
                <c:ptCount val="30"/>
                <c:pt idx="0">
                  <c:v>204</c:v>
                </c:pt>
                <c:pt idx="1">
                  <c:v>183</c:v>
                </c:pt>
                <c:pt idx="2">
                  <c:v>195</c:v>
                </c:pt>
                <c:pt idx="3">
                  <c:v>202</c:v>
                </c:pt>
                <c:pt idx="4">
                  <c:v>241</c:v>
                </c:pt>
                <c:pt idx="5">
                  <c:v>169</c:v>
                </c:pt>
                <c:pt idx="6">
                  <c:v>182</c:v>
                </c:pt>
                <c:pt idx="7">
                  <c:v>174</c:v>
                </c:pt>
                <c:pt idx="8">
                  <c:v>159</c:v>
                </c:pt>
                <c:pt idx="9">
                  <c:v>188</c:v>
                </c:pt>
                <c:pt idx="10">
                  <c:v>160</c:v>
                </c:pt>
                <c:pt idx="11">
                  <c:v>236</c:v>
                </c:pt>
                <c:pt idx="12">
                  <c:v>267</c:v>
                </c:pt>
                <c:pt idx="13">
                  <c:v>230</c:v>
                </c:pt>
                <c:pt idx="14">
                  <c:v>198</c:v>
                </c:pt>
                <c:pt idx="15">
                  <c:v>131</c:v>
                </c:pt>
                <c:pt idx="16">
                  <c:v>86</c:v>
                </c:pt>
                <c:pt idx="17">
                  <c:v>171</c:v>
                </c:pt>
                <c:pt idx="18">
                  <c:v>175</c:v>
                </c:pt>
                <c:pt idx="19">
                  <c:v>194</c:v>
                </c:pt>
                <c:pt idx="20">
                  <c:v>177</c:v>
                </c:pt>
                <c:pt idx="21">
                  <c:v>228</c:v>
                </c:pt>
                <c:pt idx="22">
                  <c:v>197</c:v>
                </c:pt>
                <c:pt idx="23">
                  <c:v>155</c:v>
                </c:pt>
                <c:pt idx="24">
                  <c:v>173</c:v>
                </c:pt>
                <c:pt idx="25">
                  <c:v>179</c:v>
                </c:pt>
                <c:pt idx="26">
                  <c:v>182</c:v>
                </c:pt>
                <c:pt idx="27">
                  <c:v>213</c:v>
                </c:pt>
                <c:pt idx="28">
                  <c:v>222</c:v>
                </c:pt>
                <c:pt idx="29">
                  <c:v>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EB-46C0-91EB-E689E68DF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3178304"/>
        <c:axId val="849675712"/>
      </c:lineChart>
      <c:catAx>
        <c:axId val="8531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675712"/>
        <c:crosses val="autoZero"/>
        <c:auto val="1"/>
        <c:lblAlgn val="ctr"/>
        <c:lblOffset val="100"/>
        <c:noMultiLvlLbl val="0"/>
      </c:catAx>
      <c:valAx>
        <c:axId val="849675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17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'2A. Detention Exits'!$H$5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'2A. Detention Exits'!$J$4:$K$4</c:f>
              <c:strCache>
                <c:ptCount val="2"/>
                <c:pt idx="0">
                  <c:v>Average Days</c:v>
                </c:pt>
                <c:pt idx="1">
                  <c:v>Median Days</c:v>
                </c:pt>
              </c:strCache>
            </c:strRef>
          </c:cat>
          <c:val>
            <c:numRef>
              <c:f>'2A. Detention Exits'!$J$5:$K$5</c:f>
              <c:numCache>
                <c:formatCode>0</c:formatCode>
                <c:ptCount val="2"/>
                <c:pt idx="0">
                  <c:v>16.336673300000001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9-423D-980D-F40E2C3B6645}"/>
            </c:ext>
          </c:extLst>
        </c:ser>
        <c:ser>
          <c:idx val="1"/>
          <c:order val="1"/>
          <c:tx>
            <c:strRef>
              <c:f>'2A. Detention Exits'!$H$6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'2A. Detention Exits'!$J$4:$K$4</c:f>
              <c:strCache>
                <c:ptCount val="2"/>
                <c:pt idx="0">
                  <c:v>Average Days</c:v>
                </c:pt>
                <c:pt idx="1">
                  <c:v>Median Days</c:v>
                </c:pt>
              </c:strCache>
            </c:strRef>
          </c:cat>
          <c:val>
            <c:numRef>
              <c:f>'2A. Detention Exits'!$J$6:$K$6</c:f>
              <c:numCache>
                <c:formatCode>0</c:formatCode>
                <c:ptCount val="2"/>
                <c:pt idx="0">
                  <c:v>21.96875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9-423D-980D-F40E2C3B6645}"/>
            </c:ext>
          </c:extLst>
        </c:ser>
        <c:ser>
          <c:idx val="2"/>
          <c:order val="2"/>
          <c:tx>
            <c:strRef>
              <c:f>'2A. Detention Exits'!$H$7</c:f>
              <c:strCache>
                <c:ptCount val="1"/>
                <c:pt idx="0">
                  <c:v>2021 YTD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'2A. Detention Exits'!$J$4:$K$4</c:f>
              <c:strCache>
                <c:ptCount val="2"/>
                <c:pt idx="0">
                  <c:v>Average Days</c:v>
                </c:pt>
                <c:pt idx="1">
                  <c:v>Median Days</c:v>
                </c:pt>
              </c:strCache>
            </c:strRef>
          </c:cat>
          <c:val>
            <c:numRef>
              <c:f>'2A. Detention Exits'!$J$7:$K$7</c:f>
              <c:numCache>
                <c:formatCode>0</c:formatCode>
                <c:ptCount val="2"/>
                <c:pt idx="0">
                  <c:v>23.882594399999999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9-423D-980D-F40E2C3B6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095504"/>
        <c:axId val="789095832"/>
      </c:barChart>
      <c:catAx>
        <c:axId val="78909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095832"/>
        <c:crosses val="autoZero"/>
        <c:auto val="1"/>
        <c:lblAlgn val="ctr"/>
        <c:lblOffset val="100"/>
        <c:noMultiLvlLbl val="0"/>
      </c:catAx>
      <c:valAx>
        <c:axId val="7890958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09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'3. Detention TSC'!$Q$6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 Detention TSC'!$R$4:$S$4</c:f>
              <c:strCache>
                <c:ptCount val="2"/>
                <c:pt idx="0">
                  <c:v>Avg Days</c:v>
                </c:pt>
                <c:pt idx="1">
                  <c:v>Median Days</c:v>
                </c:pt>
              </c:strCache>
            </c:strRef>
          </c:cat>
          <c:val>
            <c:numRef>
              <c:f>'3. Detention TSC'!$R$6:$S$6</c:f>
              <c:numCache>
                <c:formatCode>General</c:formatCode>
                <c:ptCount val="2"/>
                <c:pt idx="0">
                  <c:v>79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E-467B-88AA-1A4B320BF3D4}"/>
            </c:ext>
          </c:extLst>
        </c:ser>
        <c:ser>
          <c:idx val="2"/>
          <c:order val="1"/>
          <c:tx>
            <c:strRef>
              <c:f>'3. Detention TSC'!$Q$7</c:f>
              <c:strCache>
                <c:ptCount val="1"/>
                <c:pt idx="0">
                  <c:v>2021 YTD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 Detention TSC'!$R$4:$S$4</c:f>
              <c:strCache>
                <c:ptCount val="2"/>
                <c:pt idx="0">
                  <c:v>Avg Days</c:v>
                </c:pt>
                <c:pt idx="1">
                  <c:v>Median Days</c:v>
                </c:pt>
              </c:strCache>
            </c:strRef>
          </c:cat>
          <c:val>
            <c:numRef>
              <c:f>'3. Detention TSC'!$R$7:$S$7</c:f>
              <c:numCache>
                <c:formatCode>General</c:formatCode>
                <c:ptCount val="2"/>
                <c:pt idx="0">
                  <c:v>121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AE-467B-88AA-1A4B320BF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796768"/>
        <c:axId val="607797096"/>
      </c:barChart>
      <c:catAx>
        <c:axId val="6077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797096"/>
        <c:crosses val="autoZero"/>
        <c:auto val="1"/>
        <c:lblAlgn val="ctr"/>
        <c:lblOffset val="100"/>
        <c:noMultiLvlLbl val="0"/>
      </c:catAx>
      <c:valAx>
        <c:axId val="60779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79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DFECDF-4B06-4C9F-A5C1-8A2CF998F66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07CC0-7FDF-41A2-B062-359C52C69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4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 2020 highest month at 267 admissions</a:t>
            </a:r>
          </a:p>
          <a:p>
            <a:r>
              <a:rPr lang="en-US" dirty="0"/>
              <a:t>May 2020 lowest month at 86 admissions</a:t>
            </a:r>
          </a:p>
          <a:p>
            <a:r>
              <a:rPr lang="en-US" dirty="0"/>
              <a:t>Jun 2021 at 181 admissions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8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2019 excluded because there were only 20 juveniles who exited detention with a LOS of 317 days, median 225 days. The sample is too small and the transfer mechanism prior to Raise the Age was reserved for the most serious and violent juveniles. </a:t>
            </a:r>
          </a:p>
          <a:p>
            <a:r>
              <a:rPr lang="en-US" dirty="0"/>
              <a:t>Tyranny of small numbers!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7A3064-B44E-496E-832F-02BDA61A504D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2FC392-F9A8-498C-A3EA-45B35AC97E75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ternate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D2AD20-EA80-42AC-9E08-D15192125D9E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5285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C72F-DFC7-434B-BE82-1E30C729FADE}" type="datetime1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ternat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152A-F9C4-4DF1-A818-3517FE584FAE}" type="datetime1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68CA107E-7280-4413-B16C-A3350FF91D59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C00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F75C2DA7-130A-4D62-8985-4DB67A58F5AD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5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6DA974-61C2-455C-B8FC-F2D23D6FE35E}" type="datetime1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lternate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578675-C738-4F73-93CC-B2DEA6F893D6}" type="datetime1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071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9E3694-4F0E-4584-8363-4AA99642D6FE}" type="datetime1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add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7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2 Pictures w/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836991-2FA1-438B-853C-2BB4FD7DB756}" type="datetime1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add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8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671EEF-5380-486B-AFB6-8E467F3363B4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4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AA4E-49F5-42DE-B094-0707986980B0}" type="datetime1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DF13-F68B-4E59-979F-59DD040A00DF}" type="datetime1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77EE-5059-4652-87B5-90132B6E248D}" type="datetime1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BA8-32D5-4FF6-A5B6-E8669086E22B}" type="datetime1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07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BF4CF2-8FB3-4F0C-9B00-7E6C7CA6F4A3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B92383-9ED5-4CF8-A967-872801359B88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lternat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62D82D-D35A-46A4-8A65-1AC5B2269F0E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3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3F73E84C-9EFC-4EF0-909E-C643651F8B00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Alternat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FC2E6489-681A-4D3E-AD04-9992D9D4DF72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96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fld id="{0003ECDE-615A-473A-8B02-29E2F6F5637A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75" r:id="rId5"/>
    <p:sldLayoutId id="2147483676" r:id="rId6"/>
    <p:sldLayoutId id="2147483686" r:id="rId7"/>
    <p:sldLayoutId id="2147483677" r:id="rId8"/>
    <p:sldLayoutId id="2147483687" r:id="rId9"/>
    <p:sldLayoutId id="2147483678" r:id="rId10"/>
    <p:sldLayoutId id="2147483688" r:id="rId11"/>
    <p:sldLayoutId id="2147483679" r:id="rId12"/>
    <p:sldLayoutId id="2147483689" r:id="rId13"/>
    <p:sldLayoutId id="2147483680" r:id="rId14"/>
    <p:sldLayoutId id="2147483690" r:id="rId15"/>
    <p:sldLayoutId id="2147483681" r:id="rId16"/>
    <p:sldLayoutId id="2147483691" r:id="rId17"/>
    <p:sldLayoutId id="2147483693" r:id="rId18"/>
    <p:sldLayoutId id="2147483694" r:id="rId19"/>
    <p:sldLayoutId id="2147483682" r:id="rId20"/>
    <p:sldLayoutId id="2147483683" r:id="rId2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unknowncystic.wordpress.com/2012/0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Raise the Age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July 16, 2021</a:t>
            </a:r>
          </a:p>
        </p:txBody>
      </p:sp>
    </p:spTree>
    <p:extLst>
      <p:ext uri="{BB962C8B-B14F-4D97-AF65-F5344CB8AC3E}">
        <p14:creationId xmlns:p14="http://schemas.microsoft.com/office/powerpoint/2010/main" val="180392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4C7FF-1E6E-49F8-9281-8C12DD47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EAACC-BD7A-4698-A5D4-2BDEDA46A7DD}"/>
              </a:ext>
            </a:extLst>
          </p:cNvPr>
          <p:cNvSpPr txBox="1"/>
          <p:nvPr/>
        </p:nvSpPr>
        <p:spPr>
          <a:xfrm>
            <a:off x="304800" y="1295400"/>
            <a:ext cx="870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DETENTION ADMISSIONS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C2D01-AFBA-498B-A68F-71CEDA1AD844}"/>
              </a:ext>
            </a:extLst>
          </p:cNvPr>
          <p:cNvSpPr txBox="1"/>
          <p:nvPr/>
        </p:nvSpPr>
        <p:spPr>
          <a:xfrm>
            <a:off x="1021080" y="5331767"/>
            <a:ext cx="780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There is not a recent increase in detention admissions.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95B6444-33F0-41FA-A730-198E8A7C11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281030"/>
              </p:ext>
            </p:extLst>
          </p:nvPr>
        </p:nvGraphicFramePr>
        <p:xfrm>
          <a:off x="1382316" y="1990626"/>
          <a:ext cx="6553200" cy="326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CE62D23-6DD3-40E1-9D59-265292CB0D10}"/>
              </a:ext>
            </a:extLst>
          </p:cNvPr>
          <p:cNvSpPr/>
          <p:nvPr/>
        </p:nvSpPr>
        <p:spPr>
          <a:xfrm>
            <a:off x="4925616" y="2821205"/>
            <a:ext cx="2895600" cy="1828800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9446E-26D0-494F-9683-B099F5CA3747}"/>
              </a:ext>
            </a:extLst>
          </p:cNvPr>
          <p:cNvSpPr txBox="1"/>
          <p:nvPr/>
        </p:nvSpPr>
        <p:spPr>
          <a:xfrm>
            <a:off x="5497116" y="2821205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Covid pandemic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16F10-3693-41D7-BB67-C07D514F0C72}"/>
              </a:ext>
            </a:extLst>
          </p:cNvPr>
          <p:cNvSpPr txBox="1"/>
          <p:nvPr/>
        </p:nvSpPr>
        <p:spPr>
          <a:xfrm>
            <a:off x="1021080" y="5868050"/>
            <a:ext cx="780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The average # of admissions </a:t>
            </a:r>
            <a:r>
              <a:rPr lang="en-US" sz="2400" u="sng" dirty="0">
                <a:solidFill>
                  <a:schemeClr val="tx2"/>
                </a:solidFill>
              </a:rPr>
              <a:t>per month</a:t>
            </a:r>
            <a:r>
              <a:rPr lang="en-US" sz="2400" dirty="0">
                <a:solidFill>
                  <a:schemeClr val="tx2"/>
                </a:solidFill>
              </a:rPr>
              <a:t> is the same so far in 2021 as it was in 2019 (191 to 192).</a:t>
            </a:r>
          </a:p>
        </p:txBody>
      </p:sp>
    </p:spTree>
    <p:extLst>
      <p:ext uri="{BB962C8B-B14F-4D97-AF65-F5344CB8AC3E}">
        <p14:creationId xmlns:p14="http://schemas.microsoft.com/office/powerpoint/2010/main" val="292075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89CF4-FD65-45CE-98E8-070BFBA3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A7688-C850-4E2A-A731-733849E4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DETENTION EXITS: Non-TSC</a:t>
            </a:r>
            <a:br>
              <a:rPr lang="en-US" dirty="0"/>
            </a:br>
            <a:r>
              <a:rPr lang="en-US" sz="2700" dirty="0"/>
              <a:t>AVERAGE LENGTH OF STAY (LOS)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96CE5-11B1-439A-A5A5-57C8ECDB2AC0}"/>
              </a:ext>
            </a:extLst>
          </p:cNvPr>
          <p:cNvSpPr txBox="1"/>
          <p:nvPr/>
        </p:nvSpPr>
        <p:spPr>
          <a:xfrm>
            <a:off x="1295400" y="5181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all juveniles who were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Transfers to Superior Court, the average and median lengths of stay have increased.</a:t>
            </a:r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0702A63E-5968-44B2-A04B-C12C26AF4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02779"/>
              </p:ext>
            </p:extLst>
          </p:nvPr>
        </p:nvGraphicFramePr>
        <p:xfrm>
          <a:off x="647700" y="1464311"/>
          <a:ext cx="7848600" cy="347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96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89CF4-FD65-45CE-98E8-070BFBA3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A7688-C850-4E2A-A731-733849E4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DETENTION EXITS: TSC</a:t>
            </a:r>
            <a:br>
              <a:rPr lang="en-US" dirty="0"/>
            </a:br>
            <a:r>
              <a:rPr lang="en-US" sz="2700" dirty="0"/>
              <a:t>AVERAGE LENGTH OF STAY (LOS)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96CE5-11B1-439A-A5A5-57C8ECDB2AC0}"/>
              </a:ext>
            </a:extLst>
          </p:cNvPr>
          <p:cNvSpPr txBox="1"/>
          <p:nvPr/>
        </p:nvSpPr>
        <p:spPr>
          <a:xfrm>
            <a:off x="1295400" y="4953001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juveniles who were Transfers to Superior Court, the average and median lengths of stay have increased.</a:t>
            </a:r>
          </a:p>
          <a:p>
            <a:r>
              <a:rPr lang="en-US" dirty="0">
                <a:solidFill>
                  <a:srgbClr val="FF0000"/>
                </a:solidFill>
              </a:rPr>
              <a:t>On July 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the average length of stay for TSC youth in detention was 225 days (n=56 youth).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85F2CBB-2564-4D22-A215-EEB2131CF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130653"/>
              </p:ext>
            </p:extLst>
          </p:nvPr>
        </p:nvGraphicFramePr>
        <p:xfrm>
          <a:off x="457200" y="1481139"/>
          <a:ext cx="8229600" cy="347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678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49ED4-0172-4293-B596-95D3F29F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5C6DAEB-364A-4F9F-8C41-58F5D36D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DETENTION EXITS: TSC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ADP, Minimum and Maximum Population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33656E-9309-4670-A732-74BC3540F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763081"/>
              </p:ext>
            </p:extLst>
          </p:nvPr>
        </p:nvGraphicFramePr>
        <p:xfrm>
          <a:off x="685800" y="2209800"/>
          <a:ext cx="5707856" cy="344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DDF9145-E700-47EE-A354-3C13E3B967D8}"/>
              </a:ext>
            </a:extLst>
          </p:cNvPr>
          <p:cNvSpPr txBox="1"/>
          <p:nvPr/>
        </p:nvSpPr>
        <p:spPr>
          <a:xfrm>
            <a:off x="304800" y="1574978"/>
            <a:ext cx="845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Transfer to Superior Court average daily population is growing.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FA86E7-E236-4FDC-AA49-7C29B1C99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81192"/>
              </p:ext>
            </p:extLst>
          </p:nvPr>
        </p:nvGraphicFramePr>
        <p:xfrm>
          <a:off x="6727032" y="3020805"/>
          <a:ext cx="2171542" cy="1257300"/>
        </p:xfrm>
        <a:graphic>
          <a:graphicData uri="http://schemas.openxmlformats.org/drawingml/2006/table">
            <a:tbl>
              <a:tblPr/>
              <a:tblGrid>
                <a:gridCol w="1094320">
                  <a:extLst>
                    <a:ext uri="{9D8B030D-6E8A-4147-A177-3AD203B41FA5}">
                      <a16:colId xmlns:a16="http://schemas.microsoft.com/office/drawing/2014/main" val="3764556895"/>
                    </a:ext>
                  </a:extLst>
                </a:gridCol>
                <a:gridCol w="1077222">
                  <a:extLst>
                    <a:ext uri="{9D8B030D-6E8A-4147-A177-3AD203B41FA5}">
                      <a16:colId xmlns:a16="http://schemas.microsoft.com/office/drawing/2014/main" val="40028530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TSC ADP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533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096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9331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2021 YTD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200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07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01B775-95C8-4594-A24E-AECB6E884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84" y="1389063"/>
            <a:ext cx="8555832" cy="45259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Since Dec. 1, 2019, 459 juveniles* have been transferred to Superior Court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53% of transferred juveniles have been admitted to detention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detention, transfers to superior court consist of approximately 25% of the population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Since October 2020, the TSC ADP has been 49 or higher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Since Dec. 1, 2019, an average of 24 juveniles a month are being transferred</a:t>
            </a:r>
          </a:p>
          <a:p>
            <a:pPr lvl="1"/>
            <a:r>
              <a:rPr lang="en-US" dirty="0"/>
              <a:t>Jul – Dec 2020 average per month: 27.3</a:t>
            </a:r>
          </a:p>
          <a:p>
            <a:pPr lvl="1"/>
            <a:r>
              <a:rPr lang="en-US" dirty="0"/>
              <a:t>Jan – Jun 2021 average per month: 28.3</a:t>
            </a:r>
          </a:p>
          <a:p>
            <a:pPr marL="109728" indent="0">
              <a:buNone/>
            </a:pPr>
            <a:r>
              <a:rPr lang="en-US" sz="1500" dirty="0"/>
              <a:t>*have a juvenile complaint that was moved into transferred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5C674-6901-4704-9577-31D1C913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D47383-60A0-4BE9-BE68-F0918EEB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Transfers to Superior Court</a:t>
            </a:r>
          </a:p>
        </p:txBody>
      </p:sp>
    </p:spTree>
    <p:extLst>
      <p:ext uri="{BB962C8B-B14F-4D97-AF65-F5344CB8AC3E}">
        <p14:creationId xmlns:p14="http://schemas.microsoft.com/office/powerpoint/2010/main" val="396140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139EB-288A-496A-8078-36E6A524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77EE-5059-4652-87B5-90132B6E248D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215C6-6482-4111-BEE9-ADBD7BD1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C16D2D-D270-4E35-BBBF-33262513A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2182"/>
              </p:ext>
            </p:extLst>
          </p:nvPr>
        </p:nvGraphicFramePr>
        <p:xfrm>
          <a:off x="0" y="0"/>
          <a:ext cx="9144000" cy="685798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28438">
                  <a:extLst>
                    <a:ext uri="{9D8B030D-6E8A-4147-A177-3AD203B41FA5}">
                      <a16:colId xmlns:a16="http://schemas.microsoft.com/office/drawing/2014/main" val="2439415012"/>
                    </a:ext>
                  </a:extLst>
                </a:gridCol>
                <a:gridCol w="2648414">
                  <a:extLst>
                    <a:ext uri="{9D8B030D-6E8A-4147-A177-3AD203B41FA5}">
                      <a16:colId xmlns:a16="http://schemas.microsoft.com/office/drawing/2014/main" val="586092677"/>
                    </a:ext>
                  </a:extLst>
                </a:gridCol>
                <a:gridCol w="2369635">
                  <a:extLst>
                    <a:ext uri="{9D8B030D-6E8A-4147-A177-3AD203B41FA5}">
                      <a16:colId xmlns:a16="http://schemas.microsoft.com/office/drawing/2014/main" val="672178"/>
                    </a:ext>
                  </a:extLst>
                </a:gridCol>
                <a:gridCol w="2397513">
                  <a:extLst>
                    <a:ext uri="{9D8B030D-6E8A-4147-A177-3AD203B41FA5}">
                      <a16:colId xmlns:a16="http://schemas.microsoft.com/office/drawing/2014/main" val="3125562764"/>
                    </a:ext>
                  </a:extLst>
                </a:gridCol>
              </a:tblGrid>
              <a:tr h="618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Month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 Population Hx and Forecast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Minimum 95 % Confidence Band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Maximum 95% Confidence Band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extLst>
                  <a:ext uri="{0D108BD9-81ED-4DB2-BD59-A6C34878D82A}">
                    <a16:rowId xmlns:a16="http://schemas.microsoft.com/office/drawing/2014/main" val="1264562246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Jan 2020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1150362201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Feb 2020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215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187031404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 2020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218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2175608060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Apr 2020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173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1382266409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May 2020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167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2943783473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Jun 2020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186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1864770220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Jul 2020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3047279365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Aug 2020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260923162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Sep 2020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224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3794276071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Oct 2020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243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2858268774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 2020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239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1305959960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Dec 2020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248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4251812216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Jan 2021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228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1799969823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Feb 2021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248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4281040847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 2021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256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3255897963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Apr 2021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3257925107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May 2021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2217732932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Jun 2021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/>
                </a:tc>
                <a:extLst>
                  <a:ext uri="{0D108BD9-81ED-4DB2-BD59-A6C34878D82A}">
                    <a16:rowId xmlns:a16="http://schemas.microsoft.com/office/drawing/2014/main" val="3752814387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Jul 2021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249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294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94295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Aug 2021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276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139654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Sep 2021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253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308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1299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Oct 2021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285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96679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 2021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258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322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99796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Dec 2021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295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328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087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0D46F-8FF7-4647-B354-3A41B0A1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C72F-DFC7-434B-BE82-1E30C729FADE}" type="datetime1">
              <a:rPr lang="en-US" smtClean="0"/>
              <a:t>7/15/2021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B8037-07F6-4EDA-94AD-9217E401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0BFF49-DD2E-42CC-B580-C67CE920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1143000"/>
            <a:ext cx="915390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4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E121F-D265-421C-8BDB-00C840F2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77EE-5059-4652-87B5-90132B6E248D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51387-8970-4454-AB08-FA3D48F8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FE460F-EC18-4CA2-A15E-1A1AE328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YDC Commitments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B8EA84-5588-4CAD-9F90-21D1FAC27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26" y="1449593"/>
            <a:ext cx="5127171" cy="464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BDA6D0-D853-40B1-A4BB-FFE40330A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71833"/>
            <a:ext cx="3400425" cy="381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B027B43-45A8-4A19-8BF0-6AD79FDF6F1A}"/>
              </a:ext>
            </a:extLst>
          </p:cNvPr>
          <p:cNvSpPr/>
          <p:nvPr/>
        </p:nvSpPr>
        <p:spPr>
          <a:xfrm>
            <a:off x="5486400" y="1905000"/>
            <a:ext cx="1240632" cy="2057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7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39AD0-6EBE-4A74-8E4B-E74FFFF8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D639D-3699-406A-9AD3-39F6A0725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900" y="228600"/>
            <a:ext cx="7696200" cy="5772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C341BE-AC21-496E-BF27-A24CC7B7ED04}"/>
              </a:ext>
            </a:extLst>
          </p:cNvPr>
          <p:cNvSpPr txBox="1"/>
          <p:nvPr/>
        </p:nvSpPr>
        <p:spPr>
          <a:xfrm>
            <a:off x="6629400" y="6211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unknowncystic.wordpress.com/2012/05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6484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4F584B-1BBA-4506-8B71-F0519478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Began meeting December 4, 2017</a:t>
            </a:r>
          </a:p>
          <a:p>
            <a:r>
              <a:rPr lang="en-US" dirty="0"/>
              <a:t>Committee dissolves Feb 1, 2023 or upon filing of final report (report due by January 15, 2023)</a:t>
            </a:r>
          </a:p>
          <a:p>
            <a:r>
              <a:rPr lang="en-US" dirty="0"/>
              <a:t>Members serve until resignation</a:t>
            </a:r>
          </a:p>
          <a:p>
            <a:r>
              <a:rPr lang="en-US" dirty="0"/>
              <a:t>Majority constitutes quorum (11 of 21 members)</a:t>
            </a:r>
          </a:p>
          <a:p>
            <a:r>
              <a:rPr lang="en-US" dirty="0"/>
              <a:t>Tasked with monitoring and reviewing the implementation of the RtA expansion and making additional recommendations to the General Assembly as necessary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6DCB6-9415-44E6-BC16-0411C7A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B577D6-4C2F-4C77-A5EC-059031E7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JJAC</a:t>
            </a:r>
          </a:p>
        </p:txBody>
      </p:sp>
    </p:spTree>
    <p:extLst>
      <p:ext uri="{BB962C8B-B14F-4D97-AF65-F5344CB8AC3E}">
        <p14:creationId xmlns:p14="http://schemas.microsoft.com/office/powerpoint/2010/main" val="271810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C8FD1E-B256-4593-9FE3-6DEF87AAE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 Safety Summit on August 2, 2021 at UNC-Greensboro. Center for Safer Schools is planning a 2</a:t>
            </a:r>
            <a:r>
              <a:rPr lang="en-US" baseline="30000" dirty="0"/>
              <a:t>nd</a:t>
            </a:r>
            <a:r>
              <a:rPr lang="en-US" dirty="0"/>
              <a:t> day of breakout groups focused on educational setting. </a:t>
            </a:r>
          </a:p>
          <a:p>
            <a:endParaRPr lang="en-US" dirty="0"/>
          </a:p>
          <a:p>
            <a:r>
              <a:rPr lang="en-US" dirty="0"/>
              <a:t>Discussions w/ General Assembly of minimum age with implementation of services</a:t>
            </a:r>
          </a:p>
          <a:p>
            <a:endParaRPr lang="en-US" dirty="0"/>
          </a:p>
          <a:p>
            <a:r>
              <a:rPr lang="en-US" dirty="0"/>
              <a:t>Racial equity training for all JJ staff and program providers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2EE2E-0887-434A-A403-2D640C75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F83D38-D676-48AE-9593-5492AF81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</p:spTree>
    <p:extLst>
      <p:ext uri="{BB962C8B-B14F-4D97-AF65-F5344CB8AC3E}">
        <p14:creationId xmlns:p14="http://schemas.microsoft.com/office/powerpoint/2010/main" val="27241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B03D2C-631A-4494-A0E9-EAB51D5C26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Ages 6-15</a:t>
            </a:r>
          </a:p>
          <a:p>
            <a:r>
              <a:rPr lang="en-US" dirty="0"/>
              <a:t>Complaints per juvenile: 2.59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984DC2-7635-4534-838A-1C253BA4E1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Ages 16-17</a:t>
            </a:r>
          </a:p>
          <a:p>
            <a:r>
              <a:rPr lang="en-US" dirty="0"/>
              <a:t>Complaints per juvenile: 2.85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6D332-7C47-4D87-871C-EE0AD689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107E-7280-4413-B16C-A3350FF91D59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3D59-74D9-4C28-A96C-7BCAF1EB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A7458A3-C9E3-4FF1-8A12-174923D5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Delinquency Rates</a:t>
            </a:r>
            <a:br>
              <a:rPr lang="en-US" dirty="0"/>
            </a:br>
            <a:r>
              <a:rPr lang="en-US" sz="2700" dirty="0"/>
              <a:t>18 months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738A310-74D2-460E-A575-E053FE397F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002262"/>
              </p:ext>
            </p:extLst>
          </p:nvPr>
        </p:nvGraphicFramePr>
        <p:xfrm>
          <a:off x="609600" y="3124200"/>
          <a:ext cx="3733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9483DD6-0445-4FA7-9539-29AF6B3BAD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505646"/>
              </p:ext>
            </p:extLst>
          </p:nvPr>
        </p:nvGraphicFramePr>
        <p:xfrm>
          <a:off x="4631487" y="3124200"/>
          <a:ext cx="4038600" cy="241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693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F3FFD-868A-4050-9555-09F1E327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5F284B-616C-417F-B958-AC1377E3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72" y="11866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RtA Complaints Received and Distinct Juveniles by Month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40230B-BFFF-4946-A85B-C959AFBDD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890007"/>
              </p:ext>
            </p:extLst>
          </p:nvPr>
        </p:nvGraphicFramePr>
        <p:xfrm>
          <a:off x="304800" y="12954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94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6AF9B-AF1B-4460-9783-79F4B19D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C392-F9A8-498C-A3EA-45B35AC97E75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C70822-6824-45C9-9B6C-C612F79E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BC7F7-F0AF-4B7B-A02F-7BE4CA74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47ABF3-D934-4770-ABAB-8F42B780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2: Dec 2020- June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30FCC-8152-494D-85BB-FB0F9C24B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4682"/>
            <a:ext cx="9144000" cy="40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2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07324-6F5F-41AA-94F3-DCF2FBCD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77EE-5059-4652-87B5-90132B6E248D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D8050-DA9A-48C4-A5F8-A7EF2AAC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F7FDF3-FCFC-4525-81D5-B0F5CA27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Year 2: Dec 2020- June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4B316A-41CF-42BD-B249-FEA769A6C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619"/>
            <a:ext cx="9144000" cy="40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1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F3FFD-868A-4050-9555-09F1E327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5F284B-616C-417F-B958-AC1377E3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72" y="11866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RtA Complaints Received and Distinct Juveniles by Month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404B90-C1B5-4A6A-926E-AFFB918CD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230543"/>
              </p:ext>
            </p:extLst>
          </p:nvPr>
        </p:nvGraphicFramePr>
        <p:xfrm>
          <a:off x="428354" y="1905000"/>
          <a:ext cx="3886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2D79D55-B8DA-41AD-BF9B-4D8F990DE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205848"/>
              </p:ext>
            </p:extLst>
          </p:nvPr>
        </p:nvGraphicFramePr>
        <p:xfrm>
          <a:off x="4572000" y="1905000"/>
          <a:ext cx="405390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F60192B-8DFA-4979-B439-59C978C7B2D4}"/>
              </a:ext>
            </a:extLst>
          </p:cNvPr>
          <p:cNvSpPr txBox="1"/>
          <p:nvPr/>
        </p:nvSpPr>
        <p:spPr>
          <a:xfrm>
            <a:off x="417672" y="5181600"/>
            <a:ext cx="842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Slightly higher number of A-G juveniles and lower number of H-3 juveniles compared to year 1. </a:t>
            </a:r>
          </a:p>
        </p:txBody>
      </p:sp>
    </p:spTree>
    <p:extLst>
      <p:ext uri="{BB962C8B-B14F-4D97-AF65-F5344CB8AC3E}">
        <p14:creationId xmlns:p14="http://schemas.microsoft.com/office/powerpoint/2010/main" val="399210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35B80-AA0E-4985-92A3-E4DC27D0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F585D-1007-49AE-86C9-5D01AA83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DETENTION </a:t>
            </a:r>
            <a:br>
              <a:rPr lang="en-US" dirty="0"/>
            </a:br>
            <a:r>
              <a:rPr lang="en-US" sz="3100" dirty="0"/>
              <a:t>AVERAGE DAILY POPULATION (ADP)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ADC6714-B6B6-4B40-88EF-E673ABFD4B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821431"/>
              </p:ext>
            </p:extLst>
          </p:nvPr>
        </p:nvGraphicFramePr>
        <p:xfrm>
          <a:off x="457200" y="2133600"/>
          <a:ext cx="8229600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CE2A76-692F-4821-8BFB-46EBC39684C3}"/>
              </a:ext>
            </a:extLst>
          </p:cNvPr>
          <p:cNvSpPr txBox="1"/>
          <p:nvPr/>
        </p:nvSpPr>
        <p:spPr>
          <a:xfrm>
            <a:off x="571500" y="1345909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From January 2020 through June 2021, the ADP increased 39%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76% of the detention pop on 7/5/21 was 16 or older. 63% were for A-G offenses.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is causing the increase in population?</a:t>
            </a:r>
          </a:p>
        </p:txBody>
      </p:sp>
    </p:spTree>
    <p:extLst>
      <p:ext uri="{BB962C8B-B14F-4D97-AF65-F5344CB8AC3E}">
        <p14:creationId xmlns:p14="http://schemas.microsoft.com/office/powerpoint/2010/main" val="110833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Stheme">
  <a:themeElements>
    <a:clrScheme name="Custom 2">
      <a:dk1>
        <a:srgbClr val="39639D"/>
      </a:dk1>
      <a:lt1>
        <a:sysClr val="window" lastClr="FFFFFF"/>
      </a:lt1>
      <a:dk2>
        <a:srgbClr val="464646"/>
      </a:dk2>
      <a:lt2>
        <a:srgbClr val="DEF5FA"/>
      </a:lt2>
      <a:accent1>
        <a:srgbClr val="DA1F28"/>
      </a:accent1>
      <a:accent2>
        <a:srgbClr val="DA1F28"/>
      </a:accent2>
      <a:accent3>
        <a:srgbClr val="DA1F28"/>
      </a:accent3>
      <a:accent4>
        <a:srgbClr val="DA1F28"/>
      </a:accent4>
      <a:accent5>
        <a:srgbClr val="DA1F28"/>
      </a:accent5>
      <a:accent6>
        <a:srgbClr val="DA1F28"/>
      </a:accent6>
      <a:hlink>
        <a:srgbClr val="DA1F28"/>
      </a:hlink>
      <a:folHlink>
        <a:srgbClr val="DA1F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DPStheme</Template>
  <TotalTime>31527</TotalTime>
  <Words>848</Words>
  <Application>Microsoft Office PowerPoint</Application>
  <PresentationFormat>On-screen Show (4:3)</PresentationFormat>
  <Paragraphs>218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Wingdings 2</vt:lpstr>
      <vt:lpstr>Arial</vt:lpstr>
      <vt:lpstr>Calibri</vt:lpstr>
      <vt:lpstr>Wingdings 3</vt:lpstr>
      <vt:lpstr>Wingdings</vt:lpstr>
      <vt:lpstr>Verdana</vt:lpstr>
      <vt:lpstr>DPStheme</vt:lpstr>
      <vt:lpstr>Raise the Age Update</vt:lpstr>
      <vt:lpstr>JJAC</vt:lpstr>
      <vt:lpstr>Upcoming</vt:lpstr>
      <vt:lpstr>Delinquency Rates 18 months</vt:lpstr>
      <vt:lpstr> RtA Complaints Received and Distinct Juveniles by Month </vt:lpstr>
      <vt:lpstr>Year 2: Dec 2020- June 2021</vt:lpstr>
      <vt:lpstr>Year 2: Dec 2020- June 2021</vt:lpstr>
      <vt:lpstr> RtA Complaints Received and Distinct Juveniles by Month </vt:lpstr>
      <vt:lpstr>DETENTION  AVERAGE DAILY POPULATION (ADP)</vt:lpstr>
      <vt:lpstr>PowerPoint Presentation</vt:lpstr>
      <vt:lpstr>DETENTION EXITS: Non-TSC AVERAGE LENGTH OF STAY (LOS)</vt:lpstr>
      <vt:lpstr>DETENTION EXITS: TSC AVERAGE LENGTH OF STAY (LOS)</vt:lpstr>
      <vt:lpstr>DETENTION EXITS: TSC ADP, Minimum and Maximum Population</vt:lpstr>
      <vt:lpstr>Transfers to Superior Court</vt:lpstr>
      <vt:lpstr>PowerPoint Presentation</vt:lpstr>
      <vt:lpstr>PowerPoint Presentation</vt:lpstr>
      <vt:lpstr>YDC Commitments</vt:lpstr>
      <vt:lpstr>PowerPoint Presentation</vt:lpstr>
    </vt:vector>
  </TitlesOfParts>
  <Company>NC CC&amp;PS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Mason, Kathy</dc:creator>
  <cp:lastModifiedBy>Quintus, Kimberly</cp:lastModifiedBy>
  <cp:revision>214</cp:revision>
  <cp:lastPrinted>2021-07-15T15:15:54Z</cp:lastPrinted>
  <dcterms:created xsi:type="dcterms:W3CDTF">2012-07-26T16:23:26Z</dcterms:created>
  <dcterms:modified xsi:type="dcterms:W3CDTF">2021-07-15T20:59:35Z</dcterms:modified>
</cp:coreProperties>
</file>