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46"/>
  </p:notesMasterIdLst>
  <p:handoutMasterIdLst>
    <p:handoutMasterId r:id="rId47"/>
  </p:handoutMasterIdLst>
  <p:sldIdLst>
    <p:sldId id="277" r:id="rId2"/>
    <p:sldId id="256" r:id="rId3"/>
    <p:sldId id="257" r:id="rId4"/>
    <p:sldId id="267" r:id="rId5"/>
    <p:sldId id="280" r:id="rId6"/>
    <p:sldId id="281" r:id="rId7"/>
    <p:sldId id="283" r:id="rId8"/>
    <p:sldId id="284" r:id="rId9"/>
    <p:sldId id="286" r:id="rId10"/>
    <p:sldId id="287" r:id="rId11"/>
    <p:sldId id="288" r:id="rId12"/>
    <p:sldId id="316" r:id="rId13"/>
    <p:sldId id="317" r:id="rId14"/>
    <p:sldId id="294" r:id="rId15"/>
    <p:sldId id="295" r:id="rId16"/>
    <p:sldId id="318" r:id="rId17"/>
    <p:sldId id="319" r:id="rId18"/>
    <p:sldId id="296" r:id="rId19"/>
    <p:sldId id="297" r:id="rId20"/>
    <p:sldId id="299" r:id="rId21"/>
    <p:sldId id="300" r:id="rId22"/>
    <p:sldId id="320" r:id="rId23"/>
    <p:sldId id="321" r:id="rId24"/>
    <p:sldId id="322" r:id="rId25"/>
    <p:sldId id="323" r:id="rId26"/>
    <p:sldId id="260" r:id="rId27"/>
    <p:sldId id="324" r:id="rId28"/>
    <p:sldId id="325" r:id="rId29"/>
    <p:sldId id="326" r:id="rId30"/>
    <p:sldId id="327" r:id="rId31"/>
    <p:sldId id="328" r:id="rId32"/>
    <p:sldId id="301" r:id="rId33"/>
    <p:sldId id="329" r:id="rId34"/>
    <p:sldId id="330" r:id="rId35"/>
    <p:sldId id="307" r:id="rId36"/>
    <p:sldId id="308" r:id="rId37"/>
    <p:sldId id="309" r:id="rId38"/>
    <p:sldId id="310" r:id="rId39"/>
    <p:sldId id="312" r:id="rId40"/>
    <p:sldId id="331" r:id="rId41"/>
    <p:sldId id="332" r:id="rId42"/>
    <p:sldId id="333" r:id="rId43"/>
    <p:sldId id="335" r:id="rId44"/>
    <p:sldId id="334" r:id="rId4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2112"/>
    <a:srgbClr val="FF9900"/>
    <a:srgbClr val="00CC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78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svg"/><Relationship Id="rId7" Type="http://schemas.openxmlformats.org/officeDocument/2006/relationships/image" Target="../media/image40.svg"/><Relationship Id="rId2" Type="http://schemas.openxmlformats.org/officeDocument/2006/relationships/image" Target="../media/image35.png"/><Relationship Id="rId1" Type="http://schemas.openxmlformats.org/officeDocument/2006/relationships/image" Target="../media/image34.png"/><Relationship Id="rId6" Type="http://schemas.openxmlformats.org/officeDocument/2006/relationships/image" Target="../media/image39.png"/><Relationship Id="rId11" Type="http://schemas.openxmlformats.org/officeDocument/2006/relationships/image" Target="../media/image44.svg"/><Relationship Id="rId5" Type="http://schemas.openxmlformats.org/officeDocument/2006/relationships/image" Target="../media/image38.sv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svg"/><Relationship Id="rId7" Type="http://schemas.openxmlformats.org/officeDocument/2006/relationships/image" Target="../media/image40.svg"/><Relationship Id="rId2" Type="http://schemas.openxmlformats.org/officeDocument/2006/relationships/image" Target="../media/image35.png"/><Relationship Id="rId1" Type="http://schemas.openxmlformats.org/officeDocument/2006/relationships/image" Target="../media/image34.png"/><Relationship Id="rId6" Type="http://schemas.openxmlformats.org/officeDocument/2006/relationships/image" Target="../media/image39.png"/><Relationship Id="rId11" Type="http://schemas.openxmlformats.org/officeDocument/2006/relationships/image" Target="../media/image44.svg"/><Relationship Id="rId5" Type="http://schemas.openxmlformats.org/officeDocument/2006/relationships/image" Target="../media/image38.sv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FF5680-D077-4499-8C03-3AE8E2671E8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CD57DE5-DDBC-41A9-ABAE-85AA5080B291}">
      <dgm:prSet/>
      <dgm:spPr/>
      <dgm:t>
        <a:bodyPr/>
        <a:lstStyle/>
        <a:p>
          <a:r>
            <a:rPr lang="en-US" dirty="0"/>
            <a:t>One of the main functions of a security  	guard is to observe.</a:t>
          </a:r>
        </a:p>
      </dgm:t>
    </dgm:pt>
    <dgm:pt modelId="{574E0746-6225-4BE9-8CBB-D1E3D19013B7}" type="parTrans" cxnId="{BAEBDCC1-4FD4-49A0-B699-B47B1AA2E798}">
      <dgm:prSet/>
      <dgm:spPr/>
      <dgm:t>
        <a:bodyPr/>
        <a:lstStyle/>
        <a:p>
          <a:endParaRPr lang="en-US"/>
        </a:p>
      </dgm:t>
    </dgm:pt>
    <dgm:pt modelId="{E56EF826-F470-4E5A-83D0-79B205281341}" type="sibTrans" cxnId="{BAEBDCC1-4FD4-49A0-B699-B47B1AA2E798}">
      <dgm:prSet/>
      <dgm:spPr/>
      <dgm:t>
        <a:bodyPr/>
        <a:lstStyle/>
        <a:p>
          <a:endParaRPr lang="en-US"/>
        </a:p>
      </dgm:t>
    </dgm:pt>
    <dgm:pt modelId="{406AA904-E6AB-4A9C-B3A1-3F109E15A7D7}">
      <dgm:prSet/>
      <dgm:spPr/>
      <dgm:t>
        <a:bodyPr/>
        <a:lstStyle/>
        <a:p>
          <a:r>
            <a:rPr lang="en-US" dirty="0"/>
            <a:t>The basic premise of protection is observation.</a:t>
          </a:r>
        </a:p>
      </dgm:t>
    </dgm:pt>
    <dgm:pt modelId="{C6003B6B-F817-46B5-932F-3364BFA348DA}" type="parTrans" cxnId="{D79756A6-1C5D-475C-8029-B9070BE277C7}">
      <dgm:prSet/>
      <dgm:spPr/>
      <dgm:t>
        <a:bodyPr/>
        <a:lstStyle/>
        <a:p>
          <a:endParaRPr lang="en-US"/>
        </a:p>
      </dgm:t>
    </dgm:pt>
    <dgm:pt modelId="{62CC5657-9F48-4C9F-BEED-67BE845D972B}" type="sibTrans" cxnId="{D79756A6-1C5D-475C-8029-B9070BE277C7}">
      <dgm:prSet/>
      <dgm:spPr/>
      <dgm:t>
        <a:bodyPr/>
        <a:lstStyle/>
        <a:p>
          <a:endParaRPr lang="en-US"/>
        </a:p>
      </dgm:t>
    </dgm:pt>
    <dgm:pt modelId="{02CEF88A-9724-41D0-9361-921F9840E12B}">
      <dgm:prSet/>
      <dgm:spPr/>
      <dgm:t>
        <a:bodyPr/>
        <a:lstStyle/>
        <a:p>
          <a:r>
            <a:rPr lang="en-US"/>
            <a:t>Sight is not the only one of the basic senses used.</a:t>
          </a:r>
        </a:p>
      </dgm:t>
    </dgm:pt>
    <dgm:pt modelId="{9F223D02-958A-4CD4-91C5-4139DC441083}" type="parTrans" cxnId="{F47728FC-9295-47AB-88CB-B6C2055C0BDA}">
      <dgm:prSet/>
      <dgm:spPr/>
      <dgm:t>
        <a:bodyPr/>
        <a:lstStyle/>
        <a:p>
          <a:endParaRPr lang="en-US"/>
        </a:p>
      </dgm:t>
    </dgm:pt>
    <dgm:pt modelId="{D2C640AD-328E-4538-BD63-82BA54F72744}" type="sibTrans" cxnId="{F47728FC-9295-47AB-88CB-B6C2055C0BDA}">
      <dgm:prSet/>
      <dgm:spPr/>
      <dgm:t>
        <a:bodyPr/>
        <a:lstStyle/>
        <a:p>
          <a:endParaRPr lang="en-US"/>
        </a:p>
      </dgm:t>
    </dgm:pt>
    <dgm:pt modelId="{8490EF5E-3DBD-4EE3-9816-3B3EBFC7B50B}">
      <dgm:prSet/>
      <dgm:spPr/>
      <dgm:t>
        <a:bodyPr/>
        <a:lstStyle/>
        <a:p>
          <a:r>
            <a:rPr lang="en-US"/>
            <a:t>Hearing, smell and touch are senses used in </a:t>
          </a:r>
          <a:r>
            <a:rPr lang="en-US" u="sng"/>
            <a:t>observation</a:t>
          </a:r>
          <a:r>
            <a:rPr lang="en-US"/>
            <a:t> and </a:t>
          </a:r>
          <a:r>
            <a:rPr lang="en-US" u="sng"/>
            <a:t>perception.</a:t>
          </a:r>
          <a:endParaRPr lang="en-US"/>
        </a:p>
      </dgm:t>
    </dgm:pt>
    <dgm:pt modelId="{0BB4CD06-AE09-429C-86AB-FBD1E7CB68EE}" type="parTrans" cxnId="{ACE27EE1-FF01-4285-975D-757AA16D7410}">
      <dgm:prSet/>
      <dgm:spPr/>
      <dgm:t>
        <a:bodyPr/>
        <a:lstStyle/>
        <a:p>
          <a:endParaRPr lang="en-US"/>
        </a:p>
      </dgm:t>
    </dgm:pt>
    <dgm:pt modelId="{E26A2008-DA5B-4566-A755-4D6B6103DC7A}" type="sibTrans" cxnId="{ACE27EE1-FF01-4285-975D-757AA16D7410}">
      <dgm:prSet/>
      <dgm:spPr/>
      <dgm:t>
        <a:bodyPr/>
        <a:lstStyle/>
        <a:p>
          <a:endParaRPr lang="en-US"/>
        </a:p>
      </dgm:t>
    </dgm:pt>
    <dgm:pt modelId="{0B361226-BC65-4E27-8C0D-CB43AAFE5104}">
      <dgm:prSet/>
      <dgm:spPr/>
      <dgm:t>
        <a:bodyPr/>
        <a:lstStyle/>
        <a:p>
          <a:r>
            <a:rPr lang="en-US"/>
            <a:t>Psychological factors, emotions &amp; prejudices may also alter what is observed</a:t>
          </a:r>
        </a:p>
      </dgm:t>
    </dgm:pt>
    <dgm:pt modelId="{DAFA40B4-7E06-49FB-8DA8-C614A90F3BD2}" type="parTrans" cxnId="{CFDA5A10-58D5-499C-9B42-431931FAABB7}">
      <dgm:prSet/>
      <dgm:spPr/>
      <dgm:t>
        <a:bodyPr/>
        <a:lstStyle/>
        <a:p>
          <a:endParaRPr lang="en-US"/>
        </a:p>
      </dgm:t>
    </dgm:pt>
    <dgm:pt modelId="{7E6494D1-2D77-42D1-931F-33C22AC3647A}" type="sibTrans" cxnId="{CFDA5A10-58D5-499C-9B42-431931FAABB7}">
      <dgm:prSet/>
      <dgm:spPr/>
      <dgm:t>
        <a:bodyPr/>
        <a:lstStyle/>
        <a:p>
          <a:endParaRPr lang="en-US"/>
        </a:p>
      </dgm:t>
    </dgm:pt>
    <dgm:pt modelId="{D9DE8019-AA09-427C-B962-412175474EE9}" type="pres">
      <dgm:prSet presAssocID="{C1FF5680-D077-4499-8C03-3AE8E2671E89}" presName="vert0" presStyleCnt="0">
        <dgm:presLayoutVars>
          <dgm:dir/>
          <dgm:animOne val="branch"/>
          <dgm:animLvl val="lvl"/>
        </dgm:presLayoutVars>
      </dgm:prSet>
      <dgm:spPr/>
    </dgm:pt>
    <dgm:pt modelId="{C4966C48-5987-4EC3-834C-EC5B3AEADAEA}" type="pres">
      <dgm:prSet presAssocID="{4CD57DE5-DDBC-41A9-ABAE-85AA5080B291}" presName="thickLine" presStyleLbl="alignNode1" presStyleIdx="0" presStyleCnt="5"/>
      <dgm:spPr/>
    </dgm:pt>
    <dgm:pt modelId="{CCEAE6C3-1722-4370-9C01-D79E97ED8799}" type="pres">
      <dgm:prSet presAssocID="{4CD57DE5-DDBC-41A9-ABAE-85AA5080B291}" presName="horz1" presStyleCnt="0"/>
      <dgm:spPr/>
    </dgm:pt>
    <dgm:pt modelId="{B07D5891-3D49-43B1-93E4-BFA659B2F4A3}" type="pres">
      <dgm:prSet presAssocID="{4CD57DE5-DDBC-41A9-ABAE-85AA5080B291}" presName="tx1" presStyleLbl="revTx" presStyleIdx="0" presStyleCnt="5"/>
      <dgm:spPr/>
    </dgm:pt>
    <dgm:pt modelId="{30C63639-04F5-45D2-9C8A-2F7169737285}" type="pres">
      <dgm:prSet presAssocID="{4CD57DE5-DDBC-41A9-ABAE-85AA5080B291}" presName="vert1" presStyleCnt="0"/>
      <dgm:spPr/>
    </dgm:pt>
    <dgm:pt modelId="{9DF76707-9C25-4119-924C-E649AA31984E}" type="pres">
      <dgm:prSet presAssocID="{406AA904-E6AB-4A9C-B3A1-3F109E15A7D7}" presName="thickLine" presStyleLbl="alignNode1" presStyleIdx="1" presStyleCnt="5"/>
      <dgm:spPr/>
    </dgm:pt>
    <dgm:pt modelId="{0B99E60E-80A1-4C61-9D87-BE0C7FF8A9AE}" type="pres">
      <dgm:prSet presAssocID="{406AA904-E6AB-4A9C-B3A1-3F109E15A7D7}" presName="horz1" presStyleCnt="0"/>
      <dgm:spPr/>
    </dgm:pt>
    <dgm:pt modelId="{81BD1970-04A1-478B-BE6D-DE74F79E5D5B}" type="pres">
      <dgm:prSet presAssocID="{406AA904-E6AB-4A9C-B3A1-3F109E15A7D7}" presName="tx1" presStyleLbl="revTx" presStyleIdx="1" presStyleCnt="5"/>
      <dgm:spPr/>
    </dgm:pt>
    <dgm:pt modelId="{0F755B9A-EB10-4D34-8AA5-7BA4B3C929CF}" type="pres">
      <dgm:prSet presAssocID="{406AA904-E6AB-4A9C-B3A1-3F109E15A7D7}" presName="vert1" presStyleCnt="0"/>
      <dgm:spPr/>
    </dgm:pt>
    <dgm:pt modelId="{7F7157A9-8CE4-4C78-A17B-07F81B46EAFA}" type="pres">
      <dgm:prSet presAssocID="{02CEF88A-9724-41D0-9361-921F9840E12B}" presName="thickLine" presStyleLbl="alignNode1" presStyleIdx="2" presStyleCnt="5"/>
      <dgm:spPr/>
    </dgm:pt>
    <dgm:pt modelId="{A91D87EB-2759-45DB-82B3-284C73E3E7A3}" type="pres">
      <dgm:prSet presAssocID="{02CEF88A-9724-41D0-9361-921F9840E12B}" presName="horz1" presStyleCnt="0"/>
      <dgm:spPr/>
    </dgm:pt>
    <dgm:pt modelId="{29358075-3C12-4A04-811B-FFC86FF03C4C}" type="pres">
      <dgm:prSet presAssocID="{02CEF88A-9724-41D0-9361-921F9840E12B}" presName="tx1" presStyleLbl="revTx" presStyleIdx="2" presStyleCnt="5"/>
      <dgm:spPr/>
    </dgm:pt>
    <dgm:pt modelId="{82D6F022-AFEE-483D-821D-3F41663A63DE}" type="pres">
      <dgm:prSet presAssocID="{02CEF88A-9724-41D0-9361-921F9840E12B}" presName="vert1" presStyleCnt="0"/>
      <dgm:spPr/>
    </dgm:pt>
    <dgm:pt modelId="{DF3DD663-D74D-4E1F-A3B4-70ADF743B73E}" type="pres">
      <dgm:prSet presAssocID="{8490EF5E-3DBD-4EE3-9816-3B3EBFC7B50B}" presName="thickLine" presStyleLbl="alignNode1" presStyleIdx="3" presStyleCnt="5"/>
      <dgm:spPr/>
    </dgm:pt>
    <dgm:pt modelId="{52A60561-6879-4F21-8F5E-5B9EE29AF370}" type="pres">
      <dgm:prSet presAssocID="{8490EF5E-3DBD-4EE3-9816-3B3EBFC7B50B}" presName="horz1" presStyleCnt="0"/>
      <dgm:spPr/>
    </dgm:pt>
    <dgm:pt modelId="{6D864EA7-8823-4CE5-9B98-51331923A76B}" type="pres">
      <dgm:prSet presAssocID="{8490EF5E-3DBD-4EE3-9816-3B3EBFC7B50B}" presName="tx1" presStyleLbl="revTx" presStyleIdx="3" presStyleCnt="5"/>
      <dgm:spPr/>
    </dgm:pt>
    <dgm:pt modelId="{8CFAEE41-9695-4245-B3A9-9BB521AC011B}" type="pres">
      <dgm:prSet presAssocID="{8490EF5E-3DBD-4EE3-9816-3B3EBFC7B50B}" presName="vert1" presStyleCnt="0"/>
      <dgm:spPr/>
    </dgm:pt>
    <dgm:pt modelId="{E5B80F83-94AD-474C-9216-AF93B1177725}" type="pres">
      <dgm:prSet presAssocID="{0B361226-BC65-4E27-8C0D-CB43AAFE5104}" presName="thickLine" presStyleLbl="alignNode1" presStyleIdx="4" presStyleCnt="5"/>
      <dgm:spPr/>
    </dgm:pt>
    <dgm:pt modelId="{5CDA5248-D48A-49C2-A690-6653FD4C76CB}" type="pres">
      <dgm:prSet presAssocID="{0B361226-BC65-4E27-8C0D-CB43AAFE5104}" presName="horz1" presStyleCnt="0"/>
      <dgm:spPr/>
    </dgm:pt>
    <dgm:pt modelId="{90D97747-DB92-4FBD-B0E5-5AA66AB87C2F}" type="pres">
      <dgm:prSet presAssocID="{0B361226-BC65-4E27-8C0D-CB43AAFE5104}" presName="tx1" presStyleLbl="revTx" presStyleIdx="4" presStyleCnt="5"/>
      <dgm:spPr/>
    </dgm:pt>
    <dgm:pt modelId="{181E3BBC-3B0A-4DC7-943A-997132FEB378}" type="pres">
      <dgm:prSet presAssocID="{0B361226-BC65-4E27-8C0D-CB43AAFE5104}" presName="vert1" presStyleCnt="0"/>
      <dgm:spPr/>
    </dgm:pt>
  </dgm:ptLst>
  <dgm:cxnLst>
    <dgm:cxn modelId="{CFDA5A10-58D5-499C-9B42-431931FAABB7}" srcId="{C1FF5680-D077-4499-8C03-3AE8E2671E89}" destId="{0B361226-BC65-4E27-8C0D-CB43AAFE5104}" srcOrd="4" destOrd="0" parTransId="{DAFA40B4-7E06-49FB-8DA8-C614A90F3BD2}" sibTransId="{7E6494D1-2D77-42D1-931F-33C22AC3647A}"/>
    <dgm:cxn modelId="{251BE136-5D68-4399-99A0-713F6BBF7232}" type="presOf" srcId="{406AA904-E6AB-4A9C-B3A1-3F109E15A7D7}" destId="{81BD1970-04A1-478B-BE6D-DE74F79E5D5B}" srcOrd="0" destOrd="0" presId="urn:microsoft.com/office/officeart/2008/layout/LinedList"/>
    <dgm:cxn modelId="{DFF2EA83-29B2-413C-A726-048BCA1917B0}" type="presOf" srcId="{4CD57DE5-DDBC-41A9-ABAE-85AA5080B291}" destId="{B07D5891-3D49-43B1-93E4-BFA659B2F4A3}" srcOrd="0" destOrd="0" presId="urn:microsoft.com/office/officeart/2008/layout/LinedList"/>
    <dgm:cxn modelId="{4E900995-7B85-4D8F-A28E-C7E5693803BA}" type="presOf" srcId="{0B361226-BC65-4E27-8C0D-CB43AAFE5104}" destId="{90D97747-DB92-4FBD-B0E5-5AA66AB87C2F}" srcOrd="0" destOrd="0" presId="urn:microsoft.com/office/officeart/2008/layout/LinedList"/>
    <dgm:cxn modelId="{D79756A6-1C5D-475C-8029-B9070BE277C7}" srcId="{C1FF5680-D077-4499-8C03-3AE8E2671E89}" destId="{406AA904-E6AB-4A9C-B3A1-3F109E15A7D7}" srcOrd="1" destOrd="0" parTransId="{C6003B6B-F817-46B5-932F-3364BFA348DA}" sibTransId="{62CC5657-9F48-4C9F-BEED-67BE845D972B}"/>
    <dgm:cxn modelId="{278B26AD-262B-4158-A5F6-F75E2D3D73D3}" type="presOf" srcId="{C1FF5680-D077-4499-8C03-3AE8E2671E89}" destId="{D9DE8019-AA09-427C-B962-412175474EE9}" srcOrd="0" destOrd="0" presId="urn:microsoft.com/office/officeart/2008/layout/LinedList"/>
    <dgm:cxn modelId="{BAEBDCC1-4FD4-49A0-B699-B47B1AA2E798}" srcId="{C1FF5680-D077-4499-8C03-3AE8E2671E89}" destId="{4CD57DE5-DDBC-41A9-ABAE-85AA5080B291}" srcOrd="0" destOrd="0" parTransId="{574E0746-6225-4BE9-8CBB-D1E3D19013B7}" sibTransId="{E56EF826-F470-4E5A-83D0-79B205281341}"/>
    <dgm:cxn modelId="{ACE27EE1-FF01-4285-975D-757AA16D7410}" srcId="{C1FF5680-D077-4499-8C03-3AE8E2671E89}" destId="{8490EF5E-3DBD-4EE3-9816-3B3EBFC7B50B}" srcOrd="3" destOrd="0" parTransId="{0BB4CD06-AE09-429C-86AB-FBD1E7CB68EE}" sibTransId="{E26A2008-DA5B-4566-A755-4D6B6103DC7A}"/>
    <dgm:cxn modelId="{CAD030F7-BB49-45A0-B9E6-5D9CBB9CB1D4}" type="presOf" srcId="{8490EF5E-3DBD-4EE3-9816-3B3EBFC7B50B}" destId="{6D864EA7-8823-4CE5-9B98-51331923A76B}" srcOrd="0" destOrd="0" presId="urn:microsoft.com/office/officeart/2008/layout/LinedList"/>
    <dgm:cxn modelId="{F47728FC-9295-47AB-88CB-B6C2055C0BDA}" srcId="{C1FF5680-D077-4499-8C03-3AE8E2671E89}" destId="{02CEF88A-9724-41D0-9361-921F9840E12B}" srcOrd="2" destOrd="0" parTransId="{9F223D02-958A-4CD4-91C5-4139DC441083}" sibTransId="{D2C640AD-328E-4538-BD63-82BA54F72744}"/>
    <dgm:cxn modelId="{79C67BFE-5456-47B0-8F82-EF51139B727F}" type="presOf" srcId="{02CEF88A-9724-41D0-9361-921F9840E12B}" destId="{29358075-3C12-4A04-811B-FFC86FF03C4C}" srcOrd="0" destOrd="0" presId="urn:microsoft.com/office/officeart/2008/layout/LinedList"/>
    <dgm:cxn modelId="{1E0025E0-7093-4E9B-828D-4B52CAA8C101}" type="presParOf" srcId="{D9DE8019-AA09-427C-B962-412175474EE9}" destId="{C4966C48-5987-4EC3-834C-EC5B3AEADAEA}" srcOrd="0" destOrd="0" presId="urn:microsoft.com/office/officeart/2008/layout/LinedList"/>
    <dgm:cxn modelId="{02DCBA2E-0140-4B28-A179-7F39BE24E858}" type="presParOf" srcId="{D9DE8019-AA09-427C-B962-412175474EE9}" destId="{CCEAE6C3-1722-4370-9C01-D79E97ED8799}" srcOrd="1" destOrd="0" presId="urn:microsoft.com/office/officeart/2008/layout/LinedList"/>
    <dgm:cxn modelId="{EE2432CE-0729-4979-8907-84433A704EC3}" type="presParOf" srcId="{CCEAE6C3-1722-4370-9C01-D79E97ED8799}" destId="{B07D5891-3D49-43B1-93E4-BFA659B2F4A3}" srcOrd="0" destOrd="0" presId="urn:microsoft.com/office/officeart/2008/layout/LinedList"/>
    <dgm:cxn modelId="{F5212043-ED74-496C-B4FB-F4AFD67BA750}" type="presParOf" srcId="{CCEAE6C3-1722-4370-9C01-D79E97ED8799}" destId="{30C63639-04F5-45D2-9C8A-2F7169737285}" srcOrd="1" destOrd="0" presId="urn:microsoft.com/office/officeart/2008/layout/LinedList"/>
    <dgm:cxn modelId="{0F7A129D-AFA6-4C14-B529-7AC3F8E3C082}" type="presParOf" srcId="{D9DE8019-AA09-427C-B962-412175474EE9}" destId="{9DF76707-9C25-4119-924C-E649AA31984E}" srcOrd="2" destOrd="0" presId="urn:microsoft.com/office/officeart/2008/layout/LinedList"/>
    <dgm:cxn modelId="{42F965A5-0F4B-4DF2-80DE-F571C4DFCEE9}" type="presParOf" srcId="{D9DE8019-AA09-427C-B962-412175474EE9}" destId="{0B99E60E-80A1-4C61-9D87-BE0C7FF8A9AE}" srcOrd="3" destOrd="0" presId="urn:microsoft.com/office/officeart/2008/layout/LinedList"/>
    <dgm:cxn modelId="{82023464-0B6B-4414-8F3F-A3BC740A5776}" type="presParOf" srcId="{0B99E60E-80A1-4C61-9D87-BE0C7FF8A9AE}" destId="{81BD1970-04A1-478B-BE6D-DE74F79E5D5B}" srcOrd="0" destOrd="0" presId="urn:microsoft.com/office/officeart/2008/layout/LinedList"/>
    <dgm:cxn modelId="{F21E5122-EDA5-4650-9457-75E5E235C99F}" type="presParOf" srcId="{0B99E60E-80A1-4C61-9D87-BE0C7FF8A9AE}" destId="{0F755B9A-EB10-4D34-8AA5-7BA4B3C929CF}" srcOrd="1" destOrd="0" presId="urn:microsoft.com/office/officeart/2008/layout/LinedList"/>
    <dgm:cxn modelId="{B9CED11E-E7A7-4987-91EC-F25AD6DBD3FE}" type="presParOf" srcId="{D9DE8019-AA09-427C-B962-412175474EE9}" destId="{7F7157A9-8CE4-4C78-A17B-07F81B46EAFA}" srcOrd="4" destOrd="0" presId="urn:microsoft.com/office/officeart/2008/layout/LinedList"/>
    <dgm:cxn modelId="{935663DD-FC01-4363-8079-DBCF4AE59135}" type="presParOf" srcId="{D9DE8019-AA09-427C-B962-412175474EE9}" destId="{A91D87EB-2759-45DB-82B3-284C73E3E7A3}" srcOrd="5" destOrd="0" presId="urn:microsoft.com/office/officeart/2008/layout/LinedList"/>
    <dgm:cxn modelId="{D5FE781B-AADA-434F-A9B1-3236E83B6F09}" type="presParOf" srcId="{A91D87EB-2759-45DB-82B3-284C73E3E7A3}" destId="{29358075-3C12-4A04-811B-FFC86FF03C4C}" srcOrd="0" destOrd="0" presId="urn:microsoft.com/office/officeart/2008/layout/LinedList"/>
    <dgm:cxn modelId="{9508AFD9-3042-4449-B44A-FDBA3AE09D50}" type="presParOf" srcId="{A91D87EB-2759-45DB-82B3-284C73E3E7A3}" destId="{82D6F022-AFEE-483D-821D-3F41663A63DE}" srcOrd="1" destOrd="0" presId="urn:microsoft.com/office/officeart/2008/layout/LinedList"/>
    <dgm:cxn modelId="{BA9D68FB-4E3F-48F3-974B-E3A78B03E028}" type="presParOf" srcId="{D9DE8019-AA09-427C-B962-412175474EE9}" destId="{DF3DD663-D74D-4E1F-A3B4-70ADF743B73E}" srcOrd="6" destOrd="0" presId="urn:microsoft.com/office/officeart/2008/layout/LinedList"/>
    <dgm:cxn modelId="{F021F786-EAC3-461E-A801-B5BA19BA0A2F}" type="presParOf" srcId="{D9DE8019-AA09-427C-B962-412175474EE9}" destId="{52A60561-6879-4F21-8F5E-5B9EE29AF370}" srcOrd="7" destOrd="0" presId="urn:microsoft.com/office/officeart/2008/layout/LinedList"/>
    <dgm:cxn modelId="{DCD0F3FE-50F4-4D29-9EB8-F7C3CE2DB813}" type="presParOf" srcId="{52A60561-6879-4F21-8F5E-5B9EE29AF370}" destId="{6D864EA7-8823-4CE5-9B98-51331923A76B}" srcOrd="0" destOrd="0" presId="urn:microsoft.com/office/officeart/2008/layout/LinedList"/>
    <dgm:cxn modelId="{45C3A3D4-411A-4A1C-A724-84902D6E9895}" type="presParOf" srcId="{52A60561-6879-4F21-8F5E-5B9EE29AF370}" destId="{8CFAEE41-9695-4245-B3A9-9BB521AC011B}" srcOrd="1" destOrd="0" presId="urn:microsoft.com/office/officeart/2008/layout/LinedList"/>
    <dgm:cxn modelId="{4CDA29E5-FEA3-4735-B211-E529AF34EAB8}" type="presParOf" srcId="{D9DE8019-AA09-427C-B962-412175474EE9}" destId="{E5B80F83-94AD-474C-9216-AF93B1177725}" srcOrd="8" destOrd="0" presId="urn:microsoft.com/office/officeart/2008/layout/LinedList"/>
    <dgm:cxn modelId="{1702BC94-65CF-49F0-A214-44931993A9B7}" type="presParOf" srcId="{D9DE8019-AA09-427C-B962-412175474EE9}" destId="{5CDA5248-D48A-49C2-A690-6653FD4C76CB}" srcOrd="9" destOrd="0" presId="urn:microsoft.com/office/officeart/2008/layout/LinedList"/>
    <dgm:cxn modelId="{652B5DBB-659F-4BA6-892D-78AC7AB8645A}" type="presParOf" srcId="{5CDA5248-D48A-49C2-A690-6653FD4C76CB}" destId="{90D97747-DB92-4FBD-B0E5-5AA66AB87C2F}" srcOrd="0" destOrd="0" presId="urn:microsoft.com/office/officeart/2008/layout/LinedList"/>
    <dgm:cxn modelId="{0C6E67F1-0E45-4C08-83B8-B466EEDD2F2E}" type="presParOf" srcId="{5CDA5248-D48A-49C2-A690-6653FD4C76CB}" destId="{181E3BBC-3B0A-4DC7-943A-997132FEB37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9C2890-6972-4056-8876-9E4C82D2317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A5ED3D7-AC33-434D-9002-8DC74BE72CE7}">
      <dgm:prSet/>
      <dgm:spPr/>
      <dgm:t>
        <a:bodyPr/>
        <a:lstStyle/>
        <a:p>
          <a:pPr>
            <a:defRPr cap="all"/>
          </a:pPr>
          <a:r>
            <a:rPr lang="en-US"/>
            <a:t>Good Condition</a:t>
          </a:r>
        </a:p>
      </dgm:t>
    </dgm:pt>
    <dgm:pt modelId="{4B08EE86-CBDE-4028-836D-F942222FECA0}" type="parTrans" cxnId="{55563656-E9D5-4A77-B0E4-1E8415D4E059}">
      <dgm:prSet/>
      <dgm:spPr/>
      <dgm:t>
        <a:bodyPr/>
        <a:lstStyle/>
        <a:p>
          <a:endParaRPr lang="en-US"/>
        </a:p>
      </dgm:t>
    </dgm:pt>
    <dgm:pt modelId="{B90EB369-D983-4284-9527-B437E9D40664}" type="sibTrans" cxnId="{55563656-E9D5-4A77-B0E4-1E8415D4E059}">
      <dgm:prSet/>
      <dgm:spPr/>
      <dgm:t>
        <a:bodyPr/>
        <a:lstStyle/>
        <a:p>
          <a:endParaRPr lang="en-US"/>
        </a:p>
      </dgm:t>
    </dgm:pt>
    <dgm:pt modelId="{5B9E1657-8775-4986-8A1B-F961582E39F9}">
      <dgm:prSet/>
      <dgm:spPr/>
      <dgm:t>
        <a:bodyPr/>
        <a:lstStyle/>
        <a:p>
          <a:pPr>
            <a:defRPr cap="all"/>
          </a:pPr>
          <a:r>
            <a:rPr lang="en-US"/>
            <a:t>Open Windows</a:t>
          </a:r>
        </a:p>
      </dgm:t>
    </dgm:pt>
    <dgm:pt modelId="{9B371E95-92FD-43FF-898A-1CCF861059CD}" type="parTrans" cxnId="{E4402E19-A38C-4664-8DB7-08053291BBE9}">
      <dgm:prSet/>
      <dgm:spPr/>
      <dgm:t>
        <a:bodyPr/>
        <a:lstStyle/>
        <a:p>
          <a:endParaRPr lang="en-US"/>
        </a:p>
      </dgm:t>
    </dgm:pt>
    <dgm:pt modelId="{12D83B72-E575-4D1B-8739-EDCF0897E367}" type="sibTrans" cxnId="{E4402E19-A38C-4664-8DB7-08053291BBE9}">
      <dgm:prSet/>
      <dgm:spPr/>
      <dgm:t>
        <a:bodyPr/>
        <a:lstStyle/>
        <a:p>
          <a:endParaRPr lang="en-US"/>
        </a:p>
      </dgm:t>
    </dgm:pt>
    <dgm:pt modelId="{CAF37C0B-5E19-49CD-AEA5-E63DA8694F71}">
      <dgm:prSet/>
      <dgm:spPr/>
      <dgm:t>
        <a:bodyPr/>
        <a:lstStyle/>
        <a:p>
          <a:pPr>
            <a:defRPr cap="all"/>
          </a:pPr>
          <a:r>
            <a:rPr lang="en-US"/>
            <a:t>Drive Safely</a:t>
          </a:r>
        </a:p>
      </dgm:t>
    </dgm:pt>
    <dgm:pt modelId="{2630D6C5-C336-40D6-8CB6-3373F93A5BD3}" type="parTrans" cxnId="{9EB632DF-D013-43DB-9D41-876DF07FB4ED}">
      <dgm:prSet/>
      <dgm:spPr/>
      <dgm:t>
        <a:bodyPr/>
        <a:lstStyle/>
        <a:p>
          <a:endParaRPr lang="en-US"/>
        </a:p>
      </dgm:t>
    </dgm:pt>
    <dgm:pt modelId="{3DFEE852-2B9E-4229-B4E5-B4A96ACB7C22}" type="sibTrans" cxnId="{9EB632DF-D013-43DB-9D41-876DF07FB4ED}">
      <dgm:prSet/>
      <dgm:spPr/>
      <dgm:t>
        <a:bodyPr/>
        <a:lstStyle/>
        <a:p>
          <a:endParaRPr lang="en-US"/>
        </a:p>
      </dgm:t>
    </dgm:pt>
    <dgm:pt modelId="{2B3545B5-8796-40B3-A014-250E9F3F8D64}">
      <dgm:prSet/>
      <dgm:spPr/>
      <dgm:t>
        <a:bodyPr/>
        <a:lstStyle/>
        <a:p>
          <a:pPr>
            <a:defRPr cap="all"/>
          </a:pPr>
          <a:r>
            <a:rPr lang="en-US"/>
            <a:t>Keep Awake</a:t>
          </a:r>
        </a:p>
      </dgm:t>
    </dgm:pt>
    <dgm:pt modelId="{F907F3EA-AA5A-401C-BFB6-8AF1167491BA}" type="parTrans" cxnId="{1B6F1511-B57B-4A0F-B8A7-7517333BA8BA}">
      <dgm:prSet/>
      <dgm:spPr/>
      <dgm:t>
        <a:bodyPr/>
        <a:lstStyle/>
        <a:p>
          <a:endParaRPr lang="en-US"/>
        </a:p>
      </dgm:t>
    </dgm:pt>
    <dgm:pt modelId="{FBF989CD-813D-42BE-85EA-488672B5EEBF}" type="sibTrans" cxnId="{1B6F1511-B57B-4A0F-B8A7-7517333BA8BA}">
      <dgm:prSet/>
      <dgm:spPr/>
      <dgm:t>
        <a:bodyPr/>
        <a:lstStyle/>
        <a:p>
          <a:endParaRPr lang="en-US"/>
        </a:p>
      </dgm:t>
    </dgm:pt>
    <dgm:pt modelId="{6E673666-3F03-40C6-AC95-01E80E68F290}">
      <dgm:prSet/>
      <dgm:spPr/>
      <dgm:t>
        <a:bodyPr/>
        <a:lstStyle/>
        <a:p>
          <a:pPr>
            <a:defRPr cap="all"/>
          </a:pPr>
          <a:r>
            <a:rPr lang="en-US"/>
            <a:t>Park Legally</a:t>
          </a:r>
        </a:p>
      </dgm:t>
    </dgm:pt>
    <dgm:pt modelId="{D5B2E3A3-BE0F-4E76-8D97-FD9A10C058BD}" type="parTrans" cxnId="{D0FBB3B6-C42B-4E1B-A179-E7B70D232F82}">
      <dgm:prSet/>
      <dgm:spPr/>
      <dgm:t>
        <a:bodyPr/>
        <a:lstStyle/>
        <a:p>
          <a:endParaRPr lang="en-US"/>
        </a:p>
      </dgm:t>
    </dgm:pt>
    <dgm:pt modelId="{35EC99F2-E102-46EE-A751-5415960F4CE6}" type="sibTrans" cxnId="{D0FBB3B6-C42B-4E1B-A179-E7B70D232F82}">
      <dgm:prSet/>
      <dgm:spPr/>
      <dgm:t>
        <a:bodyPr/>
        <a:lstStyle/>
        <a:p>
          <a:endParaRPr lang="en-US"/>
        </a:p>
      </dgm:t>
    </dgm:pt>
    <dgm:pt modelId="{333A6DB2-F5CB-470C-AC86-B4BFA99C4B1E}">
      <dgm:prSet/>
      <dgm:spPr/>
      <dgm:t>
        <a:bodyPr/>
        <a:lstStyle/>
        <a:p>
          <a:pPr>
            <a:defRPr cap="all"/>
          </a:pPr>
          <a:r>
            <a:rPr lang="en-US"/>
            <a:t>Vary Patrol Pattern</a:t>
          </a:r>
        </a:p>
      </dgm:t>
    </dgm:pt>
    <dgm:pt modelId="{7223F6B6-1080-43F1-A0AE-E99D648A5D51}" type="parTrans" cxnId="{0BC37054-AF27-4990-A712-AD9B78AF32EC}">
      <dgm:prSet/>
      <dgm:spPr/>
      <dgm:t>
        <a:bodyPr/>
        <a:lstStyle/>
        <a:p>
          <a:endParaRPr lang="en-US"/>
        </a:p>
      </dgm:t>
    </dgm:pt>
    <dgm:pt modelId="{A245478C-593B-41A8-B51A-E3CEAF48DC7E}" type="sibTrans" cxnId="{0BC37054-AF27-4990-A712-AD9B78AF32EC}">
      <dgm:prSet/>
      <dgm:spPr/>
      <dgm:t>
        <a:bodyPr/>
        <a:lstStyle/>
        <a:p>
          <a:endParaRPr lang="en-US"/>
        </a:p>
      </dgm:t>
    </dgm:pt>
    <dgm:pt modelId="{0C86F518-78A3-4845-B307-568F65A49142}" type="pres">
      <dgm:prSet presAssocID="{6F9C2890-6972-4056-8876-9E4C82D23179}" presName="root" presStyleCnt="0">
        <dgm:presLayoutVars>
          <dgm:dir/>
          <dgm:resizeHandles val="exact"/>
        </dgm:presLayoutVars>
      </dgm:prSet>
      <dgm:spPr/>
    </dgm:pt>
    <dgm:pt modelId="{6C6AF90F-4CC7-4E34-BE02-E3D70C18BAB9}" type="pres">
      <dgm:prSet presAssocID="{0A5ED3D7-AC33-434D-9002-8DC74BE72CE7}" presName="compNode" presStyleCnt="0"/>
      <dgm:spPr/>
    </dgm:pt>
    <dgm:pt modelId="{EC6E9B0D-A342-484E-BA0B-33468B36EA15}" type="pres">
      <dgm:prSet presAssocID="{0A5ED3D7-AC33-434D-9002-8DC74BE72CE7}" presName="iconBgRect" presStyleLbl="bgShp" presStyleIdx="0" presStyleCnt="6"/>
      <dgm:spPr/>
    </dgm:pt>
    <dgm:pt modelId="{738C53BE-6D1A-4049-A8E6-543ECB2E61AE}" type="pres">
      <dgm:prSet presAssocID="{0A5ED3D7-AC33-434D-9002-8DC74BE72CE7}" presName="iconRect" presStyleLbl="node1" presStyleIdx="0" presStyleCnt="6"/>
      <dgm:spPr>
        <a:blipFill rotWithShape="1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86566062-D4FB-4FFE-84C6-092390212183}" type="pres">
      <dgm:prSet presAssocID="{0A5ED3D7-AC33-434D-9002-8DC74BE72CE7}" presName="spaceRect" presStyleCnt="0"/>
      <dgm:spPr/>
    </dgm:pt>
    <dgm:pt modelId="{6C72C481-1A9A-454D-9585-5510788D80E4}" type="pres">
      <dgm:prSet presAssocID="{0A5ED3D7-AC33-434D-9002-8DC74BE72CE7}" presName="textRect" presStyleLbl="revTx" presStyleIdx="0" presStyleCnt="6">
        <dgm:presLayoutVars>
          <dgm:chMax val="1"/>
          <dgm:chPref val="1"/>
        </dgm:presLayoutVars>
      </dgm:prSet>
      <dgm:spPr/>
    </dgm:pt>
    <dgm:pt modelId="{F0E57738-4F58-4FA8-B80F-3F2C597B12AD}" type="pres">
      <dgm:prSet presAssocID="{B90EB369-D983-4284-9527-B437E9D40664}" presName="sibTrans" presStyleCnt="0"/>
      <dgm:spPr/>
    </dgm:pt>
    <dgm:pt modelId="{D79821BB-91B9-4F11-8F1A-2426EB63C6F0}" type="pres">
      <dgm:prSet presAssocID="{5B9E1657-8775-4986-8A1B-F961582E39F9}" presName="compNode" presStyleCnt="0"/>
      <dgm:spPr/>
    </dgm:pt>
    <dgm:pt modelId="{9D58AEC0-C8E3-483A-8C44-206A334851CC}" type="pres">
      <dgm:prSet presAssocID="{5B9E1657-8775-4986-8A1B-F961582E39F9}" presName="iconBgRect" presStyleLbl="bgShp" presStyleIdx="1" presStyleCnt="6"/>
      <dgm:spPr/>
    </dgm:pt>
    <dgm:pt modelId="{F2E7AC5E-8863-4651-AACE-98D827498C49}" type="pres">
      <dgm:prSet presAssocID="{5B9E1657-8775-4986-8A1B-F961582E39F9}" presName="iconRect" presStyleLbl="node1" presStyleIdx="1" presStyleCnt="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e arrow: Vertical U-turn"/>
        </a:ext>
      </dgm:extLst>
    </dgm:pt>
    <dgm:pt modelId="{6F0020D0-F2F5-4E71-87C8-807CF29CABE1}" type="pres">
      <dgm:prSet presAssocID="{5B9E1657-8775-4986-8A1B-F961582E39F9}" presName="spaceRect" presStyleCnt="0"/>
      <dgm:spPr/>
    </dgm:pt>
    <dgm:pt modelId="{9F0FDAD3-7A32-4E82-9258-A08CA71C3333}" type="pres">
      <dgm:prSet presAssocID="{5B9E1657-8775-4986-8A1B-F961582E39F9}" presName="textRect" presStyleLbl="revTx" presStyleIdx="1" presStyleCnt="6">
        <dgm:presLayoutVars>
          <dgm:chMax val="1"/>
          <dgm:chPref val="1"/>
        </dgm:presLayoutVars>
      </dgm:prSet>
      <dgm:spPr/>
    </dgm:pt>
    <dgm:pt modelId="{0699D925-2D87-4A68-9860-25A455E34A0D}" type="pres">
      <dgm:prSet presAssocID="{12D83B72-E575-4D1B-8739-EDCF0897E367}" presName="sibTrans" presStyleCnt="0"/>
      <dgm:spPr/>
    </dgm:pt>
    <dgm:pt modelId="{3B42AE7C-657B-4C65-BB6B-B7BF6F5DA63A}" type="pres">
      <dgm:prSet presAssocID="{CAF37C0B-5E19-49CD-AEA5-E63DA8694F71}" presName="compNode" presStyleCnt="0"/>
      <dgm:spPr/>
    </dgm:pt>
    <dgm:pt modelId="{BD1CB9DC-FB9C-4F63-8D04-641CE910C20E}" type="pres">
      <dgm:prSet presAssocID="{CAF37C0B-5E19-49CD-AEA5-E63DA8694F71}" presName="iconBgRect" presStyleLbl="bgShp" presStyleIdx="2" presStyleCnt="6"/>
      <dgm:spPr/>
    </dgm:pt>
    <dgm:pt modelId="{540AA1F0-C7E3-4699-B806-A83949C7E049}" type="pres">
      <dgm:prSet presAssocID="{CAF37C0B-5E19-49CD-AEA5-E63DA8694F71}" presName="iconRect" presStyleLbl="node1" presStyleIdx="2" presStyleCnt="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"/>
        </a:ext>
      </dgm:extLst>
    </dgm:pt>
    <dgm:pt modelId="{547B72A7-F1DE-4D55-8915-82955C342528}" type="pres">
      <dgm:prSet presAssocID="{CAF37C0B-5E19-49CD-AEA5-E63DA8694F71}" presName="spaceRect" presStyleCnt="0"/>
      <dgm:spPr/>
    </dgm:pt>
    <dgm:pt modelId="{3DC6D891-9FD8-45FA-8512-9906D89B471B}" type="pres">
      <dgm:prSet presAssocID="{CAF37C0B-5E19-49CD-AEA5-E63DA8694F71}" presName="textRect" presStyleLbl="revTx" presStyleIdx="2" presStyleCnt="6">
        <dgm:presLayoutVars>
          <dgm:chMax val="1"/>
          <dgm:chPref val="1"/>
        </dgm:presLayoutVars>
      </dgm:prSet>
      <dgm:spPr/>
    </dgm:pt>
    <dgm:pt modelId="{68295BBF-C3EB-42F6-8053-5DED6F30FED6}" type="pres">
      <dgm:prSet presAssocID="{3DFEE852-2B9E-4229-B4E5-B4A96ACB7C22}" presName="sibTrans" presStyleCnt="0"/>
      <dgm:spPr/>
    </dgm:pt>
    <dgm:pt modelId="{5DCB6570-06E2-4009-9431-4D68AA7B8E2F}" type="pres">
      <dgm:prSet presAssocID="{2B3545B5-8796-40B3-A014-250E9F3F8D64}" presName="compNode" presStyleCnt="0"/>
      <dgm:spPr/>
    </dgm:pt>
    <dgm:pt modelId="{76248B29-2080-4DAC-A98D-4D52980148E3}" type="pres">
      <dgm:prSet presAssocID="{2B3545B5-8796-40B3-A014-250E9F3F8D64}" presName="iconBgRect" presStyleLbl="bgShp" presStyleIdx="3" presStyleCnt="6"/>
      <dgm:spPr/>
    </dgm:pt>
    <dgm:pt modelId="{C30324B2-06BA-40A2-BF2C-9B28A908FFE4}" type="pres">
      <dgm:prSet presAssocID="{2B3545B5-8796-40B3-A014-250E9F3F8D64}" presName="iconRect" presStyleLbl="node1" presStyleIdx="3" presStyleCnt="6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D4AA1497-0EF7-4E42-A93E-1ED39804BF22}" type="pres">
      <dgm:prSet presAssocID="{2B3545B5-8796-40B3-A014-250E9F3F8D64}" presName="spaceRect" presStyleCnt="0"/>
      <dgm:spPr/>
    </dgm:pt>
    <dgm:pt modelId="{A22C2CFD-D87B-4B96-9EF0-FA633789A89C}" type="pres">
      <dgm:prSet presAssocID="{2B3545B5-8796-40B3-A014-250E9F3F8D64}" presName="textRect" presStyleLbl="revTx" presStyleIdx="3" presStyleCnt="6">
        <dgm:presLayoutVars>
          <dgm:chMax val="1"/>
          <dgm:chPref val="1"/>
        </dgm:presLayoutVars>
      </dgm:prSet>
      <dgm:spPr/>
    </dgm:pt>
    <dgm:pt modelId="{98162144-C4E9-45BC-933A-85794726E490}" type="pres">
      <dgm:prSet presAssocID="{FBF989CD-813D-42BE-85EA-488672B5EEBF}" presName="sibTrans" presStyleCnt="0"/>
      <dgm:spPr/>
    </dgm:pt>
    <dgm:pt modelId="{90A50FCA-0A97-4210-9878-EC321B7C3153}" type="pres">
      <dgm:prSet presAssocID="{6E673666-3F03-40C6-AC95-01E80E68F290}" presName="compNode" presStyleCnt="0"/>
      <dgm:spPr/>
    </dgm:pt>
    <dgm:pt modelId="{60A4AE41-5F13-45D0-9711-AEDE9330C1B3}" type="pres">
      <dgm:prSet presAssocID="{6E673666-3F03-40C6-AC95-01E80E68F290}" presName="iconBgRect" presStyleLbl="bgShp" presStyleIdx="4" presStyleCnt="6"/>
      <dgm:spPr/>
    </dgm:pt>
    <dgm:pt modelId="{87059C23-2974-4E9F-A4FC-E80EC81133F2}" type="pres">
      <dgm:prSet presAssocID="{6E673666-3F03-40C6-AC95-01E80E68F290}" presName="iconRect" presStyleLbl="node1" presStyleIdx="4" presStyleCnt="6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AF950C88-4D63-4390-8923-78C9F9DCEAB6}" type="pres">
      <dgm:prSet presAssocID="{6E673666-3F03-40C6-AC95-01E80E68F290}" presName="spaceRect" presStyleCnt="0"/>
      <dgm:spPr/>
    </dgm:pt>
    <dgm:pt modelId="{85E045BF-1513-4B33-A2AA-40103F36A6AF}" type="pres">
      <dgm:prSet presAssocID="{6E673666-3F03-40C6-AC95-01E80E68F290}" presName="textRect" presStyleLbl="revTx" presStyleIdx="4" presStyleCnt="6">
        <dgm:presLayoutVars>
          <dgm:chMax val="1"/>
          <dgm:chPref val="1"/>
        </dgm:presLayoutVars>
      </dgm:prSet>
      <dgm:spPr/>
    </dgm:pt>
    <dgm:pt modelId="{3CD7EBD0-EE8E-4192-A4EC-7481BC3C3241}" type="pres">
      <dgm:prSet presAssocID="{35EC99F2-E102-46EE-A751-5415960F4CE6}" presName="sibTrans" presStyleCnt="0"/>
      <dgm:spPr/>
    </dgm:pt>
    <dgm:pt modelId="{001D086B-3F6C-46C2-AE27-EFC764F1606C}" type="pres">
      <dgm:prSet presAssocID="{333A6DB2-F5CB-470C-AC86-B4BFA99C4B1E}" presName="compNode" presStyleCnt="0"/>
      <dgm:spPr/>
    </dgm:pt>
    <dgm:pt modelId="{FDD2793D-0088-48D8-8CC5-F19438C4404D}" type="pres">
      <dgm:prSet presAssocID="{333A6DB2-F5CB-470C-AC86-B4BFA99C4B1E}" presName="iconBgRect" presStyleLbl="bgShp" presStyleIdx="5" presStyleCnt="6"/>
      <dgm:spPr/>
    </dgm:pt>
    <dgm:pt modelId="{F16BD0A3-49CE-4ADF-800E-AF1C3FC25649}" type="pres">
      <dgm:prSet presAssocID="{333A6DB2-F5CB-470C-AC86-B4BFA99C4B1E}" presName="iconRect" presStyleLbl="node1" presStyleIdx="5" presStyleCnt="6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ansfer"/>
        </a:ext>
      </dgm:extLst>
    </dgm:pt>
    <dgm:pt modelId="{7C9FB2DC-808B-46ED-A326-3457792806D3}" type="pres">
      <dgm:prSet presAssocID="{333A6DB2-F5CB-470C-AC86-B4BFA99C4B1E}" presName="spaceRect" presStyleCnt="0"/>
      <dgm:spPr/>
    </dgm:pt>
    <dgm:pt modelId="{087144D1-9EDF-4564-98E5-EC6B9C895D37}" type="pres">
      <dgm:prSet presAssocID="{333A6DB2-F5CB-470C-AC86-B4BFA99C4B1E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1B6F1511-B57B-4A0F-B8A7-7517333BA8BA}" srcId="{6F9C2890-6972-4056-8876-9E4C82D23179}" destId="{2B3545B5-8796-40B3-A014-250E9F3F8D64}" srcOrd="3" destOrd="0" parTransId="{F907F3EA-AA5A-401C-BFB6-8AF1167491BA}" sibTransId="{FBF989CD-813D-42BE-85EA-488672B5EEBF}"/>
    <dgm:cxn modelId="{E4402E19-A38C-4664-8DB7-08053291BBE9}" srcId="{6F9C2890-6972-4056-8876-9E4C82D23179}" destId="{5B9E1657-8775-4986-8A1B-F961582E39F9}" srcOrd="1" destOrd="0" parTransId="{9B371E95-92FD-43FF-898A-1CCF861059CD}" sibTransId="{12D83B72-E575-4D1B-8739-EDCF0897E367}"/>
    <dgm:cxn modelId="{89B0241C-D9FD-45BA-A783-8F8A8F9D0061}" type="presOf" srcId="{6F9C2890-6972-4056-8876-9E4C82D23179}" destId="{0C86F518-78A3-4845-B307-568F65A49142}" srcOrd="0" destOrd="0" presId="urn:microsoft.com/office/officeart/2018/5/layout/IconCircleLabelList"/>
    <dgm:cxn modelId="{0408A550-A9F2-4716-8EE2-8DD12B519B5D}" type="presOf" srcId="{333A6DB2-F5CB-470C-AC86-B4BFA99C4B1E}" destId="{087144D1-9EDF-4564-98E5-EC6B9C895D37}" srcOrd="0" destOrd="0" presId="urn:microsoft.com/office/officeart/2018/5/layout/IconCircleLabelList"/>
    <dgm:cxn modelId="{0BC37054-AF27-4990-A712-AD9B78AF32EC}" srcId="{6F9C2890-6972-4056-8876-9E4C82D23179}" destId="{333A6DB2-F5CB-470C-AC86-B4BFA99C4B1E}" srcOrd="5" destOrd="0" parTransId="{7223F6B6-1080-43F1-A0AE-E99D648A5D51}" sibTransId="{A245478C-593B-41A8-B51A-E3CEAF48DC7E}"/>
    <dgm:cxn modelId="{3D50C355-4DCF-498A-996F-D2C23071DF09}" type="presOf" srcId="{CAF37C0B-5E19-49CD-AEA5-E63DA8694F71}" destId="{3DC6D891-9FD8-45FA-8512-9906D89B471B}" srcOrd="0" destOrd="0" presId="urn:microsoft.com/office/officeart/2018/5/layout/IconCircleLabelList"/>
    <dgm:cxn modelId="{55563656-E9D5-4A77-B0E4-1E8415D4E059}" srcId="{6F9C2890-6972-4056-8876-9E4C82D23179}" destId="{0A5ED3D7-AC33-434D-9002-8DC74BE72CE7}" srcOrd="0" destOrd="0" parTransId="{4B08EE86-CBDE-4028-836D-F942222FECA0}" sibTransId="{B90EB369-D983-4284-9527-B437E9D40664}"/>
    <dgm:cxn modelId="{51897F85-D777-4752-B64C-5FE4DB7C4A0D}" type="presOf" srcId="{0A5ED3D7-AC33-434D-9002-8DC74BE72CE7}" destId="{6C72C481-1A9A-454D-9585-5510788D80E4}" srcOrd="0" destOrd="0" presId="urn:microsoft.com/office/officeart/2018/5/layout/IconCircleLabelList"/>
    <dgm:cxn modelId="{D0FBB3B6-C42B-4E1B-A179-E7B70D232F82}" srcId="{6F9C2890-6972-4056-8876-9E4C82D23179}" destId="{6E673666-3F03-40C6-AC95-01E80E68F290}" srcOrd="4" destOrd="0" parTransId="{D5B2E3A3-BE0F-4E76-8D97-FD9A10C058BD}" sibTransId="{35EC99F2-E102-46EE-A751-5415960F4CE6}"/>
    <dgm:cxn modelId="{8029E7C4-C385-4AD7-9670-E0A308543714}" type="presOf" srcId="{2B3545B5-8796-40B3-A014-250E9F3F8D64}" destId="{A22C2CFD-D87B-4B96-9EF0-FA633789A89C}" srcOrd="0" destOrd="0" presId="urn:microsoft.com/office/officeart/2018/5/layout/IconCircleLabelList"/>
    <dgm:cxn modelId="{6773A5C6-7856-4059-84CB-873E2BF76409}" type="presOf" srcId="{5B9E1657-8775-4986-8A1B-F961582E39F9}" destId="{9F0FDAD3-7A32-4E82-9258-A08CA71C3333}" srcOrd="0" destOrd="0" presId="urn:microsoft.com/office/officeart/2018/5/layout/IconCircleLabelList"/>
    <dgm:cxn modelId="{9A3F25CF-CAEA-42B6-8D10-04260E6BB0F1}" type="presOf" srcId="{6E673666-3F03-40C6-AC95-01E80E68F290}" destId="{85E045BF-1513-4B33-A2AA-40103F36A6AF}" srcOrd="0" destOrd="0" presId="urn:microsoft.com/office/officeart/2018/5/layout/IconCircleLabelList"/>
    <dgm:cxn modelId="{9EB632DF-D013-43DB-9D41-876DF07FB4ED}" srcId="{6F9C2890-6972-4056-8876-9E4C82D23179}" destId="{CAF37C0B-5E19-49CD-AEA5-E63DA8694F71}" srcOrd="2" destOrd="0" parTransId="{2630D6C5-C336-40D6-8CB6-3373F93A5BD3}" sibTransId="{3DFEE852-2B9E-4229-B4E5-B4A96ACB7C22}"/>
    <dgm:cxn modelId="{322D69D5-57FE-4051-93F0-EE601BC4451B}" type="presParOf" srcId="{0C86F518-78A3-4845-B307-568F65A49142}" destId="{6C6AF90F-4CC7-4E34-BE02-E3D70C18BAB9}" srcOrd="0" destOrd="0" presId="urn:microsoft.com/office/officeart/2018/5/layout/IconCircleLabelList"/>
    <dgm:cxn modelId="{D3E47792-6AD0-4B15-ACC8-28BDB8452E4C}" type="presParOf" srcId="{6C6AF90F-4CC7-4E34-BE02-E3D70C18BAB9}" destId="{EC6E9B0D-A342-484E-BA0B-33468B36EA15}" srcOrd="0" destOrd="0" presId="urn:microsoft.com/office/officeart/2018/5/layout/IconCircleLabelList"/>
    <dgm:cxn modelId="{74725D0C-D058-4F79-BCD0-4E4E183251F7}" type="presParOf" srcId="{6C6AF90F-4CC7-4E34-BE02-E3D70C18BAB9}" destId="{738C53BE-6D1A-4049-A8E6-543ECB2E61AE}" srcOrd="1" destOrd="0" presId="urn:microsoft.com/office/officeart/2018/5/layout/IconCircleLabelList"/>
    <dgm:cxn modelId="{DFEC686C-CB67-431F-B785-7EE11D443D3E}" type="presParOf" srcId="{6C6AF90F-4CC7-4E34-BE02-E3D70C18BAB9}" destId="{86566062-D4FB-4FFE-84C6-092390212183}" srcOrd="2" destOrd="0" presId="urn:microsoft.com/office/officeart/2018/5/layout/IconCircleLabelList"/>
    <dgm:cxn modelId="{39658DAD-43D3-4531-9887-6CF5B67FCE89}" type="presParOf" srcId="{6C6AF90F-4CC7-4E34-BE02-E3D70C18BAB9}" destId="{6C72C481-1A9A-454D-9585-5510788D80E4}" srcOrd="3" destOrd="0" presId="urn:microsoft.com/office/officeart/2018/5/layout/IconCircleLabelList"/>
    <dgm:cxn modelId="{25AB1D54-01A7-4939-92D1-7F989D6D5DA2}" type="presParOf" srcId="{0C86F518-78A3-4845-B307-568F65A49142}" destId="{F0E57738-4F58-4FA8-B80F-3F2C597B12AD}" srcOrd="1" destOrd="0" presId="urn:microsoft.com/office/officeart/2018/5/layout/IconCircleLabelList"/>
    <dgm:cxn modelId="{31924579-5274-4E9B-9B74-8689272C47C3}" type="presParOf" srcId="{0C86F518-78A3-4845-B307-568F65A49142}" destId="{D79821BB-91B9-4F11-8F1A-2426EB63C6F0}" srcOrd="2" destOrd="0" presId="urn:microsoft.com/office/officeart/2018/5/layout/IconCircleLabelList"/>
    <dgm:cxn modelId="{43DE24D4-7113-4FF5-B541-FC63C354FCBA}" type="presParOf" srcId="{D79821BB-91B9-4F11-8F1A-2426EB63C6F0}" destId="{9D58AEC0-C8E3-483A-8C44-206A334851CC}" srcOrd="0" destOrd="0" presId="urn:microsoft.com/office/officeart/2018/5/layout/IconCircleLabelList"/>
    <dgm:cxn modelId="{80F6D7B6-250F-43BD-8014-61C74AA0202E}" type="presParOf" srcId="{D79821BB-91B9-4F11-8F1A-2426EB63C6F0}" destId="{F2E7AC5E-8863-4651-AACE-98D827498C49}" srcOrd="1" destOrd="0" presId="urn:microsoft.com/office/officeart/2018/5/layout/IconCircleLabelList"/>
    <dgm:cxn modelId="{770A0B5E-9FBB-4740-9073-343D954B023B}" type="presParOf" srcId="{D79821BB-91B9-4F11-8F1A-2426EB63C6F0}" destId="{6F0020D0-F2F5-4E71-87C8-807CF29CABE1}" srcOrd="2" destOrd="0" presId="urn:microsoft.com/office/officeart/2018/5/layout/IconCircleLabelList"/>
    <dgm:cxn modelId="{F2A8C232-5274-4416-8080-85DE35CA7E7D}" type="presParOf" srcId="{D79821BB-91B9-4F11-8F1A-2426EB63C6F0}" destId="{9F0FDAD3-7A32-4E82-9258-A08CA71C3333}" srcOrd="3" destOrd="0" presId="urn:microsoft.com/office/officeart/2018/5/layout/IconCircleLabelList"/>
    <dgm:cxn modelId="{DC2D344A-F4E7-491D-A3B4-6C4F25AAC0D5}" type="presParOf" srcId="{0C86F518-78A3-4845-B307-568F65A49142}" destId="{0699D925-2D87-4A68-9860-25A455E34A0D}" srcOrd="3" destOrd="0" presId="urn:microsoft.com/office/officeart/2018/5/layout/IconCircleLabelList"/>
    <dgm:cxn modelId="{A8F2F0EC-696C-4A59-8FD1-FF344B537791}" type="presParOf" srcId="{0C86F518-78A3-4845-B307-568F65A49142}" destId="{3B42AE7C-657B-4C65-BB6B-B7BF6F5DA63A}" srcOrd="4" destOrd="0" presId="urn:microsoft.com/office/officeart/2018/5/layout/IconCircleLabelList"/>
    <dgm:cxn modelId="{1763172C-9DD1-41BD-AEBC-23637DBA2872}" type="presParOf" srcId="{3B42AE7C-657B-4C65-BB6B-B7BF6F5DA63A}" destId="{BD1CB9DC-FB9C-4F63-8D04-641CE910C20E}" srcOrd="0" destOrd="0" presId="urn:microsoft.com/office/officeart/2018/5/layout/IconCircleLabelList"/>
    <dgm:cxn modelId="{4500751D-8881-4DD1-B36B-1B7269123639}" type="presParOf" srcId="{3B42AE7C-657B-4C65-BB6B-B7BF6F5DA63A}" destId="{540AA1F0-C7E3-4699-B806-A83949C7E049}" srcOrd="1" destOrd="0" presId="urn:microsoft.com/office/officeart/2018/5/layout/IconCircleLabelList"/>
    <dgm:cxn modelId="{EA2B0E92-12FC-4E32-B6FA-9A35FF33CCC0}" type="presParOf" srcId="{3B42AE7C-657B-4C65-BB6B-B7BF6F5DA63A}" destId="{547B72A7-F1DE-4D55-8915-82955C342528}" srcOrd="2" destOrd="0" presId="urn:microsoft.com/office/officeart/2018/5/layout/IconCircleLabelList"/>
    <dgm:cxn modelId="{77F08BBF-E0AB-4CCB-9FF5-EAC651EAD72F}" type="presParOf" srcId="{3B42AE7C-657B-4C65-BB6B-B7BF6F5DA63A}" destId="{3DC6D891-9FD8-45FA-8512-9906D89B471B}" srcOrd="3" destOrd="0" presId="urn:microsoft.com/office/officeart/2018/5/layout/IconCircleLabelList"/>
    <dgm:cxn modelId="{3C9641B8-4E2A-4877-93F8-067883E9A75B}" type="presParOf" srcId="{0C86F518-78A3-4845-B307-568F65A49142}" destId="{68295BBF-C3EB-42F6-8053-5DED6F30FED6}" srcOrd="5" destOrd="0" presId="urn:microsoft.com/office/officeart/2018/5/layout/IconCircleLabelList"/>
    <dgm:cxn modelId="{0DD36562-AED7-4AF3-A73C-5E1838C04545}" type="presParOf" srcId="{0C86F518-78A3-4845-B307-568F65A49142}" destId="{5DCB6570-06E2-4009-9431-4D68AA7B8E2F}" srcOrd="6" destOrd="0" presId="urn:microsoft.com/office/officeart/2018/5/layout/IconCircleLabelList"/>
    <dgm:cxn modelId="{A6B0F812-C592-4240-95B4-3C830CFC7228}" type="presParOf" srcId="{5DCB6570-06E2-4009-9431-4D68AA7B8E2F}" destId="{76248B29-2080-4DAC-A98D-4D52980148E3}" srcOrd="0" destOrd="0" presId="urn:microsoft.com/office/officeart/2018/5/layout/IconCircleLabelList"/>
    <dgm:cxn modelId="{2FAF5AA5-A0A8-41FA-AF2E-2C7E484B1D45}" type="presParOf" srcId="{5DCB6570-06E2-4009-9431-4D68AA7B8E2F}" destId="{C30324B2-06BA-40A2-BF2C-9B28A908FFE4}" srcOrd="1" destOrd="0" presId="urn:microsoft.com/office/officeart/2018/5/layout/IconCircleLabelList"/>
    <dgm:cxn modelId="{39FA792B-27A3-44C4-9AD2-C950C669AB2D}" type="presParOf" srcId="{5DCB6570-06E2-4009-9431-4D68AA7B8E2F}" destId="{D4AA1497-0EF7-4E42-A93E-1ED39804BF22}" srcOrd="2" destOrd="0" presId="urn:microsoft.com/office/officeart/2018/5/layout/IconCircleLabelList"/>
    <dgm:cxn modelId="{F913EECF-6454-475A-9EA4-70A7FA0147D9}" type="presParOf" srcId="{5DCB6570-06E2-4009-9431-4D68AA7B8E2F}" destId="{A22C2CFD-D87B-4B96-9EF0-FA633789A89C}" srcOrd="3" destOrd="0" presId="urn:microsoft.com/office/officeart/2018/5/layout/IconCircleLabelList"/>
    <dgm:cxn modelId="{9AC1F3F4-1637-44E0-9FCF-DC0D348144C0}" type="presParOf" srcId="{0C86F518-78A3-4845-B307-568F65A49142}" destId="{98162144-C4E9-45BC-933A-85794726E490}" srcOrd="7" destOrd="0" presId="urn:microsoft.com/office/officeart/2018/5/layout/IconCircleLabelList"/>
    <dgm:cxn modelId="{85307B48-D618-45B9-809C-82E5F9476B33}" type="presParOf" srcId="{0C86F518-78A3-4845-B307-568F65A49142}" destId="{90A50FCA-0A97-4210-9878-EC321B7C3153}" srcOrd="8" destOrd="0" presId="urn:microsoft.com/office/officeart/2018/5/layout/IconCircleLabelList"/>
    <dgm:cxn modelId="{54E69D97-FBD4-4FD2-A11E-91FE14EC8358}" type="presParOf" srcId="{90A50FCA-0A97-4210-9878-EC321B7C3153}" destId="{60A4AE41-5F13-45D0-9711-AEDE9330C1B3}" srcOrd="0" destOrd="0" presId="urn:microsoft.com/office/officeart/2018/5/layout/IconCircleLabelList"/>
    <dgm:cxn modelId="{9A868A25-A227-436B-BFF6-F327113E6A61}" type="presParOf" srcId="{90A50FCA-0A97-4210-9878-EC321B7C3153}" destId="{87059C23-2974-4E9F-A4FC-E80EC81133F2}" srcOrd="1" destOrd="0" presId="urn:microsoft.com/office/officeart/2018/5/layout/IconCircleLabelList"/>
    <dgm:cxn modelId="{D8CB710C-0816-490D-B87D-AD51E4313A94}" type="presParOf" srcId="{90A50FCA-0A97-4210-9878-EC321B7C3153}" destId="{AF950C88-4D63-4390-8923-78C9F9DCEAB6}" srcOrd="2" destOrd="0" presId="urn:microsoft.com/office/officeart/2018/5/layout/IconCircleLabelList"/>
    <dgm:cxn modelId="{CFB948BD-5770-415F-B3AA-8A0E7878A92E}" type="presParOf" srcId="{90A50FCA-0A97-4210-9878-EC321B7C3153}" destId="{85E045BF-1513-4B33-A2AA-40103F36A6AF}" srcOrd="3" destOrd="0" presId="urn:microsoft.com/office/officeart/2018/5/layout/IconCircleLabelList"/>
    <dgm:cxn modelId="{D5F7E67D-F32B-40EF-B7D7-15EADFEB1FE3}" type="presParOf" srcId="{0C86F518-78A3-4845-B307-568F65A49142}" destId="{3CD7EBD0-EE8E-4192-A4EC-7481BC3C3241}" srcOrd="9" destOrd="0" presId="urn:microsoft.com/office/officeart/2018/5/layout/IconCircleLabelList"/>
    <dgm:cxn modelId="{3E06DCC0-622B-497C-ABF1-80106660CB94}" type="presParOf" srcId="{0C86F518-78A3-4845-B307-568F65A49142}" destId="{001D086B-3F6C-46C2-AE27-EFC764F1606C}" srcOrd="10" destOrd="0" presId="urn:microsoft.com/office/officeart/2018/5/layout/IconCircleLabelList"/>
    <dgm:cxn modelId="{9927361A-9788-4BD4-97D8-5A2339C95509}" type="presParOf" srcId="{001D086B-3F6C-46C2-AE27-EFC764F1606C}" destId="{FDD2793D-0088-48D8-8CC5-F19438C4404D}" srcOrd="0" destOrd="0" presId="urn:microsoft.com/office/officeart/2018/5/layout/IconCircleLabelList"/>
    <dgm:cxn modelId="{1D799242-781E-45B9-AEA9-B1C205B5040B}" type="presParOf" srcId="{001D086B-3F6C-46C2-AE27-EFC764F1606C}" destId="{F16BD0A3-49CE-4ADF-800E-AF1C3FC25649}" srcOrd="1" destOrd="0" presId="urn:microsoft.com/office/officeart/2018/5/layout/IconCircleLabelList"/>
    <dgm:cxn modelId="{AA8DD4FF-E210-4256-A457-F5E006CF429B}" type="presParOf" srcId="{001D086B-3F6C-46C2-AE27-EFC764F1606C}" destId="{7C9FB2DC-808B-46ED-A326-3457792806D3}" srcOrd="2" destOrd="0" presId="urn:microsoft.com/office/officeart/2018/5/layout/IconCircleLabelList"/>
    <dgm:cxn modelId="{F3326D89-3AB9-43A7-A71C-C39062AC66B1}" type="presParOf" srcId="{001D086B-3F6C-46C2-AE27-EFC764F1606C}" destId="{087144D1-9EDF-4564-98E5-EC6B9C895D3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66F2E1-53DE-4CA4-945F-BF226DBBD15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3CCD0ED-02EE-4F06-9F1F-F0446DDF73E2}">
      <dgm:prSet/>
      <dgm:spPr/>
      <dgm:t>
        <a:bodyPr/>
        <a:lstStyle/>
        <a:p>
          <a:r>
            <a:rPr lang="en-US"/>
            <a:t>Flashlight</a:t>
          </a:r>
        </a:p>
      </dgm:t>
    </dgm:pt>
    <dgm:pt modelId="{F2F88B69-EECB-4D9F-809B-78AE08168C80}" type="parTrans" cxnId="{EC57CF77-4DCB-4AE8-B97A-571768A8FC58}">
      <dgm:prSet/>
      <dgm:spPr/>
      <dgm:t>
        <a:bodyPr/>
        <a:lstStyle/>
        <a:p>
          <a:endParaRPr lang="en-US"/>
        </a:p>
      </dgm:t>
    </dgm:pt>
    <dgm:pt modelId="{C5A26C85-4CE1-42A4-8905-A97A378270DB}" type="sibTrans" cxnId="{EC57CF77-4DCB-4AE8-B97A-571768A8FC58}">
      <dgm:prSet/>
      <dgm:spPr/>
      <dgm:t>
        <a:bodyPr/>
        <a:lstStyle/>
        <a:p>
          <a:endParaRPr lang="en-US"/>
        </a:p>
      </dgm:t>
    </dgm:pt>
    <dgm:pt modelId="{8A15B8EE-46FE-4BD0-9611-D5C5B087BF2C}">
      <dgm:prSet/>
      <dgm:spPr/>
      <dgm:t>
        <a:bodyPr/>
        <a:lstStyle/>
        <a:p>
          <a:r>
            <a:rPr lang="en-US"/>
            <a:t>Walkie-Talkie</a:t>
          </a:r>
        </a:p>
      </dgm:t>
    </dgm:pt>
    <dgm:pt modelId="{B633FC69-21F8-4F44-A5BC-542E6BD77CE1}" type="parTrans" cxnId="{D4FD0FA1-4F79-4514-8C16-2ECF9B1A5DEE}">
      <dgm:prSet/>
      <dgm:spPr/>
      <dgm:t>
        <a:bodyPr/>
        <a:lstStyle/>
        <a:p>
          <a:endParaRPr lang="en-US"/>
        </a:p>
      </dgm:t>
    </dgm:pt>
    <dgm:pt modelId="{B386B3F6-A545-434B-95CB-719B3DFFB8FA}" type="sibTrans" cxnId="{D4FD0FA1-4F79-4514-8C16-2ECF9B1A5DEE}">
      <dgm:prSet/>
      <dgm:spPr/>
      <dgm:t>
        <a:bodyPr/>
        <a:lstStyle/>
        <a:p>
          <a:endParaRPr lang="en-US"/>
        </a:p>
      </dgm:t>
    </dgm:pt>
    <dgm:pt modelId="{3C118807-A0B6-47F0-BF77-571062042FE0}">
      <dgm:prSet/>
      <dgm:spPr/>
      <dgm:t>
        <a:bodyPr/>
        <a:lstStyle/>
        <a:p>
          <a:r>
            <a:rPr lang="en-US"/>
            <a:t>Pen/Pencil</a:t>
          </a:r>
        </a:p>
      </dgm:t>
    </dgm:pt>
    <dgm:pt modelId="{A6313597-A751-4134-952E-1DCDDE0404FE}" type="parTrans" cxnId="{AAC3C9B5-0413-47F1-BC14-A8E34550C709}">
      <dgm:prSet/>
      <dgm:spPr/>
      <dgm:t>
        <a:bodyPr/>
        <a:lstStyle/>
        <a:p>
          <a:endParaRPr lang="en-US"/>
        </a:p>
      </dgm:t>
    </dgm:pt>
    <dgm:pt modelId="{498DED6D-E4EA-47AC-AB6A-F87493316EF2}" type="sibTrans" cxnId="{AAC3C9B5-0413-47F1-BC14-A8E34550C709}">
      <dgm:prSet/>
      <dgm:spPr/>
      <dgm:t>
        <a:bodyPr/>
        <a:lstStyle/>
        <a:p>
          <a:endParaRPr lang="en-US"/>
        </a:p>
      </dgm:t>
    </dgm:pt>
    <dgm:pt modelId="{EB9FB72B-2DF3-4B12-AB40-F2B0FF06E2D1}">
      <dgm:prSet/>
      <dgm:spPr/>
      <dgm:t>
        <a:bodyPr/>
        <a:lstStyle/>
        <a:p>
          <a:r>
            <a:rPr lang="en-US"/>
            <a:t>Notepad</a:t>
          </a:r>
        </a:p>
      </dgm:t>
    </dgm:pt>
    <dgm:pt modelId="{FCE34C2B-0CD4-4FD0-BF1B-F72C2B49C81D}" type="parTrans" cxnId="{0008C03C-7E45-4DA2-A038-0C09EDF54E7C}">
      <dgm:prSet/>
      <dgm:spPr/>
      <dgm:t>
        <a:bodyPr/>
        <a:lstStyle/>
        <a:p>
          <a:endParaRPr lang="en-US"/>
        </a:p>
      </dgm:t>
    </dgm:pt>
    <dgm:pt modelId="{561726C6-61FF-48F7-9A75-CDE22CFB98FE}" type="sibTrans" cxnId="{0008C03C-7E45-4DA2-A038-0C09EDF54E7C}">
      <dgm:prSet/>
      <dgm:spPr/>
      <dgm:t>
        <a:bodyPr/>
        <a:lstStyle/>
        <a:p>
          <a:endParaRPr lang="en-US"/>
        </a:p>
      </dgm:t>
    </dgm:pt>
    <dgm:pt modelId="{BFBA1DBB-DB03-41C6-A7C7-7335B5FE69A6}">
      <dgm:prSet/>
      <dgm:spPr/>
      <dgm:t>
        <a:bodyPr/>
        <a:lstStyle/>
        <a:p>
          <a:r>
            <a:rPr lang="en-US"/>
            <a:t>Keys</a:t>
          </a:r>
        </a:p>
      </dgm:t>
    </dgm:pt>
    <dgm:pt modelId="{499A66D5-329F-4079-910B-823882F23B6A}" type="parTrans" cxnId="{528EFEB8-3AC8-4DFE-8185-7BE61AB103CF}">
      <dgm:prSet/>
      <dgm:spPr/>
      <dgm:t>
        <a:bodyPr/>
        <a:lstStyle/>
        <a:p>
          <a:endParaRPr lang="en-US"/>
        </a:p>
      </dgm:t>
    </dgm:pt>
    <dgm:pt modelId="{EBE1A154-8371-4265-A7B1-5E2496E04E34}" type="sibTrans" cxnId="{528EFEB8-3AC8-4DFE-8185-7BE61AB103CF}">
      <dgm:prSet/>
      <dgm:spPr/>
      <dgm:t>
        <a:bodyPr/>
        <a:lstStyle/>
        <a:p>
          <a:endParaRPr lang="en-US"/>
        </a:p>
      </dgm:t>
    </dgm:pt>
    <dgm:pt modelId="{328093D9-D281-4FC1-A6D9-BEAB4D5FE81D}" type="pres">
      <dgm:prSet presAssocID="{A366F2E1-53DE-4CA4-945F-BF226DBBD15B}" presName="diagram" presStyleCnt="0">
        <dgm:presLayoutVars>
          <dgm:dir/>
          <dgm:resizeHandles val="exact"/>
        </dgm:presLayoutVars>
      </dgm:prSet>
      <dgm:spPr/>
    </dgm:pt>
    <dgm:pt modelId="{99F87C3D-166E-455A-AEE5-05E63E8D5885}" type="pres">
      <dgm:prSet presAssocID="{23CCD0ED-02EE-4F06-9F1F-F0446DDF73E2}" presName="node" presStyleLbl="node1" presStyleIdx="0" presStyleCnt="5">
        <dgm:presLayoutVars>
          <dgm:bulletEnabled val="1"/>
        </dgm:presLayoutVars>
      </dgm:prSet>
      <dgm:spPr/>
    </dgm:pt>
    <dgm:pt modelId="{5ACACE6F-EC70-4176-98BF-013BA4C6E828}" type="pres">
      <dgm:prSet presAssocID="{C5A26C85-4CE1-42A4-8905-A97A378270DB}" presName="sibTrans" presStyleCnt="0"/>
      <dgm:spPr/>
    </dgm:pt>
    <dgm:pt modelId="{E1FB1F71-8F70-4727-9F87-B2E710A4243C}" type="pres">
      <dgm:prSet presAssocID="{8A15B8EE-46FE-4BD0-9611-D5C5B087BF2C}" presName="node" presStyleLbl="node1" presStyleIdx="1" presStyleCnt="5">
        <dgm:presLayoutVars>
          <dgm:bulletEnabled val="1"/>
        </dgm:presLayoutVars>
      </dgm:prSet>
      <dgm:spPr/>
    </dgm:pt>
    <dgm:pt modelId="{05BD543C-6B03-49A3-A17D-0280D8E20B45}" type="pres">
      <dgm:prSet presAssocID="{B386B3F6-A545-434B-95CB-719B3DFFB8FA}" presName="sibTrans" presStyleCnt="0"/>
      <dgm:spPr/>
    </dgm:pt>
    <dgm:pt modelId="{F8D6813E-4506-4A71-A04D-2A83EE9524AA}" type="pres">
      <dgm:prSet presAssocID="{3C118807-A0B6-47F0-BF77-571062042FE0}" presName="node" presStyleLbl="node1" presStyleIdx="2" presStyleCnt="5">
        <dgm:presLayoutVars>
          <dgm:bulletEnabled val="1"/>
        </dgm:presLayoutVars>
      </dgm:prSet>
      <dgm:spPr/>
    </dgm:pt>
    <dgm:pt modelId="{3AE1A7D5-724B-4950-AE08-4C21D5DBD7C9}" type="pres">
      <dgm:prSet presAssocID="{498DED6D-E4EA-47AC-AB6A-F87493316EF2}" presName="sibTrans" presStyleCnt="0"/>
      <dgm:spPr/>
    </dgm:pt>
    <dgm:pt modelId="{2DA92167-19BC-47B5-9A8D-4AF1A3010BAB}" type="pres">
      <dgm:prSet presAssocID="{EB9FB72B-2DF3-4B12-AB40-F2B0FF06E2D1}" presName="node" presStyleLbl="node1" presStyleIdx="3" presStyleCnt="5">
        <dgm:presLayoutVars>
          <dgm:bulletEnabled val="1"/>
        </dgm:presLayoutVars>
      </dgm:prSet>
      <dgm:spPr/>
    </dgm:pt>
    <dgm:pt modelId="{E108799C-4C20-4548-BB72-AB6C8B8C2687}" type="pres">
      <dgm:prSet presAssocID="{561726C6-61FF-48F7-9A75-CDE22CFB98FE}" presName="sibTrans" presStyleCnt="0"/>
      <dgm:spPr/>
    </dgm:pt>
    <dgm:pt modelId="{9F40DE75-DC53-4013-A398-0C123C58AB6F}" type="pres">
      <dgm:prSet presAssocID="{BFBA1DBB-DB03-41C6-A7C7-7335B5FE69A6}" presName="node" presStyleLbl="node1" presStyleIdx="4" presStyleCnt="5">
        <dgm:presLayoutVars>
          <dgm:bulletEnabled val="1"/>
        </dgm:presLayoutVars>
      </dgm:prSet>
      <dgm:spPr/>
    </dgm:pt>
  </dgm:ptLst>
  <dgm:cxnLst>
    <dgm:cxn modelId="{CF1C771A-FE73-4F42-841E-9D303A9C5512}" type="presOf" srcId="{8A15B8EE-46FE-4BD0-9611-D5C5B087BF2C}" destId="{E1FB1F71-8F70-4727-9F87-B2E710A4243C}" srcOrd="0" destOrd="0" presId="urn:microsoft.com/office/officeart/2005/8/layout/default"/>
    <dgm:cxn modelId="{F839E02D-C65A-4D90-AED9-CCAD42910E01}" type="presOf" srcId="{A366F2E1-53DE-4CA4-945F-BF226DBBD15B}" destId="{328093D9-D281-4FC1-A6D9-BEAB4D5FE81D}" srcOrd="0" destOrd="0" presId="urn:microsoft.com/office/officeart/2005/8/layout/default"/>
    <dgm:cxn modelId="{0008C03C-7E45-4DA2-A038-0C09EDF54E7C}" srcId="{A366F2E1-53DE-4CA4-945F-BF226DBBD15B}" destId="{EB9FB72B-2DF3-4B12-AB40-F2B0FF06E2D1}" srcOrd="3" destOrd="0" parTransId="{FCE34C2B-0CD4-4FD0-BF1B-F72C2B49C81D}" sibTransId="{561726C6-61FF-48F7-9A75-CDE22CFB98FE}"/>
    <dgm:cxn modelId="{4A643D57-18C0-4FD7-B033-D248C5E7AA2B}" type="presOf" srcId="{BFBA1DBB-DB03-41C6-A7C7-7335B5FE69A6}" destId="{9F40DE75-DC53-4013-A398-0C123C58AB6F}" srcOrd="0" destOrd="0" presId="urn:microsoft.com/office/officeart/2005/8/layout/default"/>
    <dgm:cxn modelId="{EC57CF77-4DCB-4AE8-B97A-571768A8FC58}" srcId="{A366F2E1-53DE-4CA4-945F-BF226DBBD15B}" destId="{23CCD0ED-02EE-4F06-9F1F-F0446DDF73E2}" srcOrd="0" destOrd="0" parTransId="{F2F88B69-EECB-4D9F-809B-78AE08168C80}" sibTransId="{C5A26C85-4CE1-42A4-8905-A97A378270DB}"/>
    <dgm:cxn modelId="{D4FD0FA1-4F79-4514-8C16-2ECF9B1A5DEE}" srcId="{A366F2E1-53DE-4CA4-945F-BF226DBBD15B}" destId="{8A15B8EE-46FE-4BD0-9611-D5C5B087BF2C}" srcOrd="1" destOrd="0" parTransId="{B633FC69-21F8-4F44-A5BC-542E6BD77CE1}" sibTransId="{B386B3F6-A545-434B-95CB-719B3DFFB8FA}"/>
    <dgm:cxn modelId="{1D3550A5-38F2-4819-B7B5-DE49969C3B7E}" type="presOf" srcId="{23CCD0ED-02EE-4F06-9F1F-F0446DDF73E2}" destId="{99F87C3D-166E-455A-AEE5-05E63E8D5885}" srcOrd="0" destOrd="0" presId="urn:microsoft.com/office/officeart/2005/8/layout/default"/>
    <dgm:cxn modelId="{E91633AA-092B-4F74-9C8A-A447A77F02E5}" type="presOf" srcId="{3C118807-A0B6-47F0-BF77-571062042FE0}" destId="{F8D6813E-4506-4A71-A04D-2A83EE9524AA}" srcOrd="0" destOrd="0" presId="urn:microsoft.com/office/officeart/2005/8/layout/default"/>
    <dgm:cxn modelId="{AAC3C9B5-0413-47F1-BC14-A8E34550C709}" srcId="{A366F2E1-53DE-4CA4-945F-BF226DBBD15B}" destId="{3C118807-A0B6-47F0-BF77-571062042FE0}" srcOrd="2" destOrd="0" parTransId="{A6313597-A751-4134-952E-1DCDDE0404FE}" sibTransId="{498DED6D-E4EA-47AC-AB6A-F87493316EF2}"/>
    <dgm:cxn modelId="{528EFEB8-3AC8-4DFE-8185-7BE61AB103CF}" srcId="{A366F2E1-53DE-4CA4-945F-BF226DBBD15B}" destId="{BFBA1DBB-DB03-41C6-A7C7-7335B5FE69A6}" srcOrd="4" destOrd="0" parTransId="{499A66D5-329F-4079-910B-823882F23B6A}" sibTransId="{EBE1A154-8371-4265-A7B1-5E2496E04E34}"/>
    <dgm:cxn modelId="{791939BC-1DD6-4856-A050-FDBADD46C8DB}" type="presOf" srcId="{EB9FB72B-2DF3-4B12-AB40-F2B0FF06E2D1}" destId="{2DA92167-19BC-47B5-9A8D-4AF1A3010BAB}" srcOrd="0" destOrd="0" presId="urn:microsoft.com/office/officeart/2005/8/layout/default"/>
    <dgm:cxn modelId="{DF8970E0-8158-4388-A861-A93A4E1A22F5}" type="presParOf" srcId="{328093D9-D281-4FC1-A6D9-BEAB4D5FE81D}" destId="{99F87C3D-166E-455A-AEE5-05E63E8D5885}" srcOrd="0" destOrd="0" presId="urn:microsoft.com/office/officeart/2005/8/layout/default"/>
    <dgm:cxn modelId="{900B0EF8-3FB6-4C5A-A194-9E07EDC3BAA6}" type="presParOf" srcId="{328093D9-D281-4FC1-A6D9-BEAB4D5FE81D}" destId="{5ACACE6F-EC70-4176-98BF-013BA4C6E828}" srcOrd="1" destOrd="0" presId="urn:microsoft.com/office/officeart/2005/8/layout/default"/>
    <dgm:cxn modelId="{A2248DE5-FE95-42E2-B755-C6D7F830FDD4}" type="presParOf" srcId="{328093D9-D281-4FC1-A6D9-BEAB4D5FE81D}" destId="{E1FB1F71-8F70-4727-9F87-B2E710A4243C}" srcOrd="2" destOrd="0" presId="urn:microsoft.com/office/officeart/2005/8/layout/default"/>
    <dgm:cxn modelId="{788359D6-044A-4B12-A812-9EB46777E67F}" type="presParOf" srcId="{328093D9-D281-4FC1-A6D9-BEAB4D5FE81D}" destId="{05BD543C-6B03-49A3-A17D-0280D8E20B45}" srcOrd="3" destOrd="0" presId="urn:microsoft.com/office/officeart/2005/8/layout/default"/>
    <dgm:cxn modelId="{C7403C79-B487-434F-B58A-35BDCA92D2D6}" type="presParOf" srcId="{328093D9-D281-4FC1-A6D9-BEAB4D5FE81D}" destId="{F8D6813E-4506-4A71-A04D-2A83EE9524AA}" srcOrd="4" destOrd="0" presId="urn:microsoft.com/office/officeart/2005/8/layout/default"/>
    <dgm:cxn modelId="{70FCDED5-E505-4512-A141-9541D21CC54E}" type="presParOf" srcId="{328093D9-D281-4FC1-A6D9-BEAB4D5FE81D}" destId="{3AE1A7D5-724B-4950-AE08-4C21D5DBD7C9}" srcOrd="5" destOrd="0" presId="urn:microsoft.com/office/officeart/2005/8/layout/default"/>
    <dgm:cxn modelId="{8DFB37E9-FC9D-464E-B6FC-7E0BFE62F870}" type="presParOf" srcId="{328093D9-D281-4FC1-A6D9-BEAB4D5FE81D}" destId="{2DA92167-19BC-47B5-9A8D-4AF1A3010BAB}" srcOrd="6" destOrd="0" presId="urn:microsoft.com/office/officeart/2005/8/layout/default"/>
    <dgm:cxn modelId="{0008821E-A8C3-412C-90FF-ED103F4A1843}" type="presParOf" srcId="{328093D9-D281-4FC1-A6D9-BEAB4D5FE81D}" destId="{E108799C-4C20-4548-BB72-AB6C8B8C2687}" srcOrd="7" destOrd="0" presId="urn:microsoft.com/office/officeart/2005/8/layout/default"/>
    <dgm:cxn modelId="{DC2707D3-5196-419F-B595-B699B1FD37A5}" type="presParOf" srcId="{328093D9-D281-4FC1-A6D9-BEAB4D5FE81D}" destId="{9F40DE75-DC53-4013-A398-0C123C58AB6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966C48-5987-4EC3-834C-EC5B3AEADAEA}">
      <dsp:nvSpPr>
        <dsp:cNvPr id="0" name=""/>
        <dsp:cNvSpPr/>
      </dsp:nvSpPr>
      <dsp:spPr>
        <a:xfrm>
          <a:off x="0" y="718"/>
          <a:ext cx="488520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7D5891-3D49-43B1-93E4-BFA659B2F4A3}">
      <dsp:nvSpPr>
        <dsp:cNvPr id="0" name=""/>
        <dsp:cNvSpPr/>
      </dsp:nvSpPr>
      <dsp:spPr>
        <a:xfrm>
          <a:off x="0" y="718"/>
          <a:ext cx="4885203" cy="1176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One of the main functions of a security  	guard is to observe.</a:t>
          </a:r>
        </a:p>
      </dsp:txBody>
      <dsp:txXfrm>
        <a:off x="0" y="718"/>
        <a:ext cx="4885203" cy="1176797"/>
      </dsp:txXfrm>
    </dsp:sp>
    <dsp:sp modelId="{9DF76707-9C25-4119-924C-E649AA31984E}">
      <dsp:nvSpPr>
        <dsp:cNvPr id="0" name=""/>
        <dsp:cNvSpPr/>
      </dsp:nvSpPr>
      <dsp:spPr>
        <a:xfrm>
          <a:off x="0" y="1177516"/>
          <a:ext cx="4885203" cy="0"/>
        </a:xfrm>
        <a:prstGeom prst="lin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D1970-04A1-478B-BE6D-DE74F79E5D5B}">
      <dsp:nvSpPr>
        <dsp:cNvPr id="0" name=""/>
        <dsp:cNvSpPr/>
      </dsp:nvSpPr>
      <dsp:spPr>
        <a:xfrm>
          <a:off x="0" y="1177516"/>
          <a:ext cx="4885203" cy="1176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The basic premise of protection is observation.</a:t>
          </a:r>
        </a:p>
      </dsp:txBody>
      <dsp:txXfrm>
        <a:off x="0" y="1177516"/>
        <a:ext cx="4885203" cy="1176797"/>
      </dsp:txXfrm>
    </dsp:sp>
    <dsp:sp modelId="{7F7157A9-8CE4-4C78-A17B-07F81B46EAFA}">
      <dsp:nvSpPr>
        <dsp:cNvPr id="0" name=""/>
        <dsp:cNvSpPr/>
      </dsp:nvSpPr>
      <dsp:spPr>
        <a:xfrm>
          <a:off x="0" y="2354314"/>
          <a:ext cx="4885203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358075-3C12-4A04-811B-FFC86FF03C4C}">
      <dsp:nvSpPr>
        <dsp:cNvPr id="0" name=""/>
        <dsp:cNvSpPr/>
      </dsp:nvSpPr>
      <dsp:spPr>
        <a:xfrm>
          <a:off x="0" y="2354314"/>
          <a:ext cx="4885203" cy="1176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Sight is not the only one of the basic senses used.</a:t>
          </a:r>
        </a:p>
      </dsp:txBody>
      <dsp:txXfrm>
        <a:off x="0" y="2354314"/>
        <a:ext cx="4885203" cy="1176797"/>
      </dsp:txXfrm>
    </dsp:sp>
    <dsp:sp modelId="{DF3DD663-D74D-4E1F-A3B4-70ADF743B73E}">
      <dsp:nvSpPr>
        <dsp:cNvPr id="0" name=""/>
        <dsp:cNvSpPr/>
      </dsp:nvSpPr>
      <dsp:spPr>
        <a:xfrm>
          <a:off x="0" y="3531111"/>
          <a:ext cx="4885203" cy="0"/>
        </a:xfrm>
        <a:prstGeom prst="lin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64EA7-8823-4CE5-9B98-51331923A76B}">
      <dsp:nvSpPr>
        <dsp:cNvPr id="0" name=""/>
        <dsp:cNvSpPr/>
      </dsp:nvSpPr>
      <dsp:spPr>
        <a:xfrm>
          <a:off x="0" y="3531111"/>
          <a:ext cx="4885203" cy="1176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Hearing, smell and touch are senses used in </a:t>
          </a:r>
          <a:r>
            <a:rPr lang="en-US" sz="2300" u="sng" kern="1200"/>
            <a:t>observation</a:t>
          </a:r>
          <a:r>
            <a:rPr lang="en-US" sz="2300" kern="1200"/>
            <a:t> and </a:t>
          </a:r>
          <a:r>
            <a:rPr lang="en-US" sz="2300" u="sng" kern="1200"/>
            <a:t>perception.</a:t>
          </a:r>
          <a:endParaRPr lang="en-US" sz="2300" kern="1200"/>
        </a:p>
      </dsp:txBody>
      <dsp:txXfrm>
        <a:off x="0" y="3531111"/>
        <a:ext cx="4885203" cy="1176797"/>
      </dsp:txXfrm>
    </dsp:sp>
    <dsp:sp modelId="{E5B80F83-94AD-474C-9216-AF93B1177725}">
      <dsp:nvSpPr>
        <dsp:cNvPr id="0" name=""/>
        <dsp:cNvSpPr/>
      </dsp:nvSpPr>
      <dsp:spPr>
        <a:xfrm>
          <a:off x="0" y="4707909"/>
          <a:ext cx="4885203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D97747-DB92-4FBD-B0E5-5AA66AB87C2F}">
      <dsp:nvSpPr>
        <dsp:cNvPr id="0" name=""/>
        <dsp:cNvSpPr/>
      </dsp:nvSpPr>
      <dsp:spPr>
        <a:xfrm>
          <a:off x="0" y="4707909"/>
          <a:ext cx="4885203" cy="1176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Psychological factors, emotions &amp; prejudices may also alter what is observed</a:t>
          </a:r>
        </a:p>
      </dsp:txBody>
      <dsp:txXfrm>
        <a:off x="0" y="4707909"/>
        <a:ext cx="4885203" cy="11767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E9B0D-A342-484E-BA0B-33468B36EA15}">
      <dsp:nvSpPr>
        <dsp:cNvPr id="0" name=""/>
        <dsp:cNvSpPr/>
      </dsp:nvSpPr>
      <dsp:spPr>
        <a:xfrm>
          <a:off x="285906" y="1011887"/>
          <a:ext cx="888908" cy="88890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8C53BE-6D1A-4049-A8E6-543ECB2E61AE}">
      <dsp:nvSpPr>
        <dsp:cNvPr id="0" name=""/>
        <dsp:cNvSpPr/>
      </dsp:nvSpPr>
      <dsp:spPr>
        <a:xfrm>
          <a:off x="475345" y="1201327"/>
          <a:ext cx="510029" cy="510029"/>
        </a:xfrm>
        <a:prstGeom prst="rect">
          <a:avLst/>
        </a:prstGeom>
        <a:blipFill rotWithShape="1">
          <a:blip xmlns:r="http://schemas.openxmlformats.org/officeDocument/2006/relationships" r:embed="rId1"/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72C481-1A9A-454D-9585-5510788D80E4}">
      <dsp:nvSpPr>
        <dsp:cNvPr id="0" name=""/>
        <dsp:cNvSpPr/>
      </dsp:nvSpPr>
      <dsp:spPr>
        <a:xfrm>
          <a:off x="1747" y="2177669"/>
          <a:ext cx="1457226" cy="582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Good Condition</a:t>
          </a:r>
        </a:p>
      </dsp:txBody>
      <dsp:txXfrm>
        <a:off x="1747" y="2177669"/>
        <a:ext cx="1457226" cy="582890"/>
      </dsp:txXfrm>
    </dsp:sp>
    <dsp:sp modelId="{9D58AEC0-C8E3-483A-8C44-206A334851CC}">
      <dsp:nvSpPr>
        <dsp:cNvPr id="0" name=""/>
        <dsp:cNvSpPr/>
      </dsp:nvSpPr>
      <dsp:spPr>
        <a:xfrm>
          <a:off x="1998147" y="1011887"/>
          <a:ext cx="888908" cy="88890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E7AC5E-8863-4651-AACE-98D827498C49}">
      <dsp:nvSpPr>
        <dsp:cNvPr id="0" name=""/>
        <dsp:cNvSpPr/>
      </dsp:nvSpPr>
      <dsp:spPr>
        <a:xfrm>
          <a:off x="2187586" y="1201327"/>
          <a:ext cx="510029" cy="510029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FDAD3-7A32-4E82-9258-A08CA71C3333}">
      <dsp:nvSpPr>
        <dsp:cNvPr id="0" name=""/>
        <dsp:cNvSpPr/>
      </dsp:nvSpPr>
      <dsp:spPr>
        <a:xfrm>
          <a:off x="1713988" y="2177669"/>
          <a:ext cx="1457226" cy="582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Open Windows</a:t>
          </a:r>
        </a:p>
      </dsp:txBody>
      <dsp:txXfrm>
        <a:off x="1713988" y="2177669"/>
        <a:ext cx="1457226" cy="582890"/>
      </dsp:txXfrm>
    </dsp:sp>
    <dsp:sp modelId="{BD1CB9DC-FB9C-4F63-8D04-641CE910C20E}">
      <dsp:nvSpPr>
        <dsp:cNvPr id="0" name=""/>
        <dsp:cNvSpPr/>
      </dsp:nvSpPr>
      <dsp:spPr>
        <a:xfrm>
          <a:off x="3710388" y="1011887"/>
          <a:ext cx="888908" cy="88890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0AA1F0-C7E3-4699-B806-A83949C7E049}">
      <dsp:nvSpPr>
        <dsp:cNvPr id="0" name=""/>
        <dsp:cNvSpPr/>
      </dsp:nvSpPr>
      <dsp:spPr>
        <a:xfrm>
          <a:off x="3899828" y="1201327"/>
          <a:ext cx="510029" cy="510029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C6D891-9FD8-45FA-8512-9906D89B471B}">
      <dsp:nvSpPr>
        <dsp:cNvPr id="0" name=""/>
        <dsp:cNvSpPr/>
      </dsp:nvSpPr>
      <dsp:spPr>
        <a:xfrm>
          <a:off x="3426229" y="2177669"/>
          <a:ext cx="1457226" cy="582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Drive Safely</a:t>
          </a:r>
        </a:p>
      </dsp:txBody>
      <dsp:txXfrm>
        <a:off x="3426229" y="2177669"/>
        <a:ext cx="1457226" cy="582890"/>
      </dsp:txXfrm>
    </dsp:sp>
    <dsp:sp modelId="{76248B29-2080-4DAC-A98D-4D52980148E3}">
      <dsp:nvSpPr>
        <dsp:cNvPr id="0" name=""/>
        <dsp:cNvSpPr/>
      </dsp:nvSpPr>
      <dsp:spPr>
        <a:xfrm>
          <a:off x="285906" y="3124866"/>
          <a:ext cx="888908" cy="88890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0324B2-06BA-40A2-BF2C-9B28A908FFE4}">
      <dsp:nvSpPr>
        <dsp:cNvPr id="0" name=""/>
        <dsp:cNvSpPr/>
      </dsp:nvSpPr>
      <dsp:spPr>
        <a:xfrm>
          <a:off x="475345" y="3314305"/>
          <a:ext cx="510029" cy="510029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2C2CFD-D87B-4B96-9EF0-FA633789A89C}">
      <dsp:nvSpPr>
        <dsp:cNvPr id="0" name=""/>
        <dsp:cNvSpPr/>
      </dsp:nvSpPr>
      <dsp:spPr>
        <a:xfrm>
          <a:off x="1747" y="4290647"/>
          <a:ext cx="1457226" cy="582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Keep Awake</a:t>
          </a:r>
        </a:p>
      </dsp:txBody>
      <dsp:txXfrm>
        <a:off x="1747" y="4290647"/>
        <a:ext cx="1457226" cy="582890"/>
      </dsp:txXfrm>
    </dsp:sp>
    <dsp:sp modelId="{60A4AE41-5F13-45D0-9711-AEDE9330C1B3}">
      <dsp:nvSpPr>
        <dsp:cNvPr id="0" name=""/>
        <dsp:cNvSpPr/>
      </dsp:nvSpPr>
      <dsp:spPr>
        <a:xfrm>
          <a:off x="1998147" y="3124866"/>
          <a:ext cx="888908" cy="88890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059C23-2974-4E9F-A4FC-E80EC81133F2}">
      <dsp:nvSpPr>
        <dsp:cNvPr id="0" name=""/>
        <dsp:cNvSpPr/>
      </dsp:nvSpPr>
      <dsp:spPr>
        <a:xfrm>
          <a:off x="2187586" y="3314305"/>
          <a:ext cx="510029" cy="510029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E045BF-1513-4B33-A2AA-40103F36A6AF}">
      <dsp:nvSpPr>
        <dsp:cNvPr id="0" name=""/>
        <dsp:cNvSpPr/>
      </dsp:nvSpPr>
      <dsp:spPr>
        <a:xfrm>
          <a:off x="1713988" y="4290647"/>
          <a:ext cx="1457226" cy="582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Park Legally</a:t>
          </a:r>
        </a:p>
      </dsp:txBody>
      <dsp:txXfrm>
        <a:off x="1713988" y="4290647"/>
        <a:ext cx="1457226" cy="582890"/>
      </dsp:txXfrm>
    </dsp:sp>
    <dsp:sp modelId="{FDD2793D-0088-48D8-8CC5-F19438C4404D}">
      <dsp:nvSpPr>
        <dsp:cNvPr id="0" name=""/>
        <dsp:cNvSpPr/>
      </dsp:nvSpPr>
      <dsp:spPr>
        <a:xfrm>
          <a:off x="3710388" y="3124866"/>
          <a:ext cx="888908" cy="88890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6BD0A3-49CE-4ADF-800E-AF1C3FC25649}">
      <dsp:nvSpPr>
        <dsp:cNvPr id="0" name=""/>
        <dsp:cNvSpPr/>
      </dsp:nvSpPr>
      <dsp:spPr>
        <a:xfrm>
          <a:off x="3899828" y="3314305"/>
          <a:ext cx="510029" cy="510029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7144D1-9EDF-4564-98E5-EC6B9C895D37}">
      <dsp:nvSpPr>
        <dsp:cNvPr id="0" name=""/>
        <dsp:cNvSpPr/>
      </dsp:nvSpPr>
      <dsp:spPr>
        <a:xfrm>
          <a:off x="3426229" y="4290647"/>
          <a:ext cx="1457226" cy="582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Vary Patrol Pattern</a:t>
          </a:r>
        </a:p>
      </dsp:txBody>
      <dsp:txXfrm>
        <a:off x="3426229" y="4290647"/>
        <a:ext cx="1457226" cy="5828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87C3D-166E-455A-AEE5-05E63E8D5885}">
      <dsp:nvSpPr>
        <dsp:cNvPr id="0" name=""/>
        <dsp:cNvSpPr/>
      </dsp:nvSpPr>
      <dsp:spPr>
        <a:xfrm>
          <a:off x="573" y="547666"/>
          <a:ext cx="2238395" cy="13430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Flashlight</a:t>
          </a:r>
        </a:p>
      </dsp:txBody>
      <dsp:txXfrm>
        <a:off x="573" y="547666"/>
        <a:ext cx="2238395" cy="1343037"/>
      </dsp:txXfrm>
    </dsp:sp>
    <dsp:sp modelId="{E1FB1F71-8F70-4727-9F87-B2E710A4243C}">
      <dsp:nvSpPr>
        <dsp:cNvPr id="0" name=""/>
        <dsp:cNvSpPr/>
      </dsp:nvSpPr>
      <dsp:spPr>
        <a:xfrm>
          <a:off x="2462809" y="547666"/>
          <a:ext cx="2238395" cy="134303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Walkie-Talkie</a:t>
          </a:r>
        </a:p>
      </dsp:txBody>
      <dsp:txXfrm>
        <a:off x="2462809" y="547666"/>
        <a:ext cx="2238395" cy="1343037"/>
      </dsp:txXfrm>
    </dsp:sp>
    <dsp:sp modelId="{F8D6813E-4506-4A71-A04D-2A83EE9524AA}">
      <dsp:nvSpPr>
        <dsp:cNvPr id="0" name=""/>
        <dsp:cNvSpPr/>
      </dsp:nvSpPr>
      <dsp:spPr>
        <a:xfrm>
          <a:off x="573" y="2114543"/>
          <a:ext cx="2238395" cy="13430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Pen/Pencil</a:t>
          </a:r>
        </a:p>
      </dsp:txBody>
      <dsp:txXfrm>
        <a:off x="573" y="2114543"/>
        <a:ext cx="2238395" cy="1343037"/>
      </dsp:txXfrm>
    </dsp:sp>
    <dsp:sp modelId="{2DA92167-19BC-47B5-9A8D-4AF1A3010BAB}">
      <dsp:nvSpPr>
        <dsp:cNvPr id="0" name=""/>
        <dsp:cNvSpPr/>
      </dsp:nvSpPr>
      <dsp:spPr>
        <a:xfrm>
          <a:off x="2462809" y="2114543"/>
          <a:ext cx="2238395" cy="13430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Notepad</a:t>
          </a:r>
        </a:p>
      </dsp:txBody>
      <dsp:txXfrm>
        <a:off x="2462809" y="2114543"/>
        <a:ext cx="2238395" cy="1343037"/>
      </dsp:txXfrm>
    </dsp:sp>
    <dsp:sp modelId="{9F40DE75-DC53-4013-A398-0C123C58AB6F}">
      <dsp:nvSpPr>
        <dsp:cNvPr id="0" name=""/>
        <dsp:cNvSpPr/>
      </dsp:nvSpPr>
      <dsp:spPr>
        <a:xfrm>
          <a:off x="1231691" y="3681420"/>
          <a:ext cx="2238395" cy="13430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Keys</a:t>
          </a:r>
        </a:p>
      </dsp:txBody>
      <dsp:txXfrm>
        <a:off x="1231691" y="3681420"/>
        <a:ext cx="2238395" cy="1343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CB13E88-67E7-4E41-923F-0BC986AED3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Private Protective Services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CB798FA-C42A-4F35-8727-303C71C0C3F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29813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81CFE2BD-067E-41ED-9CEA-89F52B01424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Basic Security Officer Training - Patrol Procedures</a:t>
            </a: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0CCB8BC5-7937-42E7-900E-72970845E8E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8831263"/>
            <a:ext cx="29813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DA9418-22EC-4F50-8230-F80BE50DF8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7CE9535-918B-41DB-8D08-E0C4AB5D61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Private Protective Services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595F9D2-0B1E-44C2-A251-4A1BC930ADA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13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D930D2AC-1D75-4BED-8072-EBDA198AD21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311C18BF-DC19-4545-8CF6-9981A594F15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6425"/>
            <a:ext cx="5046663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47C15D5C-9436-427B-A7FF-69C57116EF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Basic Security Officer Training - Patrol Procedures</a:t>
            </a:r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9EC2812F-1E52-48CD-B711-669296C3AE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8831263"/>
            <a:ext cx="29813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AED1958-5780-4AE1-889B-D461C2D03B4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C147A9AD-8914-4221-8AB8-EC5DAE8C42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Tahoma" panose="020B0604030504040204" pitchFamily="34" charset="0"/>
              </a:rPr>
              <a:t>Private Protective Services</a:t>
            </a:r>
          </a:p>
        </p:txBody>
      </p:sp>
      <p:sp>
        <p:nvSpPr>
          <p:cNvPr id="63491" name="Rectangle 6">
            <a:extLst>
              <a:ext uri="{FF2B5EF4-FFF2-40B4-BE49-F238E27FC236}">
                <a16:creationId xmlns:a16="http://schemas.microsoft.com/office/drawing/2014/main" id="{963605C0-7977-4277-A65C-A9002CC90A7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Tahoma" panose="020B0604030504040204" pitchFamily="34" charset="0"/>
              </a:rPr>
              <a:t>Basic Security Officer Training - Patrol Procedures</a:t>
            </a:r>
          </a:p>
        </p:txBody>
      </p:sp>
      <p:sp>
        <p:nvSpPr>
          <p:cNvPr id="63492" name="Rectangle 7">
            <a:extLst>
              <a:ext uri="{FF2B5EF4-FFF2-40B4-BE49-F238E27FC236}">
                <a16:creationId xmlns:a16="http://schemas.microsoft.com/office/drawing/2014/main" id="{5D32BF05-07CD-4586-B2EF-4AF756BBAB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6399305-B956-4C83-8817-4EADDC489390}" type="slidenum">
              <a:rPr lang="en-US" altLang="en-US"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63493" name="Rectangle 2">
            <a:extLst>
              <a:ext uri="{FF2B5EF4-FFF2-40B4-BE49-F238E27FC236}">
                <a16:creationId xmlns:a16="http://schemas.microsoft.com/office/drawing/2014/main" id="{42D12FEA-45A2-43BF-B4E7-9610E9FA2B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4" name="Rectangle 3">
            <a:extLst>
              <a:ext uri="{FF2B5EF4-FFF2-40B4-BE49-F238E27FC236}">
                <a16:creationId xmlns:a16="http://schemas.microsoft.com/office/drawing/2014/main" id="{97CA35E6-426A-4895-B26E-5D0CDD91E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D8DF2C19-E218-4F29-9B42-C64972F0BE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1E31EA26-C2AF-4B01-8CCF-FCC2C7E06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64516" name="Header Placeholder 3">
            <a:extLst>
              <a:ext uri="{FF2B5EF4-FFF2-40B4-BE49-F238E27FC236}">
                <a16:creationId xmlns:a16="http://schemas.microsoft.com/office/drawing/2014/main" id="{A543638E-9928-4C59-A895-956D1E1D31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Tahoma" panose="020B0604030504040204" pitchFamily="34" charset="0"/>
              </a:rPr>
              <a:t>Private Protective Services</a:t>
            </a:r>
          </a:p>
        </p:txBody>
      </p:sp>
      <p:sp>
        <p:nvSpPr>
          <p:cNvPr id="64517" name="Footer Placeholder 4">
            <a:extLst>
              <a:ext uri="{FF2B5EF4-FFF2-40B4-BE49-F238E27FC236}">
                <a16:creationId xmlns:a16="http://schemas.microsoft.com/office/drawing/2014/main" id="{4BFD19D8-3B6C-41F7-9802-0739FEC2B1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Tahoma" panose="020B0604030504040204" pitchFamily="34" charset="0"/>
              </a:rPr>
              <a:t>Basic Security Officer Training - Patrol Procedures</a:t>
            </a:r>
          </a:p>
        </p:txBody>
      </p:sp>
      <p:sp>
        <p:nvSpPr>
          <p:cNvPr id="64518" name="Slide Number Placeholder 5">
            <a:extLst>
              <a:ext uri="{FF2B5EF4-FFF2-40B4-BE49-F238E27FC236}">
                <a16:creationId xmlns:a16="http://schemas.microsoft.com/office/drawing/2014/main" id="{21B16E40-23AF-4184-A22A-251D5AB7DA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7A3B33-D3D5-4CDB-B46B-03691818754D}" type="slidenum">
              <a:rPr lang="en-US" altLang="en-US"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>
            <a:extLst>
              <a:ext uri="{FF2B5EF4-FFF2-40B4-BE49-F238E27FC236}">
                <a16:creationId xmlns:a16="http://schemas.microsoft.com/office/drawing/2014/main" id="{2245D799-1168-413E-8A32-D254B442B0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>
            <a:extLst>
              <a:ext uri="{FF2B5EF4-FFF2-40B4-BE49-F238E27FC236}">
                <a16:creationId xmlns:a16="http://schemas.microsoft.com/office/drawing/2014/main" id="{57817207-871E-4CEF-A78A-747080E50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65540" name="Header Placeholder 3">
            <a:extLst>
              <a:ext uri="{FF2B5EF4-FFF2-40B4-BE49-F238E27FC236}">
                <a16:creationId xmlns:a16="http://schemas.microsoft.com/office/drawing/2014/main" id="{B4EF919F-79EC-45A3-95B4-78107673D6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Tahoma" panose="020B0604030504040204" pitchFamily="34" charset="0"/>
              </a:rPr>
              <a:t>Private Protective Services</a:t>
            </a:r>
          </a:p>
        </p:txBody>
      </p:sp>
      <p:sp>
        <p:nvSpPr>
          <p:cNvPr id="65541" name="Footer Placeholder 4">
            <a:extLst>
              <a:ext uri="{FF2B5EF4-FFF2-40B4-BE49-F238E27FC236}">
                <a16:creationId xmlns:a16="http://schemas.microsoft.com/office/drawing/2014/main" id="{5C161364-010C-4FAE-93E5-6577475F62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Tahoma" panose="020B0604030504040204" pitchFamily="34" charset="0"/>
              </a:rPr>
              <a:t>Basic Security Officer Training - Patrol Procedures</a:t>
            </a:r>
          </a:p>
        </p:txBody>
      </p:sp>
      <p:sp>
        <p:nvSpPr>
          <p:cNvPr id="65542" name="Slide Number Placeholder 5">
            <a:extLst>
              <a:ext uri="{FF2B5EF4-FFF2-40B4-BE49-F238E27FC236}">
                <a16:creationId xmlns:a16="http://schemas.microsoft.com/office/drawing/2014/main" id="{87D5CD6B-9C1E-480F-90DA-BA52166AF2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0FCE9A-67AA-4A38-B322-523BA3AACE9F}" type="slidenum">
              <a:rPr lang="en-US" altLang="en-US"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44F7B8A5-6E18-4236-B9A6-32F800684A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39E19F45-8278-4B8C-82CE-EF852E806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66564" name="Header Placeholder 3">
            <a:extLst>
              <a:ext uri="{FF2B5EF4-FFF2-40B4-BE49-F238E27FC236}">
                <a16:creationId xmlns:a16="http://schemas.microsoft.com/office/drawing/2014/main" id="{32280FBF-66AA-4679-9632-2704F69C2D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Tahoma" panose="020B0604030504040204" pitchFamily="34" charset="0"/>
              </a:rPr>
              <a:t>Private Protective Services</a:t>
            </a:r>
          </a:p>
        </p:txBody>
      </p:sp>
      <p:sp>
        <p:nvSpPr>
          <p:cNvPr id="66565" name="Footer Placeholder 4">
            <a:extLst>
              <a:ext uri="{FF2B5EF4-FFF2-40B4-BE49-F238E27FC236}">
                <a16:creationId xmlns:a16="http://schemas.microsoft.com/office/drawing/2014/main" id="{ED4EBCD3-8C24-4E06-953E-86E5B3770FD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dirty="0">
                <a:latin typeface="Tahoma" panose="020B0604030504040204" pitchFamily="34" charset="0"/>
              </a:rPr>
              <a:t>Basic Security Officer Training - Patrol Procedures</a:t>
            </a:r>
          </a:p>
        </p:txBody>
      </p:sp>
      <p:sp>
        <p:nvSpPr>
          <p:cNvPr id="66566" name="Slide Number Placeholder 5">
            <a:extLst>
              <a:ext uri="{FF2B5EF4-FFF2-40B4-BE49-F238E27FC236}">
                <a16:creationId xmlns:a16="http://schemas.microsoft.com/office/drawing/2014/main" id="{A18E3B78-ECC6-4FA8-8751-C4B819A935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23AC47B-49E6-4DFC-B0B8-CECF27438CE5}" type="slidenum">
              <a:rPr lang="en-US" altLang="en-US"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D8DF2C19-E218-4F29-9B42-C64972F0BE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1E31EA26-C2AF-4B01-8CCF-FCC2C7E06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64516" name="Header Placeholder 3">
            <a:extLst>
              <a:ext uri="{FF2B5EF4-FFF2-40B4-BE49-F238E27FC236}">
                <a16:creationId xmlns:a16="http://schemas.microsoft.com/office/drawing/2014/main" id="{A543638E-9928-4C59-A895-956D1E1D31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Private Protective Services</a:t>
            </a:r>
          </a:p>
        </p:txBody>
      </p:sp>
      <p:sp>
        <p:nvSpPr>
          <p:cNvPr id="64517" name="Footer Placeholder 4">
            <a:extLst>
              <a:ext uri="{FF2B5EF4-FFF2-40B4-BE49-F238E27FC236}">
                <a16:creationId xmlns:a16="http://schemas.microsoft.com/office/drawing/2014/main" id="{4BFD19D8-3B6C-41F7-9802-0739FEC2B1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Basic Security Officer Training - Patrol Procedures</a:t>
            </a:r>
          </a:p>
        </p:txBody>
      </p:sp>
      <p:sp>
        <p:nvSpPr>
          <p:cNvPr id="64518" name="Slide Number Placeholder 5">
            <a:extLst>
              <a:ext uri="{FF2B5EF4-FFF2-40B4-BE49-F238E27FC236}">
                <a16:creationId xmlns:a16="http://schemas.microsoft.com/office/drawing/2014/main" id="{21B16E40-23AF-4184-A22A-251D5AB7DA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7A3B33-D3D5-4CDB-B46B-03691818754D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4329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CA427-F05A-40CB-BF54-05554A503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D2633-1761-40E7-B8FE-95B05ABE8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B37E9-22C6-4645-92CD-F1DCCE40A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CEF27-A721-4227-BA18-E0DFA3FED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DA320-C29E-45AF-8D9F-F1E7B3558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01163-197A-40DD-8A49-8DBEA3D452B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884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CEB5A-A1DD-43CA-964B-22F8A6D2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66A7A-7F88-4308-8681-AAA5D5B3D3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82072-C5B0-4116-A125-CE001961B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2D98D-C011-4CAB-8CE0-D09A254E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3A208-1AAA-4F71-9A1C-8317F1D2E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FEABC-FBDF-4C9B-AA85-416D99B121C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79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031B09-EEB7-46F3-8CE0-7691C04EC8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9A8ADF-BD39-4286-8E0B-2DEF87800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306CD-2727-4FE8-9B91-0F3DD448F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45787-E405-43D8-9FE5-FFCE7B57A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ADB80-9258-425D-8540-001AF9213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3E30E-BC97-46B1-87CA-D50F7B65D09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751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4F9AF-42C8-4029-ABC5-742B485D7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444FC-0B6C-48D1-BDE2-91F446255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E5BA-D432-43A3-8F24-16CFD5042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72080-259D-4593-97E8-4C22A2769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AD978-582E-4031-88D6-0340D014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A05C2-C527-472B-BEF0-B965510C0F5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144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EA1D3-C3B8-429D-B2A3-0E1F8FC6F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79721-4C31-4ADF-AFCF-22A814967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7B435-ECC3-4548-B656-37BB6BDAC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F6C03-4AEB-4D64-8BD0-484302EFA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8ADF7-7332-4A8D-A760-4BAC0F75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6374-B215-4310-9C3B-9B40B0ABDD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382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7D0E1-3EEE-4D59-9DCE-4B7B0F00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51306-03C8-4974-B99A-376774EF7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A18DC0-05CC-4694-A04A-7758DACDA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DEC92B-FE82-42DE-8E08-48CE0EFB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17612-3CB1-48C1-8100-D8DD97B96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5A8703-8CF6-4CA3-AA1F-03BA5F9A3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26BC6-3F2C-41DA-8819-76978D99C0D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105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B8332-2796-4DFD-802B-F9D7375FF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A3907-E5CC-4169-B6B4-7A390BB73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244D25-9EA2-4D35-8A72-F9679A759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90549E-C65E-48D9-B089-5000621345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1D4BAC-134F-44C7-BD89-978C88A79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37F03F-B11D-4849-9DEE-B7F767C49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E3B450-4FBF-4E7D-A1BA-472699054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D3D82-D21C-46CE-AB81-D4D748842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48C7-DD56-4AEF-AD40-474815185B7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298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E40B7-65A3-411E-A91E-040F261FC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F7C68-5C0D-4A71-96D9-03883DB29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55518B-879E-44FC-8E96-EBA51EFA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8EBABD-3ACB-4453-8BB0-860FAA999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6239-BF03-4909-B84A-E0BF45A8238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55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4651AA-4D61-4698-85EB-885AEA2E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2CBEF9-C297-4447-8DE2-29950D215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0E68F-1F86-4D6F-8890-90BA01E33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69B5-3D2A-4E59-9D7B-E2EDB68CFA0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30CBE-3606-4DE5-BCDA-3A882DC86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75D62-20C1-4C7C-9EBE-6818DC0D2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C2B14-E543-4E8C-9C50-2C046D7AD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3C701-BD56-4382-B8A2-A41E71F1E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CD4D5-F07B-4E79-8FF8-5EDF3A22A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DB53C-EDEF-4297-B840-56398ACEF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E1553-1697-4071-8BE3-4190E9F68BD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49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F3926-457A-410F-8380-25A1ABCEF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98F283-9905-4D5E-8C00-E58EE67A92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2BCAA-6D53-42EC-B8CA-B6B3149F2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EFAF0-424B-4F79-9522-22B0BCB0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5B256F-99CE-4DD8-8BED-54738019E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DDAEA-A4F5-41D6-A106-AE3E82799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CBEA-502C-4212-B517-E5495C07DC0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11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B6AC8-B106-44FE-858B-40C0029BD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27DC3-767E-4ACD-AC8E-1D78B9D7C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333FA-43F0-4F1B-B945-4AAD46D10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0BF2F-6639-45BE-ADED-3A820883E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7E4C3-60BC-4519-9DE4-EAC712C89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13BA8-8D3A-48D8-8DB3-73E223410BB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790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sv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sv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sv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sv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svg"/><Relationship Id="rId7" Type="http://schemas.openxmlformats.org/officeDocument/2006/relationships/image" Target="../media/image58.sv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svg"/><Relationship Id="rId4" Type="http://schemas.openxmlformats.org/officeDocument/2006/relationships/image" Target="../media/image55.png"/><Relationship Id="rId9" Type="http://schemas.openxmlformats.org/officeDocument/2006/relationships/image" Target="../media/image60.sv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sv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svg"/><Relationship Id="rId4" Type="http://schemas.openxmlformats.org/officeDocument/2006/relationships/image" Target="../media/image64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svg"/><Relationship Id="rId7" Type="http://schemas.openxmlformats.org/officeDocument/2006/relationships/image" Target="../media/image76.sv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.svg"/><Relationship Id="rId4" Type="http://schemas.openxmlformats.org/officeDocument/2006/relationships/image" Target="../media/image7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Relationship Id="rId9" Type="http://schemas.openxmlformats.org/officeDocument/2006/relationships/image" Target="../media/image2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26" descr="C:\Documents and Settings\sjohnson\My Documents\My Pictures\ppsbbackground.gif">
            <a:extLst>
              <a:ext uri="{FF2B5EF4-FFF2-40B4-BE49-F238E27FC236}">
                <a16:creationId xmlns:a16="http://schemas.microsoft.com/office/drawing/2014/main" id="{4B9677B4-FAB7-4C11-A8B4-D1E689C61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27" descr="C:\Documents and Settings\sjohnson\My Documents\My Pictures\pps.bmp">
            <a:extLst>
              <a:ext uri="{FF2B5EF4-FFF2-40B4-BE49-F238E27FC236}">
                <a16:creationId xmlns:a16="http://schemas.microsoft.com/office/drawing/2014/main" id="{7ED2C309-C4EE-4277-8009-6783DB5A8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60198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1028">
            <a:extLst>
              <a:ext uri="{FF2B5EF4-FFF2-40B4-BE49-F238E27FC236}">
                <a16:creationId xmlns:a16="http://schemas.microsoft.com/office/drawing/2014/main" id="{0DAA4292-D950-4AAB-8FAA-FAAC65055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52800"/>
            <a:ext cx="8686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800" b="1" dirty="0">
                <a:latin typeface="Times New Roman" panose="02020603050405020304" pitchFamily="18" charset="0"/>
              </a:rPr>
              <a:t>Basic Security Guard Training</a:t>
            </a:r>
          </a:p>
        </p:txBody>
      </p:sp>
      <p:sp>
        <p:nvSpPr>
          <p:cNvPr id="3077" name="Text Box 1029">
            <a:extLst>
              <a:ext uri="{FF2B5EF4-FFF2-40B4-BE49-F238E27FC236}">
                <a16:creationId xmlns:a16="http://schemas.microsoft.com/office/drawing/2014/main" id="{062B0AC3-85E1-4071-AD8B-B4B014075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876800"/>
            <a:ext cx="525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b="1" dirty="0">
                <a:latin typeface="Times New Roman" panose="02020603050405020304" pitchFamily="18" charset="0"/>
              </a:rPr>
              <a:t>Patrol Procedures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E02F3C71-C981-4614-98EA-D6C494F80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2" y="321176"/>
            <a:ext cx="5380685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id="{867E4432-80F1-493F-8040-AC5C9091E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137" y="640263"/>
            <a:ext cx="4653738" cy="1344975"/>
          </a:xfrm>
        </p:spPr>
        <p:txBody>
          <a:bodyPr>
            <a:normAutofit/>
          </a:bodyPr>
          <a:lstStyle/>
          <a:p>
            <a:r>
              <a:rPr lang="en-US" altLang="en-US" sz="3500"/>
              <a:t>Corrective Action, cont.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DF8A334A-7C40-43BB-BFC1-AFAB7D65F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6" y="2121762"/>
            <a:ext cx="4653738" cy="36269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Some require the security guard to </a:t>
            </a:r>
            <a:r>
              <a:rPr lang="en-US" altLang="en-US" b="1" u="sng" dirty="0"/>
              <a:t>start</a:t>
            </a:r>
            <a:r>
              <a:rPr lang="en-US" altLang="en-US" dirty="0"/>
              <a:t> the corrective action 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The security guard sees a larger fire, sounds the alarm, evacuates the building and notifies the fire department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Notifying of an elevator malfunction or water leak</a:t>
            </a:r>
          </a:p>
        </p:txBody>
      </p:sp>
      <p:pic>
        <p:nvPicPr>
          <p:cNvPr id="2052" name="Picture 4" descr="Image result for elevator out of service">
            <a:extLst>
              <a:ext uri="{FF2B5EF4-FFF2-40B4-BE49-F238E27FC236}">
                <a16:creationId xmlns:a16="http://schemas.microsoft.com/office/drawing/2014/main" id="{4AD2B45D-9B7E-435F-9FF6-D07218A61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4149" y="3935220"/>
            <a:ext cx="3031807" cy="2126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fire alarm">
            <a:extLst>
              <a:ext uri="{FF2B5EF4-FFF2-40B4-BE49-F238E27FC236}">
                <a16:creationId xmlns:a16="http://schemas.microsoft.com/office/drawing/2014/main" id="{D506CD08-D354-4AB6-90D0-955E1E447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59531" y="237740"/>
            <a:ext cx="3031807" cy="30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86" name="Title 1">
            <a:extLst>
              <a:ext uri="{FF2B5EF4-FFF2-40B4-BE49-F238E27FC236}">
                <a16:creationId xmlns:a16="http://schemas.microsoft.com/office/drawing/2014/main" id="{5D80C429-4DCC-48DE-A1D2-21B2523A5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Reporting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67B1AE-EB45-41A6-9DAE-457718AD40B4}"/>
              </a:ext>
            </a:extLst>
          </p:cNvPr>
          <p:cNvGrpSpPr/>
          <p:nvPr/>
        </p:nvGrpSpPr>
        <p:grpSpPr>
          <a:xfrm>
            <a:off x="3895725" y="556137"/>
            <a:ext cx="4885203" cy="2821500"/>
            <a:chOff x="3895725" y="556137"/>
            <a:chExt cx="4885203" cy="2821500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F3BC7923-5C37-455E-A97D-4D6FDB3E4C01}"/>
                </a:ext>
              </a:extLst>
            </p:cNvPr>
            <p:cNvSpPr/>
            <p:nvPr/>
          </p:nvSpPr>
          <p:spPr>
            <a:xfrm>
              <a:off x="3895725" y="556137"/>
              <a:ext cx="4885203" cy="1374750"/>
            </a:xfrm>
            <a:custGeom>
              <a:avLst/>
              <a:gdLst>
                <a:gd name="connsiteX0" fmla="*/ 0 w 4885203"/>
                <a:gd name="connsiteY0" fmla="*/ 229130 h 1374750"/>
                <a:gd name="connsiteX1" fmla="*/ 229130 w 4885203"/>
                <a:gd name="connsiteY1" fmla="*/ 0 h 1374750"/>
                <a:gd name="connsiteX2" fmla="*/ 4656073 w 4885203"/>
                <a:gd name="connsiteY2" fmla="*/ 0 h 1374750"/>
                <a:gd name="connsiteX3" fmla="*/ 4885203 w 4885203"/>
                <a:gd name="connsiteY3" fmla="*/ 229130 h 1374750"/>
                <a:gd name="connsiteX4" fmla="*/ 4885203 w 4885203"/>
                <a:gd name="connsiteY4" fmla="*/ 1145620 h 1374750"/>
                <a:gd name="connsiteX5" fmla="*/ 4656073 w 4885203"/>
                <a:gd name="connsiteY5" fmla="*/ 1374750 h 1374750"/>
                <a:gd name="connsiteX6" fmla="*/ 229130 w 4885203"/>
                <a:gd name="connsiteY6" fmla="*/ 1374750 h 1374750"/>
                <a:gd name="connsiteX7" fmla="*/ 0 w 4885203"/>
                <a:gd name="connsiteY7" fmla="*/ 1145620 h 1374750"/>
                <a:gd name="connsiteX8" fmla="*/ 0 w 4885203"/>
                <a:gd name="connsiteY8" fmla="*/ 229130 h 137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85203" h="1374750">
                  <a:moveTo>
                    <a:pt x="0" y="229130"/>
                  </a:moveTo>
                  <a:cubicBezTo>
                    <a:pt x="0" y="102585"/>
                    <a:pt x="102585" y="0"/>
                    <a:pt x="229130" y="0"/>
                  </a:cubicBezTo>
                  <a:lnTo>
                    <a:pt x="4656073" y="0"/>
                  </a:lnTo>
                  <a:cubicBezTo>
                    <a:pt x="4782618" y="0"/>
                    <a:pt x="4885203" y="102585"/>
                    <a:pt x="4885203" y="229130"/>
                  </a:cubicBezTo>
                  <a:lnTo>
                    <a:pt x="4885203" y="1145620"/>
                  </a:lnTo>
                  <a:cubicBezTo>
                    <a:pt x="4885203" y="1272165"/>
                    <a:pt x="4782618" y="1374750"/>
                    <a:pt x="4656073" y="1374750"/>
                  </a:cubicBezTo>
                  <a:lnTo>
                    <a:pt x="229130" y="1374750"/>
                  </a:lnTo>
                  <a:cubicBezTo>
                    <a:pt x="102585" y="1374750"/>
                    <a:pt x="0" y="1272165"/>
                    <a:pt x="0" y="1145620"/>
                  </a:cubicBezTo>
                  <a:lnTo>
                    <a:pt x="0" y="2291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2360" tIns="162360" rIns="162360" bIns="162360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There are many times when a security guard can do nothing about a situation except report it</a:t>
              </a: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D1EC9ACB-D46C-4B5F-9BB7-0BDD08F6CE69}"/>
                </a:ext>
              </a:extLst>
            </p:cNvPr>
            <p:cNvSpPr/>
            <p:nvPr/>
          </p:nvSpPr>
          <p:spPr>
            <a:xfrm>
              <a:off x="3895725" y="2002887"/>
              <a:ext cx="4885203" cy="1374750"/>
            </a:xfrm>
            <a:custGeom>
              <a:avLst/>
              <a:gdLst>
                <a:gd name="connsiteX0" fmla="*/ 0 w 4885203"/>
                <a:gd name="connsiteY0" fmla="*/ 229130 h 1374750"/>
                <a:gd name="connsiteX1" fmla="*/ 229130 w 4885203"/>
                <a:gd name="connsiteY1" fmla="*/ 0 h 1374750"/>
                <a:gd name="connsiteX2" fmla="*/ 4656073 w 4885203"/>
                <a:gd name="connsiteY2" fmla="*/ 0 h 1374750"/>
                <a:gd name="connsiteX3" fmla="*/ 4885203 w 4885203"/>
                <a:gd name="connsiteY3" fmla="*/ 229130 h 1374750"/>
                <a:gd name="connsiteX4" fmla="*/ 4885203 w 4885203"/>
                <a:gd name="connsiteY4" fmla="*/ 1145620 h 1374750"/>
                <a:gd name="connsiteX5" fmla="*/ 4656073 w 4885203"/>
                <a:gd name="connsiteY5" fmla="*/ 1374750 h 1374750"/>
                <a:gd name="connsiteX6" fmla="*/ 229130 w 4885203"/>
                <a:gd name="connsiteY6" fmla="*/ 1374750 h 1374750"/>
                <a:gd name="connsiteX7" fmla="*/ 0 w 4885203"/>
                <a:gd name="connsiteY7" fmla="*/ 1145620 h 1374750"/>
                <a:gd name="connsiteX8" fmla="*/ 0 w 4885203"/>
                <a:gd name="connsiteY8" fmla="*/ 229130 h 137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85203" h="1374750">
                  <a:moveTo>
                    <a:pt x="0" y="229130"/>
                  </a:moveTo>
                  <a:cubicBezTo>
                    <a:pt x="0" y="102585"/>
                    <a:pt x="102585" y="0"/>
                    <a:pt x="229130" y="0"/>
                  </a:cubicBezTo>
                  <a:lnTo>
                    <a:pt x="4656073" y="0"/>
                  </a:lnTo>
                  <a:cubicBezTo>
                    <a:pt x="4782618" y="0"/>
                    <a:pt x="4885203" y="102585"/>
                    <a:pt x="4885203" y="229130"/>
                  </a:cubicBezTo>
                  <a:lnTo>
                    <a:pt x="4885203" y="1145620"/>
                  </a:lnTo>
                  <a:cubicBezTo>
                    <a:pt x="4885203" y="1272165"/>
                    <a:pt x="4782618" y="1374750"/>
                    <a:pt x="4656073" y="1374750"/>
                  </a:cubicBezTo>
                  <a:lnTo>
                    <a:pt x="229130" y="1374750"/>
                  </a:lnTo>
                  <a:cubicBezTo>
                    <a:pt x="102585" y="1374750"/>
                    <a:pt x="0" y="1272165"/>
                    <a:pt x="0" y="1145620"/>
                  </a:cubicBezTo>
                  <a:lnTo>
                    <a:pt x="0" y="2291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485121"/>
                <a:satOff val="-27976"/>
                <a:lumOff val="2876"/>
                <a:alphaOff val="0"/>
              </a:schemeClr>
            </a:fillRef>
            <a:effectRef idx="0">
              <a:schemeClr val="accent2">
                <a:hueOff val="-485121"/>
                <a:satOff val="-27976"/>
                <a:lumOff val="287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2360" tIns="162360" rIns="162360" bIns="162360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/>
                <a:t>Direct action may be beyond your skill or authority</a:t>
              </a: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047E7AF-C1D3-4E1B-8CD9-F9E828333B19}"/>
              </a:ext>
            </a:extLst>
          </p:cNvPr>
          <p:cNvSpPr/>
          <p:nvPr/>
        </p:nvSpPr>
        <p:spPr>
          <a:xfrm>
            <a:off x="3895725" y="3449637"/>
            <a:ext cx="4885203" cy="1374750"/>
          </a:xfrm>
          <a:custGeom>
            <a:avLst/>
            <a:gdLst>
              <a:gd name="connsiteX0" fmla="*/ 0 w 4885203"/>
              <a:gd name="connsiteY0" fmla="*/ 229130 h 1374750"/>
              <a:gd name="connsiteX1" fmla="*/ 229130 w 4885203"/>
              <a:gd name="connsiteY1" fmla="*/ 0 h 1374750"/>
              <a:gd name="connsiteX2" fmla="*/ 4656073 w 4885203"/>
              <a:gd name="connsiteY2" fmla="*/ 0 h 1374750"/>
              <a:gd name="connsiteX3" fmla="*/ 4885203 w 4885203"/>
              <a:gd name="connsiteY3" fmla="*/ 229130 h 1374750"/>
              <a:gd name="connsiteX4" fmla="*/ 4885203 w 4885203"/>
              <a:gd name="connsiteY4" fmla="*/ 1145620 h 1374750"/>
              <a:gd name="connsiteX5" fmla="*/ 4656073 w 4885203"/>
              <a:gd name="connsiteY5" fmla="*/ 1374750 h 1374750"/>
              <a:gd name="connsiteX6" fmla="*/ 229130 w 4885203"/>
              <a:gd name="connsiteY6" fmla="*/ 1374750 h 1374750"/>
              <a:gd name="connsiteX7" fmla="*/ 0 w 4885203"/>
              <a:gd name="connsiteY7" fmla="*/ 1145620 h 1374750"/>
              <a:gd name="connsiteX8" fmla="*/ 0 w 4885203"/>
              <a:gd name="connsiteY8" fmla="*/ 229130 h 137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374750">
                <a:moveTo>
                  <a:pt x="0" y="229130"/>
                </a:moveTo>
                <a:cubicBezTo>
                  <a:pt x="0" y="102585"/>
                  <a:pt x="102585" y="0"/>
                  <a:pt x="229130" y="0"/>
                </a:cubicBezTo>
                <a:lnTo>
                  <a:pt x="4656073" y="0"/>
                </a:lnTo>
                <a:cubicBezTo>
                  <a:pt x="4782618" y="0"/>
                  <a:pt x="4885203" y="102585"/>
                  <a:pt x="4885203" y="229130"/>
                </a:cubicBezTo>
                <a:lnTo>
                  <a:pt x="4885203" y="1145620"/>
                </a:lnTo>
                <a:cubicBezTo>
                  <a:pt x="4885203" y="1272165"/>
                  <a:pt x="4782618" y="1374750"/>
                  <a:pt x="4656073" y="1374750"/>
                </a:cubicBezTo>
                <a:lnTo>
                  <a:pt x="229130" y="1374750"/>
                </a:lnTo>
                <a:cubicBezTo>
                  <a:pt x="102585" y="1374750"/>
                  <a:pt x="0" y="1272165"/>
                  <a:pt x="0" y="1145620"/>
                </a:cubicBezTo>
                <a:lnTo>
                  <a:pt x="0" y="22913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970242"/>
              <a:satOff val="-55952"/>
              <a:lumOff val="5752"/>
              <a:alphaOff val="0"/>
            </a:schemeClr>
          </a:fillRef>
          <a:effectRef idx="0">
            <a:schemeClr val="accent2">
              <a:hueOff val="-970242"/>
              <a:satOff val="-55952"/>
              <a:lumOff val="575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2360" tIns="162360" rIns="162360" bIns="162360" numCol="1" spcCol="1270" anchor="ctr" anchorCtr="0">
            <a:noAutofit/>
          </a:bodyPr>
          <a:lstStyle/>
          <a:p>
            <a:pPr marL="0" lvl="0" indent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500" kern="1200" dirty="0"/>
              <a:t>Reports may be written or oral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66A87AF-79BD-4104-8246-7F3901AA3DB4}"/>
              </a:ext>
            </a:extLst>
          </p:cNvPr>
          <p:cNvSpPr/>
          <p:nvPr/>
        </p:nvSpPr>
        <p:spPr>
          <a:xfrm>
            <a:off x="3895725" y="4896387"/>
            <a:ext cx="4885203" cy="1374750"/>
          </a:xfrm>
          <a:custGeom>
            <a:avLst/>
            <a:gdLst>
              <a:gd name="connsiteX0" fmla="*/ 0 w 4885203"/>
              <a:gd name="connsiteY0" fmla="*/ 229130 h 1374750"/>
              <a:gd name="connsiteX1" fmla="*/ 229130 w 4885203"/>
              <a:gd name="connsiteY1" fmla="*/ 0 h 1374750"/>
              <a:gd name="connsiteX2" fmla="*/ 4656073 w 4885203"/>
              <a:gd name="connsiteY2" fmla="*/ 0 h 1374750"/>
              <a:gd name="connsiteX3" fmla="*/ 4885203 w 4885203"/>
              <a:gd name="connsiteY3" fmla="*/ 229130 h 1374750"/>
              <a:gd name="connsiteX4" fmla="*/ 4885203 w 4885203"/>
              <a:gd name="connsiteY4" fmla="*/ 1145620 h 1374750"/>
              <a:gd name="connsiteX5" fmla="*/ 4656073 w 4885203"/>
              <a:gd name="connsiteY5" fmla="*/ 1374750 h 1374750"/>
              <a:gd name="connsiteX6" fmla="*/ 229130 w 4885203"/>
              <a:gd name="connsiteY6" fmla="*/ 1374750 h 1374750"/>
              <a:gd name="connsiteX7" fmla="*/ 0 w 4885203"/>
              <a:gd name="connsiteY7" fmla="*/ 1145620 h 1374750"/>
              <a:gd name="connsiteX8" fmla="*/ 0 w 4885203"/>
              <a:gd name="connsiteY8" fmla="*/ 229130 h 137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374750">
                <a:moveTo>
                  <a:pt x="0" y="229130"/>
                </a:moveTo>
                <a:cubicBezTo>
                  <a:pt x="0" y="102585"/>
                  <a:pt x="102585" y="0"/>
                  <a:pt x="229130" y="0"/>
                </a:cubicBezTo>
                <a:lnTo>
                  <a:pt x="4656073" y="0"/>
                </a:lnTo>
                <a:cubicBezTo>
                  <a:pt x="4782618" y="0"/>
                  <a:pt x="4885203" y="102585"/>
                  <a:pt x="4885203" y="229130"/>
                </a:cubicBezTo>
                <a:lnTo>
                  <a:pt x="4885203" y="1145620"/>
                </a:lnTo>
                <a:cubicBezTo>
                  <a:pt x="4885203" y="1272165"/>
                  <a:pt x="4782618" y="1374750"/>
                  <a:pt x="4656073" y="1374750"/>
                </a:cubicBezTo>
                <a:lnTo>
                  <a:pt x="229130" y="1374750"/>
                </a:lnTo>
                <a:cubicBezTo>
                  <a:pt x="102585" y="1374750"/>
                  <a:pt x="0" y="1272165"/>
                  <a:pt x="0" y="1145620"/>
                </a:cubicBezTo>
                <a:lnTo>
                  <a:pt x="0" y="22913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455363"/>
              <a:satOff val="-83928"/>
              <a:lumOff val="8628"/>
              <a:alphaOff val="0"/>
            </a:schemeClr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2360" tIns="162360" rIns="162360" bIns="162360" numCol="1" spcCol="1270" anchor="ctr" anchorCtr="0">
            <a:noAutofit/>
          </a:bodyPr>
          <a:lstStyle/>
          <a:p>
            <a:pPr marL="0" lvl="0" indent="0" algn="l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500" kern="1200"/>
              <a:t>All actions taken should be documented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AD4577-D04D-49C0-A259-295067B29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Types of Patrol</a:t>
            </a:r>
            <a:br>
              <a:rPr lang="en-US" b="1" dirty="0">
                <a:solidFill>
                  <a:srgbClr val="FFFFFF"/>
                </a:solidFill>
              </a:rPr>
            </a:b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72F50C6-5FF9-452E-929C-F777842D06B5}"/>
              </a:ext>
            </a:extLst>
          </p:cNvPr>
          <p:cNvSpPr/>
          <p:nvPr/>
        </p:nvSpPr>
        <p:spPr>
          <a:xfrm>
            <a:off x="3895725" y="508976"/>
            <a:ext cx="4885203" cy="2857140"/>
          </a:xfrm>
          <a:custGeom>
            <a:avLst/>
            <a:gdLst>
              <a:gd name="connsiteX0" fmla="*/ 0 w 4885203"/>
              <a:gd name="connsiteY0" fmla="*/ 476200 h 2857140"/>
              <a:gd name="connsiteX1" fmla="*/ 476200 w 4885203"/>
              <a:gd name="connsiteY1" fmla="*/ 0 h 2857140"/>
              <a:gd name="connsiteX2" fmla="*/ 4409003 w 4885203"/>
              <a:gd name="connsiteY2" fmla="*/ 0 h 2857140"/>
              <a:gd name="connsiteX3" fmla="*/ 4885203 w 4885203"/>
              <a:gd name="connsiteY3" fmla="*/ 476200 h 2857140"/>
              <a:gd name="connsiteX4" fmla="*/ 4885203 w 4885203"/>
              <a:gd name="connsiteY4" fmla="*/ 2380940 h 2857140"/>
              <a:gd name="connsiteX5" fmla="*/ 4409003 w 4885203"/>
              <a:gd name="connsiteY5" fmla="*/ 2857140 h 2857140"/>
              <a:gd name="connsiteX6" fmla="*/ 476200 w 4885203"/>
              <a:gd name="connsiteY6" fmla="*/ 2857140 h 2857140"/>
              <a:gd name="connsiteX7" fmla="*/ 0 w 4885203"/>
              <a:gd name="connsiteY7" fmla="*/ 2380940 h 2857140"/>
              <a:gd name="connsiteX8" fmla="*/ 0 w 4885203"/>
              <a:gd name="connsiteY8" fmla="*/ 476200 h 2857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2857140">
                <a:moveTo>
                  <a:pt x="0" y="476200"/>
                </a:moveTo>
                <a:cubicBezTo>
                  <a:pt x="0" y="213202"/>
                  <a:pt x="213202" y="0"/>
                  <a:pt x="476200" y="0"/>
                </a:cubicBezTo>
                <a:lnTo>
                  <a:pt x="4409003" y="0"/>
                </a:lnTo>
                <a:cubicBezTo>
                  <a:pt x="4672001" y="0"/>
                  <a:pt x="4885203" y="213202"/>
                  <a:pt x="4885203" y="476200"/>
                </a:cubicBezTo>
                <a:lnTo>
                  <a:pt x="4885203" y="2380940"/>
                </a:lnTo>
                <a:cubicBezTo>
                  <a:pt x="4885203" y="2643938"/>
                  <a:pt x="4672001" y="2857140"/>
                  <a:pt x="4409003" y="2857140"/>
                </a:cubicBezTo>
                <a:lnTo>
                  <a:pt x="476200" y="2857140"/>
                </a:lnTo>
                <a:cubicBezTo>
                  <a:pt x="213202" y="2857140"/>
                  <a:pt x="0" y="2643938"/>
                  <a:pt x="0" y="2380940"/>
                </a:cubicBezTo>
                <a:lnTo>
                  <a:pt x="0" y="4762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5204" tIns="265204" rIns="265204" bIns="265204" numCol="1" spcCol="1270" anchor="ctr" anchorCtr="0">
            <a:noAutofit/>
          </a:bodyPr>
          <a:lstStyle/>
          <a:p>
            <a:pPr marL="0" lvl="0" indent="0" algn="l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300" kern="1200" dirty="0"/>
              <a:t>Foot Patrol-the most basic form of patrol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116C1B8-90D9-4DDA-94DE-3B901292A58C}"/>
              </a:ext>
            </a:extLst>
          </p:cNvPr>
          <p:cNvSpPr/>
          <p:nvPr/>
        </p:nvSpPr>
        <p:spPr>
          <a:xfrm>
            <a:off x="3895725" y="3461156"/>
            <a:ext cx="4885203" cy="2857140"/>
          </a:xfrm>
          <a:custGeom>
            <a:avLst/>
            <a:gdLst>
              <a:gd name="connsiteX0" fmla="*/ 0 w 4885203"/>
              <a:gd name="connsiteY0" fmla="*/ 476200 h 2857140"/>
              <a:gd name="connsiteX1" fmla="*/ 476200 w 4885203"/>
              <a:gd name="connsiteY1" fmla="*/ 0 h 2857140"/>
              <a:gd name="connsiteX2" fmla="*/ 4409003 w 4885203"/>
              <a:gd name="connsiteY2" fmla="*/ 0 h 2857140"/>
              <a:gd name="connsiteX3" fmla="*/ 4885203 w 4885203"/>
              <a:gd name="connsiteY3" fmla="*/ 476200 h 2857140"/>
              <a:gd name="connsiteX4" fmla="*/ 4885203 w 4885203"/>
              <a:gd name="connsiteY4" fmla="*/ 2380940 h 2857140"/>
              <a:gd name="connsiteX5" fmla="*/ 4409003 w 4885203"/>
              <a:gd name="connsiteY5" fmla="*/ 2857140 h 2857140"/>
              <a:gd name="connsiteX6" fmla="*/ 476200 w 4885203"/>
              <a:gd name="connsiteY6" fmla="*/ 2857140 h 2857140"/>
              <a:gd name="connsiteX7" fmla="*/ 0 w 4885203"/>
              <a:gd name="connsiteY7" fmla="*/ 2380940 h 2857140"/>
              <a:gd name="connsiteX8" fmla="*/ 0 w 4885203"/>
              <a:gd name="connsiteY8" fmla="*/ 476200 h 2857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2857140">
                <a:moveTo>
                  <a:pt x="0" y="476200"/>
                </a:moveTo>
                <a:cubicBezTo>
                  <a:pt x="0" y="213202"/>
                  <a:pt x="213202" y="0"/>
                  <a:pt x="476200" y="0"/>
                </a:cubicBezTo>
                <a:lnTo>
                  <a:pt x="4409003" y="0"/>
                </a:lnTo>
                <a:cubicBezTo>
                  <a:pt x="4672001" y="0"/>
                  <a:pt x="4885203" y="213202"/>
                  <a:pt x="4885203" y="476200"/>
                </a:cubicBezTo>
                <a:lnTo>
                  <a:pt x="4885203" y="2380940"/>
                </a:lnTo>
                <a:cubicBezTo>
                  <a:pt x="4885203" y="2643938"/>
                  <a:pt x="4672001" y="2857140"/>
                  <a:pt x="4409003" y="2857140"/>
                </a:cubicBezTo>
                <a:lnTo>
                  <a:pt x="476200" y="2857140"/>
                </a:lnTo>
                <a:cubicBezTo>
                  <a:pt x="213202" y="2857140"/>
                  <a:pt x="0" y="2643938"/>
                  <a:pt x="0" y="2380940"/>
                </a:cubicBezTo>
                <a:lnTo>
                  <a:pt x="0" y="4762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455363"/>
              <a:satOff val="-83928"/>
              <a:lumOff val="8628"/>
              <a:alphaOff val="0"/>
            </a:schemeClr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5204" tIns="265204" rIns="265204" bIns="265204" numCol="1" spcCol="1270" anchor="ctr" anchorCtr="0">
            <a:noAutofit/>
          </a:bodyPr>
          <a:lstStyle/>
          <a:p>
            <a:pPr marL="0" lvl="0" indent="0" algn="l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300" kern="1200" dirty="0"/>
              <a:t>Mechanized Patrol</a:t>
            </a:r>
          </a:p>
        </p:txBody>
      </p:sp>
    </p:spTree>
    <p:extLst>
      <p:ext uri="{BB962C8B-B14F-4D97-AF65-F5344CB8AC3E}">
        <p14:creationId xmlns:p14="http://schemas.microsoft.com/office/powerpoint/2010/main" val="211184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B3FC94-B47C-4D28-B34A-A99F3B87B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65" y="685800"/>
            <a:ext cx="2085203" cy="5105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FFFF"/>
                </a:solidFill>
              </a:rPr>
              <a:t>Foot Patrol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DAC3A5F-7414-4E43-8903-6E8DD8E250C2}"/>
              </a:ext>
            </a:extLst>
          </p:cNvPr>
          <p:cNvSpPr/>
          <p:nvPr/>
        </p:nvSpPr>
        <p:spPr>
          <a:xfrm>
            <a:off x="3757612" y="728580"/>
            <a:ext cx="4869656" cy="1151279"/>
          </a:xfrm>
          <a:custGeom>
            <a:avLst/>
            <a:gdLst>
              <a:gd name="connsiteX0" fmla="*/ 0 w 4869656"/>
              <a:gd name="connsiteY0" fmla="*/ 191884 h 1151279"/>
              <a:gd name="connsiteX1" fmla="*/ 191884 w 4869656"/>
              <a:gd name="connsiteY1" fmla="*/ 0 h 1151279"/>
              <a:gd name="connsiteX2" fmla="*/ 4677772 w 4869656"/>
              <a:gd name="connsiteY2" fmla="*/ 0 h 1151279"/>
              <a:gd name="connsiteX3" fmla="*/ 4869656 w 4869656"/>
              <a:gd name="connsiteY3" fmla="*/ 191884 h 1151279"/>
              <a:gd name="connsiteX4" fmla="*/ 4869656 w 4869656"/>
              <a:gd name="connsiteY4" fmla="*/ 959395 h 1151279"/>
              <a:gd name="connsiteX5" fmla="*/ 4677772 w 4869656"/>
              <a:gd name="connsiteY5" fmla="*/ 1151279 h 1151279"/>
              <a:gd name="connsiteX6" fmla="*/ 191884 w 4869656"/>
              <a:gd name="connsiteY6" fmla="*/ 1151279 h 1151279"/>
              <a:gd name="connsiteX7" fmla="*/ 0 w 4869656"/>
              <a:gd name="connsiteY7" fmla="*/ 959395 h 1151279"/>
              <a:gd name="connsiteX8" fmla="*/ 0 w 4869656"/>
              <a:gd name="connsiteY8" fmla="*/ 191884 h 1151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1151279">
                <a:moveTo>
                  <a:pt x="0" y="191884"/>
                </a:moveTo>
                <a:cubicBezTo>
                  <a:pt x="0" y="85909"/>
                  <a:pt x="85909" y="0"/>
                  <a:pt x="191884" y="0"/>
                </a:cubicBezTo>
                <a:lnTo>
                  <a:pt x="4677772" y="0"/>
                </a:lnTo>
                <a:cubicBezTo>
                  <a:pt x="4783747" y="0"/>
                  <a:pt x="4869656" y="85909"/>
                  <a:pt x="4869656" y="191884"/>
                </a:cubicBezTo>
                <a:lnTo>
                  <a:pt x="4869656" y="959395"/>
                </a:lnTo>
                <a:cubicBezTo>
                  <a:pt x="4869656" y="1065370"/>
                  <a:pt x="4783747" y="1151279"/>
                  <a:pt x="4677772" y="1151279"/>
                </a:cubicBezTo>
                <a:lnTo>
                  <a:pt x="191884" y="1151279"/>
                </a:lnTo>
                <a:cubicBezTo>
                  <a:pt x="85909" y="1151279"/>
                  <a:pt x="0" y="1065370"/>
                  <a:pt x="0" y="959395"/>
                </a:cubicBezTo>
                <a:lnTo>
                  <a:pt x="0" y="19188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9081" tIns="239081" rIns="239081" bIns="239081" numCol="1" spcCol="1270" anchor="ctr" anchorCtr="0">
            <a:noAutofit/>
          </a:bodyPr>
          <a:lstStyle/>
          <a:p>
            <a:pPr marL="0" lvl="0" indent="0" algn="l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kern="1200"/>
              <a:t>Fixed Post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A1D8D65-40C6-48F3-AF17-F16907A8D573}"/>
              </a:ext>
            </a:extLst>
          </p:cNvPr>
          <p:cNvSpPr/>
          <p:nvPr/>
        </p:nvSpPr>
        <p:spPr>
          <a:xfrm>
            <a:off x="3757612" y="2018100"/>
            <a:ext cx="4869656" cy="1151279"/>
          </a:xfrm>
          <a:custGeom>
            <a:avLst/>
            <a:gdLst>
              <a:gd name="connsiteX0" fmla="*/ 0 w 4869656"/>
              <a:gd name="connsiteY0" fmla="*/ 191884 h 1151279"/>
              <a:gd name="connsiteX1" fmla="*/ 191884 w 4869656"/>
              <a:gd name="connsiteY1" fmla="*/ 0 h 1151279"/>
              <a:gd name="connsiteX2" fmla="*/ 4677772 w 4869656"/>
              <a:gd name="connsiteY2" fmla="*/ 0 h 1151279"/>
              <a:gd name="connsiteX3" fmla="*/ 4869656 w 4869656"/>
              <a:gd name="connsiteY3" fmla="*/ 191884 h 1151279"/>
              <a:gd name="connsiteX4" fmla="*/ 4869656 w 4869656"/>
              <a:gd name="connsiteY4" fmla="*/ 959395 h 1151279"/>
              <a:gd name="connsiteX5" fmla="*/ 4677772 w 4869656"/>
              <a:gd name="connsiteY5" fmla="*/ 1151279 h 1151279"/>
              <a:gd name="connsiteX6" fmla="*/ 191884 w 4869656"/>
              <a:gd name="connsiteY6" fmla="*/ 1151279 h 1151279"/>
              <a:gd name="connsiteX7" fmla="*/ 0 w 4869656"/>
              <a:gd name="connsiteY7" fmla="*/ 959395 h 1151279"/>
              <a:gd name="connsiteX8" fmla="*/ 0 w 4869656"/>
              <a:gd name="connsiteY8" fmla="*/ 191884 h 1151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1151279">
                <a:moveTo>
                  <a:pt x="0" y="191884"/>
                </a:moveTo>
                <a:cubicBezTo>
                  <a:pt x="0" y="85909"/>
                  <a:pt x="85909" y="0"/>
                  <a:pt x="191884" y="0"/>
                </a:cubicBezTo>
                <a:lnTo>
                  <a:pt x="4677772" y="0"/>
                </a:lnTo>
                <a:cubicBezTo>
                  <a:pt x="4783747" y="0"/>
                  <a:pt x="4869656" y="85909"/>
                  <a:pt x="4869656" y="191884"/>
                </a:cubicBezTo>
                <a:lnTo>
                  <a:pt x="4869656" y="959395"/>
                </a:lnTo>
                <a:cubicBezTo>
                  <a:pt x="4869656" y="1065370"/>
                  <a:pt x="4783747" y="1151279"/>
                  <a:pt x="4677772" y="1151279"/>
                </a:cubicBezTo>
                <a:lnTo>
                  <a:pt x="191884" y="1151279"/>
                </a:lnTo>
                <a:cubicBezTo>
                  <a:pt x="85909" y="1151279"/>
                  <a:pt x="0" y="1065370"/>
                  <a:pt x="0" y="959395"/>
                </a:cubicBezTo>
                <a:lnTo>
                  <a:pt x="0" y="19188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252848"/>
              <a:satOff val="-5806"/>
              <a:lumOff val="-3922"/>
              <a:alphaOff val="0"/>
            </a:schemeClr>
          </a:fillRef>
          <a:effectRef idx="0">
            <a:schemeClr val="accent5">
              <a:hueOff val="-2252848"/>
              <a:satOff val="-5806"/>
              <a:lumOff val="-392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9081" tIns="239081" rIns="239081" bIns="239081" numCol="1" spcCol="1270" anchor="ctr" anchorCtr="0">
            <a:noAutofit/>
          </a:bodyPr>
          <a:lstStyle/>
          <a:p>
            <a:pPr marL="0" lvl="0" indent="0" algn="l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kern="1200" dirty="0"/>
              <a:t>Line Patrol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20565-8FD1-4A3D-A552-2B4537F824C8}"/>
              </a:ext>
            </a:extLst>
          </p:cNvPr>
          <p:cNvSpPr/>
          <p:nvPr/>
        </p:nvSpPr>
        <p:spPr>
          <a:xfrm>
            <a:off x="3757612" y="3307620"/>
            <a:ext cx="4869656" cy="1151279"/>
          </a:xfrm>
          <a:custGeom>
            <a:avLst/>
            <a:gdLst>
              <a:gd name="connsiteX0" fmla="*/ 0 w 4869656"/>
              <a:gd name="connsiteY0" fmla="*/ 191884 h 1151279"/>
              <a:gd name="connsiteX1" fmla="*/ 191884 w 4869656"/>
              <a:gd name="connsiteY1" fmla="*/ 0 h 1151279"/>
              <a:gd name="connsiteX2" fmla="*/ 4677772 w 4869656"/>
              <a:gd name="connsiteY2" fmla="*/ 0 h 1151279"/>
              <a:gd name="connsiteX3" fmla="*/ 4869656 w 4869656"/>
              <a:gd name="connsiteY3" fmla="*/ 191884 h 1151279"/>
              <a:gd name="connsiteX4" fmla="*/ 4869656 w 4869656"/>
              <a:gd name="connsiteY4" fmla="*/ 959395 h 1151279"/>
              <a:gd name="connsiteX5" fmla="*/ 4677772 w 4869656"/>
              <a:gd name="connsiteY5" fmla="*/ 1151279 h 1151279"/>
              <a:gd name="connsiteX6" fmla="*/ 191884 w 4869656"/>
              <a:gd name="connsiteY6" fmla="*/ 1151279 h 1151279"/>
              <a:gd name="connsiteX7" fmla="*/ 0 w 4869656"/>
              <a:gd name="connsiteY7" fmla="*/ 959395 h 1151279"/>
              <a:gd name="connsiteX8" fmla="*/ 0 w 4869656"/>
              <a:gd name="connsiteY8" fmla="*/ 191884 h 1151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1151279">
                <a:moveTo>
                  <a:pt x="0" y="191884"/>
                </a:moveTo>
                <a:cubicBezTo>
                  <a:pt x="0" y="85909"/>
                  <a:pt x="85909" y="0"/>
                  <a:pt x="191884" y="0"/>
                </a:cubicBezTo>
                <a:lnTo>
                  <a:pt x="4677772" y="0"/>
                </a:lnTo>
                <a:cubicBezTo>
                  <a:pt x="4783747" y="0"/>
                  <a:pt x="4869656" y="85909"/>
                  <a:pt x="4869656" y="191884"/>
                </a:cubicBezTo>
                <a:lnTo>
                  <a:pt x="4869656" y="959395"/>
                </a:lnTo>
                <a:cubicBezTo>
                  <a:pt x="4869656" y="1065370"/>
                  <a:pt x="4783747" y="1151279"/>
                  <a:pt x="4677772" y="1151279"/>
                </a:cubicBezTo>
                <a:lnTo>
                  <a:pt x="191884" y="1151279"/>
                </a:lnTo>
                <a:cubicBezTo>
                  <a:pt x="85909" y="1151279"/>
                  <a:pt x="0" y="1065370"/>
                  <a:pt x="0" y="959395"/>
                </a:cubicBezTo>
                <a:lnTo>
                  <a:pt x="0" y="19188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505695"/>
              <a:satOff val="-11613"/>
              <a:lumOff val="-7843"/>
              <a:alphaOff val="0"/>
            </a:schemeClr>
          </a:fillRef>
          <a:effectRef idx="0">
            <a:schemeClr val="accent5">
              <a:hueOff val="-4505695"/>
              <a:satOff val="-11613"/>
              <a:lumOff val="-784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9081" tIns="239081" rIns="239081" bIns="239081" numCol="1" spcCol="1270" anchor="ctr" anchorCtr="0">
            <a:noAutofit/>
          </a:bodyPr>
          <a:lstStyle/>
          <a:p>
            <a:pPr marL="0" lvl="0" indent="0" algn="l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kern="1200" dirty="0"/>
              <a:t>Random Patrol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ED6C262-B781-4702-AD66-6A09CBA77E8F}"/>
              </a:ext>
            </a:extLst>
          </p:cNvPr>
          <p:cNvSpPr/>
          <p:nvPr/>
        </p:nvSpPr>
        <p:spPr>
          <a:xfrm>
            <a:off x="3757612" y="4597140"/>
            <a:ext cx="4869656" cy="1151279"/>
          </a:xfrm>
          <a:custGeom>
            <a:avLst/>
            <a:gdLst>
              <a:gd name="connsiteX0" fmla="*/ 0 w 4869656"/>
              <a:gd name="connsiteY0" fmla="*/ 191884 h 1151279"/>
              <a:gd name="connsiteX1" fmla="*/ 191884 w 4869656"/>
              <a:gd name="connsiteY1" fmla="*/ 0 h 1151279"/>
              <a:gd name="connsiteX2" fmla="*/ 4677772 w 4869656"/>
              <a:gd name="connsiteY2" fmla="*/ 0 h 1151279"/>
              <a:gd name="connsiteX3" fmla="*/ 4869656 w 4869656"/>
              <a:gd name="connsiteY3" fmla="*/ 191884 h 1151279"/>
              <a:gd name="connsiteX4" fmla="*/ 4869656 w 4869656"/>
              <a:gd name="connsiteY4" fmla="*/ 959395 h 1151279"/>
              <a:gd name="connsiteX5" fmla="*/ 4677772 w 4869656"/>
              <a:gd name="connsiteY5" fmla="*/ 1151279 h 1151279"/>
              <a:gd name="connsiteX6" fmla="*/ 191884 w 4869656"/>
              <a:gd name="connsiteY6" fmla="*/ 1151279 h 1151279"/>
              <a:gd name="connsiteX7" fmla="*/ 0 w 4869656"/>
              <a:gd name="connsiteY7" fmla="*/ 959395 h 1151279"/>
              <a:gd name="connsiteX8" fmla="*/ 0 w 4869656"/>
              <a:gd name="connsiteY8" fmla="*/ 191884 h 1151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69656" h="1151279">
                <a:moveTo>
                  <a:pt x="0" y="191884"/>
                </a:moveTo>
                <a:cubicBezTo>
                  <a:pt x="0" y="85909"/>
                  <a:pt x="85909" y="0"/>
                  <a:pt x="191884" y="0"/>
                </a:cubicBezTo>
                <a:lnTo>
                  <a:pt x="4677772" y="0"/>
                </a:lnTo>
                <a:cubicBezTo>
                  <a:pt x="4783747" y="0"/>
                  <a:pt x="4869656" y="85909"/>
                  <a:pt x="4869656" y="191884"/>
                </a:cubicBezTo>
                <a:lnTo>
                  <a:pt x="4869656" y="959395"/>
                </a:lnTo>
                <a:cubicBezTo>
                  <a:pt x="4869656" y="1065370"/>
                  <a:pt x="4783747" y="1151279"/>
                  <a:pt x="4677772" y="1151279"/>
                </a:cubicBezTo>
                <a:lnTo>
                  <a:pt x="191884" y="1151279"/>
                </a:lnTo>
                <a:cubicBezTo>
                  <a:pt x="85909" y="1151279"/>
                  <a:pt x="0" y="1065370"/>
                  <a:pt x="0" y="959395"/>
                </a:cubicBezTo>
                <a:lnTo>
                  <a:pt x="0" y="19188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758543"/>
              <a:satOff val="-17419"/>
              <a:lumOff val="-11765"/>
              <a:alphaOff val="0"/>
            </a:schemeClr>
          </a:fillRef>
          <a:effectRef idx="0">
            <a:schemeClr val="accent5">
              <a:hueOff val="-6758543"/>
              <a:satOff val="-17419"/>
              <a:lumOff val="-1176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9081" tIns="239081" rIns="239081" bIns="239081" numCol="1" spcCol="1270" anchor="ctr" anchorCtr="0">
            <a:noAutofit/>
          </a:bodyPr>
          <a:lstStyle/>
          <a:p>
            <a:pPr marL="0" lvl="0" indent="0" algn="l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kern="1200"/>
              <a:t>Moving Patrol</a:t>
            </a:r>
          </a:p>
        </p:txBody>
      </p:sp>
    </p:spTree>
    <p:extLst>
      <p:ext uri="{BB962C8B-B14F-4D97-AF65-F5344CB8AC3E}">
        <p14:creationId xmlns:p14="http://schemas.microsoft.com/office/powerpoint/2010/main" val="16366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78" name="Title 1">
            <a:extLst>
              <a:ext uri="{FF2B5EF4-FFF2-40B4-BE49-F238E27FC236}">
                <a16:creationId xmlns:a16="http://schemas.microsoft.com/office/drawing/2014/main" id="{F67BA681-718D-48B4-B1B5-61DF10F99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pPr algn="ctr"/>
            <a:r>
              <a:rPr lang="en-US" altLang="en-US" sz="3600" dirty="0">
                <a:solidFill>
                  <a:srgbClr val="FFFFFF"/>
                </a:solidFill>
              </a:rPr>
              <a:t>Mechanized Patrol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E8C8146-9229-405C-8BAF-39B0F63BDB81}"/>
              </a:ext>
            </a:extLst>
          </p:cNvPr>
          <p:cNvSpPr/>
          <p:nvPr/>
        </p:nvSpPr>
        <p:spPr>
          <a:xfrm>
            <a:off x="3895725" y="485396"/>
            <a:ext cx="4885203" cy="1343160"/>
          </a:xfrm>
          <a:custGeom>
            <a:avLst/>
            <a:gdLst>
              <a:gd name="connsiteX0" fmla="*/ 0 w 4885203"/>
              <a:gd name="connsiteY0" fmla="*/ 223864 h 1343160"/>
              <a:gd name="connsiteX1" fmla="*/ 223864 w 4885203"/>
              <a:gd name="connsiteY1" fmla="*/ 0 h 1343160"/>
              <a:gd name="connsiteX2" fmla="*/ 4661339 w 4885203"/>
              <a:gd name="connsiteY2" fmla="*/ 0 h 1343160"/>
              <a:gd name="connsiteX3" fmla="*/ 4885203 w 4885203"/>
              <a:gd name="connsiteY3" fmla="*/ 223864 h 1343160"/>
              <a:gd name="connsiteX4" fmla="*/ 4885203 w 4885203"/>
              <a:gd name="connsiteY4" fmla="*/ 1119296 h 1343160"/>
              <a:gd name="connsiteX5" fmla="*/ 4661339 w 4885203"/>
              <a:gd name="connsiteY5" fmla="*/ 1343160 h 1343160"/>
              <a:gd name="connsiteX6" fmla="*/ 223864 w 4885203"/>
              <a:gd name="connsiteY6" fmla="*/ 1343160 h 1343160"/>
              <a:gd name="connsiteX7" fmla="*/ 0 w 4885203"/>
              <a:gd name="connsiteY7" fmla="*/ 1119296 h 1343160"/>
              <a:gd name="connsiteX8" fmla="*/ 0 w 4885203"/>
              <a:gd name="connsiteY8" fmla="*/ 223864 h 134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343160">
                <a:moveTo>
                  <a:pt x="0" y="223864"/>
                </a:moveTo>
                <a:cubicBezTo>
                  <a:pt x="0" y="100227"/>
                  <a:pt x="100227" y="0"/>
                  <a:pt x="223864" y="0"/>
                </a:cubicBezTo>
                <a:lnTo>
                  <a:pt x="4661339" y="0"/>
                </a:lnTo>
                <a:cubicBezTo>
                  <a:pt x="4784976" y="0"/>
                  <a:pt x="4885203" y="100227"/>
                  <a:pt x="4885203" y="223864"/>
                </a:cubicBezTo>
                <a:lnTo>
                  <a:pt x="4885203" y="1119296"/>
                </a:lnTo>
                <a:cubicBezTo>
                  <a:pt x="4885203" y="1242933"/>
                  <a:pt x="4784976" y="1343160"/>
                  <a:pt x="4661339" y="1343160"/>
                </a:cubicBezTo>
                <a:lnTo>
                  <a:pt x="223864" y="1343160"/>
                </a:lnTo>
                <a:cubicBezTo>
                  <a:pt x="100227" y="1343160"/>
                  <a:pt x="0" y="1242933"/>
                  <a:pt x="0" y="1119296"/>
                </a:cubicBezTo>
                <a:lnTo>
                  <a:pt x="0" y="22386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8928" tIns="278928" rIns="278928" bIns="278928" numCol="1" spcCol="1270" anchor="ctr" anchorCtr="0">
            <a:noAutofit/>
          </a:bodyPr>
          <a:lstStyle/>
          <a:p>
            <a:pPr marL="0" lvl="0" indent="0" algn="l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5600" kern="1200" dirty="0"/>
              <a:t>Automobile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0B27FB7D-7ED9-4348-9F0C-3050F06B36E1}"/>
              </a:ext>
            </a:extLst>
          </p:cNvPr>
          <p:cNvSpPr/>
          <p:nvPr/>
        </p:nvSpPr>
        <p:spPr>
          <a:xfrm>
            <a:off x="3895725" y="1989837"/>
            <a:ext cx="4885203" cy="1343160"/>
          </a:xfrm>
          <a:custGeom>
            <a:avLst/>
            <a:gdLst>
              <a:gd name="connsiteX0" fmla="*/ 0 w 4885203"/>
              <a:gd name="connsiteY0" fmla="*/ 223864 h 1343160"/>
              <a:gd name="connsiteX1" fmla="*/ 223864 w 4885203"/>
              <a:gd name="connsiteY1" fmla="*/ 0 h 1343160"/>
              <a:gd name="connsiteX2" fmla="*/ 4661339 w 4885203"/>
              <a:gd name="connsiteY2" fmla="*/ 0 h 1343160"/>
              <a:gd name="connsiteX3" fmla="*/ 4885203 w 4885203"/>
              <a:gd name="connsiteY3" fmla="*/ 223864 h 1343160"/>
              <a:gd name="connsiteX4" fmla="*/ 4885203 w 4885203"/>
              <a:gd name="connsiteY4" fmla="*/ 1119296 h 1343160"/>
              <a:gd name="connsiteX5" fmla="*/ 4661339 w 4885203"/>
              <a:gd name="connsiteY5" fmla="*/ 1343160 h 1343160"/>
              <a:gd name="connsiteX6" fmla="*/ 223864 w 4885203"/>
              <a:gd name="connsiteY6" fmla="*/ 1343160 h 1343160"/>
              <a:gd name="connsiteX7" fmla="*/ 0 w 4885203"/>
              <a:gd name="connsiteY7" fmla="*/ 1119296 h 1343160"/>
              <a:gd name="connsiteX8" fmla="*/ 0 w 4885203"/>
              <a:gd name="connsiteY8" fmla="*/ 223864 h 134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343160">
                <a:moveTo>
                  <a:pt x="0" y="223864"/>
                </a:moveTo>
                <a:cubicBezTo>
                  <a:pt x="0" y="100227"/>
                  <a:pt x="100227" y="0"/>
                  <a:pt x="223864" y="0"/>
                </a:cubicBezTo>
                <a:lnTo>
                  <a:pt x="4661339" y="0"/>
                </a:lnTo>
                <a:cubicBezTo>
                  <a:pt x="4784976" y="0"/>
                  <a:pt x="4885203" y="100227"/>
                  <a:pt x="4885203" y="223864"/>
                </a:cubicBezTo>
                <a:lnTo>
                  <a:pt x="4885203" y="1119296"/>
                </a:lnTo>
                <a:cubicBezTo>
                  <a:pt x="4885203" y="1242933"/>
                  <a:pt x="4784976" y="1343160"/>
                  <a:pt x="4661339" y="1343160"/>
                </a:cubicBezTo>
                <a:lnTo>
                  <a:pt x="223864" y="1343160"/>
                </a:lnTo>
                <a:cubicBezTo>
                  <a:pt x="100227" y="1343160"/>
                  <a:pt x="0" y="1242933"/>
                  <a:pt x="0" y="1119296"/>
                </a:cubicBezTo>
                <a:lnTo>
                  <a:pt x="0" y="22386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252848"/>
              <a:satOff val="-5806"/>
              <a:lumOff val="-3922"/>
              <a:alphaOff val="0"/>
            </a:schemeClr>
          </a:fillRef>
          <a:effectRef idx="0">
            <a:schemeClr val="accent5">
              <a:hueOff val="-2252848"/>
              <a:satOff val="-5806"/>
              <a:lumOff val="-392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8928" tIns="278928" rIns="278928" bIns="278928" numCol="1" spcCol="1270" anchor="ctr" anchorCtr="0">
            <a:noAutofit/>
          </a:bodyPr>
          <a:lstStyle/>
          <a:p>
            <a:pPr marL="0" lvl="0" indent="0" algn="l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5600" kern="1200"/>
              <a:t>Bicycle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8D6E73B-DFE6-419A-A166-19E220B798A5}"/>
              </a:ext>
            </a:extLst>
          </p:cNvPr>
          <p:cNvSpPr/>
          <p:nvPr/>
        </p:nvSpPr>
        <p:spPr>
          <a:xfrm>
            <a:off x="3895725" y="3494277"/>
            <a:ext cx="4885203" cy="1343160"/>
          </a:xfrm>
          <a:custGeom>
            <a:avLst/>
            <a:gdLst>
              <a:gd name="connsiteX0" fmla="*/ 0 w 4885203"/>
              <a:gd name="connsiteY0" fmla="*/ 223864 h 1343160"/>
              <a:gd name="connsiteX1" fmla="*/ 223864 w 4885203"/>
              <a:gd name="connsiteY1" fmla="*/ 0 h 1343160"/>
              <a:gd name="connsiteX2" fmla="*/ 4661339 w 4885203"/>
              <a:gd name="connsiteY2" fmla="*/ 0 h 1343160"/>
              <a:gd name="connsiteX3" fmla="*/ 4885203 w 4885203"/>
              <a:gd name="connsiteY3" fmla="*/ 223864 h 1343160"/>
              <a:gd name="connsiteX4" fmla="*/ 4885203 w 4885203"/>
              <a:gd name="connsiteY4" fmla="*/ 1119296 h 1343160"/>
              <a:gd name="connsiteX5" fmla="*/ 4661339 w 4885203"/>
              <a:gd name="connsiteY5" fmla="*/ 1343160 h 1343160"/>
              <a:gd name="connsiteX6" fmla="*/ 223864 w 4885203"/>
              <a:gd name="connsiteY6" fmla="*/ 1343160 h 1343160"/>
              <a:gd name="connsiteX7" fmla="*/ 0 w 4885203"/>
              <a:gd name="connsiteY7" fmla="*/ 1119296 h 1343160"/>
              <a:gd name="connsiteX8" fmla="*/ 0 w 4885203"/>
              <a:gd name="connsiteY8" fmla="*/ 223864 h 134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343160">
                <a:moveTo>
                  <a:pt x="0" y="223864"/>
                </a:moveTo>
                <a:cubicBezTo>
                  <a:pt x="0" y="100227"/>
                  <a:pt x="100227" y="0"/>
                  <a:pt x="223864" y="0"/>
                </a:cubicBezTo>
                <a:lnTo>
                  <a:pt x="4661339" y="0"/>
                </a:lnTo>
                <a:cubicBezTo>
                  <a:pt x="4784976" y="0"/>
                  <a:pt x="4885203" y="100227"/>
                  <a:pt x="4885203" y="223864"/>
                </a:cubicBezTo>
                <a:lnTo>
                  <a:pt x="4885203" y="1119296"/>
                </a:lnTo>
                <a:cubicBezTo>
                  <a:pt x="4885203" y="1242933"/>
                  <a:pt x="4784976" y="1343160"/>
                  <a:pt x="4661339" y="1343160"/>
                </a:cubicBezTo>
                <a:lnTo>
                  <a:pt x="223864" y="1343160"/>
                </a:lnTo>
                <a:cubicBezTo>
                  <a:pt x="100227" y="1343160"/>
                  <a:pt x="0" y="1242933"/>
                  <a:pt x="0" y="1119296"/>
                </a:cubicBezTo>
                <a:lnTo>
                  <a:pt x="0" y="22386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505695"/>
              <a:satOff val="-11613"/>
              <a:lumOff val="-7843"/>
              <a:alphaOff val="0"/>
            </a:schemeClr>
          </a:fillRef>
          <a:effectRef idx="0">
            <a:schemeClr val="accent5">
              <a:hueOff val="-4505695"/>
              <a:satOff val="-11613"/>
              <a:lumOff val="-784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8928" tIns="278928" rIns="278928" bIns="278928" numCol="1" spcCol="1270" anchor="ctr" anchorCtr="0">
            <a:noAutofit/>
          </a:bodyPr>
          <a:lstStyle/>
          <a:p>
            <a:pPr marL="0" lvl="0" indent="0" algn="l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5600" kern="1200"/>
              <a:t>Golf cart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B4969C5-0983-46AE-BED0-41AD5236A166}"/>
              </a:ext>
            </a:extLst>
          </p:cNvPr>
          <p:cNvSpPr/>
          <p:nvPr/>
        </p:nvSpPr>
        <p:spPr>
          <a:xfrm>
            <a:off x="3895725" y="4998717"/>
            <a:ext cx="4885203" cy="1343160"/>
          </a:xfrm>
          <a:custGeom>
            <a:avLst/>
            <a:gdLst>
              <a:gd name="connsiteX0" fmla="*/ 0 w 4885203"/>
              <a:gd name="connsiteY0" fmla="*/ 223864 h 1343160"/>
              <a:gd name="connsiteX1" fmla="*/ 223864 w 4885203"/>
              <a:gd name="connsiteY1" fmla="*/ 0 h 1343160"/>
              <a:gd name="connsiteX2" fmla="*/ 4661339 w 4885203"/>
              <a:gd name="connsiteY2" fmla="*/ 0 h 1343160"/>
              <a:gd name="connsiteX3" fmla="*/ 4885203 w 4885203"/>
              <a:gd name="connsiteY3" fmla="*/ 223864 h 1343160"/>
              <a:gd name="connsiteX4" fmla="*/ 4885203 w 4885203"/>
              <a:gd name="connsiteY4" fmla="*/ 1119296 h 1343160"/>
              <a:gd name="connsiteX5" fmla="*/ 4661339 w 4885203"/>
              <a:gd name="connsiteY5" fmla="*/ 1343160 h 1343160"/>
              <a:gd name="connsiteX6" fmla="*/ 223864 w 4885203"/>
              <a:gd name="connsiteY6" fmla="*/ 1343160 h 1343160"/>
              <a:gd name="connsiteX7" fmla="*/ 0 w 4885203"/>
              <a:gd name="connsiteY7" fmla="*/ 1119296 h 1343160"/>
              <a:gd name="connsiteX8" fmla="*/ 0 w 4885203"/>
              <a:gd name="connsiteY8" fmla="*/ 223864 h 134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343160">
                <a:moveTo>
                  <a:pt x="0" y="223864"/>
                </a:moveTo>
                <a:cubicBezTo>
                  <a:pt x="0" y="100227"/>
                  <a:pt x="100227" y="0"/>
                  <a:pt x="223864" y="0"/>
                </a:cubicBezTo>
                <a:lnTo>
                  <a:pt x="4661339" y="0"/>
                </a:lnTo>
                <a:cubicBezTo>
                  <a:pt x="4784976" y="0"/>
                  <a:pt x="4885203" y="100227"/>
                  <a:pt x="4885203" y="223864"/>
                </a:cubicBezTo>
                <a:lnTo>
                  <a:pt x="4885203" y="1119296"/>
                </a:lnTo>
                <a:cubicBezTo>
                  <a:pt x="4885203" y="1242933"/>
                  <a:pt x="4784976" y="1343160"/>
                  <a:pt x="4661339" y="1343160"/>
                </a:cubicBezTo>
                <a:lnTo>
                  <a:pt x="223864" y="1343160"/>
                </a:lnTo>
                <a:cubicBezTo>
                  <a:pt x="100227" y="1343160"/>
                  <a:pt x="0" y="1242933"/>
                  <a:pt x="0" y="1119296"/>
                </a:cubicBezTo>
                <a:lnTo>
                  <a:pt x="0" y="22386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758543"/>
              <a:satOff val="-17419"/>
              <a:lumOff val="-11765"/>
              <a:alphaOff val="0"/>
            </a:schemeClr>
          </a:fillRef>
          <a:effectRef idx="0">
            <a:schemeClr val="accent5">
              <a:hueOff val="-6758543"/>
              <a:satOff val="-17419"/>
              <a:lumOff val="-1176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8928" tIns="278928" rIns="278928" bIns="278928" numCol="1" spcCol="1270" anchor="ctr" anchorCtr="0">
            <a:noAutofit/>
          </a:bodyPr>
          <a:lstStyle/>
          <a:p>
            <a:pPr marL="0" lvl="0" indent="0" algn="l" defTabSz="2489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5600" kern="1200"/>
              <a:t>Segway,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2" name="Title 3">
            <a:extLst>
              <a:ext uri="{FF2B5EF4-FFF2-40B4-BE49-F238E27FC236}">
                <a16:creationId xmlns:a16="http://schemas.microsoft.com/office/drawing/2014/main" id="{662BF3D9-694E-47B9-AF74-50D757761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3500">
                <a:solidFill>
                  <a:srgbClr val="FFFFFF"/>
                </a:solidFill>
              </a:rPr>
              <a:t>Mechanized Patrol Provides: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8AB4D69-321E-46FC-8B13-2B1833BCA4F3}"/>
              </a:ext>
            </a:extLst>
          </p:cNvPr>
          <p:cNvGrpSpPr/>
          <p:nvPr/>
        </p:nvGrpSpPr>
        <p:grpSpPr>
          <a:xfrm>
            <a:off x="777240" y="3675260"/>
            <a:ext cx="2371725" cy="1580754"/>
            <a:chOff x="777240" y="3675260"/>
            <a:chExt cx="2371725" cy="1580754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D4C44DE9-746E-49BB-B5C5-50B6861876B4}"/>
                </a:ext>
              </a:extLst>
            </p:cNvPr>
            <p:cNvSpPr/>
            <p:nvPr/>
          </p:nvSpPr>
          <p:spPr>
            <a:xfrm>
              <a:off x="777240" y="3675260"/>
              <a:ext cx="2134552" cy="135544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A563D6F6-B217-41DE-8BC0-CEEB803E0513}"/>
                </a:ext>
              </a:extLst>
            </p:cNvPr>
            <p:cNvSpPr/>
            <p:nvPr/>
          </p:nvSpPr>
          <p:spPr>
            <a:xfrm>
              <a:off x="1014413" y="3900574"/>
              <a:ext cx="2134552" cy="1355440"/>
            </a:xfrm>
            <a:custGeom>
              <a:avLst/>
              <a:gdLst>
                <a:gd name="connsiteX0" fmla="*/ 0 w 2134552"/>
                <a:gd name="connsiteY0" fmla="*/ 135544 h 1355440"/>
                <a:gd name="connsiteX1" fmla="*/ 135544 w 2134552"/>
                <a:gd name="connsiteY1" fmla="*/ 0 h 1355440"/>
                <a:gd name="connsiteX2" fmla="*/ 1999008 w 2134552"/>
                <a:gd name="connsiteY2" fmla="*/ 0 h 1355440"/>
                <a:gd name="connsiteX3" fmla="*/ 2134552 w 2134552"/>
                <a:gd name="connsiteY3" fmla="*/ 135544 h 1355440"/>
                <a:gd name="connsiteX4" fmla="*/ 2134552 w 2134552"/>
                <a:gd name="connsiteY4" fmla="*/ 1219896 h 1355440"/>
                <a:gd name="connsiteX5" fmla="*/ 1999008 w 2134552"/>
                <a:gd name="connsiteY5" fmla="*/ 1355440 h 1355440"/>
                <a:gd name="connsiteX6" fmla="*/ 135544 w 2134552"/>
                <a:gd name="connsiteY6" fmla="*/ 1355440 h 1355440"/>
                <a:gd name="connsiteX7" fmla="*/ 0 w 2134552"/>
                <a:gd name="connsiteY7" fmla="*/ 1219896 h 1355440"/>
                <a:gd name="connsiteX8" fmla="*/ 0 w 2134552"/>
                <a:gd name="connsiteY8" fmla="*/ 135544 h 1355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34552" h="1355440">
                  <a:moveTo>
                    <a:pt x="0" y="135544"/>
                  </a:moveTo>
                  <a:cubicBezTo>
                    <a:pt x="0" y="60685"/>
                    <a:pt x="60685" y="0"/>
                    <a:pt x="135544" y="0"/>
                  </a:cubicBezTo>
                  <a:lnTo>
                    <a:pt x="1999008" y="0"/>
                  </a:lnTo>
                  <a:cubicBezTo>
                    <a:pt x="2073867" y="0"/>
                    <a:pt x="2134552" y="60685"/>
                    <a:pt x="2134552" y="135544"/>
                  </a:cubicBezTo>
                  <a:lnTo>
                    <a:pt x="2134552" y="1219896"/>
                  </a:lnTo>
                  <a:cubicBezTo>
                    <a:pt x="2134552" y="1294755"/>
                    <a:pt x="2073867" y="1355440"/>
                    <a:pt x="1999008" y="1355440"/>
                  </a:cubicBezTo>
                  <a:lnTo>
                    <a:pt x="135544" y="1355440"/>
                  </a:lnTo>
                  <a:cubicBezTo>
                    <a:pt x="60685" y="1355440"/>
                    <a:pt x="0" y="1294755"/>
                    <a:pt x="0" y="1219896"/>
                  </a:cubicBezTo>
                  <a:lnTo>
                    <a:pt x="0" y="135544"/>
                  </a:lnTo>
                  <a:close/>
                </a:path>
              </a:pathLst>
            </a:cu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0659" tIns="100659" rIns="100659" bIns="100659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/>
                <a:t>A means of moving through an area quickly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CEAD3A7-6E8C-417C-A06F-CA495A2FEE18}"/>
              </a:ext>
            </a:extLst>
          </p:cNvPr>
          <p:cNvGrpSpPr/>
          <p:nvPr/>
        </p:nvGrpSpPr>
        <p:grpSpPr>
          <a:xfrm>
            <a:off x="3386137" y="3675260"/>
            <a:ext cx="2371725" cy="1580754"/>
            <a:chOff x="3386137" y="3675260"/>
            <a:chExt cx="2371725" cy="1580754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B67951B5-043D-4885-B1B2-A458AB35EF3D}"/>
                </a:ext>
              </a:extLst>
            </p:cNvPr>
            <p:cNvSpPr/>
            <p:nvPr/>
          </p:nvSpPr>
          <p:spPr>
            <a:xfrm>
              <a:off x="3386137" y="3675260"/>
              <a:ext cx="2134552" cy="135544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C2198270-3BF5-4E23-9013-C5266C498E90}"/>
                </a:ext>
              </a:extLst>
            </p:cNvPr>
            <p:cNvSpPr/>
            <p:nvPr/>
          </p:nvSpPr>
          <p:spPr>
            <a:xfrm>
              <a:off x="3623310" y="3900574"/>
              <a:ext cx="2134552" cy="1355440"/>
            </a:xfrm>
            <a:custGeom>
              <a:avLst/>
              <a:gdLst>
                <a:gd name="connsiteX0" fmla="*/ 0 w 2134552"/>
                <a:gd name="connsiteY0" fmla="*/ 135544 h 1355440"/>
                <a:gd name="connsiteX1" fmla="*/ 135544 w 2134552"/>
                <a:gd name="connsiteY1" fmla="*/ 0 h 1355440"/>
                <a:gd name="connsiteX2" fmla="*/ 1999008 w 2134552"/>
                <a:gd name="connsiteY2" fmla="*/ 0 h 1355440"/>
                <a:gd name="connsiteX3" fmla="*/ 2134552 w 2134552"/>
                <a:gd name="connsiteY3" fmla="*/ 135544 h 1355440"/>
                <a:gd name="connsiteX4" fmla="*/ 2134552 w 2134552"/>
                <a:gd name="connsiteY4" fmla="*/ 1219896 h 1355440"/>
                <a:gd name="connsiteX5" fmla="*/ 1999008 w 2134552"/>
                <a:gd name="connsiteY5" fmla="*/ 1355440 h 1355440"/>
                <a:gd name="connsiteX6" fmla="*/ 135544 w 2134552"/>
                <a:gd name="connsiteY6" fmla="*/ 1355440 h 1355440"/>
                <a:gd name="connsiteX7" fmla="*/ 0 w 2134552"/>
                <a:gd name="connsiteY7" fmla="*/ 1219896 h 1355440"/>
                <a:gd name="connsiteX8" fmla="*/ 0 w 2134552"/>
                <a:gd name="connsiteY8" fmla="*/ 135544 h 1355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34552" h="1355440">
                  <a:moveTo>
                    <a:pt x="0" y="135544"/>
                  </a:moveTo>
                  <a:cubicBezTo>
                    <a:pt x="0" y="60685"/>
                    <a:pt x="60685" y="0"/>
                    <a:pt x="135544" y="0"/>
                  </a:cubicBezTo>
                  <a:lnTo>
                    <a:pt x="1999008" y="0"/>
                  </a:lnTo>
                  <a:cubicBezTo>
                    <a:pt x="2073867" y="0"/>
                    <a:pt x="2134552" y="60685"/>
                    <a:pt x="2134552" y="135544"/>
                  </a:cubicBezTo>
                  <a:lnTo>
                    <a:pt x="2134552" y="1219896"/>
                  </a:lnTo>
                  <a:cubicBezTo>
                    <a:pt x="2134552" y="1294755"/>
                    <a:pt x="2073867" y="1355440"/>
                    <a:pt x="1999008" y="1355440"/>
                  </a:cubicBezTo>
                  <a:lnTo>
                    <a:pt x="135544" y="1355440"/>
                  </a:lnTo>
                  <a:cubicBezTo>
                    <a:pt x="60685" y="1355440"/>
                    <a:pt x="0" y="1294755"/>
                    <a:pt x="0" y="1219896"/>
                  </a:cubicBezTo>
                  <a:lnTo>
                    <a:pt x="0" y="135544"/>
                  </a:lnTo>
                  <a:close/>
                </a:path>
              </a:pathLst>
            </a:cu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0659" tIns="100659" rIns="100659" bIns="100659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A rapid means of communication where a telephone or two-way radio is not available.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A3EBE1-E285-405C-B22C-0B28C333BC87}"/>
              </a:ext>
            </a:extLst>
          </p:cNvPr>
          <p:cNvGrpSpPr/>
          <p:nvPr/>
        </p:nvGrpSpPr>
        <p:grpSpPr>
          <a:xfrm>
            <a:off x="5995035" y="3675260"/>
            <a:ext cx="2371724" cy="1580754"/>
            <a:chOff x="5995035" y="3675260"/>
            <a:chExt cx="2371724" cy="1580754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9E85826-30FB-4589-8860-538BDBBFBCD8}"/>
                </a:ext>
              </a:extLst>
            </p:cNvPr>
            <p:cNvSpPr/>
            <p:nvPr/>
          </p:nvSpPr>
          <p:spPr>
            <a:xfrm>
              <a:off x="5995035" y="3675260"/>
              <a:ext cx="2134552" cy="135544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F9973F2-DA49-4029-A67F-95A812144608}"/>
                </a:ext>
              </a:extLst>
            </p:cNvPr>
            <p:cNvSpPr/>
            <p:nvPr/>
          </p:nvSpPr>
          <p:spPr>
            <a:xfrm>
              <a:off x="6232207" y="3900574"/>
              <a:ext cx="2134552" cy="1355440"/>
            </a:xfrm>
            <a:custGeom>
              <a:avLst/>
              <a:gdLst>
                <a:gd name="connsiteX0" fmla="*/ 0 w 2134552"/>
                <a:gd name="connsiteY0" fmla="*/ 135544 h 1355440"/>
                <a:gd name="connsiteX1" fmla="*/ 135544 w 2134552"/>
                <a:gd name="connsiteY1" fmla="*/ 0 h 1355440"/>
                <a:gd name="connsiteX2" fmla="*/ 1999008 w 2134552"/>
                <a:gd name="connsiteY2" fmla="*/ 0 h 1355440"/>
                <a:gd name="connsiteX3" fmla="*/ 2134552 w 2134552"/>
                <a:gd name="connsiteY3" fmla="*/ 135544 h 1355440"/>
                <a:gd name="connsiteX4" fmla="*/ 2134552 w 2134552"/>
                <a:gd name="connsiteY4" fmla="*/ 1219896 h 1355440"/>
                <a:gd name="connsiteX5" fmla="*/ 1999008 w 2134552"/>
                <a:gd name="connsiteY5" fmla="*/ 1355440 h 1355440"/>
                <a:gd name="connsiteX6" fmla="*/ 135544 w 2134552"/>
                <a:gd name="connsiteY6" fmla="*/ 1355440 h 1355440"/>
                <a:gd name="connsiteX7" fmla="*/ 0 w 2134552"/>
                <a:gd name="connsiteY7" fmla="*/ 1219896 h 1355440"/>
                <a:gd name="connsiteX8" fmla="*/ 0 w 2134552"/>
                <a:gd name="connsiteY8" fmla="*/ 135544 h 1355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34552" h="1355440">
                  <a:moveTo>
                    <a:pt x="0" y="135544"/>
                  </a:moveTo>
                  <a:cubicBezTo>
                    <a:pt x="0" y="60685"/>
                    <a:pt x="60685" y="0"/>
                    <a:pt x="135544" y="0"/>
                  </a:cubicBezTo>
                  <a:lnTo>
                    <a:pt x="1999008" y="0"/>
                  </a:lnTo>
                  <a:cubicBezTo>
                    <a:pt x="2073867" y="0"/>
                    <a:pt x="2134552" y="60685"/>
                    <a:pt x="2134552" y="135544"/>
                  </a:cubicBezTo>
                  <a:lnTo>
                    <a:pt x="2134552" y="1219896"/>
                  </a:lnTo>
                  <a:cubicBezTo>
                    <a:pt x="2134552" y="1294755"/>
                    <a:pt x="2073867" y="1355440"/>
                    <a:pt x="1999008" y="1355440"/>
                  </a:cubicBezTo>
                  <a:lnTo>
                    <a:pt x="135544" y="1355440"/>
                  </a:lnTo>
                  <a:cubicBezTo>
                    <a:pt x="60685" y="1355440"/>
                    <a:pt x="0" y="1294755"/>
                    <a:pt x="0" y="1219896"/>
                  </a:cubicBezTo>
                  <a:lnTo>
                    <a:pt x="0" y="135544"/>
                  </a:lnTo>
                  <a:close/>
                </a:path>
              </a:pathLst>
            </a:cu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0659" tIns="100659" rIns="100659" bIns="100659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/>
                <a:t>Observation of a large area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172B94-707A-40BE-B270-E50568ACA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Mechanized Patrol-</a:t>
            </a:r>
            <a:br>
              <a:rPr lang="en-US" b="1" dirty="0">
                <a:solidFill>
                  <a:srgbClr val="FFFFFF"/>
                </a:solidFill>
              </a:rPr>
            </a:b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Automobile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A91B45-8320-4833-ADF9-398D072DE6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18556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6976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3AD35-AFA9-461D-8307-E77207AA8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Patrol Techniques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5DA11429-7D8E-45C9-AFA7-4FBF0B28A90A}"/>
              </a:ext>
            </a:extLst>
          </p:cNvPr>
          <p:cNvSpPr/>
          <p:nvPr/>
        </p:nvSpPr>
        <p:spPr>
          <a:xfrm>
            <a:off x="2396330" y="1825625"/>
            <a:ext cx="4351338" cy="4351338"/>
          </a:xfrm>
          <a:prstGeom prst="diamond">
            <a:avLst/>
          </a:prstGeom>
        </p:spPr>
        <p:style>
          <a:lnRef idx="0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F3E7F90-74C2-4345-83B6-73173C8B8A05}"/>
              </a:ext>
            </a:extLst>
          </p:cNvPr>
          <p:cNvSpPr/>
          <p:nvPr/>
        </p:nvSpPr>
        <p:spPr>
          <a:xfrm>
            <a:off x="2809708" y="2239002"/>
            <a:ext cx="1697021" cy="1697021"/>
          </a:xfrm>
          <a:custGeom>
            <a:avLst/>
            <a:gdLst>
              <a:gd name="connsiteX0" fmla="*/ 0 w 1697021"/>
              <a:gd name="connsiteY0" fmla="*/ 282842 h 1697021"/>
              <a:gd name="connsiteX1" fmla="*/ 282842 w 1697021"/>
              <a:gd name="connsiteY1" fmla="*/ 0 h 1697021"/>
              <a:gd name="connsiteX2" fmla="*/ 1414179 w 1697021"/>
              <a:gd name="connsiteY2" fmla="*/ 0 h 1697021"/>
              <a:gd name="connsiteX3" fmla="*/ 1697021 w 1697021"/>
              <a:gd name="connsiteY3" fmla="*/ 282842 h 1697021"/>
              <a:gd name="connsiteX4" fmla="*/ 1697021 w 1697021"/>
              <a:gd name="connsiteY4" fmla="*/ 1414179 h 1697021"/>
              <a:gd name="connsiteX5" fmla="*/ 1414179 w 1697021"/>
              <a:gd name="connsiteY5" fmla="*/ 1697021 h 1697021"/>
              <a:gd name="connsiteX6" fmla="*/ 282842 w 1697021"/>
              <a:gd name="connsiteY6" fmla="*/ 1697021 h 1697021"/>
              <a:gd name="connsiteX7" fmla="*/ 0 w 1697021"/>
              <a:gd name="connsiteY7" fmla="*/ 1414179 h 1697021"/>
              <a:gd name="connsiteX8" fmla="*/ 0 w 1697021"/>
              <a:gd name="connsiteY8" fmla="*/ 282842 h 1697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97021" h="1697021">
                <a:moveTo>
                  <a:pt x="0" y="282842"/>
                </a:moveTo>
                <a:cubicBezTo>
                  <a:pt x="0" y="126633"/>
                  <a:pt x="126633" y="0"/>
                  <a:pt x="282842" y="0"/>
                </a:cubicBezTo>
                <a:lnTo>
                  <a:pt x="1414179" y="0"/>
                </a:lnTo>
                <a:cubicBezTo>
                  <a:pt x="1570388" y="0"/>
                  <a:pt x="1697021" y="126633"/>
                  <a:pt x="1697021" y="282842"/>
                </a:cubicBezTo>
                <a:lnTo>
                  <a:pt x="1697021" y="1414179"/>
                </a:lnTo>
                <a:cubicBezTo>
                  <a:pt x="1697021" y="1570388"/>
                  <a:pt x="1570388" y="1697021"/>
                  <a:pt x="1414179" y="1697021"/>
                </a:cubicBezTo>
                <a:lnTo>
                  <a:pt x="282842" y="1697021"/>
                </a:lnTo>
                <a:cubicBezTo>
                  <a:pt x="126633" y="1697021"/>
                  <a:pt x="0" y="1570388"/>
                  <a:pt x="0" y="1414179"/>
                </a:cubicBezTo>
                <a:lnTo>
                  <a:pt x="0" y="2828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1422" tIns="151422" rIns="151422" bIns="151422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/>
              <a:t>Fixed Patrol Route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5A2D656-7908-4CFA-B8D9-BFCB6BDFE0BD}"/>
              </a:ext>
            </a:extLst>
          </p:cNvPr>
          <p:cNvSpPr/>
          <p:nvPr/>
        </p:nvSpPr>
        <p:spPr>
          <a:xfrm>
            <a:off x="4637270" y="2239002"/>
            <a:ext cx="1697021" cy="1697021"/>
          </a:xfrm>
          <a:custGeom>
            <a:avLst/>
            <a:gdLst>
              <a:gd name="connsiteX0" fmla="*/ 0 w 1697021"/>
              <a:gd name="connsiteY0" fmla="*/ 282842 h 1697021"/>
              <a:gd name="connsiteX1" fmla="*/ 282842 w 1697021"/>
              <a:gd name="connsiteY1" fmla="*/ 0 h 1697021"/>
              <a:gd name="connsiteX2" fmla="*/ 1414179 w 1697021"/>
              <a:gd name="connsiteY2" fmla="*/ 0 h 1697021"/>
              <a:gd name="connsiteX3" fmla="*/ 1697021 w 1697021"/>
              <a:gd name="connsiteY3" fmla="*/ 282842 h 1697021"/>
              <a:gd name="connsiteX4" fmla="*/ 1697021 w 1697021"/>
              <a:gd name="connsiteY4" fmla="*/ 1414179 h 1697021"/>
              <a:gd name="connsiteX5" fmla="*/ 1414179 w 1697021"/>
              <a:gd name="connsiteY5" fmla="*/ 1697021 h 1697021"/>
              <a:gd name="connsiteX6" fmla="*/ 282842 w 1697021"/>
              <a:gd name="connsiteY6" fmla="*/ 1697021 h 1697021"/>
              <a:gd name="connsiteX7" fmla="*/ 0 w 1697021"/>
              <a:gd name="connsiteY7" fmla="*/ 1414179 h 1697021"/>
              <a:gd name="connsiteX8" fmla="*/ 0 w 1697021"/>
              <a:gd name="connsiteY8" fmla="*/ 282842 h 1697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97021" h="1697021">
                <a:moveTo>
                  <a:pt x="0" y="282842"/>
                </a:moveTo>
                <a:cubicBezTo>
                  <a:pt x="0" y="126633"/>
                  <a:pt x="126633" y="0"/>
                  <a:pt x="282842" y="0"/>
                </a:cubicBezTo>
                <a:lnTo>
                  <a:pt x="1414179" y="0"/>
                </a:lnTo>
                <a:cubicBezTo>
                  <a:pt x="1570388" y="0"/>
                  <a:pt x="1697021" y="126633"/>
                  <a:pt x="1697021" y="282842"/>
                </a:cubicBezTo>
                <a:lnTo>
                  <a:pt x="1697021" y="1414179"/>
                </a:lnTo>
                <a:cubicBezTo>
                  <a:pt x="1697021" y="1570388"/>
                  <a:pt x="1570388" y="1697021"/>
                  <a:pt x="1414179" y="1697021"/>
                </a:cubicBezTo>
                <a:lnTo>
                  <a:pt x="282842" y="1697021"/>
                </a:lnTo>
                <a:cubicBezTo>
                  <a:pt x="126633" y="1697021"/>
                  <a:pt x="0" y="1570388"/>
                  <a:pt x="0" y="1414179"/>
                </a:cubicBezTo>
                <a:lnTo>
                  <a:pt x="0" y="2828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1422" tIns="151422" rIns="151422" bIns="151422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/>
              <a:t>Irregular Patrol Route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3B65763-6FD8-43D5-AF52-345222256354}"/>
              </a:ext>
            </a:extLst>
          </p:cNvPr>
          <p:cNvSpPr/>
          <p:nvPr/>
        </p:nvSpPr>
        <p:spPr>
          <a:xfrm>
            <a:off x="2809708" y="4066564"/>
            <a:ext cx="1697021" cy="1697021"/>
          </a:xfrm>
          <a:custGeom>
            <a:avLst/>
            <a:gdLst>
              <a:gd name="connsiteX0" fmla="*/ 0 w 1697021"/>
              <a:gd name="connsiteY0" fmla="*/ 282842 h 1697021"/>
              <a:gd name="connsiteX1" fmla="*/ 282842 w 1697021"/>
              <a:gd name="connsiteY1" fmla="*/ 0 h 1697021"/>
              <a:gd name="connsiteX2" fmla="*/ 1414179 w 1697021"/>
              <a:gd name="connsiteY2" fmla="*/ 0 h 1697021"/>
              <a:gd name="connsiteX3" fmla="*/ 1697021 w 1697021"/>
              <a:gd name="connsiteY3" fmla="*/ 282842 h 1697021"/>
              <a:gd name="connsiteX4" fmla="*/ 1697021 w 1697021"/>
              <a:gd name="connsiteY4" fmla="*/ 1414179 h 1697021"/>
              <a:gd name="connsiteX5" fmla="*/ 1414179 w 1697021"/>
              <a:gd name="connsiteY5" fmla="*/ 1697021 h 1697021"/>
              <a:gd name="connsiteX6" fmla="*/ 282842 w 1697021"/>
              <a:gd name="connsiteY6" fmla="*/ 1697021 h 1697021"/>
              <a:gd name="connsiteX7" fmla="*/ 0 w 1697021"/>
              <a:gd name="connsiteY7" fmla="*/ 1414179 h 1697021"/>
              <a:gd name="connsiteX8" fmla="*/ 0 w 1697021"/>
              <a:gd name="connsiteY8" fmla="*/ 282842 h 1697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97021" h="1697021">
                <a:moveTo>
                  <a:pt x="0" y="282842"/>
                </a:moveTo>
                <a:cubicBezTo>
                  <a:pt x="0" y="126633"/>
                  <a:pt x="126633" y="0"/>
                  <a:pt x="282842" y="0"/>
                </a:cubicBezTo>
                <a:lnTo>
                  <a:pt x="1414179" y="0"/>
                </a:lnTo>
                <a:cubicBezTo>
                  <a:pt x="1570388" y="0"/>
                  <a:pt x="1697021" y="126633"/>
                  <a:pt x="1697021" y="282842"/>
                </a:cubicBezTo>
                <a:lnTo>
                  <a:pt x="1697021" y="1414179"/>
                </a:lnTo>
                <a:cubicBezTo>
                  <a:pt x="1697021" y="1570388"/>
                  <a:pt x="1570388" y="1697021"/>
                  <a:pt x="1414179" y="1697021"/>
                </a:cubicBezTo>
                <a:lnTo>
                  <a:pt x="282842" y="1697021"/>
                </a:lnTo>
                <a:cubicBezTo>
                  <a:pt x="126633" y="1697021"/>
                  <a:pt x="0" y="1570388"/>
                  <a:pt x="0" y="1414179"/>
                </a:cubicBezTo>
                <a:lnTo>
                  <a:pt x="0" y="2828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1422" tIns="151422" rIns="151422" bIns="151422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/>
              <a:t>Conspicuous Patrol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9391552-5F12-4A74-813C-245B152E9D41}"/>
              </a:ext>
            </a:extLst>
          </p:cNvPr>
          <p:cNvSpPr/>
          <p:nvPr/>
        </p:nvSpPr>
        <p:spPr>
          <a:xfrm>
            <a:off x="4637270" y="4066564"/>
            <a:ext cx="1697021" cy="1697021"/>
          </a:xfrm>
          <a:custGeom>
            <a:avLst/>
            <a:gdLst>
              <a:gd name="connsiteX0" fmla="*/ 0 w 1697021"/>
              <a:gd name="connsiteY0" fmla="*/ 282842 h 1697021"/>
              <a:gd name="connsiteX1" fmla="*/ 282842 w 1697021"/>
              <a:gd name="connsiteY1" fmla="*/ 0 h 1697021"/>
              <a:gd name="connsiteX2" fmla="*/ 1414179 w 1697021"/>
              <a:gd name="connsiteY2" fmla="*/ 0 h 1697021"/>
              <a:gd name="connsiteX3" fmla="*/ 1697021 w 1697021"/>
              <a:gd name="connsiteY3" fmla="*/ 282842 h 1697021"/>
              <a:gd name="connsiteX4" fmla="*/ 1697021 w 1697021"/>
              <a:gd name="connsiteY4" fmla="*/ 1414179 h 1697021"/>
              <a:gd name="connsiteX5" fmla="*/ 1414179 w 1697021"/>
              <a:gd name="connsiteY5" fmla="*/ 1697021 h 1697021"/>
              <a:gd name="connsiteX6" fmla="*/ 282842 w 1697021"/>
              <a:gd name="connsiteY6" fmla="*/ 1697021 h 1697021"/>
              <a:gd name="connsiteX7" fmla="*/ 0 w 1697021"/>
              <a:gd name="connsiteY7" fmla="*/ 1414179 h 1697021"/>
              <a:gd name="connsiteX8" fmla="*/ 0 w 1697021"/>
              <a:gd name="connsiteY8" fmla="*/ 282842 h 1697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97021" h="1697021">
                <a:moveTo>
                  <a:pt x="0" y="282842"/>
                </a:moveTo>
                <a:cubicBezTo>
                  <a:pt x="0" y="126633"/>
                  <a:pt x="126633" y="0"/>
                  <a:pt x="282842" y="0"/>
                </a:cubicBezTo>
                <a:lnTo>
                  <a:pt x="1414179" y="0"/>
                </a:lnTo>
                <a:cubicBezTo>
                  <a:pt x="1570388" y="0"/>
                  <a:pt x="1697021" y="126633"/>
                  <a:pt x="1697021" y="282842"/>
                </a:cubicBezTo>
                <a:lnTo>
                  <a:pt x="1697021" y="1414179"/>
                </a:lnTo>
                <a:cubicBezTo>
                  <a:pt x="1697021" y="1570388"/>
                  <a:pt x="1570388" y="1697021"/>
                  <a:pt x="1414179" y="1697021"/>
                </a:cubicBezTo>
                <a:lnTo>
                  <a:pt x="282842" y="1697021"/>
                </a:lnTo>
                <a:cubicBezTo>
                  <a:pt x="126633" y="1697021"/>
                  <a:pt x="0" y="1570388"/>
                  <a:pt x="0" y="1414179"/>
                </a:cubicBezTo>
                <a:lnTo>
                  <a:pt x="0" y="2828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1422" tIns="151422" rIns="151422" bIns="151422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/>
              <a:t>Inconspicuous Patrol</a:t>
            </a:r>
          </a:p>
        </p:txBody>
      </p:sp>
    </p:spTree>
    <p:extLst>
      <p:ext uri="{BB962C8B-B14F-4D97-AF65-F5344CB8AC3E}">
        <p14:creationId xmlns:p14="http://schemas.microsoft.com/office/powerpoint/2010/main" val="65941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8674" name="Title 1">
            <a:extLst>
              <a:ext uri="{FF2B5EF4-FFF2-40B4-BE49-F238E27FC236}">
                <a16:creationId xmlns:a16="http://schemas.microsoft.com/office/drawing/2014/main" id="{9E6EB390-AA95-4608-B5E5-29EF91E21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Fixed Patrol Route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1" name="Graphic 70" descr="Connected">
            <a:extLst>
              <a:ext uri="{FF2B5EF4-FFF2-40B4-BE49-F238E27FC236}">
                <a16:creationId xmlns:a16="http://schemas.microsoft.com/office/drawing/2014/main" id="{9A0AC592-9D87-4FA6-8804-30B0B4F0CE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57625" y="2715061"/>
            <a:ext cx="1428753" cy="1428753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9426FD46-1561-4C94-B073-6319AC8E6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r>
              <a:rPr lang="en-US" altLang="en-US" sz="3200" dirty="0"/>
              <a:t>A fixed patrol is one that follows a specific route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698" name="Title 1">
            <a:extLst>
              <a:ext uri="{FF2B5EF4-FFF2-40B4-BE49-F238E27FC236}">
                <a16:creationId xmlns:a16="http://schemas.microsoft.com/office/drawing/2014/main" id="{45F40A1C-DF86-45F5-B4F9-2055AAAB9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Irregular Patrol Route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29701" name="Graphic 71" descr="User network">
            <a:extLst>
              <a:ext uri="{FF2B5EF4-FFF2-40B4-BE49-F238E27FC236}">
                <a16:creationId xmlns:a16="http://schemas.microsoft.com/office/drawing/2014/main" id="{0107168A-F4B1-4957-BD6D-1D2525AAFF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57625" y="2715061"/>
            <a:ext cx="1428753" cy="1428753"/>
          </a:xfrm>
          <a:prstGeom prst="rect">
            <a:avLst/>
          </a:prstGeom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A0CA5790-5F4D-4103-A8B9-7149D76D6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r>
              <a:rPr lang="en-US" altLang="en-US" sz="2800" dirty="0"/>
              <a:t>Irregular patrol is changed every time a tour of the area is made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>
            <a:extLst>
              <a:ext uri="{FF2B5EF4-FFF2-40B4-BE49-F238E27FC236}">
                <a16:creationId xmlns:a16="http://schemas.microsoft.com/office/drawing/2014/main" id="{4A41C1E9-6130-4DEA-83D8-C36772F4B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321" y="1828801"/>
            <a:ext cx="5033221" cy="418737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742950" indent="-514350"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 typeface="+mj-lt"/>
              <a:buAutoNum type="arabicPeriod"/>
            </a:pPr>
            <a:r>
              <a:rPr lang="en-US" altLang="en-US" sz="2800" dirty="0">
                <a:latin typeface="+mn-lt"/>
              </a:rPr>
              <a:t>List five purposes of patrol.</a:t>
            </a:r>
          </a:p>
          <a:p>
            <a:pPr marL="742950" indent="-514350"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 typeface="+mj-lt"/>
              <a:buAutoNum type="arabicPeriod"/>
            </a:pPr>
            <a:r>
              <a:rPr lang="en-US" altLang="en-US" sz="2800" dirty="0">
                <a:latin typeface="+mn-lt"/>
              </a:rPr>
              <a:t>List two types of patrol.</a:t>
            </a:r>
          </a:p>
          <a:p>
            <a:pPr marL="742950" indent="-514350"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 typeface="+mj-lt"/>
              <a:buAutoNum type="arabicPeriod"/>
            </a:pPr>
            <a:r>
              <a:rPr lang="en-US" altLang="en-US" sz="2800" dirty="0">
                <a:latin typeface="+mn-lt"/>
              </a:rPr>
              <a:t>List four types of things to look for while on patrol.</a:t>
            </a:r>
          </a:p>
          <a:p>
            <a:pPr marL="742950" indent="-514350"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 typeface="+mj-lt"/>
              <a:buAutoNum type="arabicPeriod"/>
            </a:pPr>
            <a:r>
              <a:rPr lang="en-US" altLang="en-US" sz="2800" dirty="0">
                <a:latin typeface="+mn-lt"/>
              </a:rPr>
              <a:t>List two types of sprinkler systems.</a:t>
            </a:r>
          </a:p>
          <a:p>
            <a:pPr marL="742950" indent="-514350"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 typeface="+mj-lt"/>
              <a:buAutoNum type="arabicPeriod"/>
            </a:pPr>
            <a:r>
              <a:rPr lang="en-US" altLang="en-US" sz="2800" dirty="0">
                <a:latin typeface="+mn-lt"/>
              </a:rPr>
              <a:t>List two types of fire extinguishers.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71" name="Graphic 70" descr="Presentation with Checklist">
            <a:extLst>
              <a:ext uri="{FF2B5EF4-FFF2-40B4-BE49-F238E27FC236}">
                <a16:creationId xmlns:a16="http://schemas.microsoft.com/office/drawing/2014/main" id="{140F4E84-BD5C-401E-86F2-7D10A69509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099" name="WordArt 4">
            <a:extLst>
              <a:ext uri="{FF2B5EF4-FFF2-40B4-BE49-F238E27FC236}">
                <a16:creationId xmlns:a16="http://schemas.microsoft.com/office/drawing/2014/main" id="{7183B8C1-CBCC-4DD9-88E6-726F47C7FD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609600"/>
            <a:ext cx="5486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spcAft>
                <a:spcPts val="600"/>
              </a:spcAft>
            </a:pPr>
            <a:r>
              <a:rPr lang="en-US" sz="3600" kern="1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latin typeface="Impact" panose="020B0806030902050204" pitchFamily="34" charset="0"/>
              </a:rPr>
              <a:t>Training</a:t>
            </a:r>
            <a:r>
              <a:rPr lang="en-US" sz="3600" kern="1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en-US" sz="3600" kern="1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latin typeface="Impact" panose="020B0806030902050204" pitchFamily="34" charset="0"/>
              </a:rPr>
              <a:t>Objectives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746" name="Title 1">
            <a:extLst>
              <a:ext uri="{FF2B5EF4-FFF2-40B4-BE49-F238E27FC236}">
                <a16:creationId xmlns:a16="http://schemas.microsoft.com/office/drawing/2014/main" id="{E545BA0E-9907-4745-9164-8AF457A84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Conspicuous Patrol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5" name="Graphic 134" descr="Police">
            <a:extLst>
              <a:ext uri="{FF2B5EF4-FFF2-40B4-BE49-F238E27FC236}">
                <a16:creationId xmlns:a16="http://schemas.microsoft.com/office/drawing/2014/main" id="{15EF54AE-5C67-4874-B64C-D2872D9B7E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57625" y="2715061"/>
            <a:ext cx="1428753" cy="1428753"/>
          </a:xfrm>
          <a:prstGeom prst="rect">
            <a:avLst/>
          </a:prstGeom>
        </p:spPr>
      </p:pic>
      <p:sp>
        <p:nvSpPr>
          <p:cNvPr id="142" name="Rectangle 141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1D3EBC5E-7792-4E3B-884E-ECBD60A6F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r>
              <a:rPr lang="en-US" altLang="en-US" sz="2800" dirty="0"/>
              <a:t>This method of patrol means the security guard is very visible</a:t>
            </a:r>
          </a:p>
          <a:p>
            <a:endParaRPr lang="en-US" altLang="en-US" sz="17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770" name="Title 1">
            <a:extLst>
              <a:ext uri="{FF2B5EF4-FFF2-40B4-BE49-F238E27FC236}">
                <a16:creationId xmlns:a16="http://schemas.microsoft.com/office/drawing/2014/main" id="{83B4EBCD-6168-48BD-AC0C-8AF882FD8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Inconspicuous Patrol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5" name="Graphic 134" descr="Detective">
            <a:extLst>
              <a:ext uri="{FF2B5EF4-FFF2-40B4-BE49-F238E27FC236}">
                <a16:creationId xmlns:a16="http://schemas.microsoft.com/office/drawing/2014/main" id="{97DE98A1-E7F5-487F-97C3-59DF9817D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57625" y="2715061"/>
            <a:ext cx="1428753" cy="1428753"/>
          </a:xfrm>
          <a:prstGeom prst="rect">
            <a:avLst/>
          </a:prstGeom>
        </p:spPr>
      </p:pic>
      <p:sp>
        <p:nvSpPr>
          <p:cNvPr id="142" name="Rectangle 141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79D2EB2E-E655-40B6-AD2D-D9CE6B4EE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r>
              <a:rPr lang="en-US" altLang="en-US" sz="2800" dirty="0"/>
              <a:t>The primary purpose of this type of patrol is to “catch” someone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9">
            <a:extLst>
              <a:ext uri="{FF2B5EF4-FFF2-40B4-BE49-F238E27FC236}">
                <a16:creationId xmlns:a16="http://schemas.microsoft.com/office/drawing/2014/main" id="{E4505C23-674B-4195-81D6-0C127FEAE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6870771" cy="1490093"/>
          </a:xfrm>
          <a:custGeom>
            <a:avLst/>
            <a:gdLst>
              <a:gd name="connsiteX0" fmla="*/ 0 w 9161029"/>
              <a:gd name="connsiteY0" fmla="*/ 0 h 1490093"/>
              <a:gd name="connsiteX1" fmla="*/ 2046494 w 9161029"/>
              <a:gd name="connsiteY1" fmla="*/ 0 h 1490093"/>
              <a:gd name="connsiteX2" fmla="*/ 2496613 w 9161029"/>
              <a:gd name="connsiteY2" fmla="*/ 0 h 1490093"/>
              <a:gd name="connsiteX3" fmla="*/ 3235839 w 9161029"/>
              <a:gd name="connsiteY3" fmla="*/ 0 h 1490093"/>
              <a:gd name="connsiteX4" fmla="*/ 9161029 w 9161029"/>
              <a:gd name="connsiteY4" fmla="*/ 0 h 1490093"/>
              <a:gd name="connsiteX5" fmla="*/ 8470921 w 9161029"/>
              <a:gd name="connsiteY5" fmla="*/ 1490093 h 1490093"/>
              <a:gd name="connsiteX6" fmla="*/ 0 w 9161029"/>
              <a:gd name="connsiteY6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1029" h="1490093">
                <a:moveTo>
                  <a:pt x="0" y="0"/>
                </a:moveTo>
                <a:lnTo>
                  <a:pt x="2046494" y="0"/>
                </a:lnTo>
                <a:lnTo>
                  <a:pt x="2496613" y="0"/>
                </a:lnTo>
                <a:lnTo>
                  <a:pt x="3235839" y="0"/>
                </a:lnTo>
                <a:lnTo>
                  <a:pt x="9161029" y="0"/>
                </a:lnTo>
                <a:lnTo>
                  <a:pt x="8470921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AA9F1B-2CA3-4649-99B3-1C41D7768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29884"/>
            <a:ext cx="5789535" cy="1096331"/>
          </a:xfrm>
        </p:spPr>
        <p:txBody>
          <a:bodyPr>
            <a:normAutofit/>
          </a:bodyPr>
          <a:lstStyle/>
          <a:p>
            <a:r>
              <a:rPr lang="en-US" b="1"/>
              <a:t>Preparation for Patrol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5C9B8F0-FF66-4C15-BD05-E86B87331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2277" y="5367908"/>
            <a:ext cx="2571723" cy="1490093"/>
          </a:xfrm>
          <a:custGeom>
            <a:avLst/>
            <a:gdLst>
              <a:gd name="connsiteX0" fmla="*/ 690108 w 3428963"/>
              <a:gd name="connsiteY0" fmla="*/ 0 h 1490093"/>
              <a:gd name="connsiteX1" fmla="*/ 3428963 w 3428963"/>
              <a:gd name="connsiteY1" fmla="*/ 0 h 1490093"/>
              <a:gd name="connsiteX2" fmla="*/ 3428963 w 3428963"/>
              <a:gd name="connsiteY2" fmla="*/ 1490093 h 1490093"/>
              <a:gd name="connsiteX3" fmla="*/ 0 w 3428963"/>
              <a:gd name="connsiteY3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8963" h="1490093">
                <a:moveTo>
                  <a:pt x="690108" y="0"/>
                </a:moveTo>
                <a:lnTo>
                  <a:pt x="3428963" y="0"/>
                </a:lnTo>
                <a:lnTo>
                  <a:pt x="3428963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454C5B2-568C-4072-B25F-1389CD13C9DF}"/>
              </a:ext>
            </a:extLst>
          </p:cNvPr>
          <p:cNvSpPr/>
          <p:nvPr/>
        </p:nvSpPr>
        <p:spPr>
          <a:xfrm>
            <a:off x="1276568" y="643925"/>
            <a:ext cx="3138506" cy="1883103"/>
          </a:xfrm>
          <a:custGeom>
            <a:avLst/>
            <a:gdLst>
              <a:gd name="connsiteX0" fmla="*/ 0 w 3138506"/>
              <a:gd name="connsiteY0" fmla="*/ 0 h 1883103"/>
              <a:gd name="connsiteX1" fmla="*/ 3138506 w 3138506"/>
              <a:gd name="connsiteY1" fmla="*/ 0 h 1883103"/>
              <a:gd name="connsiteX2" fmla="*/ 3138506 w 3138506"/>
              <a:gd name="connsiteY2" fmla="*/ 1883103 h 1883103"/>
              <a:gd name="connsiteX3" fmla="*/ 0 w 3138506"/>
              <a:gd name="connsiteY3" fmla="*/ 1883103 h 1883103"/>
              <a:gd name="connsiteX4" fmla="*/ 0 w 3138506"/>
              <a:gd name="connsiteY4" fmla="*/ 0 h 1883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8506" h="1883103">
                <a:moveTo>
                  <a:pt x="0" y="0"/>
                </a:moveTo>
                <a:lnTo>
                  <a:pt x="3138506" y="0"/>
                </a:lnTo>
                <a:lnTo>
                  <a:pt x="3138506" y="1883103"/>
                </a:lnTo>
                <a:lnTo>
                  <a:pt x="0" y="188310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600" kern="1200"/>
              <a:t>What am I going to do?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26EE6E6-2E03-43FD-BC62-9E6FB22C9FA9}"/>
              </a:ext>
            </a:extLst>
          </p:cNvPr>
          <p:cNvSpPr/>
          <p:nvPr/>
        </p:nvSpPr>
        <p:spPr>
          <a:xfrm>
            <a:off x="4728925" y="643925"/>
            <a:ext cx="3138506" cy="1883103"/>
          </a:xfrm>
          <a:custGeom>
            <a:avLst/>
            <a:gdLst>
              <a:gd name="connsiteX0" fmla="*/ 0 w 3138506"/>
              <a:gd name="connsiteY0" fmla="*/ 0 h 1883103"/>
              <a:gd name="connsiteX1" fmla="*/ 3138506 w 3138506"/>
              <a:gd name="connsiteY1" fmla="*/ 0 h 1883103"/>
              <a:gd name="connsiteX2" fmla="*/ 3138506 w 3138506"/>
              <a:gd name="connsiteY2" fmla="*/ 1883103 h 1883103"/>
              <a:gd name="connsiteX3" fmla="*/ 0 w 3138506"/>
              <a:gd name="connsiteY3" fmla="*/ 1883103 h 1883103"/>
              <a:gd name="connsiteX4" fmla="*/ 0 w 3138506"/>
              <a:gd name="connsiteY4" fmla="*/ 0 h 1883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8506" h="1883103">
                <a:moveTo>
                  <a:pt x="0" y="0"/>
                </a:moveTo>
                <a:lnTo>
                  <a:pt x="3138506" y="0"/>
                </a:lnTo>
                <a:lnTo>
                  <a:pt x="3138506" y="1883103"/>
                </a:lnTo>
                <a:lnTo>
                  <a:pt x="0" y="188310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600" kern="1200" dirty="0"/>
              <a:t>What do I need to know about this task?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CDCE395-B515-4476-B622-0567244669A8}"/>
              </a:ext>
            </a:extLst>
          </p:cNvPr>
          <p:cNvSpPr/>
          <p:nvPr/>
        </p:nvSpPr>
        <p:spPr>
          <a:xfrm>
            <a:off x="3002746" y="2840879"/>
            <a:ext cx="3138506" cy="1883103"/>
          </a:xfrm>
          <a:custGeom>
            <a:avLst/>
            <a:gdLst>
              <a:gd name="connsiteX0" fmla="*/ 0 w 3138506"/>
              <a:gd name="connsiteY0" fmla="*/ 0 h 1883103"/>
              <a:gd name="connsiteX1" fmla="*/ 3138506 w 3138506"/>
              <a:gd name="connsiteY1" fmla="*/ 0 h 1883103"/>
              <a:gd name="connsiteX2" fmla="*/ 3138506 w 3138506"/>
              <a:gd name="connsiteY2" fmla="*/ 1883103 h 1883103"/>
              <a:gd name="connsiteX3" fmla="*/ 0 w 3138506"/>
              <a:gd name="connsiteY3" fmla="*/ 1883103 h 1883103"/>
              <a:gd name="connsiteX4" fmla="*/ 0 w 3138506"/>
              <a:gd name="connsiteY4" fmla="*/ 0 h 1883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8506" h="1883103">
                <a:moveTo>
                  <a:pt x="0" y="0"/>
                </a:moveTo>
                <a:lnTo>
                  <a:pt x="3138506" y="0"/>
                </a:lnTo>
                <a:lnTo>
                  <a:pt x="3138506" y="1883103"/>
                </a:lnTo>
                <a:lnTo>
                  <a:pt x="0" y="188310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600" kern="1200"/>
              <a:t>What do I need to accomplish this task?</a:t>
            </a:r>
          </a:p>
        </p:txBody>
      </p:sp>
    </p:spTree>
    <p:extLst>
      <p:ext uri="{BB962C8B-B14F-4D97-AF65-F5344CB8AC3E}">
        <p14:creationId xmlns:p14="http://schemas.microsoft.com/office/powerpoint/2010/main" val="355306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FD3797-3037-4749-BFA3-0A629AD8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265" y="685800"/>
            <a:ext cx="2085203" cy="5105400"/>
          </a:xfrm>
        </p:spPr>
        <p:txBody>
          <a:bodyPr>
            <a:normAutofit/>
          </a:bodyPr>
          <a:lstStyle/>
          <a:p>
            <a:r>
              <a:rPr lang="en-US" sz="27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 for Patrol-</a:t>
            </a:r>
            <a:br>
              <a:rPr lang="en-US" sz="27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7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Appearance</a:t>
            </a: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22387690-CD0A-4CFE-9E19-F1AB468316D3}"/>
              </a:ext>
            </a:extLst>
          </p:cNvPr>
          <p:cNvSpPr/>
          <p:nvPr/>
        </p:nvSpPr>
        <p:spPr>
          <a:xfrm>
            <a:off x="3757612" y="685800"/>
            <a:ext cx="4869656" cy="0"/>
          </a:xfrm>
          <a:prstGeom prst="line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E902020-BE8B-4A96-B54C-89147832B049}"/>
              </a:ext>
            </a:extLst>
          </p:cNvPr>
          <p:cNvSpPr/>
          <p:nvPr/>
        </p:nvSpPr>
        <p:spPr>
          <a:xfrm>
            <a:off x="3757612" y="685800"/>
            <a:ext cx="4869656" cy="1276350"/>
          </a:xfrm>
          <a:custGeom>
            <a:avLst/>
            <a:gdLst>
              <a:gd name="connsiteX0" fmla="*/ 0 w 4869656"/>
              <a:gd name="connsiteY0" fmla="*/ 0 h 1276350"/>
              <a:gd name="connsiteX1" fmla="*/ 4869656 w 4869656"/>
              <a:gd name="connsiteY1" fmla="*/ 0 h 1276350"/>
              <a:gd name="connsiteX2" fmla="*/ 4869656 w 4869656"/>
              <a:gd name="connsiteY2" fmla="*/ 1276350 h 1276350"/>
              <a:gd name="connsiteX3" fmla="*/ 0 w 4869656"/>
              <a:gd name="connsiteY3" fmla="*/ 1276350 h 1276350"/>
              <a:gd name="connsiteX4" fmla="*/ 0 w 4869656"/>
              <a:gd name="connsiteY4" fmla="*/ 0 h 127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9656" h="1276350">
                <a:moveTo>
                  <a:pt x="0" y="0"/>
                </a:moveTo>
                <a:lnTo>
                  <a:pt x="4869656" y="0"/>
                </a:lnTo>
                <a:lnTo>
                  <a:pt x="4869656" y="1276350"/>
                </a:lnTo>
                <a:lnTo>
                  <a:pt x="0" y="127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3350" tIns="133350" rIns="133350" bIns="133350" numCol="1" spcCol="1270" anchor="t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500" kern="1200" dirty="0"/>
              <a:t>Neat</a:t>
            </a:r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E2E839E8-8A1D-4A64-8544-C4614294A6F3}"/>
              </a:ext>
            </a:extLst>
          </p:cNvPr>
          <p:cNvSpPr/>
          <p:nvPr/>
        </p:nvSpPr>
        <p:spPr>
          <a:xfrm>
            <a:off x="3757612" y="1962150"/>
            <a:ext cx="4869656" cy="0"/>
          </a:xfrm>
          <a:prstGeom prst="line">
            <a:avLst/>
          </a:prstGeom>
        </p:spPr>
        <p:style>
          <a:lnRef idx="2">
            <a:schemeClr val="accent2">
              <a:hueOff val="-485121"/>
              <a:satOff val="-27976"/>
              <a:lumOff val="2876"/>
              <a:alphaOff val="0"/>
            </a:schemeClr>
          </a:lnRef>
          <a:fillRef idx="1">
            <a:schemeClr val="accent2">
              <a:hueOff val="-485121"/>
              <a:satOff val="-27976"/>
              <a:lumOff val="2876"/>
              <a:alphaOff val="0"/>
            </a:schemeClr>
          </a:fillRef>
          <a:effectRef idx="0">
            <a:schemeClr val="accent2">
              <a:hueOff val="-485121"/>
              <a:satOff val="-27976"/>
              <a:lumOff val="2876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88F608-5322-41D6-843E-FEAEEDD92068}"/>
              </a:ext>
            </a:extLst>
          </p:cNvPr>
          <p:cNvSpPr/>
          <p:nvPr/>
        </p:nvSpPr>
        <p:spPr>
          <a:xfrm>
            <a:off x="3757612" y="1962150"/>
            <a:ext cx="4869656" cy="1276350"/>
          </a:xfrm>
          <a:custGeom>
            <a:avLst/>
            <a:gdLst>
              <a:gd name="connsiteX0" fmla="*/ 0 w 4869656"/>
              <a:gd name="connsiteY0" fmla="*/ 0 h 1276350"/>
              <a:gd name="connsiteX1" fmla="*/ 4869656 w 4869656"/>
              <a:gd name="connsiteY1" fmla="*/ 0 h 1276350"/>
              <a:gd name="connsiteX2" fmla="*/ 4869656 w 4869656"/>
              <a:gd name="connsiteY2" fmla="*/ 1276350 h 1276350"/>
              <a:gd name="connsiteX3" fmla="*/ 0 w 4869656"/>
              <a:gd name="connsiteY3" fmla="*/ 1276350 h 1276350"/>
              <a:gd name="connsiteX4" fmla="*/ 0 w 4869656"/>
              <a:gd name="connsiteY4" fmla="*/ 0 h 127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9656" h="1276350">
                <a:moveTo>
                  <a:pt x="0" y="0"/>
                </a:moveTo>
                <a:lnTo>
                  <a:pt x="4869656" y="0"/>
                </a:lnTo>
                <a:lnTo>
                  <a:pt x="4869656" y="1276350"/>
                </a:lnTo>
                <a:lnTo>
                  <a:pt x="0" y="127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3350" tIns="133350" rIns="133350" bIns="133350" numCol="1" spcCol="1270" anchor="t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500" kern="1200" dirty="0"/>
              <a:t>Clean</a:t>
            </a: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85A97EE9-A100-4DD4-A019-F661E7AF187C}"/>
              </a:ext>
            </a:extLst>
          </p:cNvPr>
          <p:cNvSpPr/>
          <p:nvPr/>
        </p:nvSpPr>
        <p:spPr>
          <a:xfrm>
            <a:off x="3757612" y="3238500"/>
            <a:ext cx="4869656" cy="0"/>
          </a:xfrm>
          <a:prstGeom prst="line">
            <a:avLst/>
          </a:prstGeom>
        </p:spPr>
        <p:style>
          <a:lnRef idx="2">
            <a:schemeClr val="accent2">
              <a:hueOff val="-970242"/>
              <a:satOff val="-55952"/>
              <a:lumOff val="5752"/>
              <a:alphaOff val="0"/>
            </a:schemeClr>
          </a:lnRef>
          <a:fillRef idx="1">
            <a:schemeClr val="accent2">
              <a:hueOff val="-970242"/>
              <a:satOff val="-55952"/>
              <a:lumOff val="5752"/>
              <a:alphaOff val="0"/>
            </a:schemeClr>
          </a:fillRef>
          <a:effectRef idx="0">
            <a:schemeClr val="accent2">
              <a:hueOff val="-970242"/>
              <a:satOff val="-55952"/>
              <a:lumOff val="5752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A4293F3F-9139-4624-829D-B7B0C7052F5A}"/>
              </a:ext>
            </a:extLst>
          </p:cNvPr>
          <p:cNvSpPr/>
          <p:nvPr/>
        </p:nvSpPr>
        <p:spPr>
          <a:xfrm>
            <a:off x="3757612" y="3238500"/>
            <a:ext cx="4869656" cy="1276350"/>
          </a:xfrm>
          <a:custGeom>
            <a:avLst/>
            <a:gdLst>
              <a:gd name="connsiteX0" fmla="*/ 0 w 4869656"/>
              <a:gd name="connsiteY0" fmla="*/ 0 h 1276350"/>
              <a:gd name="connsiteX1" fmla="*/ 4869656 w 4869656"/>
              <a:gd name="connsiteY1" fmla="*/ 0 h 1276350"/>
              <a:gd name="connsiteX2" fmla="*/ 4869656 w 4869656"/>
              <a:gd name="connsiteY2" fmla="*/ 1276350 h 1276350"/>
              <a:gd name="connsiteX3" fmla="*/ 0 w 4869656"/>
              <a:gd name="connsiteY3" fmla="*/ 1276350 h 1276350"/>
              <a:gd name="connsiteX4" fmla="*/ 0 w 4869656"/>
              <a:gd name="connsiteY4" fmla="*/ 0 h 127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9656" h="1276350">
                <a:moveTo>
                  <a:pt x="0" y="0"/>
                </a:moveTo>
                <a:lnTo>
                  <a:pt x="4869656" y="0"/>
                </a:lnTo>
                <a:lnTo>
                  <a:pt x="4869656" y="1276350"/>
                </a:lnTo>
                <a:lnTo>
                  <a:pt x="0" y="127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3350" tIns="133350" rIns="133350" bIns="133350" numCol="1" spcCol="1270" anchor="t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500" kern="1200" dirty="0"/>
              <a:t>Well Groomed</a:t>
            </a:r>
          </a:p>
        </p:txBody>
      </p:sp>
      <p:sp>
        <p:nvSpPr>
          <p:cNvPr id="20" name="Straight Connector 19">
            <a:extLst>
              <a:ext uri="{FF2B5EF4-FFF2-40B4-BE49-F238E27FC236}">
                <a16:creationId xmlns:a16="http://schemas.microsoft.com/office/drawing/2014/main" id="{8F343EBA-A008-4EC9-B2B8-2DE04FA4B716}"/>
              </a:ext>
            </a:extLst>
          </p:cNvPr>
          <p:cNvSpPr/>
          <p:nvPr/>
        </p:nvSpPr>
        <p:spPr>
          <a:xfrm>
            <a:off x="3757612" y="4514850"/>
            <a:ext cx="4869656" cy="0"/>
          </a:xfrm>
          <a:prstGeom prst="line">
            <a:avLst/>
          </a:prstGeom>
        </p:spPr>
        <p:style>
          <a:lnRef idx="2">
            <a:schemeClr val="accent2">
              <a:hueOff val="-1455363"/>
              <a:satOff val="-83928"/>
              <a:lumOff val="8628"/>
              <a:alphaOff val="0"/>
            </a:schemeClr>
          </a:lnRef>
          <a:fillRef idx="1">
            <a:schemeClr val="accent2">
              <a:hueOff val="-1455363"/>
              <a:satOff val="-83928"/>
              <a:lumOff val="8628"/>
              <a:alphaOff val="0"/>
            </a:schemeClr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240DE49-3E31-4C86-97ED-1ACBB0181439}"/>
              </a:ext>
            </a:extLst>
          </p:cNvPr>
          <p:cNvSpPr/>
          <p:nvPr/>
        </p:nvSpPr>
        <p:spPr>
          <a:xfrm>
            <a:off x="3757612" y="4514850"/>
            <a:ext cx="4869656" cy="1276350"/>
          </a:xfrm>
          <a:custGeom>
            <a:avLst/>
            <a:gdLst>
              <a:gd name="connsiteX0" fmla="*/ 0 w 4869656"/>
              <a:gd name="connsiteY0" fmla="*/ 0 h 1276350"/>
              <a:gd name="connsiteX1" fmla="*/ 4869656 w 4869656"/>
              <a:gd name="connsiteY1" fmla="*/ 0 h 1276350"/>
              <a:gd name="connsiteX2" fmla="*/ 4869656 w 4869656"/>
              <a:gd name="connsiteY2" fmla="*/ 1276350 h 1276350"/>
              <a:gd name="connsiteX3" fmla="*/ 0 w 4869656"/>
              <a:gd name="connsiteY3" fmla="*/ 1276350 h 1276350"/>
              <a:gd name="connsiteX4" fmla="*/ 0 w 4869656"/>
              <a:gd name="connsiteY4" fmla="*/ 0 h 127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9656" h="1276350">
                <a:moveTo>
                  <a:pt x="0" y="0"/>
                </a:moveTo>
                <a:lnTo>
                  <a:pt x="4869656" y="0"/>
                </a:lnTo>
                <a:lnTo>
                  <a:pt x="4869656" y="1276350"/>
                </a:lnTo>
                <a:lnTo>
                  <a:pt x="0" y="127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3350" tIns="133350" rIns="133350" bIns="133350" numCol="1" spcCol="1270" anchor="t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500" kern="1200" dirty="0"/>
              <a:t>Clean and pressed uniform</a:t>
            </a:r>
          </a:p>
        </p:txBody>
      </p:sp>
    </p:spTree>
    <p:extLst>
      <p:ext uri="{BB962C8B-B14F-4D97-AF65-F5344CB8AC3E}">
        <p14:creationId xmlns:p14="http://schemas.microsoft.com/office/powerpoint/2010/main" val="22825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9" grpId="0"/>
      <p:bldP spid="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DEF5D2-B76B-4B23-B63D-D19048E63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57" y="712269"/>
            <a:ext cx="2528249" cy="550226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Preparation for Patrol- </a:t>
            </a: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Information Needs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E6BBC9A-6B1B-42C4-AE1D-54DCB72EEDD8}"/>
              </a:ext>
            </a:extLst>
          </p:cNvPr>
          <p:cNvSpPr/>
          <p:nvPr/>
        </p:nvSpPr>
        <p:spPr>
          <a:xfrm>
            <a:off x="3960018" y="1318320"/>
            <a:ext cx="4701779" cy="554400"/>
          </a:xfrm>
          <a:prstGeom prst="rect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09388A5-96B3-4AA0-B595-9762B6ABE83A}"/>
              </a:ext>
            </a:extLst>
          </p:cNvPr>
          <p:cNvSpPr/>
          <p:nvPr/>
        </p:nvSpPr>
        <p:spPr>
          <a:xfrm>
            <a:off x="4195106" y="993600"/>
            <a:ext cx="3291245" cy="649440"/>
          </a:xfrm>
          <a:custGeom>
            <a:avLst/>
            <a:gdLst>
              <a:gd name="connsiteX0" fmla="*/ 0 w 3291245"/>
              <a:gd name="connsiteY0" fmla="*/ 108242 h 649440"/>
              <a:gd name="connsiteX1" fmla="*/ 108242 w 3291245"/>
              <a:gd name="connsiteY1" fmla="*/ 0 h 649440"/>
              <a:gd name="connsiteX2" fmla="*/ 3183003 w 3291245"/>
              <a:gd name="connsiteY2" fmla="*/ 0 h 649440"/>
              <a:gd name="connsiteX3" fmla="*/ 3291245 w 3291245"/>
              <a:gd name="connsiteY3" fmla="*/ 108242 h 649440"/>
              <a:gd name="connsiteX4" fmla="*/ 3291245 w 3291245"/>
              <a:gd name="connsiteY4" fmla="*/ 541198 h 649440"/>
              <a:gd name="connsiteX5" fmla="*/ 3183003 w 3291245"/>
              <a:gd name="connsiteY5" fmla="*/ 649440 h 649440"/>
              <a:gd name="connsiteX6" fmla="*/ 108242 w 3291245"/>
              <a:gd name="connsiteY6" fmla="*/ 649440 h 649440"/>
              <a:gd name="connsiteX7" fmla="*/ 0 w 3291245"/>
              <a:gd name="connsiteY7" fmla="*/ 541198 h 649440"/>
              <a:gd name="connsiteX8" fmla="*/ 0 w 3291245"/>
              <a:gd name="connsiteY8" fmla="*/ 108242 h 64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1245" h="649440">
                <a:moveTo>
                  <a:pt x="0" y="108242"/>
                </a:moveTo>
                <a:cubicBezTo>
                  <a:pt x="0" y="48462"/>
                  <a:pt x="48462" y="0"/>
                  <a:pt x="108242" y="0"/>
                </a:cubicBezTo>
                <a:lnTo>
                  <a:pt x="3183003" y="0"/>
                </a:lnTo>
                <a:cubicBezTo>
                  <a:pt x="3242783" y="0"/>
                  <a:pt x="3291245" y="48462"/>
                  <a:pt x="3291245" y="108242"/>
                </a:cubicBezTo>
                <a:lnTo>
                  <a:pt x="3291245" y="541198"/>
                </a:lnTo>
                <a:cubicBezTo>
                  <a:pt x="3291245" y="600978"/>
                  <a:pt x="3242783" y="649440"/>
                  <a:pt x="3183003" y="649440"/>
                </a:cubicBezTo>
                <a:lnTo>
                  <a:pt x="108242" y="649440"/>
                </a:lnTo>
                <a:cubicBezTo>
                  <a:pt x="48462" y="649440"/>
                  <a:pt x="0" y="600978"/>
                  <a:pt x="0" y="541198"/>
                </a:cubicBezTo>
                <a:lnTo>
                  <a:pt x="0" y="1082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104" tIns="31703" rIns="156104" bIns="31703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Pre-shift briefings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E08C76-BB4C-4EE9-ADDE-2897F3EAE661}"/>
              </a:ext>
            </a:extLst>
          </p:cNvPr>
          <p:cNvSpPr/>
          <p:nvPr/>
        </p:nvSpPr>
        <p:spPr>
          <a:xfrm>
            <a:off x="3960018" y="2316240"/>
            <a:ext cx="4701779" cy="554400"/>
          </a:xfrm>
          <a:prstGeom prst="rect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35E7262-C4BE-4081-8497-1C7496F906D8}"/>
              </a:ext>
            </a:extLst>
          </p:cNvPr>
          <p:cNvSpPr/>
          <p:nvPr/>
        </p:nvSpPr>
        <p:spPr>
          <a:xfrm>
            <a:off x="4195106" y="1991520"/>
            <a:ext cx="3291245" cy="649440"/>
          </a:xfrm>
          <a:custGeom>
            <a:avLst/>
            <a:gdLst>
              <a:gd name="connsiteX0" fmla="*/ 0 w 3291245"/>
              <a:gd name="connsiteY0" fmla="*/ 108242 h 649440"/>
              <a:gd name="connsiteX1" fmla="*/ 108242 w 3291245"/>
              <a:gd name="connsiteY1" fmla="*/ 0 h 649440"/>
              <a:gd name="connsiteX2" fmla="*/ 3183003 w 3291245"/>
              <a:gd name="connsiteY2" fmla="*/ 0 h 649440"/>
              <a:gd name="connsiteX3" fmla="*/ 3291245 w 3291245"/>
              <a:gd name="connsiteY3" fmla="*/ 108242 h 649440"/>
              <a:gd name="connsiteX4" fmla="*/ 3291245 w 3291245"/>
              <a:gd name="connsiteY4" fmla="*/ 541198 h 649440"/>
              <a:gd name="connsiteX5" fmla="*/ 3183003 w 3291245"/>
              <a:gd name="connsiteY5" fmla="*/ 649440 h 649440"/>
              <a:gd name="connsiteX6" fmla="*/ 108242 w 3291245"/>
              <a:gd name="connsiteY6" fmla="*/ 649440 h 649440"/>
              <a:gd name="connsiteX7" fmla="*/ 0 w 3291245"/>
              <a:gd name="connsiteY7" fmla="*/ 541198 h 649440"/>
              <a:gd name="connsiteX8" fmla="*/ 0 w 3291245"/>
              <a:gd name="connsiteY8" fmla="*/ 108242 h 64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1245" h="649440">
                <a:moveTo>
                  <a:pt x="0" y="108242"/>
                </a:moveTo>
                <a:cubicBezTo>
                  <a:pt x="0" y="48462"/>
                  <a:pt x="48462" y="0"/>
                  <a:pt x="108242" y="0"/>
                </a:cubicBezTo>
                <a:lnTo>
                  <a:pt x="3183003" y="0"/>
                </a:lnTo>
                <a:cubicBezTo>
                  <a:pt x="3242783" y="0"/>
                  <a:pt x="3291245" y="48462"/>
                  <a:pt x="3291245" y="108242"/>
                </a:cubicBezTo>
                <a:lnTo>
                  <a:pt x="3291245" y="541198"/>
                </a:lnTo>
                <a:cubicBezTo>
                  <a:pt x="3291245" y="600978"/>
                  <a:pt x="3242783" y="649440"/>
                  <a:pt x="3183003" y="649440"/>
                </a:cubicBezTo>
                <a:lnTo>
                  <a:pt x="108242" y="649440"/>
                </a:lnTo>
                <a:cubicBezTo>
                  <a:pt x="48462" y="649440"/>
                  <a:pt x="0" y="600978"/>
                  <a:pt x="0" y="541198"/>
                </a:cubicBezTo>
                <a:lnTo>
                  <a:pt x="0" y="1082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104" tIns="31703" rIns="156104" bIns="31703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Prior Events from reports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A6D67-EF40-4BB2-80B9-577E5443795E}"/>
              </a:ext>
            </a:extLst>
          </p:cNvPr>
          <p:cNvSpPr/>
          <p:nvPr/>
        </p:nvSpPr>
        <p:spPr>
          <a:xfrm>
            <a:off x="3960018" y="3314160"/>
            <a:ext cx="4701779" cy="554400"/>
          </a:xfrm>
          <a:prstGeom prst="rect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4CC1EF8-E5BB-4A0D-A6A3-EDE4E637CFFD}"/>
              </a:ext>
            </a:extLst>
          </p:cNvPr>
          <p:cNvSpPr/>
          <p:nvPr/>
        </p:nvSpPr>
        <p:spPr>
          <a:xfrm>
            <a:off x="4195106" y="2989440"/>
            <a:ext cx="3291245" cy="649440"/>
          </a:xfrm>
          <a:custGeom>
            <a:avLst/>
            <a:gdLst>
              <a:gd name="connsiteX0" fmla="*/ 0 w 3291245"/>
              <a:gd name="connsiteY0" fmla="*/ 108242 h 649440"/>
              <a:gd name="connsiteX1" fmla="*/ 108242 w 3291245"/>
              <a:gd name="connsiteY1" fmla="*/ 0 h 649440"/>
              <a:gd name="connsiteX2" fmla="*/ 3183003 w 3291245"/>
              <a:gd name="connsiteY2" fmla="*/ 0 h 649440"/>
              <a:gd name="connsiteX3" fmla="*/ 3291245 w 3291245"/>
              <a:gd name="connsiteY3" fmla="*/ 108242 h 649440"/>
              <a:gd name="connsiteX4" fmla="*/ 3291245 w 3291245"/>
              <a:gd name="connsiteY4" fmla="*/ 541198 h 649440"/>
              <a:gd name="connsiteX5" fmla="*/ 3183003 w 3291245"/>
              <a:gd name="connsiteY5" fmla="*/ 649440 h 649440"/>
              <a:gd name="connsiteX6" fmla="*/ 108242 w 3291245"/>
              <a:gd name="connsiteY6" fmla="*/ 649440 h 649440"/>
              <a:gd name="connsiteX7" fmla="*/ 0 w 3291245"/>
              <a:gd name="connsiteY7" fmla="*/ 541198 h 649440"/>
              <a:gd name="connsiteX8" fmla="*/ 0 w 3291245"/>
              <a:gd name="connsiteY8" fmla="*/ 108242 h 64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1245" h="649440">
                <a:moveTo>
                  <a:pt x="0" y="108242"/>
                </a:moveTo>
                <a:cubicBezTo>
                  <a:pt x="0" y="48462"/>
                  <a:pt x="48462" y="0"/>
                  <a:pt x="108242" y="0"/>
                </a:cubicBezTo>
                <a:lnTo>
                  <a:pt x="3183003" y="0"/>
                </a:lnTo>
                <a:cubicBezTo>
                  <a:pt x="3242783" y="0"/>
                  <a:pt x="3291245" y="48462"/>
                  <a:pt x="3291245" y="108242"/>
                </a:cubicBezTo>
                <a:lnTo>
                  <a:pt x="3291245" y="541198"/>
                </a:lnTo>
                <a:cubicBezTo>
                  <a:pt x="3291245" y="600978"/>
                  <a:pt x="3242783" y="649440"/>
                  <a:pt x="3183003" y="649440"/>
                </a:cubicBezTo>
                <a:lnTo>
                  <a:pt x="108242" y="649440"/>
                </a:lnTo>
                <a:cubicBezTo>
                  <a:pt x="48462" y="649440"/>
                  <a:pt x="0" y="600978"/>
                  <a:pt x="0" y="541198"/>
                </a:cubicBezTo>
                <a:lnTo>
                  <a:pt x="0" y="1082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104" tIns="31703" rIns="156104" bIns="31703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Safety Hazards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7319F5-A512-4263-B536-AA5197CCB3B8}"/>
              </a:ext>
            </a:extLst>
          </p:cNvPr>
          <p:cNvSpPr/>
          <p:nvPr/>
        </p:nvSpPr>
        <p:spPr>
          <a:xfrm>
            <a:off x="3960018" y="4312080"/>
            <a:ext cx="4701779" cy="554400"/>
          </a:xfrm>
          <a:prstGeom prst="rect">
            <a:avLst/>
          </a:pr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F2C1A37-2B62-4058-8F33-7F6D2C679D4C}"/>
              </a:ext>
            </a:extLst>
          </p:cNvPr>
          <p:cNvSpPr/>
          <p:nvPr/>
        </p:nvSpPr>
        <p:spPr>
          <a:xfrm>
            <a:off x="4195106" y="3987360"/>
            <a:ext cx="3291245" cy="649440"/>
          </a:xfrm>
          <a:custGeom>
            <a:avLst/>
            <a:gdLst>
              <a:gd name="connsiteX0" fmla="*/ 0 w 3291245"/>
              <a:gd name="connsiteY0" fmla="*/ 108242 h 649440"/>
              <a:gd name="connsiteX1" fmla="*/ 108242 w 3291245"/>
              <a:gd name="connsiteY1" fmla="*/ 0 h 649440"/>
              <a:gd name="connsiteX2" fmla="*/ 3183003 w 3291245"/>
              <a:gd name="connsiteY2" fmla="*/ 0 h 649440"/>
              <a:gd name="connsiteX3" fmla="*/ 3291245 w 3291245"/>
              <a:gd name="connsiteY3" fmla="*/ 108242 h 649440"/>
              <a:gd name="connsiteX4" fmla="*/ 3291245 w 3291245"/>
              <a:gd name="connsiteY4" fmla="*/ 541198 h 649440"/>
              <a:gd name="connsiteX5" fmla="*/ 3183003 w 3291245"/>
              <a:gd name="connsiteY5" fmla="*/ 649440 h 649440"/>
              <a:gd name="connsiteX6" fmla="*/ 108242 w 3291245"/>
              <a:gd name="connsiteY6" fmla="*/ 649440 h 649440"/>
              <a:gd name="connsiteX7" fmla="*/ 0 w 3291245"/>
              <a:gd name="connsiteY7" fmla="*/ 541198 h 649440"/>
              <a:gd name="connsiteX8" fmla="*/ 0 w 3291245"/>
              <a:gd name="connsiteY8" fmla="*/ 108242 h 64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1245" h="649440">
                <a:moveTo>
                  <a:pt x="0" y="108242"/>
                </a:moveTo>
                <a:cubicBezTo>
                  <a:pt x="0" y="48462"/>
                  <a:pt x="48462" y="0"/>
                  <a:pt x="108242" y="0"/>
                </a:cubicBezTo>
                <a:lnTo>
                  <a:pt x="3183003" y="0"/>
                </a:lnTo>
                <a:cubicBezTo>
                  <a:pt x="3242783" y="0"/>
                  <a:pt x="3291245" y="48462"/>
                  <a:pt x="3291245" y="108242"/>
                </a:cubicBezTo>
                <a:lnTo>
                  <a:pt x="3291245" y="541198"/>
                </a:lnTo>
                <a:cubicBezTo>
                  <a:pt x="3291245" y="600978"/>
                  <a:pt x="3242783" y="649440"/>
                  <a:pt x="3183003" y="649440"/>
                </a:cubicBezTo>
                <a:lnTo>
                  <a:pt x="108242" y="649440"/>
                </a:lnTo>
                <a:cubicBezTo>
                  <a:pt x="48462" y="649440"/>
                  <a:pt x="0" y="600978"/>
                  <a:pt x="0" y="541198"/>
                </a:cubicBezTo>
                <a:lnTo>
                  <a:pt x="0" y="1082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104" tIns="31703" rIns="156104" bIns="31703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Construction issues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4615677-471A-49A5-A5D8-D8534B8A59C8}"/>
              </a:ext>
            </a:extLst>
          </p:cNvPr>
          <p:cNvSpPr/>
          <p:nvPr/>
        </p:nvSpPr>
        <p:spPr>
          <a:xfrm>
            <a:off x="3960018" y="5310000"/>
            <a:ext cx="4701779" cy="554400"/>
          </a:xfrm>
          <a:prstGeom prst="rect">
            <a:avLst/>
          </a:prstGeom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3E157E1-CAC8-443F-90FC-0607A279BAED}"/>
              </a:ext>
            </a:extLst>
          </p:cNvPr>
          <p:cNvSpPr/>
          <p:nvPr/>
        </p:nvSpPr>
        <p:spPr>
          <a:xfrm>
            <a:off x="4195106" y="4985280"/>
            <a:ext cx="3291245" cy="649440"/>
          </a:xfrm>
          <a:custGeom>
            <a:avLst/>
            <a:gdLst>
              <a:gd name="connsiteX0" fmla="*/ 0 w 3291245"/>
              <a:gd name="connsiteY0" fmla="*/ 108242 h 649440"/>
              <a:gd name="connsiteX1" fmla="*/ 108242 w 3291245"/>
              <a:gd name="connsiteY1" fmla="*/ 0 h 649440"/>
              <a:gd name="connsiteX2" fmla="*/ 3183003 w 3291245"/>
              <a:gd name="connsiteY2" fmla="*/ 0 h 649440"/>
              <a:gd name="connsiteX3" fmla="*/ 3291245 w 3291245"/>
              <a:gd name="connsiteY3" fmla="*/ 108242 h 649440"/>
              <a:gd name="connsiteX4" fmla="*/ 3291245 w 3291245"/>
              <a:gd name="connsiteY4" fmla="*/ 541198 h 649440"/>
              <a:gd name="connsiteX5" fmla="*/ 3183003 w 3291245"/>
              <a:gd name="connsiteY5" fmla="*/ 649440 h 649440"/>
              <a:gd name="connsiteX6" fmla="*/ 108242 w 3291245"/>
              <a:gd name="connsiteY6" fmla="*/ 649440 h 649440"/>
              <a:gd name="connsiteX7" fmla="*/ 0 w 3291245"/>
              <a:gd name="connsiteY7" fmla="*/ 541198 h 649440"/>
              <a:gd name="connsiteX8" fmla="*/ 0 w 3291245"/>
              <a:gd name="connsiteY8" fmla="*/ 108242 h 64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91245" h="649440">
                <a:moveTo>
                  <a:pt x="0" y="108242"/>
                </a:moveTo>
                <a:cubicBezTo>
                  <a:pt x="0" y="48462"/>
                  <a:pt x="48462" y="0"/>
                  <a:pt x="108242" y="0"/>
                </a:cubicBezTo>
                <a:lnTo>
                  <a:pt x="3183003" y="0"/>
                </a:lnTo>
                <a:cubicBezTo>
                  <a:pt x="3242783" y="0"/>
                  <a:pt x="3291245" y="48462"/>
                  <a:pt x="3291245" y="108242"/>
                </a:cubicBezTo>
                <a:lnTo>
                  <a:pt x="3291245" y="541198"/>
                </a:lnTo>
                <a:cubicBezTo>
                  <a:pt x="3291245" y="600978"/>
                  <a:pt x="3242783" y="649440"/>
                  <a:pt x="3183003" y="649440"/>
                </a:cubicBezTo>
                <a:lnTo>
                  <a:pt x="108242" y="649440"/>
                </a:lnTo>
                <a:cubicBezTo>
                  <a:pt x="48462" y="649440"/>
                  <a:pt x="0" y="600978"/>
                  <a:pt x="0" y="541198"/>
                </a:cubicBezTo>
                <a:lnTo>
                  <a:pt x="0" y="10824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104" tIns="31703" rIns="156104" bIns="31703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News Bulletins</a:t>
            </a:r>
          </a:p>
        </p:txBody>
      </p:sp>
    </p:spTree>
    <p:extLst>
      <p:ext uri="{BB962C8B-B14F-4D97-AF65-F5344CB8AC3E}">
        <p14:creationId xmlns:p14="http://schemas.microsoft.com/office/powerpoint/2010/main" val="29713156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250270-F86E-475F-9E70-5D0107896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57" y="712269"/>
            <a:ext cx="2528249" cy="550226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Preparation for Patrol-</a:t>
            </a: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Equipment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1B9378-1375-4D0E-ACF5-95E0B2407B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505030"/>
              </p:ext>
            </p:extLst>
          </p:nvPr>
        </p:nvGraphicFramePr>
        <p:xfrm>
          <a:off x="3960018" y="642938"/>
          <a:ext cx="4701779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96396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2">
            <a:extLst>
              <a:ext uri="{FF2B5EF4-FFF2-40B4-BE49-F238E27FC236}">
                <a16:creationId xmlns:a16="http://schemas.microsoft.com/office/drawing/2014/main" id="{903F1037-4FF9-4EF5-9FFE-0C5BF97AE6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609600"/>
            <a:ext cx="4343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Vehicle Inspection</a:t>
            </a: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FFCA046E-209C-4475-AC71-CABB51342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57400"/>
            <a:ext cx="8229600" cy="436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/>
              <a:t>When utilizing a vehicle inspect the vehicle for……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ü"/>
            </a:pPr>
            <a:r>
              <a:rPr lang="en-US" altLang="en-US" sz="2800" dirty="0"/>
              <a:t>Check fluid levels: oil, water, fuel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ü"/>
            </a:pPr>
            <a:r>
              <a:rPr lang="en-US" altLang="en-US" sz="2800" dirty="0"/>
              <a:t>Check brakes, tires, lights, turn signals, horn,     </a:t>
            </a:r>
            <a:r>
              <a:rPr lang="en-US" altLang="en-US" sz="2800"/>
              <a:t>	wipers, </a:t>
            </a:r>
            <a:r>
              <a:rPr lang="en-US" altLang="en-US" sz="2800" dirty="0"/>
              <a:t>etc.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ü"/>
            </a:pPr>
            <a:r>
              <a:rPr lang="en-US" altLang="en-US" sz="2800" dirty="0"/>
              <a:t>Check all emergency equipment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ü"/>
            </a:pPr>
            <a:r>
              <a:rPr lang="en-US" altLang="en-US" sz="2800" dirty="0"/>
              <a:t>If the vehicle was used to transport, check the   	passenger area for articles left in the vehicle 	and for general cleanliness.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AE16D6-13A6-4425-B292-0D82EB29A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What to look for on patrol</a:t>
            </a: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3EDA42C-AB4A-4F94-870A-CA7D06426658}"/>
              </a:ext>
            </a:extLst>
          </p:cNvPr>
          <p:cNvGrpSpPr/>
          <p:nvPr/>
        </p:nvGrpSpPr>
        <p:grpSpPr>
          <a:xfrm>
            <a:off x="3895725" y="470924"/>
            <a:ext cx="4885203" cy="1240450"/>
            <a:chOff x="3895725" y="470924"/>
            <a:chExt cx="4885203" cy="124045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9040340-9D4D-41C0-853F-E2581EACF997}"/>
                </a:ext>
              </a:extLst>
            </p:cNvPr>
            <p:cNvSpPr/>
            <p:nvPr/>
          </p:nvSpPr>
          <p:spPr>
            <a:xfrm>
              <a:off x="3895725" y="470924"/>
              <a:ext cx="4885203" cy="12380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 descr="Security Camera Sign">
              <a:extLst>
                <a:ext uri="{FF2B5EF4-FFF2-40B4-BE49-F238E27FC236}">
                  <a16:creationId xmlns:a16="http://schemas.microsoft.com/office/drawing/2014/main" id="{08CD0975-BD06-4B1D-89E2-993ADC8B1BB2}"/>
                </a:ext>
              </a:extLst>
            </p:cNvPr>
            <p:cNvSpPr/>
            <p:nvPr/>
          </p:nvSpPr>
          <p:spPr>
            <a:xfrm>
              <a:off x="4270222" y="751918"/>
              <a:ext cx="680904" cy="680904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E1173A3-8CA7-43F0-A0AC-67AADB71ACD9}"/>
                </a:ext>
              </a:extLst>
            </p:cNvPr>
            <p:cNvSpPr/>
            <p:nvPr/>
          </p:nvSpPr>
          <p:spPr>
            <a:xfrm>
              <a:off x="5325624" y="473366"/>
              <a:ext cx="3455303" cy="1238008"/>
            </a:xfrm>
            <a:custGeom>
              <a:avLst/>
              <a:gdLst>
                <a:gd name="connsiteX0" fmla="*/ 0 w 3455303"/>
                <a:gd name="connsiteY0" fmla="*/ 0 h 1238008"/>
                <a:gd name="connsiteX1" fmla="*/ 3455303 w 3455303"/>
                <a:gd name="connsiteY1" fmla="*/ 0 h 1238008"/>
                <a:gd name="connsiteX2" fmla="*/ 3455303 w 3455303"/>
                <a:gd name="connsiteY2" fmla="*/ 1238008 h 1238008"/>
                <a:gd name="connsiteX3" fmla="*/ 0 w 3455303"/>
                <a:gd name="connsiteY3" fmla="*/ 1238008 h 1238008"/>
                <a:gd name="connsiteX4" fmla="*/ 0 w 3455303"/>
                <a:gd name="connsiteY4" fmla="*/ 0 h 1238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5303" h="1238008">
                  <a:moveTo>
                    <a:pt x="0" y="0"/>
                  </a:moveTo>
                  <a:lnTo>
                    <a:pt x="3455303" y="0"/>
                  </a:lnTo>
                  <a:lnTo>
                    <a:pt x="3455303" y="1238008"/>
                  </a:lnTo>
                  <a:lnTo>
                    <a:pt x="0" y="123800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023" tIns="131023" rIns="131023" bIns="131023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/>
                <a:t>Security Breaches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0BCB63B-FEB5-4A4F-AF31-B8BB34741994}"/>
              </a:ext>
            </a:extLst>
          </p:cNvPr>
          <p:cNvGrpSpPr/>
          <p:nvPr/>
        </p:nvGrpSpPr>
        <p:grpSpPr>
          <a:xfrm>
            <a:off x="3895725" y="2002270"/>
            <a:ext cx="4885203" cy="1256615"/>
            <a:chOff x="3895725" y="2002270"/>
            <a:chExt cx="4885203" cy="1256615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E6C23B30-CCAD-44FD-B524-684CF420807A}"/>
                </a:ext>
              </a:extLst>
            </p:cNvPr>
            <p:cNvSpPr/>
            <p:nvPr/>
          </p:nvSpPr>
          <p:spPr>
            <a:xfrm>
              <a:off x="3895725" y="2002270"/>
              <a:ext cx="4885203" cy="12380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 descr="Gavel">
              <a:extLst>
                <a:ext uri="{FF2B5EF4-FFF2-40B4-BE49-F238E27FC236}">
                  <a16:creationId xmlns:a16="http://schemas.microsoft.com/office/drawing/2014/main" id="{80C1EC9A-DE3F-47B9-AAD7-34C8CC7E7588}"/>
                </a:ext>
              </a:extLst>
            </p:cNvPr>
            <p:cNvSpPr/>
            <p:nvPr/>
          </p:nvSpPr>
          <p:spPr>
            <a:xfrm>
              <a:off x="4270222" y="2280826"/>
              <a:ext cx="680904" cy="680904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30F942-319C-4C2E-BDB5-5A5C33F75C54}"/>
                </a:ext>
              </a:extLst>
            </p:cNvPr>
            <p:cNvSpPr/>
            <p:nvPr/>
          </p:nvSpPr>
          <p:spPr>
            <a:xfrm>
              <a:off x="5325624" y="2020877"/>
              <a:ext cx="3455303" cy="1238008"/>
            </a:xfrm>
            <a:custGeom>
              <a:avLst/>
              <a:gdLst>
                <a:gd name="connsiteX0" fmla="*/ 0 w 3455303"/>
                <a:gd name="connsiteY0" fmla="*/ 0 h 1238008"/>
                <a:gd name="connsiteX1" fmla="*/ 3455303 w 3455303"/>
                <a:gd name="connsiteY1" fmla="*/ 0 h 1238008"/>
                <a:gd name="connsiteX2" fmla="*/ 3455303 w 3455303"/>
                <a:gd name="connsiteY2" fmla="*/ 1238008 h 1238008"/>
                <a:gd name="connsiteX3" fmla="*/ 0 w 3455303"/>
                <a:gd name="connsiteY3" fmla="*/ 1238008 h 1238008"/>
                <a:gd name="connsiteX4" fmla="*/ 0 w 3455303"/>
                <a:gd name="connsiteY4" fmla="*/ 0 h 1238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5303" h="1238008">
                  <a:moveTo>
                    <a:pt x="0" y="0"/>
                  </a:moveTo>
                  <a:lnTo>
                    <a:pt x="3455303" y="0"/>
                  </a:lnTo>
                  <a:lnTo>
                    <a:pt x="3455303" y="1238008"/>
                  </a:lnTo>
                  <a:lnTo>
                    <a:pt x="0" y="123800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023" tIns="131023" rIns="131023" bIns="131023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/>
                <a:t>Violations of Company Policy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AB46ADA-ACC5-4A34-8A90-BCCD44531082}"/>
              </a:ext>
            </a:extLst>
          </p:cNvPr>
          <p:cNvGrpSpPr/>
          <p:nvPr/>
        </p:nvGrpSpPr>
        <p:grpSpPr>
          <a:xfrm>
            <a:off x="3895725" y="3549780"/>
            <a:ext cx="4885203" cy="1256616"/>
            <a:chOff x="3895725" y="3549780"/>
            <a:chExt cx="4885203" cy="1256616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4A35B5D-2DF2-4EB4-84BA-C654D8AFD25E}"/>
                </a:ext>
              </a:extLst>
            </p:cNvPr>
            <p:cNvSpPr/>
            <p:nvPr/>
          </p:nvSpPr>
          <p:spPr>
            <a:xfrm>
              <a:off x="3895725" y="3549780"/>
              <a:ext cx="4885203" cy="12380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 descr="Warning">
              <a:extLst>
                <a:ext uri="{FF2B5EF4-FFF2-40B4-BE49-F238E27FC236}">
                  <a16:creationId xmlns:a16="http://schemas.microsoft.com/office/drawing/2014/main" id="{309E8018-DEBA-46BB-B37E-BCE6C9268DD6}"/>
                </a:ext>
              </a:extLst>
            </p:cNvPr>
            <p:cNvSpPr/>
            <p:nvPr/>
          </p:nvSpPr>
          <p:spPr>
            <a:xfrm>
              <a:off x="4270222" y="3828337"/>
              <a:ext cx="680904" cy="680904"/>
            </a:xfrm>
            <a:prstGeom prst="rect">
              <a:avLst/>
            </a:prstGeom>
            <a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DFA9BB5-5621-4804-983D-0A8671B4A7F8}"/>
                </a:ext>
              </a:extLst>
            </p:cNvPr>
            <p:cNvSpPr/>
            <p:nvPr/>
          </p:nvSpPr>
          <p:spPr>
            <a:xfrm>
              <a:off x="5325624" y="3568388"/>
              <a:ext cx="3455303" cy="1238008"/>
            </a:xfrm>
            <a:custGeom>
              <a:avLst/>
              <a:gdLst>
                <a:gd name="connsiteX0" fmla="*/ 0 w 3455303"/>
                <a:gd name="connsiteY0" fmla="*/ 0 h 1238008"/>
                <a:gd name="connsiteX1" fmla="*/ 3455303 w 3455303"/>
                <a:gd name="connsiteY1" fmla="*/ 0 h 1238008"/>
                <a:gd name="connsiteX2" fmla="*/ 3455303 w 3455303"/>
                <a:gd name="connsiteY2" fmla="*/ 1238008 h 1238008"/>
                <a:gd name="connsiteX3" fmla="*/ 0 w 3455303"/>
                <a:gd name="connsiteY3" fmla="*/ 1238008 h 1238008"/>
                <a:gd name="connsiteX4" fmla="*/ 0 w 3455303"/>
                <a:gd name="connsiteY4" fmla="*/ 0 h 1238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5303" h="1238008">
                  <a:moveTo>
                    <a:pt x="0" y="0"/>
                  </a:moveTo>
                  <a:lnTo>
                    <a:pt x="3455303" y="0"/>
                  </a:lnTo>
                  <a:lnTo>
                    <a:pt x="3455303" y="1238008"/>
                  </a:lnTo>
                  <a:lnTo>
                    <a:pt x="0" y="123800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023" tIns="131023" rIns="131023" bIns="131023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/>
                <a:t>Safety Hazards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D59A5C6-C782-42D1-8451-A5340F5BB5B0}"/>
              </a:ext>
            </a:extLst>
          </p:cNvPr>
          <p:cNvGrpSpPr/>
          <p:nvPr/>
        </p:nvGrpSpPr>
        <p:grpSpPr>
          <a:xfrm>
            <a:off x="3895725" y="5097291"/>
            <a:ext cx="4885203" cy="1238008"/>
            <a:chOff x="3895725" y="5097291"/>
            <a:chExt cx="4885203" cy="1238008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E4C5DEF3-1DF0-427A-971E-F21AF450E0F8}"/>
                </a:ext>
              </a:extLst>
            </p:cNvPr>
            <p:cNvSpPr/>
            <p:nvPr/>
          </p:nvSpPr>
          <p:spPr>
            <a:xfrm>
              <a:off x="3895725" y="5097291"/>
              <a:ext cx="4885203" cy="12380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 descr="Police">
              <a:extLst>
                <a:ext uri="{FF2B5EF4-FFF2-40B4-BE49-F238E27FC236}">
                  <a16:creationId xmlns:a16="http://schemas.microsoft.com/office/drawing/2014/main" id="{EF783850-E1DE-4B88-A67D-40AA7D669402}"/>
                </a:ext>
              </a:extLst>
            </p:cNvPr>
            <p:cNvSpPr/>
            <p:nvPr/>
          </p:nvSpPr>
          <p:spPr>
            <a:xfrm>
              <a:off x="4270222" y="5375848"/>
              <a:ext cx="680904" cy="680904"/>
            </a:xfrm>
            <a:prstGeom prst="rect">
              <a:avLst/>
            </a:prstGeom>
            <a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5795CAB-E0F6-4149-A55A-6027F6342163}"/>
              </a:ext>
            </a:extLst>
          </p:cNvPr>
          <p:cNvSpPr/>
          <p:nvPr/>
        </p:nvSpPr>
        <p:spPr>
          <a:xfrm>
            <a:off x="5325624" y="5115898"/>
            <a:ext cx="3455303" cy="1238008"/>
          </a:xfrm>
          <a:custGeom>
            <a:avLst/>
            <a:gdLst>
              <a:gd name="connsiteX0" fmla="*/ 0 w 3455303"/>
              <a:gd name="connsiteY0" fmla="*/ 0 h 1238008"/>
              <a:gd name="connsiteX1" fmla="*/ 3455303 w 3455303"/>
              <a:gd name="connsiteY1" fmla="*/ 0 h 1238008"/>
              <a:gd name="connsiteX2" fmla="*/ 3455303 w 3455303"/>
              <a:gd name="connsiteY2" fmla="*/ 1238008 h 1238008"/>
              <a:gd name="connsiteX3" fmla="*/ 0 w 3455303"/>
              <a:gd name="connsiteY3" fmla="*/ 1238008 h 1238008"/>
              <a:gd name="connsiteX4" fmla="*/ 0 w 3455303"/>
              <a:gd name="connsiteY4" fmla="*/ 0 h 1238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5303" h="1238008">
                <a:moveTo>
                  <a:pt x="0" y="0"/>
                </a:moveTo>
                <a:lnTo>
                  <a:pt x="3455303" y="0"/>
                </a:lnTo>
                <a:lnTo>
                  <a:pt x="3455303" y="1238008"/>
                </a:lnTo>
                <a:lnTo>
                  <a:pt x="0" y="123800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023" tIns="131023" rIns="131023" bIns="131023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/>
              <a:t>Violations of Law</a:t>
            </a:r>
          </a:p>
        </p:txBody>
      </p:sp>
    </p:spTree>
    <p:extLst>
      <p:ext uri="{BB962C8B-B14F-4D97-AF65-F5344CB8AC3E}">
        <p14:creationId xmlns:p14="http://schemas.microsoft.com/office/powerpoint/2010/main" val="270560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5701E-4EEB-44DC-8462-808FF045B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Security Breaches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E1D744-91A9-4F8D-8BC7-C93A95366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Cabinets, safes, doors, windows locked</a:t>
            </a:r>
          </a:p>
          <a:p>
            <a:r>
              <a:rPr lang="en-US" sz="2400" dirty="0"/>
              <a:t>Signs of forced entry</a:t>
            </a:r>
          </a:p>
          <a:p>
            <a:r>
              <a:rPr lang="en-US" sz="2400" dirty="0"/>
              <a:t>Gates and exits not secured</a:t>
            </a:r>
          </a:p>
          <a:p>
            <a:r>
              <a:rPr lang="en-US" sz="2400" dirty="0"/>
              <a:t>Unauthorized persons</a:t>
            </a:r>
          </a:p>
          <a:p>
            <a:r>
              <a:rPr lang="en-US" sz="2400" dirty="0"/>
              <a:t>Unauthorized vehicles</a:t>
            </a:r>
          </a:p>
          <a:p>
            <a:r>
              <a:rPr lang="en-US" sz="2400" dirty="0"/>
              <a:t>Damaged fencing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900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19F485-C621-4412-BF41-FB2641FE4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Violations of Company Policy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C2DE0-11A4-4AB6-9EEB-A16513229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r>
              <a:rPr lang="en-US" sz="2800" dirty="0"/>
              <a:t>Alcohol or Drug use</a:t>
            </a:r>
          </a:p>
          <a:p>
            <a:r>
              <a:rPr lang="en-US" sz="2800" dirty="0"/>
              <a:t>Failure to wear Identification</a:t>
            </a:r>
          </a:p>
          <a:p>
            <a:r>
              <a:rPr lang="en-US" sz="2800" dirty="0"/>
              <a:t>Packages</a:t>
            </a:r>
          </a:p>
          <a:p>
            <a:r>
              <a:rPr lang="en-US" sz="2800" dirty="0"/>
              <a:t>Sign-in Policies</a:t>
            </a:r>
          </a:p>
          <a:p>
            <a:r>
              <a:rPr lang="en-US" sz="2800" dirty="0"/>
              <a:t>Visitors</a:t>
            </a:r>
          </a:p>
          <a:p>
            <a:r>
              <a:rPr lang="en-US" sz="2800" dirty="0"/>
              <a:t>Unauthorized access to restricted areas</a:t>
            </a:r>
          </a:p>
          <a:p>
            <a:r>
              <a:rPr lang="en-US" sz="2800" dirty="0"/>
              <a:t>Unsafe equipment operation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41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82BF4A2-32FE-48D2-8DEF-C720C0828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400" dirty="0">
                <a:solidFill>
                  <a:srgbClr val="FFFFFF"/>
                </a:solidFill>
              </a:rPr>
              <a:t>Theory of Patrol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80AF209-F643-4A5C-9828-B04AD59482DE}"/>
              </a:ext>
            </a:extLst>
          </p:cNvPr>
          <p:cNvGrpSpPr/>
          <p:nvPr/>
        </p:nvGrpSpPr>
        <p:grpSpPr>
          <a:xfrm>
            <a:off x="3895725" y="471642"/>
            <a:ext cx="4885203" cy="1681139"/>
            <a:chOff x="3895725" y="471642"/>
            <a:chExt cx="4885203" cy="1681139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4CA6D73-45F8-44CB-8076-DF0526F42BF7}"/>
                </a:ext>
              </a:extLst>
            </p:cNvPr>
            <p:cNvSpPr/>
            <p:nvPr/>
          </p:nvSpPr>
          <p:spPr>
            <a:xfrm>
              <a:off x="3895725" y="471642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ctangle 7" descr="Handcuffs">
              <a:extLst>
                <a:ext uri="{FF2B5EF4-FFF2-40B4-BE49-F238E27FC236}">
                  <a16:creationId xmlns:a16="http://schemas.microsoft.com/office/drawing/2014/main" id="{1212AD60-30AA-4A52-9709-F3B3C036DD7E}"/>
                </a:ext>
              </a:extLst>
            </p:cNvPr>
            <p:cNvSpPr/>
            <p:nvPr/>
          </p:nvSpPr>
          <p:spPr>
            <a:xfrm>
              <a:off x="4404269" y="849898"/>
              <a:ext cx="924626" cy="924626"/>
            </a:xfrm>
            <a:prstGeom prst="rect">
              <a:avLst/>
            </a:prstGeom>
            <a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DCB522-2803-4DFA-8585-A25E599DADB8}"/>
                </a:ext>
              </a:extLst>
            </p:cNvPr>
            <p:cNvSpPr/>
            <p:nvPr/>
          </p:nvSpPr>
          <p:spPr>
            <a:xfrm>
              <a:off x="5837441" y="471642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/>
                <a:t>Patrols reduce the opportunity or change the mind of others to commit a crime.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ADD875B-AE3C-4D55-BB55-86B608067557}"/>
              </a:ext>
            </a:extLst>
          </p:cNvPr>
          <p:cNvGrpSpPr/>
          <p:nvPr/>
        </p:nvGrpSpPr>
        <p:grpSpPr>
          <a:xfrm>
            <a:off x="3895725" y="2573067"/>
            <a:ext cx="4885203" cy="1681139"/>
            <a:chOff x="3895725" y="2573067"/>
            <a:chExt cx="4885203" cy="1681139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4FF9566B-8C9B-4D33-A655-BEE59D865076}"/>
                </a:ext>
              </a:extLst>
            </p:cNvPr>
            <p:cNvSpPr/>
            <p:nvPr/>
          </p:nvSpPr>
          <p:spPr>
            <a:xfrm>
              <a:off x="3895725" y="2573067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 descr="Police">
              <a:extLst>
                <a:ext uri="{FF2B5EF4-FFF2-40B4-BE49-F238E27FC236}">
                  <a16:creationId xmlns:a16="http://schemas.microsoft.com/office/drawing/2014/main" id="{6D5CB2D2-51AF-4956-8AD4-E2D8A51FAC4F}"/>
                </a:ext>
              </a:extLst>
            </p:cNvPr>
            <p:cNvSpPr/>
            <p:nvPr/>
          </p:nvSpPr>
          <p:spPr>
            <a:xfrm>
              <a:off x="4404269" y="2951323"/>
              <a:ext cx="924626" cy="924626"/>
            </a:xfrm>
            <a:prstGeom prst="rect">
              <a:avLst/>
            </a:prstGeom>
            <a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3379271"/>
                <a:satOff val="-8710"/>
                <a:lumOff val="-588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DB6C384-A299-4D0C-AAED-1B8458E8543A}"/>
                </a:ext>
              </a:extLst>
            </p:cNvPr>
            <p:cNvSpPr/>
            <p:nvPr/>
          </p:nvSpPr>
          <p:spPr>
            <a:xfrm>
              <a:off x="5837441" y="2573067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/>
                <a:t>The “Theory of Patrol” is based on the hope that individuals contemplating a crime will not go through with it knowing someone with authority to legally stop them is near by.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2FE8471-DD3D-4EAA-A2AD-D18494CAC253}"/>
              </a:ext>
            </a:extLst>
          </p:cNvPr>
          <p:cNvGrpSpPr/>
          <p:nvPr/>
        </p:nvGrpSpPr>
        <p:grpSpPr>
          <a:xfrm>
            <a:off x="3895725" y="4674491"/>
            <a:ext cx="4885203" cy="1681139"/>
            <a:chOff x="3895725" y="4674491"/>
            <a:chExt cx="4885203" cy="1681139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4D7F208-035C-4B9B-9B62-C28C774609D8}"/>
                </a:ext>
              </a:extLst>
            </p:cNvPr>
            <p:cNvSpPr/>
            <p:nvPr/>
          </p:nvSpPr>
          <p:spPr>
            <a:xfrm>
              <a:off x="3895725" y="4674491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 descr="Irritant">
              <a:extLst>
                <a:ext uri="{FF2B5EF4-FFF2-40B4-BE49-F238E27FC236}">
                  <a16:creationId xmlns:a16="http://schemas.microsoft.com/office/drawing/2014/main" id="{B3BCEFA4-5B2E-42EB-85C9-E7524BCED098}"/>
                </a:ext>
              </a:extLst>
            </p:cNvPr>
            <p:cNvSpPr/>
            <p:nvPr/>
          </p:nvSpPr>
          <p:spPr>
            <a:xfrm>
              <a:off x="4404269" y="5052748"/>
              <a:ext cx="924626" cy="924626"/>
            </a:xfrm>
            <a:prstGeom prst="rect">
              <a:avLst/>
            </a:prstGeom>
            <a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E99A1D1-FA38-4ED1-90B2-292A3BDBC7AD}"/>
                </a:ext>
              </a:extLst>
            </p:cNvPr>
            <p:cNvSpPr/>
            <p:nvPr/>
          </p:nvSpPr>
          <p:spPr>
            <a:xfrm>
              <a:off x="5837441" y="4674491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/>
                <a:t>The presence of someone with authority may not keep someone from planning a crime but it can minimize the opportunity for carrying it out.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B8BB92-492E-4B48-A3E9-7BDBBCCF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Safety Hazards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B2D36-1EF4-4503-87CF-9C82172B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r>
              <a:rPr lang="en-US" sz="2800" dirty="0"/>
              <a:t>Improperly stacked materials</a:t>
            </a:r>
          </a:p>
          <a:p>
            <a:r>
              <a:rPr lang="en-US" sz="2800" dirty="0"/>
              <a:t>Wet/Slippery floors</a:t>
            </a:r>
          </a:p>
          <a:p>
            <a:r>
              <a:rPr lang="en-US" sz="2800" dirty="0"/>
              <a:t>Absence of Warning Signs</a:t>
            </a:r>
          </a:p>
          <a:p>
            <a:r>
              <a:rPr lang="en-US" sz="2800" dirty="0"/>
              <a:t>Poorly lit areas</a:t>
            </a:r>
          </a:p>
          <a:p>
            <a:r>
              <a:rPr lang="en-US" sz="2800" dirty="0"/>
              <a:t>Weather related conditions</a:t>
            </a:r>
          </a:p>
          <a:p>
            <a:r>
              <a:rPr lang="en-US" sz="2800" dirty="0"/>
              <a:t>Chemical Spills</a:t>
            </a:r>
          </a:p>
          <a:p>
            <a:r>
              <a:rPr lang="en-US" sz="2800" dirty="0"/>
              <a:t>Blocked/Locked Exits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4536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224BC-EF83-40DF-983A-F2685934E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Violations of the Law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CE211-41A6-46A6-82CE-5DCDB33D6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r>
              <a:rPr lang="en-US" sz="2800" dirty="0"/>
              <a:t>Fighting</a:t>
            </a:r>
          </a:p>
          <a:p>
            <a:r>
              <a:rPr lang="en-US" sz="2800" dirty="0"/>
              <a:t>Communicating Threats</a:t>
            </a:r>
          </a:p>
          <a:p>
            <a:r>
              <a:rPr lang="en-US" sz="2800" dirty="0"/>
              <a:t>Larceny</a:t>
            </a:r>
          </a:p>
          <a:p>
            <a:r>
              <a:rPr lang="en-US" sz="2800" dirty="0"/>
              <a:t>Trespassing</a:t>
            </a:r>
          </a:p>
          <a:p>
            <a:r>
              <a:rPr lang="en-US" sz="2800" dirty="0"/>
              <a:t>Breaking and Entering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0630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616" y="0"/>
            <a:ext cx="818271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3010" name="Title 1">
            <a:extLst>
              <a:ext uri="{FF2B5EF4-FFF2-40B4-BE49-F238E27FC236}">
                <a16:creationId xmlns:a16="http://schemas.microsoft.com/office/drawing/2014/main" id="{2F1EF42F-4116-4398-ACC3-C18B09515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4026" y="2043663"/>
            <a:ext cx="4578895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alt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Fire Control Systems &amp; Hazards:</a:t>
            </a:r>
            <a:br>
              <a:rPr lang="en-US" alt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alt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Fire Control Systems 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3A6718D5-A3A1-4F0C-9E9F-1E6D9F450F8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71600" y="1981200"/>
            <a:ext cx="7772400" cy="4151313"/>
          </a:xfrm>
        </p:spPr>
        <p:txBody>
          <a:bodyPr>
            <a:normAutofit/>
          </a:bodyPr>
          <a:lstStyle/>
          <a:p>
            <a:pPr lvl="2">
              <a:buFont typeface="Wingdings" panose="05000000000000000000" pitchFamily="2" charset="2"/>
              <a:buNone/>
            </a:pPr>
            <a:endParaRPr lang="en-US" altLang="en-US" dirty="0"/>
          </a:p>
          <a:p>
            <a:pPr lvl="2"/>
            <a:endParaRPr lang="en-US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349F40-2289-4111-A122-0C6C560BA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en-US" sz="3500" dirty="0">
                <a:solidFill>
                  <a:srgbClr val="FFFFFF"/>
                </a:solidFill>
              </a:rPr>
              <a:t>Sprinkler Systems-Types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476EBC9-B5E6-4796-ABD1-49F2BD7ED19B}"/>
              </a:ext>
            </a:extLst>
          </p:cNvPr>
          <p:cNvSpPr/>
          <p:nvPr/>
        </p:nvSpPr>
        <p:spPr>
          <a:xfrm>
            <a:off x="778166" y="3261547"/>
            <a:ext cx="3251857" cy="206492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BA593F1-33B0-4E0F-8DE9-A181765D9140}"/>
              </a:ext>
            </a:extLst>
          </p:cNvPr>
          <p:cNvSpPr/>
          <p:nvPr/>
        </p:nvSpPr>
        <p:spPr>
          <a:xfrm>
            <a:off x="1139483" y="3604799"/>
            <a:ext cx="3251857" cy="2064929"/>
          </a:xfrm>
          <a:custGeom>
            <a:avLst/>
            <a:gdLst>
              <a:gd name="connsiteX0" fmla="*/ 0 w 3251857"/>
              <a:gd name="connsiteY0" fmla="*/ 206493 h 2064929"/>
              <a:gd name="connsiteX1" fmla="*/ 206493 w 3251857"/>
              <a:gd name="connsiteY1" fmla="*/ 0 h 2064929"/>
              <a:gd name="connsiteX2" fmla="*/ 3045364 w 3251857"/>
              <a:gd name="connsiteY2" fmla="*/ 0 h 2064929"/>
              <a:gd name="connsiteX3" fmla="*/ 3251857 w 3251857"/>
              <a:gd name="connsiteY3" fmla="*/ 206493 h 2064929"/>
              <a:gd name="connsiteX4" fmla="*/ 3251857 w 3251857"/>
              <a:gd name="connsiteY4" fmla="*/ 1858436 h 2064929"/>
              <a:gd name="connsiteX5" fmla="*/ 3045364 w 3251857"/>
              <a:gd name="connsiteY5" fmla="*/ 2064929 h 2064929"/>
              <a:gd name="connsiteX6" fmla="*/ 206493 w 3251857"/>
              <a:gd name="connsiteY6" fmla="*/ 2064929 h 2064929"/>
              <a:gd name="connsiteX7" fmla="*/ 0 w 3251857"/>
              <a:gd name="connsiteY7" fmla="*/ 1858436 h 2064929"/>
              <a:gd name="connsiteX8" fmla="*/ 0 w 3251857"/>
              <a:gd name="connsiteY8" fmla="*/ 206493 h 20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51857" h="2064929">
                <a:moveTo>
                  <a:pt x="0" y="206493"/>
                </a:moveTo>
                <a:cubicBezTo>
                  <a:pt x="0" y="92450"/>
                  <a:pt x="92450" y="0"/>
                  <a:pt x="206493" y="0"/>
                </a:cubicBezTo>
                <a:lnTo>
                  <a:pt x="3045364" y="0"/>
                </a:lnTo>
                <a:cubicBezTo>
                  <a:pt x="3159407" y="0"/>
                  <a:pt x="3251857" y="92450"/>
                  <a:pt x="3251857" y="206493"/>
                </a:cubicBezTo>
                <a:lnTo>
                  <a:pt x="3251857" y="1858436"/>
                </a:lnTo>
                <a:cubicBezTo>
                  <a:pt x="3251857" y="1972479"/>
                  <a:pt x="3159407" y="2064929"/>
                  <a:pt x="3045364" y="2064929"/>
                </a:cubicBezTo>
                <a:lnTo>
                  <a:pt x="206493" y="2064929"/>
                </a:lnTo>
                <a:cubicBezTo>
                  <a:pt x="92450" y="2064929"/>
                  <a:pt x="0" y="1972479"/>
                  <a:pt x="0" y="1858436"/>
                </a:cubicBezTo>
                <a:lnTo>
                  <a:pt x="0" y="206493"/>
                </a:lnTo>
                <a:close/>
              </a:path>
            </a:pathLst>
          </a:cu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6210" tIns="186210" rIns="186210" bIns="186210" numCol="1" spcCol="1270" anchor="ctr" anchorCtr="0">
            <a:noAutofit/>
          </a:bodyPr>
          <a:lstStyle/>
          <a:p>
            <a:pPr marL="0" lvl="0" indent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300" kern="1200"/>
              <a:t>Wet System-System is always filled with water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D3A541D-1FAA-47A7-911A-F0A13CB65861}"/>
              </a:ext>
            </a:extLst>
          </p:cNvPr>
          <p:cNvSpPr/>
          <p:nvPr/>
        </p:nvSpPr>
        <p:spPr>
          <a:xfrm>
            <a:off x="4752658" y="3261547"/>
            <a:ext cx="3251857" cy="206492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BB70905-5543-4599-BFEB-63BB1AE90011}"/>
              </a:ext>
            </a:extLst>
          </p:cNvPr>
          <p:cNvSpPr/>
          <p:nvPr/>
        </p:nvSpPr>
        <p:spPr>
          <a:xfrm>
            <a:off x="5113976" y="3604799"/>
            <a:ext cx="3251857" cy="2064929"/>
          </a:xfrm>
          <a:custGeom>
            <a:avLst/>
            <a:gdLst>
              <a:gd name="connsiteX0" fmla="*/ 0 w 3251857"/>
              <a:gd name="connsiteY0" fmla="*/ 206493 h 2064929"/>
              <a:gd name="connsiteX1" fmla="*/ 206493 w 3251857"/>
              <a:gd name="connsiteY1" fmla="*/ 0 h 2064929"/>
              <a:gd name="connsiteX2" fmla="*/ 3045364 w 3251857"/>
              <a:gd name="connsiteY2" fmla="*/ 0 h 2064929"/>
              <a:gd name="connsiteX3" fmla="*/ 3251857 w 3251857"/>
              <a:gd name="connsiteY3" fmla="*/ 206493 h 2064929"/>
              <a:gd name="connsiteX4" fmla="*/ 3251857 w 3251857"/>
              <a:gd name="connsiteY4" fmla="*/ 1858436 h 2064929"/>
              <a:gd name="connsiteX5" fmla="*/ 3045364 w 3251857"/>
              <a:gd name="connsiteY5" fmla="*/ 2064929 h 2064929"/>
              <a:gd name="connsiteX6" fmla="*/ 206493 w 3251857"/>
              <a:gd name="connsiteY6" fmla="*/ 2064929 h 2064929"/>
              <a:gd name="connsiteX7" fmla="*/ 0 w 3251857"/>
              <a:gd name="connsiteY7" fmla="*/ 1858436 h 2064929"/>
              <a:gd name="connsiteX8" fmla="*/ 0 w 3251857"/>
              <a:gd name="connsiteY8" fmla="*/ 206493 h 20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51857" h="2064929">
                <a:moveTo>
                  <a:pt x="0" y="206493"/>
                </a:moveTo>
                <a:cubicBezTo>
                  <a:pt x="0" y="92450"/>
                  <a:pt x="92450" y="0"/>
                  <a:pt x="206493" y="0"/>
                </a:cubicBezTo>
                <a:lnTo>
                  <a:pt x="3045364" y="0"/>
                </a:lnTo>
                <a:cubicBezTo>
                  <a:pt x="3159407" y="0"/>
                  <a:pt x="3251857" y="92450"/>
                  <a:pt x="3251857" y="206493"/>
                </a:cubicBezTo>
                <a:lnTo>
                  <a:pt x="3251857" y="1858436"/>
                </a:lnTo>
                <a:cubicBezTo>
                  <a:pt x="3251857" y="1972479"/>
                  <a:pt x="3159407" y="2064929"/>
                  <a:pt x="3045364" y="2064929"/>
                </a:cubicBezTo>
                <a:lnTo>
                  <a:pt x="206493" y="2064929"/>
                </a:lnTo>
                <a:cubicBezTo>
                  <a:pt x="92450" y="2064929"/>
                  <a:pt x="0" y="1972479"/>
                  <a:pt x="0" y="1858436"/>
                </a:cubicBezTo>
                <a:lnTo>
                  <a:pt x="0" y="206493"/>
                </a:lnTo>
                <a:close/>
              </a:path>
            </a:pathLst>
          </a:cu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2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6210" tIns="186210" rIns="186210" bIns="186210" numCol="1" spcCol="1270" anchor="ctr" anchorCtr="0">
            <a:noAutofit/>
          </a:bodyPr>
          <a:lstStyle/>
          <a:p>
            <a:pPr marL="0" lvl="0" indent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300" kern="1200"/>
              <a:t>Dry System-System is filled with air</a:t>
            </a:r>
          </a:p>
        </p:txBody>
      </p:sp>
    </p:spTree>
    <p:extLst>
      <p:ext uri="{BB962C8B-B14F-4D97-AF65-F5344CB8AC3E}">
        <p14:creationId xmlns:p14="http://schemas.microsoft.com/office/powerpoint/2010/main" val="3378916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9D8DF6-F48A-4317-9075-983A2028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Sprinkler System Parts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E1D78DB-8822-4913-86C4-BDDEC602E893}"/>
              </a:ext>
            </a:extLst>
          </p:cNvPr>
          <p:cNvSpPr/>
          <p:nvPr/>
        </p:nvSpPr>
        <p:spPr>
          <a:xfrm>
            <a:off x="3895725" y="548936"/>
            <a:ext cx="4885203" cy="1099800"/>
          </a:xfrm>
          <a:custGeom>
            <a:avLst/>
            <a:gdLst>
              <a:gd name="connsiteX0" fmla="*/ 0 w 4885203"/>
              <a:gd name="connsiteY0" fmla="*/ 183304 h 1099800"/>
              <a:gd name="connsiteX1" fmla="*/ 183304 w 4885203"/>
              <a:gd name="connsiteY1" fmla="*/ 0 h 1099800"/>
              <a:gd name="connsiteX2" fmla="*/ 4701899 w 4885203"/>
              <a:gd name="connsiteY2" fmla="*/ 0 h 1099800"/>
              <a:gd name="connsiteX3" fmla="*/ 4885203 w 4885203"/>
              <a:gd name="connsiteY3" fmla="*/ 183304 h 1099800"/>
              <a:gd name="connsiteX4" fmla="*/ 4885203 w 4885203"/>
              <a:gd name="connsiteY4" fmla="*/ 916496 h 1099800"/>
              <a:gd name="connsiteX5" fmla="*/ 4701899 w 4885203"/>
              <a:gd name="connsiteY5" fmla="*/ 1099800 h 1099800"/>
              <a:gd name="connsiteX6" fmla="*/ 183304 w 4885203"/>
              <a:gd name="connsiteY6" fmla="*/ 1099800 h 1099800"/>
              <a:gd name="connsiteX7" fmla="*/ 0 w 4885203"/>
              <a:gd name="connsiteY7" fmla="*/ 916496 h 1099800"/>
              <a:gd name="connsiteX8" fmla="*/ 0 w 4885203"/>
              <a:gd name="connsiteY8" fmla="*/ 183304 h 109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099800">
                <a:moveTo>
                  <a:pt x="0" y="183304"/>
                </a:moveTo>
                <a:cubicBezTo>
                  <a:pt x="0" y="82068"/>
                  <a:pt x="82068" y="0"/>
                  <a:pt x="183304" y="0"/>
                </a:cubicBezTo>
                <a:lnTo>
                  <a:pt x="4701899" y="0"/>
                </a:lnTo>
                <a:cubicBezTo>
                  <a:pt x="4803135" y="0"/>
                  <a:pt x="4885203" y="82068"/>
                  <a:pt x="4885203" y="183304"/>
                </a:cubicBezTo>
                <a:lnTo>
                  <a:pt x="4885203" y="916496"/>
                </a:lnTo>
                <a:cubicBezTo>
                  <a:pt x="4885203" y="1017732"/>
                  <a:pt x="4803135" y="1099800"/>
                  <a:pt x="4701899" y="1099800"/>
                </a:cubicBezTo>
                <a:lnTo>
                  <a:pt x="183304" y="1099800"/>
                </a:lnTo>
                <a:cubicBezTo>
                  <a:pt x="82068" y="1099800"/>
                  <a:pt x="0" y="1017732"/>
                  <a:pt x="0" y="916496"/>
                </a:cubicBezTo>
                <a:lnTo>
                  <a:pt x="0" y="18330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888" tIns="129888" rIns="129888" bIns="129888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Sprinkler Riser-Located where the sprinkler system enters the 			       building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0A0DCCD-EF1A-45C5-9E25-403DCBE4D413}"/>
              </a:ext>
            </a:extLst>
          </p:cNvPr>
          <p:cNvSpPr/>
          <p:nvPr/>
        </p:nvSpPr>
        <p:spPr>
          <a:xfrm>
            <a:off x="3895725" y="1706336"/>
            <a:ext cx="4885203" cy="1099800"/>
          </a:xfrm>
          <a:custGeom>
            <a:avLst/>
            <a:gdLst>
              <a:gd name="connsiteX0" fmla="*/ 0 w 4885203"/>
              <a:gd name="connsiteY0" fmla="*/ 183304 h 1099800"/>
              <a:gd name="connsiteX1" fmla="*/ 183304 w 4885203"/>
              <a:gd name="connsiteY1" fmla="*/ 0 h 1099800"/>
              <a:gd name="connsiteX2" fmla="*/ 4701899 w 4885203"/>
              <a:gd name="connsiteY2" fmla="*/ 0 h 1099800"/>
              <a:gd name="connsiteX3" fmla="*/ 4885203 w 4885203"/>
              <a:gd name="connsiteY3" fmla="*/ 183304 h 1099800"/>
              <a:gd name="connsiteX4" fmla="*/ 4885203 w 4885203"/>
              <a:gd name="connsiteY4" fmla="*/ 916496 h 1099800"/>
              <a:gd name="connsiteX5" fmla="*/ 4701899 w 4885203"/>
              <a:gd name="connsiteY5" fmla="*/ 1099800 h 1099800"/>
              <a:gd name="connsiteX6" fmla="*/ 183304 w 4885203"/>
              <a:gd name="connsiteY6" fmla="*/ 1099800 h 1099800"/>
              <a:gd name="connsiteX7" fmla="*/ 0 w 4885203"/>
              <a:gd name="connsiteY7" fmla="*/ 916496 h 1099800"/>
              <a:gd name="connsiteX8" fmla="*/ 0 w 4885203"/>
              <a:gd name="connsiteY8" fmla="*/ 183304 h 109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099800">
                <a:moveTo>
                  <a:pt x="0" y="183304"/>
                </a:moveTo>
                <a:cubicBezTo>
                  <a:pt x="0" y="82068"/>
                  <a:pt x="82068" y="0"/>
                  <a:pt x="183304" y="0"/>
                </a:cubicBezTo>
                <a:lnTo>
                  <a:pt x="4701899" y="0"/>
                </a:lnTo>
                <a:cubicBezTo>
                  <a:pt x="4803135" y="0"/>
                  <a:pt x="4885203" y="82068"/>
                  <a:pt x="4885203" y="183304"/>
                </a:cubicBezTo>
                <a:lnTo>
                  <a:pt x="4885203" y="916496"/>
                </a:lnTo>
                <a:cubicBezTo>
                  <a:pt x="4885203" y="1017732"/>
                  <a:pt x="4803135" y="1099800"/>
                  <a:pt x="4701899" y="1099800"/>
                </a:cubicBezTo>
                <a:lnTo>
                  <a:pt x="183304" y="1099800"/>
                </a:lnTo>
                <a:cubicBezTo>
                  <a:pt x="82068" y="1099800"/>
                  <a:pt x="0" y="1017732"/>
                  <a:pt x="0" y="916496"/>
                </a:cubicBezTo>
                <a:lnTo>
                  <a:pt x="0" y="18330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363841"/>
              <a:satOff val="-20982"/>
              <a:lumOff val="2157"/>
              <a:alphaOff val="0"/>
            </a:schemeClr>
          </a:fillRef>
          <a:effectRef idx="0">
            <a:schemeClr val="accent2">
              <a:hueOff val="-363841"/>
              <a:satOff val="-20982"/>
              <a:lumOff val="215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888" tIns="129888" rIns="129888" bIns="129888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Post Indicator Valve (P.I.V.)-Looks like a post and indicates if the valve 				      is open or shut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8BF195C-BC00-4307-8341-F0E43F326F67}"/>
              </a:ext>
            </a:extLst>
          </p:cNvPr>
          <p:cNvSpPr/>
          <p:nvPr/>
        </p:nvSpPr>
        <p:spPr>
          <a:xfrm>
            <a:off x="3895725" y="2863737"/>
            <a:ext cx="4885203" cy="1099800"/>
          </a:xfrm>
          <a:custGeom>
            <a:avLst/>
            <a:gdLst>
              <a:gd name="connsiteX0" fmla="*/ 0 w 4885203"/>
              <a:gd name="connsiteY0" fmla="*/ 183304 h 1099800"/>
              <a:gd name="connsiteX1" fmla="*/ 183304 w 4885203"/>
              <a:gd name="connsiteY1" fmla="*/ 0 h 1099800"/>
              <a:gd name="connsiteX2" fmla="*/ 4701899 w 4885203"/>
              <a:gd name="connsiteY2" fmla="*/ 0 h 1099800"/>
              <a:gd name="connsiteX3" fmla="*/ 4885203 w 4885203"/>
              <a:gd name="connsiteY3" fmla="*/ 183304 h 1099800"/>
              <a:gd name="connsiteX4" fmla="*/ 4885203 w 4885203"/>
              <a:gd name="connsiteY4" fmla="*/ 916496 h 1099800"/>
              <a:gd name="connsiteX5" fmla="*/ 4701899 w 4885203"/>
              <a:gd name="connsiteY5" fmla="*/ 1099800 h 1099800"/>
              <a:gd name="connsiteX6" fmla="*/ 183304 w 4885203"/>
              <a:gd name="connsiteY6" fmla="*/ 1099800 h 1099800"/>
              <a:gd name="connsiteX7" fmla="*/ 0 w 4885203"/>
              <a:gd name="connsiteY7" fmla="*/ 916496 h 1099800"/>
              <a:gd name="connsiteX8" fmla="*/ 0 w 4885203"/>
              <a:gd name="connsiteY8" fmla="*/ 183304 h 109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099800">
                <a:moveTo>
                  <a:pt x="0" y="183304"/>
                </a:moveTo>
                <a:cubicBezTo>
                  <a:pt x="0" y="82068"/>
                  <a:pt x="82068" y="0"/>
                  <a:pt x="183304" y="0"/>
                </a:cubicBezTo>
                <a:lnTo>
                  <a:pt x="4701899" y="0"/>
                </a:lnTo>
                <a:cubicBezTo>
                  <a:pt x="4803135" y="0"/>
                  <a:pt x="4885203" y="82068"/>
                  <a:pt x="4885203" y="183304"/>
                </a:cubicBezTo>
                <a:lnTo>
                  <a:pt x="4885203" y="916496"/>
                </a:lnTo>
                <a:cubicBezTo>
                  <a:pt x="4885203" y="1017732"/>
                  <a:pt x="4803135" y="1099800"/>
                  <a:pt x="4701899" y="1099800"/>
                </a:cubicBezTo>
                <a:lnTo>
                  <a:pt x="183304" y="1099800"/>
                </a:lnTo>
                <a:cubicBezTo>
                  <a:pt x="82068" y="1099800"/>
                  <a:pt x="0" y="1017732"/>
                  <a:pt x="0" y="916496"/>
                </a:cubicBezTo>
                <a:lnTo>
                  <a:pt x="0" y="18330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727682"/>
              <a:satOff val="-41964"/>
              <a:lumOff val="4314"/>
              <a:alphaOff val="0"/>
            </a:schemeClr>
          </a:fillRef>
          <a:effectRef idx="0">
            <a:schemeClr val="accent2">
              <a:hueOff val="-727682"/>
              <a:satOff val="-41964"/>
              <a:lumOff val="431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888" tIns="129888" rIns="129888" bIns="129888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O.S.&amp;Y. (Outside Stem and Yoke)-Sprinkler Riser Control Valve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6196EE3-F0DF-426E-9BDD-E941DB4DC0E8}"/>
              </a:ext>
            </a:extLst>
          </p:cNvPr>
          <p:cNvSpPr/>
          <p:nvPr/>
        </p:nvSpPr>
        <p:spPr>
          <a:xfrm>
            <a:off x="3895725" y="4021137"/>
            <a:ext cx="4885203" cy="1099800"/>
          </a:xfrm>
          <a:custGeom>
            <a:avLst/>
            <a:gdLst>
              <a:gd name="connsiteX0" fmla="*/ 0 w 4885203"/>
              <a:gd name="connsiteY0" fmla="*/ 183304 h 1099800"/>
              <a:gd name="connsiteX1" fmla="*/ 183304 w 4885203"/>
              <a:gd name="connsiteY1" fmla="*/ 0 h 1099800"/>
              <a:gd name="connsiteX2" fmla="*/ 4701899 w 4885203"/>
              <a:gd name="connsiteY2" fmla="*/ 0 h 1099800"/>
              <a:gd name="connsiteX3" fmla="*/ 4885203 w 4885203"/>
              <a:gd name="connsiteY3" fmla="*/ 183304 h 1099800"/>
              <a:gd name="connsiteX4" fmla="*/ 4885203 w 4885203"/>
              <a:gd name="connsiteY4" fmla="*/ 916496 h 1099800"/>
              <a:gd name="connsiteX5" fmla="*/ 4701899 w 4885203"/>
              <a:gd name="connsiteY5" fmla="*/ 1099800 h 1099800"/>
              <a:gd name="connsiteX6" fmla="*/ 183304 w 4885203"/>
              <a:gd name="connsiteY6" fmla="*/ 1099800 h 1099800"/>
              <a:gd name="connsiteX7" fmla="*/ 0 w 4885203"/>
              <a:gd name="connsiteY7" fmla="*/ 916496 h 1099800"/>
              <a:gd name="connsiteX8" fmla="*/ 0 w 4885203"/>
              <a:gd name="connsiteY8" fmla="*/ 183304 h 109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099800">
                <a:moveTo>
                  <a:pt x="0" y="183304"/>
                </a:moveTo>
                <a:cubicBezTo>
                  <a:pt x="0" y="82068"/>
                  <a:pt x="82068" y="0"/>
                  <a:pt x="183304" y="0"/>
                </a:cubicBezTo>
                <a:lnTo>
                  <a:pt x="4701899" y="0"/>
                </a:lnTo>
                <a:cubicBezTo>
                  <a:pt x="4803135" y="0"/>
                  <a:pt x="4885203" y="82068"/>
                  <a:pt x="4885203" y="183304"/>
                </a:cubicBezTo>
                <a:lnTo>
                  <a:pt x="4885203" y="916496"/>
                </a:lnTo>
                <a:cubicBezTo>
                  <a:pt x="4885203" y="1017732"/>
                  <a:pt x="4803135" y="1099800"/>
                  <a:pt x="4701899" y="1099800"/>
                </a:cubicBezTo>
                <a:lnTo>
                  <a:pt x="183304" y="1099800"/>
                </a:lnTo>
                <a:cubicBezTo>
                  <a:pt x="82068" y="1099800"/>
                  <a:pt x="0" y="1017732"/>
                  <a:pt x="0" y="916496"/>
                </a:cubicBezTo>
                <a:lnTo>
                  <a:pt x="0" y="18330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091522"/>
              <a:satOff val="-62946"/>
              <a:lumOff val="6471"/>
              <a:alphaOff val="0"/>
            </a:schemeClr>
          </a:fillRef>
          <a:effectRef idx="0">
            <a:schemeClr val="accent2">
              <a:hueOff val="-1091522"/>
              <a:satOff val="-62946"/>
              <a:lumOff val="647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888" tIns="129888" rIns="129888" bIns="129888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Yard Hydrant-The same as regular Fire Hydrants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04A542F-CE21-4307-B99D-307463DFFFBC}"/>
              </a:ext>
            </a:extLst>
          </p:cNvPr>
          <p:cNvSpPr/>
          <p:nvPr/>
        </p:nvSpPr>
        <p:spPr>
          <a:xfrm>
            <a:off x="3895725" y="5178537"/>
            <a:ext cx="4885203" cy="1099800"/>
          </a:xfrm>
          <a:custGeom>
            <a:avLst/>
            <a:gdLst>
              <a:gd name="connsiteX0" fmla="*/ 0 w 4885203"/>
              <a:gd name="connsiteY0" fmla="*/ 183304 h 1099800"/>
              <a:gd name="connsiteX1" fmla="*/ 183304 w 4885203"/>
              <a:gd name="connsiteY1" fmla="*/ 0 h 1099800"/>
              <a:gd name="connsiteX2" fmla="*/ 4701899 w 4885203"/>
              <a:gd name="connsiteY2" fmla="*/ 0 h 1099800"/>
              <a:gd name="connsiteX3" fmla="*/ 4885203 w 4885203"/>
              <a:gd name="connsiteY3" fmla="*/ 183304 h 1099800"/>
              <a:gd name="connsiteX4" fmla="*/ 4885203 w 4885203"/>
              <a:gd name="connsiteY4" fmla="*/ 916496 h 1099800"/>
              <a:gd name="connsiteX5" fmla="*/ 4701899 w 4885203"/>
              <a:gd name="connsiteY5" fmla="*/ 1099800 h 1099800"/>
              <a:gd name="connsiteX6" fmla="*/ 183304 w 4885203"/>
              <a:gd name="connsiteY6" fmla="*/ 1099800 h 1099800"/>
              <a:gd name="connsiteX7" fmla="*/ 0 w 4885203"/>
              <a:gd name="connsiteY7" fmla="*/ 916496 h 1099800"/>
              <a:gd name="connsiteX8" fmla="*/ 0 w 4885203"/>
              <a:gd name="connsiteY8" fmla="*/ 183304 h 109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1099800">
                <a:moveTo>
                  <a:pt x="0" y="183304"/>
                </a:moveTo>
                <a:cubicBezTo>
                  <a:pt x="0" y="82068"/>
                  <a:pt x="82068" y="0"/>
                  <a:pt x="183304" y="0"/>
                </a:cubicBezTo>
                <a:lnTo>
                  <a:pt x="4701899" y="0"/>
                </a:lnTo>
                <a:cubicBezTo>
                  <a:pt x="4803135" y="0"/>
                  <a:pt x="4885203" y="82068"/>
                  <a:pt x="4885203" y="183304"/>
                </a:cubicBezTo>
                <a:lnTo>
                  <a:pt x="4885203" y="916496"/>
                </a:lnTo>
                <a:cubicBezTo>
                  <a:pt x="4885203" y="1017732"/>
                  <a:pt x="4803135" y="1099800"/>
                  <a:pt x="4701899" y="1099800"/>
                </a:cubicBezTo>
                <a:lnTo>
                  <a:pt x="183304" y="1099800"/>
                </a:lnTo>
                <a:cubicBezTo>
                  <a:pt x="82068" y="1099800"/>
                  <a:pt x="0" y="1017732"/>
                  <a:pt x="0" y="916496"/>
                </a:cubicBezTo>
                <a:lnTo>
                  <a:pt x="0" y="18330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455363"/>
              <a:satOff val="-83928"/>
              <a:lumOff val="8628"/>
              <a:alphaOff val="0"/>
            </a:schemeClr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9888" tIns="129888" rIns="129888" bIns="129888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Hose House-House fire hose and hydrant inside the building</a:t>
            </a:r>
          </a:p>
        </p:txBody>
      </p:sp>
    </p:spTree>
    <p:extLst>
      <p:ext uri="{BB962C8B-B14F-4D97-AF65-F5344CB8AC3E}">
        <p14:creationId xmlns:p14="http://schemas.microsoft.com/office/powerpoint/2010/main" val="151191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154" name="Title 1">
            <a:extLst>
              <a:ext uri="{FF2B5EF4-FFF2-40B4-BE49-F238E27FC236}">
                <a16:creationId xmlns:a16="http://schemas.microsoft.com/office/drawing/2014/main" id="{BDC2AB1D-D113-48A1-BDAC-CF06FA3F9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Fire Extinguishers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A403F4C-5355-4D83-BFCA-6C31985602C8}"/>
              </a:ext>
            </a:extLst>
          </p:cNvPr>
          <p:cNvGrpSpPr/>
          <p:nvPr/>
        </p:nvGrpSpPr>
        <p:grpSpPr>
          <a:xfrm>
            <a:off x="3895725" y="1427305"/>
            <a:ext cx="4885203" cy="1765627"/>
            <a:chOff x="3895725" y="1427305"/>
            <a:chExt cx="4885203" cy="1765627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F8338D9C-3ECC-41CF-B70C-5A43425F11FA}"/>
                </a:ext>
              </a:extLst>
            </p:cNvPr>
            <p:cNvSpPr/>
            <p:nvPr/>
          </p:nvSpPr>
          <p:spPr>
            <a:xfrm>
              <a:off x="3895725" y="1427305"/>
              <a:ext cx="4885203" cy="176562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ectangle 8" descr="Scientist">
              <a:extLst>
                <a:ext uri="{FF2B5EF4-FFF2-40B4-BE49-F238E27FC236}">
                  <a16:creationId xmlns:a16="http://schemas.microsoft.com/office/drawing/2014/main" id="{AC315248-073C-41D8-AF7A-27538C39CD26}"/>
                </a:ext>
              </a:extLst>
            </p:cNvPr>
            <p:cNvSpPr/>
            <p:nvPr/>
          </p:nvSpPr>
          <p:spPr>
            <a:xfrm>
              <a:off x="4429827" y="1824571"/>
              <a:ext cx="971095" cy="971095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78D4308-4840-43E0-9F4C-948C4919D740}"/>
                </a:ext>
              </a:extLst>
            </p:cNvPr>
            <p:cNvSpPr/>
            <p:nvPr/>
          </p:nvSpPr>
          <p:spPr>
            <a:xfrm>
              <a:off x="5935025" y="1427305"/>
              <a:ext cx="2845902" cy="1765627"/>
            </a:xfrm>
            <a:custGeom>
              <a:avLst/>
              <a:gdLst>
                <a:gd name="connsiteX0" fmla="*/ 0 w 2845902"/>
                <a:gd name="connsiteY0" fmla="*/ 0 h 1765627"/>
                <a:gd name="connsiteX1" fmla="*/ 2845902 w 2845902"/>
                <a:gd name="connsiteY1" fmla="*/ 0 h 1765627"/>
                <a:gd name="connsiteX2" fmla="*/ 2845902 w 2845902"/>
                <a:gd name="connsiteY2" fmla="*/ 1765627 h 1765627"/>
                <a:gd name="connsiteX3" fmla="*/ 0 w 2845902"/>
                <a:gd name="connsiteY3" fmla="*/ 1765627 h 1765627"/>
                <a:gd name="connsiteX4" fmla="*/ 0 w 2845902"/>
                <a:gd name="connsiteY4" fmla="*/ 0 h 176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45902" h="1765627">
                  <a:moveTo>
                    <a:pt x="0" y="0"/>
                  </a:moveTo>
                  <a:lnTo>
                    <a:pt x="2845902" y="0"/>
                  </a:lnTo>
                  <a:lnTo>
                    <a:pt x="2845902" y="1765627"/>
                  </a:lnTo>
                  <a:lnTo>
                    <a:pt x="0" y="176562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6862" tIns="186862" rIns="186862" bIns="186862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May be filled with Water, Foam, Carbon Dioxide, or dry chemicals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BF99E9A-DFCA-40CE-9ADE-3A6EE39BC7C0}"/>
              </a:ext>
            </a:extLst>
          </p:cNvPr>
          <p:cNvGrpSpPr/>
          <p:nvPr/>
        </p:nvGrpSpPr>
        <p:grpSpPr>
          <a:xfrm>
            <a:off x="3895725" y="3634340"/>
            <a:ext cx="4885203" cy="1765627"/>
            <a:chOff x="3895725" y="3634340"/>
            <a:chExt cx="4885203" cy="1765627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1B1C4170-8498-485A-97F7-02452FC904EC}"/>
                </a:ext>
              </a:extLst>
            </p:cNvPr>
            <p:cNvSpPr/>
            <p:nvPr/>
          </p:nvSpPr>
          <p:spPr>
            <a:xfrm>
              <a:off x="3895725" y="3634340"/>
              <a:ext cx="4885203" cy="176562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 descr="Firefighter">
              <a:extLst>
                <a:ext uri="{FF2B5EF4-FFF2-40B4-BE49-F238E27FC236}">
                  <a16:creationId xmlns:a16="http://schemas.microsoft.com/office/drawing/2014/main" id="{A2E436BB-C4F4-41A4-BB77-498C16C15DA0}"/>
                </a:ext>
              </a:extLst>
            </p:cNvPr>
            <p:cNvSpPr/>
            <p:nvPr/>
          </p:nvSpPr>
          <p:spPr>
            <a:xfrm>
              <a:off x="4429827" y="4031606"/>
              <a:ext cx="971095" cy="971095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28F1E28-4E99-45F2-ACDB-8F30EF2DC48C}"/>
                </a:ext>
              </a:extLst>
            </p:cNvPr>
            <p:cNvSpPr/>
            <p:nvPr/>
          </p:nvSpPr>
          <p:spPr>
            <a:xfrm>
              <a:off x="5935025" y="3634340"/>
              <a:ext cx="2845902" cy="1765627"/>
            </a:xfrm>
            <a:custGeom>
              <a:avLst/>
              <a:gdLst>
                <a:gd name="connsiteX0" fmla="*/ 0 w 2845902"/>
                <a:gd name="connsiteY0" fmla="*/ 0 h 1765627"/>
                <a:gd name="connsiteX1" fmla="*/ 2845902 w 2845902"/>
                <a:gd name="connsiteY1" fmla="*/ 0 h 1765627"/>
                <a:gd name="connsiteX2" fmla="*/ 2845902 w 2845902"/>
                <a:gd name="connsiteY2" fmla="*/ 1765627 h 1765627"/>
                <a:gd name="connsiteX3" fmla="*/ 0 w 2845902"/>
                <a:gd name="connsiteY3" fmla="*/ 1765627 h 1765627"/>
                <a:gd name="connsiteX4" fmla="*/ 0 w 2845902"/>
                <a:gd name="connsiteY4" fmla="*/ 0 h 176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45902" h="1765627">
                  <a:moveTo>
                    <a:pt x="0" y="0"/>
                  </a:moveTo>
                  <a:lnTo>
                    <a:pt x="2845902" y="0"/>
                  </a:lnTo>
                  <a:lnTo>
                    <a:pt x="2845902" y="1765627"/>
                  </a:lnTo>
                  <a:lnTo>
                    <a:pt x="0" y="176562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6862" tIns="186862" rIns="186862" bIns="186862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/>
                <a:t>Classified by the types of fires they will extinguish “A,B,C,D or K”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0178" name="Title 1">
            <a:extLst>
              <a:ext uri="{FF2B5EF4-FFF2-40B4-BE49-F238E27FC236}">
                <a16:creationId xmlns:a16="http://schemas.microsoft.com/office/drawing/2014/main" id="{6F02BD81-CFFF-470E-A18B-DDF0C0558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pPr algn="ctr"/>
            <a:r>
              <a:rPr lang="en-US" altLang="en-US" dirty="0">
                <a:solidFill>
                  <a:srgbClr val="FFFFFF"/>
                </a:solidFill>
              </a:rPr>
              <a:t>Type “A”  Extinguishers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02800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217DF3-0660-4223-95C2-07F831F86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5" y="2809916"/>
            <a:ext cx="1428753" cy="1239043"/>
          </a:xfrm>
          <a:prstGeom prst="rect">
            <a:avLst/>
          </a:prstGeom>
        </p:spPr>
      </p:pic>
      <p:sp>
        <p:nvSpPr>
          <p:cNvPr id="89" name="Rectangle 88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78752D1E-9F6B-42C6-9A1D-68739727B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altLang="en-US" sz="1700" dirty="0"/>
          </a:p>
          <a:p>
            <a:r>
              <a:rPr lang="en-US" altLang="en-US" sz="2000" dirty="0"/>
              <a:t> Remember Class “A” fires leave </a:t>
            </a:r>
            <a:r>
              <a:rPr lang="en-US" altLang="en-US" sz="2000" b="1" u="sng" dirty="0"/>
              <a:t>A</a:t>
            </a:r>
            <a:r>
              <a:rPr lang="en-US" altLang="en-US" sz="2000" dirty="0"/>
              <a:t>shes</a:t>
            </a:r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Ordinary combustible materials such as:</a:t>
            </a:r>
          </a:p>
          <a:p>
            <a:pPr lvl="1"/>
            <a:r>
              <a:rPr lang="en-US" altLang="en-US" sz="2000" dirty="0"/>
              <a:t>Paper</a:t>
            </a:r>
          </a:p>
          <a:p>
            <a:pPr lvl="1"/>
            <a:r>
              <a:rPr lang="en-US" altLang="en-US" sz="2000" dirty="0"/>
              <a:t>Wood</a:t>
            </a:r>
          </a:p>
          <a:p>
            <a:pPr lvl="1"/>
            <a:r>
              <a:rPr lang="en-US" altLang="en-US" sz="2000" dirty="0"/>
              <a:t>Leaves, etc.</a:t>
            </a:r>
          </a:p>
          <a:p>
            <a:pPr marL="342900" lvl="1" indent="0">
              <a:buNone/>
            </a:pPr>
            <a:endParaRPr lang="en-US" altLang="en-US" sz="1700" dirty="0"/>
          </a:p>
          <a:p>
            <a:pPr marL="342900" lvl="1" indent="0">
              <a:buNone/>
            </a:pPr>
            <a:endParaRPr lang="en-US" altLang="en-US" sz="17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1202" name="Title 1">
            <a:extLst>
              <a:ext uri="{FF2B5EF4-FFF2-40B4-BE49-F238E27FC236}">
                <a16:creationId xmlns:a16="http://schemas.microsoft.com/office/drawing/2014/main" id="{4C49F7FB-76D9-4075-9C10-08E0CDBE0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pPr algn="ctr"/>
            <a:r>
              <a:rPr lang="en-US" altLang="en-US" dirty="0">
                <a:solidFill>
                  <a:srgbClr val="FFFFFF"/>
                </a:solidFill>
              </a:rPr>
              <a:t>Type “B”  Extinguishers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FC010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19D6F3-6EDB-4BF8-8046-896B4ACF0E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5" y="2715061"/>
            <a:ext cx="1428753" cy="1428753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1203" name="Content Placeholder 2">
            <a:extLst>
              <a:ext uri="{FF2B5EF4-FFF2-40B4-BE49-F238E27FC236}">
                <a16:creationId xmlns:a16="http://schemas.microsoft.com/office/drawing/2014/main" id="{04C0563A-7685-4C36-9B8E-66662BE9D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r>
              <a:rPr lang="en-US" altLang="en-US" sz="2000" dirty="0"/>
              <a:t>Remember Class “B” – Things that </a:t>
            </a:r>
            <a:r>
              <a:rPr lang="en-US" altLang="en-US" sz="2000" b="1" u="sng" dirty="0"/>
              <a:t>B</a:t>
            </a:r>
            <a:r>
              <a:rPr lang="en-US" altLang="en-US" sz="2000" dirty="0"/>
              <a:t>oil</a:t>
            </a:r>
          </a:p>
          <a:p>
            <a:pPr lvl="1"/>
            <a:r>
              <a:rPr lang="en-US" altLang="en-US" sz="2000" dirty="0"/>
              <a:t>Liquids</a:t>
            </a:r>
          </a:p>
          <a:p>
            <a:pPr lvl="2"/>
            <a:r>
              <a:rPr lang="en-US" altLang="en-US" sz="2000" dirty="0"/>
              <a:t>Gasoline</a:t>
            </a:r>
          </a:p>
          <a:p>
            <a:pPr lvl="2"/>
            <a:r>
              <a:rPr lang="en-US" altLang="en-US" sz="2000" dirty="0"/>
              <a:t>Tar</a:t>
            </a:r>
          </a:p>
          <a:p>
            <a:pPr lvl="2"/>
            <a:r>
              <a:rPr lang="en-US" altLang="en-US" sz="2000" dirty="0"/>
              <a:t>Oils</a:t>
            </a:r>
          </a:p>
          <a:p>
            <a:pPr lvl="2"/>
            <a:r>
              <a:rPr lang="en-US" altLang="en-US" sz="2000" dirty="0"/>
              <a:t>Oil based paints</a:t>
            </a:r>
          </a:p>
          <a:p>
            <a:endParaRPr lang="en-US" altLang="en-US" sz="2000" dirty="0"/>
          </a:p>
          <a:p>
            <a:r>
              <a:rPr lang="en-US" altLang="en-US" sz="2000" dirty="0"/>
              <a:t>Class “B” extinguisher can be used on Class “A” fires</a:t>
            </a:r>
          </a:p>
          <a:p>
            <a:endParaRPr lang="en-US" altLang="en-US" sz="2300" dirty="0"/>
          </a:p>
          <a:p>
            <a:pPr marL="342900" lvl="1" indent="0">
              <a:buNone/>
            </a:pPr>
            <a:endParaRPr lang="en-US" altLang="en-US" sz="17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35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2226" name="Title 1">
            <a:extLst>
              <a:ext uri="{FF2B5EF4-FFF2-40B4-BE49-F238E27FC236}">
                <a16:creationId xmlns:a16="http://schemas.microsoft.com/office/drawing/2014/main" id="{A6C877D9-F50B-453A-9771-B6C21D6A1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pPr algn="ctr"/>
            <a:r>
              <a:rPr lang="en-US" altLang="en-US" dirty="0">
                <a:solidFill>
                  <a:srgbClr val="FFFFFF"/>
                </a:solidFill>
              </a:rPr>
              <a:t>Type “C”  Extinguishers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0204FD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1AFC7D-EA4A-462B-AC75-A4B80C90B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5" y="2685837"/>
            <a:ext cx="1428753" cy="1487201"/>
          </a:xfrm>
          <a:prstGeom prst="rect">
            <a:avLst/>
          </a:prstGeom>
        </p:spPr>
      </p:pic>
      <p:sp>
        <p:nvSpPr>
          <p:cNvPr id="140" name="Rectangle 139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BCB713A5-30CA-4413-9229-746AB02E1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endParaRPr lang="en-US" altLang="en-US" sz="1700" dirty="0"/>
          </a:p>
          <a:p>
            <a:r>
              <a:rPr lang="en-US" altLang="en-US" sz="2000" dirty="0"/>
              <a:t>Remember Class “C”-Things with </a:t>
            </a:r>
            <a:r>
              <a:rPr lang="en-US" altLang="en-US" sz="2000" b="1" u="sng" dirty="0"/>
              <a:t>C</a:t>
            </a:r>
            <a:r>
              <a:rPr lang="en-US" altLang="en-US" sz="2000" dirty="0"/>
              <a:t>urrent</a:t>
            </a:r>
          </a:p>
          <a:p>
            <a:pPr lvl="1"/>
            <a:r>
              <a:rPr lang="en-US" altLang="en-US" sz="2000" dirty="0"/>
              <a:t>Electrical</a:t>
            </a:r>
          </a:p>
          <a:p>
            <a:pPr lvl="1"/>
            <a:endParaRPr lang="en-US" altLang="en-US" sz="2000" dirty="0"/>
          </a:p>
          <a:p>
            <a:r>
              <a:rPr lang="en-US" altLang="en-US" sz="2000" dirty="0"/>
              <a:t>Class “C” Extinguisher can be used on Class “A” and “B” fires.</a:t>
            </a:r>
          </a:p>
          <a:p>
            <a:pPr marL="342900" lvl="1" indent="0">
              <a:buNone/>
            </a:pPr>
            <a:endParaRPr lang="en-US" altLang="en-US" sz="1700" dirty="0"/>
          </a:p>
          <a:p>
            <a:pPr marL="342900" lvl="1" indent="0">
              <a:buNone/>
            </a:pPr>
            <a:endParaRPr lang="en-US" altLang="en-US" sz="1700" dirty="0"/>
          </a:p>
          <a:p>
            <a:pPr lvl="1"/>
            <a:endParaRPr lang="en-US" altLang="en-US" sz="1700" dirty="0"/>
          </a:p>
          <a:p>
            <a:pPr lvl="1"/>
            <a:endParaRPr lang="en-US" altLang="en-US" sz="1700" dirty="0"/>
          </a:p>
          <a:p>
            <a:pPr lvl="1"/>
            <a:endParaRPr lang="en-US" altLang="en-US" sz="17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4274" name="Title 1">
            <a:extLst>
              <a:ext uri="{FF2B5EF4-FFF2-40B4-BE49-F238E27FC236}">
                <a16:creationId xmlns:a16="http://schemas.microsoft.com/office/drawing/2014/main" id="{BCBA809F-3345-4E7D-9E9A-E855A48A6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Class “D” Fires Extinguisher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FAFA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1" descr="A drawing of a person&#10;&#10;Description generated with high confidence">
            <a:extLst>
              <a:ext uri="{FF2B5EF4-FFF2-40B4-BE49-F238E27FC236}">
                <a16:creationId xmlns:a16="http://schemas.microsoft.com/office/drawing/2014/main" id="{7B7E1EFF-E039-4C17-8F9B-20BF041A6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5" y="2715061"/>
            <a:ext cx="1428753" cy="1428753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BF4CB78D-41ED-48AE-A02D-CA90EA311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r>
              <a:rPr lang="en-US" altLang="en-US" sz="2000" dirty="0"/>
              <a:t>Remember Class “D”-Things that </a:t>
            </a:r>
            <a:r>
              <a:rPr lang="en-US" altLang="en-US" sz="2000" b="1" u="sng" dirty="0"/>
              <a:t>D</a:t>
            </a:r>
            <a:r>
              <a:rPr lang="en-US" altLang="en-US" sz="2000" dirty="0"/>
              <a:t>ent when hit with a hammer.</a:t>
            </a:r>
          </a:p>
          <a:p>
            <a:endParaRPr lang="en-US" altLang="en-US" sz="2000" dirty="0"/>
          </a:p>
          <a:p>
            <a:r>
              <a:rPr lang="en-US" altLang="en-US" sz="2000" dirty="0"/>
              <a:t>These are combustible metals such as magnesium</a:t>
            </a:r>
          </a:p>
          <a:p>
            <a:endParaRPr lang="en-US" altLang="en-US" sz="2000" dirty="0"/>
          </a:p>
          <a:p>
            <a:r>
              <a:rPr lang="en-US" altLang="en-US" sz="2000" dirty="0"/>
              <a:t>Class “D” Extinguishers can be used on Class “A”, “B”, and “C” fires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EE733B-00AB-43AE-BEF6-7DEB7300E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400" dirty="0">
                <a:solidFill>
                  <a:srgbClr val="FFFFFF"/>
                </a:solidFill>
              </a:rPr>
              <a:t>Purpose of Patrol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FFF9DE7-C0D2-451B-9357-EF8AA31D71FF}"/>
              </a:ext>
            </a:extLst>
          </p:cNvPr>
          <p:cNvGrpSpPr/>
          <p:nvPr/>
        </p:nvGrpSpPr>
        <p:grpSpPr>
          <a:xfrm>
            <a:off x="3895725" y="470924"/>
            <a:ext cx="4885203" cy="983968"/>
            <a:chOff x="3895725" y="470924"/>
            <a:chExt cx="4885203" cy="983968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CFD8110-706A-4042-8854-DD90A93B59A3}"/>
                </a:ext>
              </a:extLst>
            </p:cNvPr>
            <p:cNvSpPr/>
            <p:nvPr/>
          </p:nvSpPr>
          <p:spPr>
            <a:xfrm>
              <a:off x="3895725" y="470924"/>
              <a:ext cx="4885203" cy="97937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ctangle 7" descr="Eyes">
              <a:extLst>
                <a:ext uri="{FF2B5EF4-FFF2-40B4-BE49-F238E27FC236}">
                  <a16:creationId xmlns:a16="http://schemas.microsoft.com/office/drawing/2014/main" id="{CFC9F238-8C4D-4966-B8E5-19443F69A575}"/>
                </a:ext>
              </a:extLst>
            </p:cNvPr>
            <p:cNvSpPr/>
            <p:nvPr/>
          </p:nvSpPr>
          <p:spPr>
            <a:xfrm>
              <a:off x="4191984" y="679737"/>
              <a:ext cx="538654" cy="538654"/>
            </a:xfrm>
            <a:prstGeom prst="rect">
              <a:avLst/>
            </a:prstGeom>
            <a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6E1BDFD-7D16-4304-B73D-87F45460A575}"/>
                </a:ext>
              </a:extLst>
            </p:cNvPr>
            <p:cNvSpPr/>
            <p:nvPr/>
          </p:nvSpPr>
          <p:spPr>
            <a:xfrm>
              <a:off x="5026899" y="475521"/>
              <a:ext cx="3754028" cy="979371"/>
            </a:xfrm>
            <a:custGeom>
              <a:avLst/>
              <a:gdLst>
                <a:gd name="connsiteX0" fmla="*/ 0 w 3754028"/>
                <a:gd name="connsiteY0" fmla="*/ 0 h 979371"/>
                <a:gd name="connsiteX1" fmla="*/ 3754028 w 3754028"/>
                <a:gd name="connsiteY1" fmla="*/ 0 h 979371"/>
                <a:gd name="connsiteX2" fmla="*/ 3754028 w 3754028"/>
                <a:gd name="connsiteY2" fmla="*/ 979371 h 979371"/>
                <a:gd name="connsiteX3" fmla="*/ 0 w 3754028"/>
                <a:gd name="connsiteY3" fmla="*/ 979371 h 979371"/>
                <a:gd name="connsiteX4" fmla="*/ 0 w 3754028"/>
                <a:gd name="connsiteY4" fmla="*/ 0 h 9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4028" h="979371">
                  <a:moveTo>
                    <a:pt x="0" y="0"/>
                  </a:moveTo>
                  <a:lnTo>
                    <a:pt x="3754028" y="0"/>
                  </a:lnTo>
                  <a:lnTo>
                    <a:pt x="3754028" y="979371"/>
                  </a:lnTo>
                  <a:lnTo>
                    <a:pt x="0" y="9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3650" tIns="103650" rIns="103650" bIns="10365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kern="1200" dirty="0"/>
                <a:t>Observation and perception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41F49CC-FD8F-48E3-BD55-D6F7E8977139}"/>
              </a:ext>
            </a:extLst>
          </p:cNvPr>
          <p:cNvGrpSpPr/>
          <p:nvPr/>
        </p:nvGrpSpPr>
        <p:grpSpPr>
          <a:xfrm>
            <a:off x="3895725" y="1640301"/>
            <a:ext cx="4885203" cy="995511"/>
            <a:chOff x="3895725" y="1683596"/>
            <a:chExt cx="4885203" cy="995511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81B4DC9A-7F16-41CD-B57A-76C7BCD5D548}"/>
                </a:ext>
              </a:extLst>
            </p:cNvPr>
            <p:cNvSpPr/>
            <p:nvPr/>
          </p:nvSpPr>
          <p:spPr>
            <a:xfrm>
              <a:off x="3895725" y="1683596"/>
              <a:ext cx="4885203" cy="97937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 descr="Head with Gears">
              <a:extLst>
                <a:ext uri="{FF2B5EF4-FFF2-40B4-BE49-F238E27FC236}">
                  <a16:creationId xmlns:a16="http://schemas.microsoft.com/office/drawing/2014/main" id="{7920908D-7BB4-4332-867D-DE0CE6AC0DFF}"/>
                </a:ext>
              </a:extLst>
            </p:cNvPr>
            <p:cNvSpPr/>
            <p:nvPr/>
          </p:nvSpPr>
          <p:spPr>
            <a:xfrm>
              <a:off x="4191984" y="1903951"/>
              <a:ext cx="538654" cy="538654"/>
            </a:xfrm>
            <a:prstGeom prst="rect">
              <a:avLst/>
            </a:prstGeom>
            <a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1689636"/>
                <a:satOff val="-4355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BAD48B4-6BE5-45C6-BB47-2BC9A9AC2AE3}"/>
                </a:ext>
              </a:extLst>
            </p:cNvPr>
            <p:cNvSpPr/>
            <p:nvPr/>
          </p:nvSpPr>
          <p:spPr>
            <a:xfrm>
              <a:off x="5026899" y="1699736"/>
              <a:ext cx="3754028" cy="979371"/>
            </a:xfrm>
            <a:custGeom>
              <a:avLst/>
              <a:gdLst>
                <a:gd name="connsiteX0" fmla="*/ 0 w 3754028"/>
                <a:gd name="connsiteY0" fmla="*/ 0 h 979371"/>
                <a:gd name="connsiteX1" fmla="*/ 3754028 w 3754028"/>
                <a:gd name="connsiteY1" fmla="*/ 0 h 979371"/>
                <a:gd name="connsiteX2" fmla="*/ 3754028 w 3754028"/>
                <a:gd name="connsiteY2" fmla="*/ 979371 h 979371"/>
                <a:gd name="connsiteX3" fmla="*/ 0 w 3754028"/>
                <a:gd name="connsiteY3" fmla="*/ 979371 h 979371"/>
                <a:gd name="connsiteX4" fmla="*/ 0 w 3754028"/>
                <a:gd name="connsiteY4" fmla="*/ 0 h 9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4028" h="979371">
                  <a:moveTo>
                    <a:pt x="0" y="0"/>
                  </a:moveTo>
                  <a:lnTo>
                    <a:pt x="3754028" y="0"/>
                  </a:lnTo>
                  <a:lnTo>
                    <a:pt x="3754028" y="979371"/>
                  </a:lnTo>
                  <a:lnTo>
                    <a:pt x="0" y="9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3650" tIns="103650" rIns="103650" bIns="10365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kern="1200" dirty="0"/>
                <a:t>Gain Knowledge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029DC17-AD76-40B3-B839-7B167805B4FA}"/>
              </a:ext>
            </a:extLst>
          </p:cNvPr>
          <p:cNvGrpSpPr/>
          <p:nvPr/>
        </p:nvGrpSpPr>
        <p:grpSpPr>
          <a:xfrm>
            <a:off x="3907269" y="2857810"/>
            <a:ext cx="4885203" cy="1023864"/>
            <a:chOff x="3907269" y="2857810"/>
            <a:chExt cx="4885203" cy="1023864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884C8D9-6C16-4A7E-B993-BC0EB7D8CF0F}"/>
                </a:ext>
              </a:extLst>
            </p:cNvPr>
            <p:cNvSpPr/>
            <p:nvPr/>
          </p:nvSpPr>
          <p:spPr>
            <a:xfrm>
              <a:off x="3907269" y="2857810"/>
              <a:ext cx="4885203" cy="97937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 descr="Needle">
              <a:extLst>
                <a:ext uri="{FF2B5EF4-FFF2-40B4-BE49-F238E27FC236}">
                  <a16:creationId xmlns:a16="http://schemas.microsoft.com/office/drawing/2014/main" id="{3F028374-6952-4CAB-BD0E-EFCE4FFAEDFA}"/>
                </a:ext>
              </a:extLst>
            </p:cNvPr>
            <p:cNvSpPr/>
            <p:nvPr/>
          </p:nvSpPr>
          <p:spPr>
            <a:xfrm>
              <a:off x="4203528" y="3106518"/>
              <a:ext cx="538654" cy="538654"/>
            </a:xfrm>
            <a:prstGeom prst="rect">
              <a:avLst/>
            </a:prstGeom>
            <a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3379271"/>
                <a:satOff val="-8710"/>
                <a:lumOff val="-588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7DF45B1-F5B9-4CDA-9E29-53548D57391F}"/>
                </a:ext>
              </a:extLst>
            </p:cNvPr>
            <p:cNvSpPr/>
            <p:nvPr/>
          </p:nvSpPr>
          <p:spPr>
            <a:xfrm>
              <a:off x="5038443" y="2902303"/>
              <a:ext cx="3754028" cy="979371"/>
            </a:xfrm>
            <a:custGeom>
              <a:avLst/>
              <a:gdLst>
                <a:gd name="connsiteX0" fmla="*/ 0 w 3754028"/>
                <a:gd name="connsiteY0" fmla="*/ 0 h 979371"/>
                <a:gd name="connsiteX1" fmla="*/ 3754028 w 3754028"/>
                <a:gd name="connsiteY1" fmla="*/ 0 h 979371"/>
                <a:gd name="connsiteX2" fmla="*/ 3754028 w 3754028"/>
                <a:gd name="connsiteY2" fmla="*/ 979371 h 979371"/>
                <a:gd name="connsiteX3" fmla="*/ 0 w 3754028"/>
                <a:gd name="connsiteY3" fmla="*/ 979371 h 979371"/>
                <a:gd name="connsiteX4" fmla="*/ 0 w 3754028"/>
                <a:gd name="connsiteY4" fmla="*/ 0 h 9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4028" h="979371">
                  <a:moveTo>
                    <a:pt x="0" y="0"/>
                  </a:moveTo>
                  <a:lnTo>
                    <a:pt x="3754028" y="0"/>
                  </a:lnTo>
                  <a:lnTo>
                    <a:pt x="3754028" y="979371"/>
                  </a:lnTo>
                  <a:lnTo>
                    <a:pt x="0" y="9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3650" tIns="103650" rIns="103650" bIns="10365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kern="1200" dirty="0"/>
                <a:t>Prevention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11E90BB-379A-4416-BCB5-EDF4EEB50576}"/>
              </a:ext>
            </a:extLst>
          </p:cNvPr>
          <p:cNvGrpSpPr/>
          <p:nvPr/>
        </p:nvGrpSpPr>
        <p:grpSpPr>
          <a:xfrm>
            <a:off x="3895725" y="4103672"/>
            <a:ext cx="4885203" cy="1007724"/>
            <a:chOff x="3895725" y="4103672"/>
            <a:chExt cx="4885203" cy="1007724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A0E7EE9D-3CD8-4280-86C5-819724BA36EC}"/>
                </a:ext>
              </a:extLst>
            </p:cNvPr>
            <p:cNvSpPr/>
            <p:nvPr/>
          </p:nvSpPr>
          <p:spPr>
            <a:xfrm>
              <a:off x="3895725" y="4103672"/>
              <a:ext cx="4885203" cy="97937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 descr="Checkmark">
              <a:extLst>
                <a:ext uri="{FF2B5EF4-FFF2-40B4-BE49-F238E27FC236}">
                  <a16:creationId xmlns:a16="http://schemas.microsoft.com/office/drawing/2014/main" id="{52E10DA4-6782-403A-9276-8265E30E1E49}"/>
                </a:ext>
              </a:extLst>
            </p:cNvPr>
            <p:cNvSpPr/>
            <p:nvPr/>
          </p:nvSpPr>
          <p:spPr>
            <a:xfrm>
              <a:off x="4191984" y="4352380"/>
              <a:ext cx="538654" cy="538654"/>
            </a:xfrm>
            <a:prstGeom prst="rect">
              <a:avLst/>
            </a:prstGeom>
            <a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5068907"/>
                <a:satOff val="-13064"/>
                <a:lumOff val="-882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51EF44C-06BF-4050-B6C5-B10B76853A7F}"/>
                </a:ext>
              </a:extLst>
            </p:cNvPr>
            <p:cNvSpPr/>
            <p:nvPr/>
          </p:nvSpPr>
          <p:spPr>
            <a:xfrm>
              <a:off x="5026899" y="4132025"/>
              <a:ext cx="3754028" cy="979371"/>
            </a:xfrm>
            <a:custGeom>
              <a:avLst/>
              <a:gdLst>
                <a:gd name="connsiteX0" fmla="*/ 0 w 3754028"/>
                <a:gd name="connsiteY0" fmla="*/ 0 h 979371"/>
                <a:gd name="connsiteX1" fmla="*/ 3754028 w 3754028"/>
                <a:gd name="connsiteY1" fmla="*/ 0 h 979371"/>
                <a:gd name="connsiteX2" fmla="*/ 3754028 w 3754028"/>
                <a:gd name="connsiteY2" fmla="*/ 979371 h 979371"/>
                <a:gd name="connsiteX3" fmla="*/ 0 w 3754028"/>
                <a:gd name="connsiteY3" fmla="*/ 979371 h 979371"/>
                <a:gd name="connsiteX4" fmla="*/ 0 w 3754028"/>
                <a:gd name="connsiteY4" fmla="*/ 0 h 9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4028" h="979371">
                  <a:moveTo>
                    <a:pt x="0" y="0"/>
                  </a:moveTo>
                  <a:lnTo>
                    <a:pt x="3754028" y="0"/>
                  </a:lnTo>
                  <a:lnTo>
                    <a:pt x="3754028" y="979371"/>
                  </a:lnTo>
                  <a:lnTo>
                    <a:pt x="0" y="9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3650" tIns="103650" rIns="103650" bIns="10365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kern="1200" dirty="0"/>
                <a:t>Corrective Action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A9999C3-8286-4CBB-A46B-735E899C42AD}"/>
              </a:ext>
            </a:extLst>
          </p:cNvPr>
          <p:cNvGrpSpPr/>
          <p:nvPr/>
        </p:nvGrpSpPr>
        <p:grpSpPr>
          <a:xfrm>
            <a:off x="3895725" y="5327887"/>
            <a:ext cx="4885203" cy="1007724"/>
            <a:chOff x="3895725" y="5327887"/>
            <a:chExt cx="4885203" cy="1007724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CE9A7637-6021-43DF-9AC5-794A6FBB20B0}"/>
                </a:ext>
              </a:extLst>
            </p:cNvPr>
            <p:cNvSpPr/>
            <p:nvPr/>
          </p:nvSpPr>
          <p:spPr>
            <a:xfrm>
              <a:off x="3895725" y="5327887"/>
              <a:ext cx="4885203" cy="97937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ectangle 19" descr="Bar chart">
              <a:extLst>
                <a:ext uri="{FF2B5EF4-FFF2-40B4-BE49-F238E27FC236}">
                  <a16:creationId xmlns:a16="http://schemas.microsoft.com/office/drawing/2014/main" id="{B89AD522-01A0-461F-834F-2CE6D1B778D4}"/>
                </a:ext>
              </a:extLst>
            </p:cNvPr>
            <p:cNvSpPr/>
            <p:nvPr/>
          </p:nvSpPr>
          <p:spPr>
            <a:xfrm>
              <a:off x="4191984" y="5576595"/>
              <a:ext cx="538654" cy="538654"/>
            </a:xfrm>
            <a:prstGeom prst="rect">
              <a:avLst/>
            </a:prstGeom>
            <a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D072A1D-E732-4D49-BF5E-12AC8B9FD85F}"/>
                </a:ext>
              </a:extLst>
            </p:cNvPr>
            <p:cNvSpPr/>
            <p:nvPr/>
          </p:nvSpPr>
          <p:spPr>
            <a:xfrm>
              <a:off x="5026899" y="5356240"/>
              <a:ext cx="3754028" cy="979371"/>
            </a:xfrm>
            <a:custGeom>
              <a:avLst/>
              <a:gdLst>
                <a:gd name="connsiteX0" fmla="*/ 0 w 3754028"/>
                <a:gd name="connsiteY0" fmla="*/ 0 h 979371"/>
                <a:gd name="connsiteX1" fmla="*/ 3754028 w 3754028"/>
                <a:gd name="connsiteY1" fmla="*/ 0 h 979371"/>
                <a:gd name="connsiteX2" fmla="*/ 3754028 w 3754028"/>
                <a:gd name="connsiteY2" fmla="*/ 979371 h 979371"/>
                <a:gd name="connsiteX3" fmla="*/ 0 w 3754028"/>
                <a:gd name="connsiteY3" fmla="*/ 979371 h 979371"/>
                <a:gd name="connsiteX4" fmla="*/ 0 w 3754028"/>
                <a:gd name="connsiteY4" fmla="*/ 0 h 9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4028" h="979371">
                  <a:moveTo>
                    <a:pt x="0" y="0"/>
                  </a:moveTo>
                  <a:lnTo>
                    <a:pt x="3754028" y="0"/>
                  </a:lnTo>
                  <a:lnTo>
                    <a:pt x="3754028" y="979371"/>
                  </a:lnTo>
                  <a:lnTo>
                    <a:pt x="0" y="9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3650" tIns="103650" rIns="103650" bIns="103650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kern="1200" dirty="0"/>
                <a:t>Reporting</a:t>
              </a:r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0D764D-60EF-4B05-B1DC-EAF785859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Class “K” Fire Extinguisher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C57D64-81D2-4145-B689-B00D78710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5" y="2809916"/>
            <a:ext cx="1428753" cy="12390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AD83C-D305-438D-84DC-41971F50E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Remember Class “K”- Things found in the </a:t>
            </a:r>
            <a:r>
              <a:rPr lang="en-US" sz="2000" b="1" u="sng" dirty="0"/>
              <a:t>K</a:t>
            </a:r>
            <a:r>
              <a:rPr lang="en-US" sz="2000" dirty="0"/>
              <a:t>itchen</a:t>
            </a:r>
          </a:p>
          <a:p>
            <a:endParaRPr lang="en-US" sz="2000" dirty="0"/>
          </a:p>
          <a:p>
            <a:r>
              <a:rPr lang="en-US" sz="2000" dirty="0"/>
              <a:t>Cooking Oils and Animal Fats</a:t>
            </a:r>
          </a:p>
          <a:p>
            <a:endParaRPr lang="en-US" sz="1700" dirty="0"/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7057055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BD2A0D-77DD-476E-BB76-B2172A181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Fire Hazards-</a:t>
            </a: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What do I look for?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F6F5588-E7B1-499B-BA35-8E5A7807D419}"/>
              </a:ext>
            </a:extLst>
          </p:cNvPr>
          <p:cNvSpPr/>
          <p:nvPr/>
        </p:nvSpPr>
        <p:spPr>
          <a:xfrm>
            <a:off x="3895725" y="1669837"/>
            <a:ext cx="4885203" cy="455715"/>
          </a:xfrm>
          <a:custGeom>
            <a:avLst/>
            <a:gdLst>
              <a:gd name="connsiteX0" fmla="*/ 0 w 4885203"/>
              <a:gd name="connsiteY0" fmla="*/ 75954 h 455715"/>
              <a:gd name="connsiteX1" fmla="*/ 75954 w 4885203"/>
              <a:gd name="connsiteY1" fmla="*/ 0 h 455715"/>
              <a:gd name="connsiteX2" fmla="*/ 4809249 w 4885203"/>
              <a:gd name="connsiteY2" fmla="*/ 0 h 455715"/>
              <a:gd name="connsiteX3" fmla="*/ 4885203 w 4885203"/>
              <a:gd name="connsiteY3" fmla="*/ 75954 h 455715"/>
              <a:gd name="connsiteX4" fmla="*/ 4885203 w 4885203"/>
              <a:gd name="connsiteY4" fmla="*/ 379761 h 455715"/>
              <a:gd name="connsiteX5" fmla="*/ 4809249 w 4885203"/>
              <a:gd name="connsiteY5" fmla="*/ 455715 h 455715"/>
              <a:gd name="connsiteX6" fmla="*/ 75954 w 4885203"/>
              <a:gd name="connsiteY6" fmla="*/ 455715 h 455715"/>
              <a:gd name="connsiteX7" fmla="*/ 0 w 4885203"/>
              <a:gd name="connsiteY7" fmla="*/ 379761 h 455715"/>
              <a:gd name="connsiteX8" fmla="*/ 0 w 4885203"/>
              <a:gd name="connsiteY8" fmla="*/ 75954 h 45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455715">
                <a:moveTo>
                  <a:pt x="0" y="75954"/>
                </a:moveTo>
                <a:cubicBezTo>
                  <a:pt x="0" y="34006"/>
                  <a:pt x="34006" y="0"/>
                  <a:pt x="75954" y="0"/>
                </a:cubicBezTo>
                <a:lnTo>
                  <a:pt x="4809249" y="0"/>
                </a:lnTo>
                <a:cubicBezTo>
                  <a:pt x="4851197" y="0"/>
                  <a:pt x="4885203" y="34006"/>
                  <a:pt x="4885203" y="75954"/>
                </a:cubicBezTo>
                <a:lnTo>
                  <a:pt x="4885203" y="379761"/>
                </a:lnTo>
                <a:cubicBezTo>
                  <a:pt x="4885203" y="421709"/>
                  <a:pt x="4851197" y="455715"/>
                  <a:pt x="4809249" y="455715"/>
                </a:cubicBezTo>
                <a:lnTo>
                  <a:pt x="75954" y="455715"/>
                </a:lnTo>
                <a:cubicBezTo>
                  <a:pt x="34006" y="455715"/>
                  <a:pt x="0" y="421709"/>
                  <a:pt x="0" y="379761"/>
                </a:cubicBezTo>
                <a:lnTo>
                  <a:pt x="0" y="7595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636" tIns="94636" rIns="94636" bIns="94636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Violations of no smoking regulations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4E02845-BB3B-4719-B5DF-E3C6888B265C}"/>
              </a:ext>
            </a:extLst>
          </p:cNvPr>
          <p:cNvSpPr/>
          <p:nvPr/>
        </p:nvSpPr>
        <p:spPr>
          <a:xfrm>
            <a:off x="3895725" y="2180272"/>
            <a:ext cx="4885203" cy="455715"/>
          </a:xfrm>
          <a:custGeom>
            <a:avLst/>
            <a:gdLst>
              <a:gd name="connsiteX0" fmla="*/ 0 w 4885203"/>
              <a:gd name="connsiteY0" fmla="*/ 75954 h 455715"/>
              <a:gd name="connsiteX1" fmla="*/ 75954 w 4885203"/>
              <a:gd name="connsiteY1" fmla="*/ 0 h 455715"/>
              <a:gd name="connsiteX2" fmla="*/ 4809249 w 4885203"/>
              <a:gd name="connsiteY2" fmla="*/ 0 h 455715"/>
              <a:gd name="connsiteX3" fmla="*/ 4885203 w 4885203"/>
              <a:gd name="connsiteY3" fmla="*/ 75954 h 455715"/>
              <a:gd name="connsiteX4" fmla="*/ 4885203 w 4885203"/>
              <a:gd name="connsiteY4" fmla="*/ 379761 h 455715"/>
              <a:gd name="connsiteX5" fmla="*/ 4809249 w 4885203"/>
              <a:gd name="connsiteY5" fmla="*/ 455715 h 455715"/>
              <a:gd name="connsiteX6" fmla="*/ 75954 w 4885203"/>
              <a:gd name="connsiteY6" fmla="*/ 455715 h 455715"/>
              <a:gd name="connsiteX7" fmla="*/ 0 w 4885203"/>
              <a:gd name="connsiteY7" fmla="*/ 379761 h 455715"/>
              <a:gd name="connsiteX8" fmla="*/ 0 w 4885203"/>
              <a:gd name="connsiteY8" fmla="*/ 75954 h 45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455715">
                <a:moveTo>
                  <a:pt x="0" y="75954"/>
                </a:moveTo>
                <a:cubicBezTo>
                  <a:pt x="0" y="34006"/>
                  <a:pt x="34006" y="0"/>
                  <a:pt x="75954" y="0"/>
                </a:cubicBezTo>
                <a:lnTo>
                  <a:pt x="4809249" y="0"/>
                </a:lnTo>
                <a:cubicBezTo>
                  <a:pt x="4851197" y="0"/>
                  <a:pt x="4885203" y="34006"/>
                  <a:pt x="4885203" y="75954"/>
                </a:cubicBezTo>
                <a:lnTo>
                  <a:pt x="4885203" y="379761"/>
                </a:lnTo>
                <a:cubicBezTo>
                  <a:pt x="4885203" y="421709"/>
                  <a:pt x="4851197" y="455715"/>
                  <a:pt x="4809249" y="455715"/>
                </a:cubicBezTo>
                <a:lnTo>
                  <a:pt x="75954" y="455715"/>
                </a:lnTo>
                <a:cubicBezTo>
                  <a:pt x="34006" y="455715"/>
                  <a:pt x="0" y="421709"/>
                  <a:pt x="0" y="379761"/>
                </a:cubicBezTo>
                <a:lnTo>
                  <a:pt x="0" y="7595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126424"/>
              <a:satOff val="-2903"/>
              <a:lumOff val="-1961"/>
              <a:alphaOff val="0"/>
            </a:schemeClr>
          </a:fillRef>
          <a:effectRef idx="0">
            <a:schemeClr val="accent5">
              <a:hueOff val="-1126424"/>
              <a:satOff val="-2903"/>
              <a:lumOff val="-196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636" tIns="94636" rIns="94636" bIns="94636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Defective fire extinguishers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6F5FF2-05C1-41D0-B628-812942C7B909}"/>
              </a:ext>
            </a:extLst>
          </p:cNvPr>
          <p:cNvSpPr/>
          <p:nvPr/>
        </p:nvSpPr>
        <p:spPr>
          <a:xfrm>
            <a:off x="3895725" y="2690707"/>
            <a:ext cx="4885203" cy="455715"/>
          </a:xfrm>
          <a:custGeom>
            <a:avLst/>
            <a:gdLst>
              <a:gd name="connsiteX0" fmla="*/ 0 w 4885203"/>
              <a:gd name="connsiteY0" fmla="*/ 75954 h 455715"/>
              <a:gd name="connsiteX1" fmla="*/ 75954 w 4885203"/>
              <a:gd name="connsiteY1" fmla="*/ 0 h 455715"/>
              <a:gd name="connsiteX2" fmla="*/ 4809249 w 4885203"/>
              <a:gd name="connsiteY2" fmla="*/ 0 h 455715"/>
              <a:gd name="connsiteX3" fmla="*/ 4885203 w 4885203"/>
              <a:gd name="connsiteY3" fmla="*/ 75954 h 455715"/>
              <a:gd name="connsiteX4" fmla="*/ 4885203 w 4885203"/>
              <a:gd name="connsiteY4" fmla="*/ 379761 h 455715"/>
              <a:gd name="connsiteX5" fmla="*/ 4809249 w 4885203"/>
              <a:gd name="connsiteY5" fmla="*/ 455715 h 455715"/>
              <a:gd name="connsiteX6" fmla="*/ 75954 w 4885203"/>
              <a:gd name="connsiteY6" fmla="*/ 455715 h 455715"/>
              <a:gd name="connsiteX7" fmla="*/ 0 w 4885203"/>
              <a:gd name="connsiteY7" fmla="*/ 379761 h 455715"/>
              <a:gd name="connsiteX8" fmla="*/ 0 w 4885203"/>
              <a:gd name="connsiteY8" fmla="*/ 75954 h 45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455715">
                <a:moveTo>
                  <a:pt x="0" y="75954"/>
                </a:moveTo>
                <a:cubicBezTo>
                  <a:pt x="0" y="34006"/>
                  <a:pt x="34006" y="0"/>
                  <a:pt x="75954" y="0"/>
                </a:cubicBezTo>
                <a:lnTo>
                  <a:pt x="4809249" y="0"/>
                </a:lnTo>
                <a:cubicBezTo>
                  <a:pt x="4851197" y="0"/>
                  <a:pt x="4885203" y="34006"/>
                  <a:pt x="4885203" y="75954"/>
                </a:cubicBezTo>
                <a:lnTo>
                  <a:pt x="4885203" y="379761"/>
                </a:lnTo>
                <a:cubicBezTo>
                  <a:pt x="4885203" y="421709"/>
                  <a:pt x="4851197" y="455715"/>
                  <a:pt x="4809249" y="455715"/>
                </a:cubicBezTo>
                <a:lnTo>
                  <a:pt x="75954" y="455715"/>
                </a:lnTo>
                <a:cubicBezTo>
                  <a:pt x="34006" y="455715"/>
                  <a:pt x="0" y="421709"/>
                  <a:pt x="0" y="379761"/>
                </a:cubicBezTo>
                <a:lnTo>
                  <a:pt x="0" y="7595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252848"/>
              <a:satOff val="-5806"/>
              <a:lumOff val="-3922"/>
              <a:alphaOff val="0"/>
            </a:schemeClr>
          </a:fillRef>
          <a:effectRef idx="0">
            <a:schemeClr val="accent5">
              <a:hueOff val="-2252848"/>
              <a:satOff val="-5806"/>
              <a:lumOff val="-392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636" tIns="94636" rIns="94636" bIns="94636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Defective Sprinkler valves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691415-42CE-4D0B-AC61-09735AAF063A}"/>
              </a:ext>
            </a:extLst>
          </p:cNvPr>
          <p:cNvSpPr/>
          <p:nvPr/>
        </p:nvSpPr>
        <p:spPr>
          <a:xfrm>
            <a:off x="3895725" y="3201142"/>
            <a:ext cx="4885203" cy="455715"/>
          </a:xfrm>
          <a:custGeom>
            <a:avLst/>
            <a:gdLst>
              <a:gd name="connsiteX0" fmla="*/ 0 w 4885203"/>
              <a:gd name="connsiteY0" fmla="*/ 75954 h 455715"/>
              <a:gd name="connsiteX1" fmla="*/ 75954 w 4885203"/>
              <a:gd name="connsiteY1" fmla="*/ 0 h 455715"/>
              <a:gd name="connsiteX2" fmla="*/ 4809249 w 4885203"/>
              <a:gd name="connsiteY2" fmla="*/ 0 h 455715"/>
              <a:gd name="connsiteX3" fmla="*/ 4885203 w 4885203"/>
              <a:gd name="connsiteY3" fmla="*/ 75954 h 455715"/>
              <a:gd name="connsiteX4" fmla="*/ 4885203 w 4885203"/>
              <a:gd name="connsiteY4" fmla="*/ 379761 h 455715"/>
              <a:gd name="connsiteX5" fmla="*/ 4809249 w 4885203"/>
              <a:gd name="connsiteY5" fmla="*/ 455715 h 455715"/>
              <a:gd name="connsiteX6" fmla="*/ 75954 w 4885203"/>
              <a:gd name="connsiteY6" fmla="*/ 455715 h 455715"/>
              <a:gd name="connsiteX7" fmla="*/ 0 w 4885203"/>
              <a:gd name="connsiteY7" fmla="*/ 379761 h 455715"/>
              <a:gd name="connsiteX8" fmla="*/ 0 w 4885203"/>
              <a:gd name="connsiteY8" fmla="*/ 75954 h 45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455715">
                <a:moveTo>
                  <a:pt x="0" y="75954"/>
                </a:moveTo>
                <a:cubicBezTo>
                  <a:pt x="0" y="34006"/>
                  <a:pt x="34006" y="0"/>
                  <a:pt x="75954" y="0"/>
                </a:cubicBezTo>
                <a:lnTo>
                  <a:pt x="4809249" y="0"/>
                </a:lnTo>
                <a:cubicBezTo>
                  <a:pt x="4851197" y="0"/>
                  <a:pt x="4885203" y="34006"/>
                  <a:pt x="4885203" y="75954"/>
                </a:cubicBezTo>
                <a:lnTo>
                  <a:pt x="4885203" y="379761"/>
                </a:lnTo>
                <a:cubicBezTo>
                  <a:pt x="4885203" y="421709"/>
                  <a:pt x="4851197" y="455715"/>
                  <a:pt x="4809249" y="455715"/>
                </a:cubicBezTo>
                <a:lnTo>
                  <a:pt x="75954" y="455715"/>
                </a:lnTo>
                <a:cubicBezTo>
                  <a:pt x="34006" y="455715"/>
                  <a:pt x="0" y="421709"/>
                  <a:pt x="0" y="379761"/>
                </a:cubicBezTo>
                <a:lnTo>
                  <a:pt x="0" y="7595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379271"/>
              <a:satOff val="-8710"/>
              <a:lumOff val="-5883"/>
              <a:alphaOff val="0"/>
            </a:schemeClr>
          </a:fillRef>
          <a:effectRef idx="0">
            <a:schemeClr val="accent5">
              <a:hueOff val="-3379271"/>
              <a:satOff val="-8710"/>
              <a:lumOff val="-588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636" tIns="94636" rIns="94636" bIns="94636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Improper storage of flammables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6778471-9EBB-4928-BFE9-42E3E3AA2175}"/>
              </a:ext>
            </a:extLst>
          </p:cNvPr>
          <p:cNvSpPr/>
          <p:nvPr/>
        </p:nvSpPr>
        <p:spPr>
          <a:xfrm>
            <a:off x="3895725" y="3696214"/>
            <a:ext cx="4885203" cy="455715"/>
          </a:xfrm>
          <a:custGeom>
            <a:avLst/>
            <a:gdLst>
              <a:gd name="connsiteX0" fmla="*/ 0 w 4885203"/>
              <a:gd name="connsiteY0" fmla="*/ 75954 h 455715"/>
              <a:gd name="connsiteX1" fmla="*/ 75954 w 4885203"/>
              <a:gd name="connsiteY1" fmla="*/ 0 h 455715"/>
              <a:gd name="connsiteX2" fmla="*/ 4809249 w 4885203"/>
              <a:gd name="connsiteY2" fmla="*/ 0 h 455715"/>
              <a:gd name="connsiteX3" fmla="*/ 4885203 w 4885203"/>
              <a:gd name="connsiteY3" fmla="*/ 75954 h 455715"/>
              <a:gd name="connsiteX4" fmla="*/ 4885203 w 4885203"/>
              <a:gd name="connsiteY4" fmla="*/ 379761 h 455715"/>
              <a:gd name="connsiteX5" fmla="*/ 4809249 w 4885203"/>
              <a:gd name="connsiteY5" fmla="*/ 455715 h 455715"/>
              <a:gd name="connsiteX6" fmla="*/ 75954 w 4885203"/>
              <a:gd name="connsiteY6" fmla="*/ 455715 h 455715"/>
              <a:gd name="connsiteX7" fmla="*/ 0 w 4885203"/>
              <a:gd name="connsiteY7" fmla="*/ 379761 h 455715"/>
              <a:gd name="connsiteX8" fmla="*/ 0 w 4885203"/>
              <a:gd name="connsiteY8" fmla="*/ 75954 h 45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455715">
                <a:moveTo>
                  <a:pt x="0" y="75954"/>
                </a:moveTo>
                <a:cubicBezTo>
                  <a:pt x="0" y="34006"/>
                  <a:pt x="34006" y="0"/>
                  <a:pt x="75954" y="0"/>
                </a:cubicBezTo>
                <a:lnTo>
                  <a:pt x="4809249" y="0"/>
                </a:lnTo>
                <a:cubicBezTo>
                  <a:pt x="4851197" y="0"/>
                  <a:pt x="4885203" y="34006"/>
                  <a:pt x="4885203" y="75954"/>
                </a:cubicBezTo>
                <a:lnTo>
                  <a:pt x="4885203" y="379761"/>
                </a:lnTo>
                <a:cubicBezTo>
                  <a:pt x="4885203" y="421709"/>
                  <a:pt x="4851197" y="455715"/>
                  <a:pt x="4809249" y="455715"/>
                </a:cubicBezTo>
                <a:lnTo>
                  <a:pt x="75954" y="455715"/>
                </a:lnTo>
                <a:cubicBezTo>
                  <a:pt x="34006" y="455715"/>
                  <a:pt x="0" y="421709"/>
                  <a:pt x="0" y="379761"/>
                </a:cubicBezTo>
                <a:lnTo>
                  <a:pt x="0" y="7595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505695"/>
              <a:satOff val="-11613"/>
              <a:lumOff val="-7843"/>
              <a:alphaOff val="0"/>
            </a:schemeClr>
          </a:fillRef>
          <a:effectRef idx="0">
            <a:schemeClr val="accent5">
              <a:hueOff val="-4505695"/>
              <a:satOff val="-11613"/>
              <a:lumOff val="-784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636" tIns="94636" rIns="94636" bIns="94636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Insufficient clearances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B4BE39C-2A4A-4DBC-A1F8-4AFF39C3636A}"/>
              </a:ext>
            </a:extLst>
          </p:cNvPr>
          <p:cNvSpPr/>
          <p:nvPr/>
        </p:nvSpPr>
        <p:spPr>
          <a:xfrm>
            <a:off x="3895725" y="4206649"/>
            <a:ext cx="4885203" cy="455715"/>
          </a:xfrm>
          <a:custGeom>
            <a:avLst/>
            <a:gdLst>
              <a:gd name="connsiteX0" fmla="*/ 0 w 4885203"/>
              <a:gd name="connsiteY0" fmla="*/ 75954 h 455715"/>
              <a:gd name="connsiteX1" fmla="*/ 75954 w 4885203"/>
              <a:gd name="connsiteY1" fmla="*/ 0 h 455715"/>
              <a:gd name="connsiteX2" fmla="*/ 4809249 w 4885203"/>
              <a:gd name="connsiteY2" fmla="*/ 0 h 455715"/>
              <a:gd name="connsiteX3" fmla="*/ 4885203 w 4885203"/>
              <a:gd name="connsiteY3" fmla="*/ 75954 h 455715"/>
              <a:gd name="connsiteX4" fmla="*/ 4885203 w 4885203"/>
              <a:gd name="connsiteY4" fmla="*/ 379761 h 455715"/>
              <a:gd name="connsiteX5" fmla="*/ 4809249 w 4885203"/>
              <a:gd name="connsiteY5" fmla="*/ 455715 h 455715"/>
              <a:gd name="connsiteX6" fmla="*/ 75954 w 4885203"/>
              <a:gd name="connsiteY6" fmla="*/ 455715 h 455715"/>
              <a:gd name="connsiteX7" fmla="*/ 0 w 4885203"/>
              <a:gd name="connsiteY7" fmla="*/ 379761 h 455715"/>
              <a:gd name="connsiteX8" fmla="*/ 0 w 4885203"/>
              <a:gd name="connsiteY8" fmla="*/ 75954 h 45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455715">
                <a:moveTo>
                  <a:pt x="0" y="75954"/>
                </a:moveTo>
                <a:cubicBezTo>
                  <a:pt x="0" y="34006"/>
                  <a:pt x="34006" y="0"/>
                  <a:pt x="75954" y="0"/>
                </a:cubicBezTo>
                <a:lnTo>
                  <a:pt x="4809249" y="0"/>
                </a:lnTo>
                <a:cubicBezTo>
                  <a:pt x="4851197" y="0"/>
                  <a:pt x="4885203" y="34006"/>
                  <a:pt x="4885203" y="75954"/>
                </a:cubicBezTo>
                <a:lnTo>
                  <a:pt x="4885203" y="379761"/>
                </a:lnTo>
                <a:cubicBezTo>
                  <a:pt x="4885203" y="421709"/>
                  <a:pt x="4851197" y="455715"/>
                  <a:pt x="4809249" y="455715"/>
                </a:cubicBezTo>
                <a:lnTo>
                  <a:pt x="75954" y="455715"/>
                </a:lnTo>
                <a:cubicBezTo>
                  <a:pt x="34006" y="455715"/>
                  <a:pt x="0" y="421709"/>
                  <a:pt x="0" y="379761"/>
                </a:cubicBezTo>
                <a:lnTo>
                  <a:pt x="0" y="7595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632119"/>
              <a:satOff val="-14516"/>
              <a:lumOff val="-9804"/>
              <a:alphaOff val="0"/>
            </a:schemeClr>
          </a:fillRef>
          <a:effectRef idx="0">
            <a:schemeClr val="accent5">
              <a:hueOff val="-5632119"/>
              <a:satOff val="-14516"/>
              <a:lumOff val="-9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636" tIns="94636" rIns="94636" bIns="94636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Electrical equipment left running 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F9B3CB-1596-46E0-BBB8-E47A048E1167}"/>
              </a:ext>
            </a:extLst>
          </p:cNvPr>
          <p:cNvSpPr/>
          <p:nvPr/>
        </p:nvSpPr>
        <p:spPr>
          <a:xfrm>
            <a:off x="3895725" y="4717084"/>
            <a:ext cx="4885203" cy="455715"/>
          </a:xfrm>
          <a:custGeom>
            <a:avLst/>
            <a:gdLst>
              <a:gd name="connsiteX0" fmla="*/ 0 w 4885203"/>
              <a:gd name="connsiteY0" fmla="*/ 75954 h 455715"/>
              <a:gd name="connsiteX1" fmla="*/ 75954 w 4885203"/>
              <a:gd name="connsiteY1" fmla="*/ 0 h 455715"/>
              <a:gd name="connsiteX2" fmla="*/ 4809249 w 4885203"/>
              <a:gd name="connsiteY2" fmla="*/ 0 h 455715"/>
              <a:gd name="connsiteX3" fmla="*/ 4885203 w 4885203"/>
              <a:gd name="connsiteY3" fmla="*/ 75954 h 455715"/>
              <a:gd name="connsiteX4" fmla="*/ 4885203 w 4885203"/>
              <a:gd name="connsiteY4" fmla="*/ 379761 h 455715"/>
              <a:gd name="connsiteX5" fmla="*/ 4809249 w 4885203"/>
              <a:gd name="connsiteY5" fmla="*/ 455715 h 455715"/>
              <a:gd name="connsiteX6" fmla="*/ 75954 w 4885203"/>
              <a:gd name="connsiteY6" fmla="*/ 455715 h 455715"/>
              <a:gd name="connsiteX7" fmla="*/ 0 w 4885203"/>
              <a:gd name="connsiteY7" fmla="*/ 379761 h 455715"/>
              <a:gd name="connsiteX8" fmla="*/ 0 w 4885203"/>
              <a:gd name="connsiteY8" fmla="*/ 75954 h 45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85203" h="455715">
                <a:moveTo>
                  <a:pt x="0" y="75954"/>
                </a:moveTo>
                <a:cubicBezTo>
                  <a:pt x="0" y="34006"/>
                  <a:pt x="34006" y="0"/>
                  <a:pt x="75954" y="0"/>
                </a:cubicBezTo>
                <a:lnTo>
                  <a:pt x="4809249" y="0"/>
                </a:lnTo>
                <a:cubicBezTo>
                  <a:pt x="4851197" y="0"/>
                  <a:pt x="4885203" y="34006"/>
                  <a:pt x="4885203" y="75954"/>
                </a:cubicBezTo>
                <a:lnTo>
                  <a:pt x="4885203" y="379761"/>
                </a:lnTo>
                <a:cubicBezTo>
                  <a:pt x="4885203" y="421709"/>
                  <a:pt x="4851197" y="455715"/>
                  <a:pt x="4809249" y="455715"/>
                </a:cubicBezTo>
                <a:lnTo>
                  <a:pt x="75954" y="455715"/>
                </a:lnTo>
                <a:cubicBezTo>
                  <a:pt x="34006" y="455715"/>
                  <a:pt x="0" y="421709"/>
                  <a:pt x="0" y="379761"/>
                </a:cubicBezTo>
                <a:lnTo>
                  <a:pt x="0" y="7595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6758543"/>
              <a:satOff val="-17419"/>
              <a:lumOff val="-11765"/>
              <a:alphaOff val="0"/>
            </a:schemeClr>
          </a:fillRef>
          <a:effectRef idx="0">
            <a:schemeClr val="accent5">
              <a:hueOff val="-6758543"/>
              <a:satOff val="-17419"/>
              <a:lumOff val="-1176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636" tIns="94636" rIns="94636" bIns="94636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/>
              <a:t>Unlocked gas pumps or containers</a:t>
            </a:r>
          </a:p>
        </p:txBody>
      </p:sp>
    </p:spTree>
    <p:extLst>
      <p:ext uri="{BB962C8B-B14F-4D97-AF65-F5344CB8AC3E}">
        <p14:creationId xmlns:p14="http://schemas.microsoft.com/office/powerpoint/2010/main" val="22340018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E3210B-11C7-4216-9E3E-CFD5CABAB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Patrol Tour Recording Systems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5028A49-703E-4F6A-8476-D11B47291219}"/>
              </a:ext>
            </a:extLst>
          </p:cNvPr>
          <p:cNvGrpSpPr/>
          <p:nvPr/>
        </p:nvGrpSpPr>
        <p:grpSpPr>
          <a:xfrm>
            <a:off x="3895725" y="470924"/>
            <a:ext cx="4885203" cy="1681857"/>
            <a:chOff x="3895725" y="470924"/>
            <a:chExt cx="4885203" cy="1681857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57178819-48EB-4893-8F8A-29E74CD80F9D}"/>
                </a:ext>
              </a:extLst>
            </p:cNvPr>
            <p:cNvSpPr/>
            <p:nvPr/>
          </p:nvSpPr>
          <p:spPr>
            <a:xfrm>
              <a:off x="3895725" y="470924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 descr="Mute Ringer">
              <a:extLst>
                <a:ext uri="{FF2B5EF4-FFF2-40B4-BE49-F238E27FC236}">
                  <a16:creationId xmlns:a16="http://schemas.microsoft.com/office/drawing/2014/main" id="{84E049E6-ADB5-49A0-AB34-E3EF880C952F}"/>
                </a:ext>
              </a:extLst>
            </p:cNvPr>
            <p:cNvSpPr/>
            <p:nvPr/>
          </p:nvSpPr>
          <p:spPr>
            <a:xfrm>
              <a:off x="4404269" y="849898"/>
              <a:ext cx="924626" cy="924626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D7912CB-D605-4182-A086-0FE0F988AAFF}"/>
                </a:ext>
              </a:extLst>
            </p:cNvPr>
            <p:cNvSpPr/>
            <p:nvPr/>
          </p:nvSpPr>
          <p:spPr>
            <a:xfrm>
              <a:off x="5837441" y="471642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“Watch Clocks”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BF63028-2335-4ED3-B082-548901927FEA}"/>
              </a:ext>
            </a:extLst>
          </p:cNvPr>
          <p:cNvGrpSpPr/>
          <p:nvPr/>
        </p:nvGrpSpPr>
        <p:grpSpPr>
          <a:xfrm>
            <a:off x="3895725" y="2573067"/>
            <a:ext cx="4885203" cy="1681139"/>
            <a:chOff x="3895725" y="2573067"/>
            <a:chExt cx="4885203" cy="1681139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7400ED53-C9E7-4F7C-BB18-282A68E8A2A5}"/>
                </a:ext>
              </a:extLst>
            </p:cNvPr>
            <p:cNvSpPr/>
            <p:nvPr/>
          </p:nvSpPr>
          <p:spPr>
            <a:xfrm>
              <a:off x="3895725" y="2573067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 descr="Stopwatch">
              <a:extLst>
                <a:ext uri="{FF2B5EF4-FFF2-40B4-BE49-F238E27FC236}">
                  <a16:creationId xmlns:a16="http://schemas.microsoft.com/office/drawing/2014/main" id="{2B583AC7-53EC-4D3D-883C-F8CA2E632CA1}"/>
                </a:ext>
              </a:extLst>
            </p:cNvPr>
            <p:cNvSpPr/>
            <p:nvPr/>
          </p:nvSpPr>
          <p:spPr>
            <a:xfrm>
              <a:off x="4404269" y="2951323"/>
              <a:ext cx="924626" cy="924626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-727682"/>
                <a:satOff val="-41964"/>
                <a:lumOff val="431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D940C6D-3813-4800-A36A-8EE37851A084}"/>
                </a:ext>
              </a:extLst>
            </p:cNvPr>
            <p:cNvSpPr/>
            <p:nvPr/>
          </p:nvSpPr>
          <p:spPr>
            <a:xfrm>
              <a:off x="5837441" y="2573067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Stationary Clocks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C6FD99C-874D-435F-8C58-0EB2DBB852D4}"/>
              </a:ext>
            </a:extLst>
          </p:cNvPr>
          <p:cNvGrpSpPr/>
          <p:nvPr/>
        </p:nvGrpSpPr>
        <p:grpSpPr>
          <a:xfrm>
            <a:off x="3895725" y="4674491"/>
            <a:ext cx="4885203" cy="1681139"/>
            <a:chOff x="3895725" y="4674491"/>
            <a:chExt cx="4885203" cy="1681139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3E897504-99ED-476A-8180-983EE93DAD61}"/>
                </a:ext>
              </a:extLst>
            </p:cNvPr>
            <p:cNvSpPr/>
            <p:nvPr/>
          </p:nvSpPr>
          <p:spPr>
            <a:xfrm>
              <a:off x="3895725" y="4674491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 descr="Computer">
              <a:extLst>
                <a:ext uri="{FF2B5EF4-FFF2-40B4-BE49-F238E27FC236}">
                  <a16:creationId xmlns:a16="http://schemas.microsoft.com/office/drawing/2014/main" id="{D5B515F0-2C06-4E25-9D5A-33FD3CB1E20F}"/>
                </a:ext>
              </a:extLst>
            </p:cNvPr>
            <p:cNvSpPr/>
            <p:nvPr/>
          </p:nvSpPr>
          <p:spPr>
            <a:xfrm>
              <a:off x="4404269" y="5052748"/>
              <a:ext cx="924626" cy="924626"/>
            </a:xfrm>
            <a:prstGeom prst="rect">
              <a:avLst/>
            </a:prstGeom>
            <a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-1455363"/>
                <a:satOff val="-83928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E9E0456-77FD-4F9C-8409-382A8DB606BC}"/>
                </a:ext>
              </a:extLst>
            </p:cNvPr>
            <p:cNvSpPr/>
            <p:nvPr/>
          </p:nvSpPr>
          <p:spPr>
            <a:xfrm>
              <a:off x="5837441" y="4674491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Electronic or Computer Based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936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>
            <a:extLst>
              <a:ext uri="{FF2B5EF4-FFF2-40B4-BE49-F238E27FC236}">
                <a16:creationId xmlns:a16="http://schemas.microsoft.com/office/drawing/2014/main" id="{4A41C1E9-6130-4DEA-83D8-C36772F4B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321" y="1828801"/>
            <a:ext cx="5033221" cy="418737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742950" marR="0" lvl="0" indent="-51435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List five purposes of patrol.</a:t>
            </a:r>
          </a:p>
          <a:p>
            <a:pPr marL="742950" marR="0" lvl="0" indent="-51435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List two types of patrol.</a:t>
            </a:r>
          </a:p>
          <a:p>
            <a:pPr marL="742950" marR="0" lvl="0" indent="-51435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List four types of things to look for while on patrol.</a:t>
            </a:r>
          </a:p>
          <a:p>
            <a:pPr marL="742950" marR="0" lvl="0" indent="-51435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List two types of sprinkler systems.</a:t>
            </a:r>
          </a:p>
          <a:p>
            <a:pPr marL="742950" marR="0" lvl="0" indent="-51435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List two types of fire extinguishers.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1" name="Graphic 70" descr="Presentation with Checklist">
            <a:extLst>
              <a:ext uri="{FF2B5EF4-FFF2-40B4-BE49-F238E27FC236}">
                <a16:creationId xmlns:a16="http://schemas.microsoft.com/office/drawing/2014/main" id="{140F4E84-BD5C-401E-86F2-7D10A69509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099" name="WordArt 4">
            <a:extLst>
              <a:ext uri="{FF2B5EF4-FFF2-40B4-BE49-F238E27FC236}">
                <a16:creationId xmlns:a16="http://schemas.microsoft.com/office/drawing/2014/main" id="{7183B8C1-CBCC-4DD9-88E6-726F47C7FD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609600"/>
            <a:ext cx="5486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Training</a:t>
            </a:r>
            <a:r>
              <a:rPr kumimoji="0" lang="en-US" sz="3600" b="0" i="0" u="none" strike="noStrike" kern="10" cap="none" spc="0" normalizeH="0" baseline="0" noProof="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0" cap="none" spc="0" normalizeH="0" baseline="0" noProof="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6699195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2E62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410" y="-3970"/>
            <a:ext cx="7748362" cy="6874811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D0232D-542D-438A-BD33-B4B92F093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2619" y="1172029"/>
            <a:ext cx="4513942" cy="451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27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94" name="Title 1">
            <a:extLst>
              <a:ext uri="{FF2B5EF4-FFF2-40B4-BE49-F238E27FC236}">
                <a16:creationId xmlns:a16="http://schemas.microsoft.com/office/drawing/2014/main" id="{979BF2AD-7D6E-41D4-8A9E-E6FF74DEF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Observation and Perception</a:t>
            </a:r>
          </a:p>
        </p:txBody>
      </p:sp>
      <p:graphicFrame>
        <p:nvGraphicFramePr>
          <p:cNvPr id="8197" name="Content Placeholder 2">
            <a:extLst>
              <a:ext uri="{FF2B5EF4-FFF2-40B4-BE49-F238E27FC236}">
                <a16:creationId xmlns:a16="http://schemas.microsoft.com/office/drawing/2014/main" id="{A9D4BD6D-2C36-4360-856F-794877861D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1322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18" name="Title 1">
            <a:extLst>
              <a:ext uri="{FF2B5EF4-FFF2-40B4-BE49-F238E27FC236}">
                <a16:creationId xmlns:a16="http://schemas.microsoft.com/office/drawing/2014/main" id="{92A555E3-B8CE-4AEA-8BA1-60C51DDFA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altLang="en-US" sz="3200" dirty="0">
                <a:solidFill>
                  <a:srgbClr val="FFFFFF"/>
                </a:solidFill>
              </a:rPr>
              <a:t>Results of Observations </a:t>
            </a:r>
          </a:p>
        </p:txBody>
      </p:sp>
      <p:sp>
        <p:nvSpPr>
          <p:cNvPr id="3" name="Arrow: Circular 2">
            <a:extLst>
              <a:ext uri="{FF2B5EF4-FFF2-40B4-BE49-F238E27FC236}">
                <a16:creationId xmlns:a16="http://schemas.microsoft.com/office/drawing/2014/main" id="{9A415096-50D3-49DA-BD6B-B4338BDEE111}"/>
              </a:ext>
            </a:extLst>
          </p:cNvPr>
          <p:cNvSpPr/>
          <p:nvPr/>
        </p:nvSpPr>
        <p:spPr>
          <a:xfrm>
            <a:off x="4171359" y="1226910"/>
            <a:ext cx="4333934" cy="4333934"/>
          </a:xfrm>
          <a:prstGeom prst="circularArrow">
            <a:avLst>
              <a:gd name="adj1" fmla="val 5544"/>
              <a:gd name="adj2" fmla="val 330680"/>
              <a:gd name="adj3" fmla="val 14685553"/>
              <a:gd name="adj4" fmla="val 16853677"/>
              <a:gd name="adj5" fmla="val 5757"/>
            </a:avLst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8D42A27-8E5D-4BF7-B642-6B3C6FE77541}"/>
              </a:ext>
            </a:extLst>
          </p:cNvPr>
          <p:cNvSpPr/>
          <p:nvPr/>
        </p:nvSpPr>
        <p:spPr>
          <a:xfrm>
            <a:off x="5745566" y="1269097"/>
            <a:ext cx="1185520" cy="592760"/>
          </a:xfrm>
          <a:custGeom>
            <a:avLst/>
            <a:gdLst>
              <a:gd name="connsiteX0" fmla="*/ 0 w 1185520"/>
              <a:gd name="connsiteY0" fmla="*/ 98795 h 592760"/>
              <a:gd name="connsiteX1" fmla="*/ 98795 w 1185520"/>
              <a:gd name="connsiteY1" fmla="*/ 0 h 592760"/>
              <a:gd name="connsiteX2" fmla="*/ 1086725 w 1185520"/>
              <a:gd name="connsiteY2" fmla="*/ 0 h 592760"/>
              <a:gd name="connsiteX3" fmla="*/ 1185520 w 1185520"/>
              <a:gd name="connsiteY3" fmla="*/ 98795 h 592760"/>
              <a:gd name="connsiteX4" fmla="*/ 1185520 w 1185520"/>
              <a:gd name="connsiteY4" fmla="*/ 493965 h 592760"/>
              <a:gd name="connsiteX5" fmla="*/ 1086725 w 1185520"/>
              <a:gd name="connsiteY5" fmla="*/ 592760 h 592760"/>
              <a:gd name="connsiteX6" fmla="*/ 98795 w 1185520"/>
              <a:gd name="connsiteY6" fmla="*/ 592760 h 592760"/>
              <a:gd name="connsiteX7" fmla="*/ 0 w 1185520"/>
              <a:gd name="connsiteY7" fmla="*/ 493965 h 592760"/>
              <a:gd name="connsiteX8" fmla="*/ 0 w 1185520"/>
              <a:gd name="connsiteY8" fmla="*/ 98795 h 59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5520" h="592760">
                <a:moveTo>
                  <a:pt x="0" y="98795"/>
                </a:moveTo>
                <a:cubicBezTo>
                  <a:pt x="0" y="44232"/>
                  <a:pt x="44232" y="0"/>
                  <a:pt x="98795" y="0"/>
                </a:cubicBezTo>
                <a:lnTo>
                  <a:pt x="1086725" y="0"/>
                </a:lnTo>
                <a:cubicBezTo>
                  <a:pt x="1141288" y="0"/>
                  <a:pt x="1185520" y="44232"/>
                  <a:pt x="1185520" y="98795"/>
                </a:cubicBezTo>
                <a:lnTo>
                  <a:pt x="1185520" y="493965"/>
                </a:lnTo>
                <a:cubicBezTo>
                  <a:pt x="1185520" y="548528"/>
                  <a:pt x="1141288" y="592760"/>
                  <a:pt x="1086725" y="592760"/>
                </a:cubicBezTo>
                <a:lnTo>
                  <a:pt x="98795" y="592760"/>
                </a:lnTo>
                <a:cubicBezTo>
                  <a:pt x="44232" y="592760"/>
                  <a:pt x="0" y="548528"/>
                  <a:pt x="0" y="493965"/>
                </a:cubicBezTo>
                <a:lnTo>
                  <a:pt x="0" y="98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036" tIns="67036" rIns="67036" bIns="6703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Identifying suspicious people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B60AC1A7-D7BC-498D-920B-8B51E3AB980B}"/>
              </a:ext>
            </a:extLst>
          </p:cNvPr>
          <p:cNvSpPr/>
          <p:nvPr/>
        </p:nvSpPr>
        <p:spPr>
          <a:xfrm>
            <a:off x="7052412" y="1810410"/>
            <a:ext cx="1185520" cy="592760"/>
          </a:xfrm>
          <a:custGeom>
            <a:avLst/>
            <a:gdLst>
              <a:gd name="connsiteX0" fmla="*/ 0 w 1185520"/>
              <a:gd name="connsiteY0" fmla="*/ 98795 h 592760"/>
              <a:gd name="connsiteX1" fmla="*/ 98795 w 1185520"/>
              <a:gd name="connsiteY1" fmla="*/ 0 h 592760"/>
              <a:gd name="connsiteX2" fmla="*/ 1086725 w 1185520"/>
              <a:gd name="connsiteY2" fmla="*/ 0 h 592760"/>
              <a:gd name="connsiteX3" fmla="*/ 1185520 w 1185520"/>
              <a:gd name="connsiteY3" fmla="*/ 98795 h 592760"/>
              <a:gd name="connsiteX4" fmla="*/ 1185520 w 1185520"/>
              <a:gd name="connsiteY4" fmla="*/ 493965 h 592760"/>
              <a:gd name="connsiteX5" fmla="*/ 1086725 w 1185520"/>
              <a:gd name="connsiteY5" fmla="*/ 592760 h 592760"/>
              <a:gd name="connsiteX6" fmla="*/ 98795 w 1185520"/>
              <a:gd name="connsiteY6" fmla="*/ 592760 h 592760"/>
              <a:gd name="connsiteX7" fmla="*/ 0 w 1185520"/>
              <a:gd name="connsiteY7" fmla="*/ 493965 h 592760"/>
              <a:gd name="connsiteX8" fmla="*/ 0 w 1185520"/>
              <a:gd name="connsiteY8" fmla="*/ 98795 h 59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5520" h="592760">
                <a:moveTo>
                  <a:pt x="0" y="98795"/>
                </a:moveTo>
                <a:cubicBezTo>
                  <a:pt x="0" y="44232"/>
                  <a:pt x="44232" y="0"/>
                  <a:pt x="98795" y="0"/>
                </a:cubicBezTo>
                <a:lnTo>
                  <a:pt x="1086725" y="0"/>
                </a:lnTo>
                <a:cubicBezTo>
                  <a:pt x="1141288" y="0"/>
                  <a:pt x="1185520" y="44232"/>
                  <a:pt x="1185520" y="98795"/>
                </a:cubicBezTo>
                <a:lnTo>
                  <a:pt x="1185520" y="493965"/>
                </a:lnTo>
                <a:cubicBezTo>
                  <a:pt x="1185520" y="548528"/>
                  <a:pt x="1141288" y="592760"/>
                  <a:pt x="1086725" y="592760"/>
                </a:cubicBezTo>
                <a:lnTo>
                  <a:pt x="98795" y="592760"/>
                </a:lnTo>
                <a:cubicBezTo>
                  <a:pt x="44232" y="592760"/>
                  <a:pt x="0" y="548528"/>
                  <a:pt x="0" y="493965"/>
                </a:cubicBezTo>
                <a:lnTo>
                  <a:pt x="0" y="98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207909"/>
              <a:satOff val="-11990"/>
              <a:lumOff val="1233"/>
              <a:alphaOff val="0"/>
            </a:schemeClr>
          </a:fillRef>
          <a:effectRef idx="0">
            <a:schemeClr val="accent2">
              <a:hueOff val="-207909"/>
              <a:satOff val="-11990"/>
              <a:lumOff val="123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036" tIns="67036" rIns="67036" bIns="6703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Preventing crimes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8CC24B5-25C0-46E4-8C35-EEE0EBF54DFC}"/>
              </a:ext>
            </a:extLst>
          </p:cNvPr>
          <p:cNvSpPr/>
          <p:nvPr/>
        </p:nvSpPr>
        <p:spPr>
          <a:xfrm>
            <a:off x="7593726" y="3117256"/>
            <a:ext cx="1185520" cy="592760"/>
          </a:xfrm>
          <a:custGeom>
            <a:avLst/>
            <a:gdLst>
              <a:gd name="connsiteX0" fmla="*/ 0 w 1185520"/>
              <a:gd name="connsiteY0" fmla="*/ 98795 h 592760"/>
              <a:gd name="connsiteX1" fmla="*/ 98795 w 1185520"/>
              <a:gd name="connsiteY1" fmla="*/ 0 h 592760"/>
              <a:gd name="connsiteX2" fmla="*/ 1086725 w 1185520"/>
              <a:gd name="connsiteY2" fmla="*/ 0 h 592760"/>
              <a:gd name="connsiteX3" fmla="*/ 1185520 w 1185520"/>
              <a:gd name="connsiteY3" fmla="*/ 98795 h 592760"/>
              <a:gd name="connsiteX4" fmla="*/ 1185520 w 1185520"/>
              <a:gd name="connsiteY4" fmla="*/ 493965 h 592760"/>
              <a:gd name="connsiteX5" fmla="*/ 1086725 w 1185520"/>
              <a:gd name="connsiteY5" fmla="*/ 592760 h 592760"/>
              <a:gd name="connsiteX6" fmla="*/ 98795 w 1185520"/>
              <a:gd name="connsiteY6" fmla="*/ 592760 h 592760"/>
              <a:gd name="connsiteX7" fmla="*/ 0 w 1185520"/>
              <a:gd name="connsiteY7" fmla="*/ 493965 h 592760"/>
              <a:gd name="connsiteX8" fmla="*/ 0 w 1185520"/>
              <a:gd name="connsiteY8" fmla="*/ 98795 h 59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5520" h="592760">
                <a:moveTo>
                  <a:pt x="0" y="98795"/>
                </a:moveTo>
                <a:cubicBezTo>
                  <a:pt x="0" y="44232"/>
                  <a:pt x="44232" y="0"/>
                  <a:pt x="98795" y="0"/>
                </a:cubicBezTo>
                <a:lnTo>
                  <a:pt x="1086725" y="0"/>
                </a:lnTo>
                <a:cubicBezTo>
                  <a:pt x="1141288" y="0"/>
                  <a:pt x="1185520" y="44232"/>
                  <a:pt x="1185520" y="98795"/>
                </a:cubicBezTo>
                <a:lnTo>
                  <a:pt x="1185520" y="493965"/>
                </a:lnTo>
                <a:cubicBezTo>
                  <a:pt x="1185520" y="548528"/>
                  <a:pt x="1141288" y="592760"/>
                  <a:pt x="1086725" y="592760"/>
                </a:cubicBezTo>
                <a:lnTo>
                  <a:pt x="98795" y="592760"/>
                </a:lnTo>
                <a:cubicBezTo>
                  <a:pt x="44232" y="592760"/>
                  <a:pt x="0" y="548528"/>
                  <a:pt x="0" y="493965"/>
                </a:cubicBezTo>
                <a:lnTo>
                  <a:pt x="0" y="98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415818"/>
              <a:satOff val="-23979"/>
              <a:lumOff val="2465"/>
              <a:alphaOff val="0"/>
            </a:schemeClr>
          </a:fillRef>
          <a:effectRef idx="0">
            <a:schemeClr val="accent2">
              <a:hueOff val="-415818"/>
              <a:satOff val="-23979"/>
              <a:lumOff val="246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036" tIns="67036" rIns="67036" bIns="6703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Saving lives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724ECFF-475E-4A47-BBE3-ACE20B26BCEC}"/>
              </a:ext>
            </a:extLst>
          </p:cNvPr>
          <p:cNvSpPr/>
          <p:nvPr/>
        </p:nvSpPr>
        <p:spPr>
          <a:xfrm>
            <a:off x="7052412" y="4424103"/>
            <a:ext cx="1185520" cy="592760"/>
          </a:xfrm>
          <a:custGeom>
            <a:avLst/>
            <a:gdLst>
              <a:gd name="connsiteX0" fmla="*/ 0 w 1185520"/>
              <a:gd name="connsiteY0" fmla="*/ 98795 h 592760"/>
              <a:gd name="connsiteX1" fmla="*/ 98795 w 1185520"/>
              <a:gd name="connsiteY1" fmla="*/ 0 h 592760"/>
              <a:gd name="connsiteX2" fmla="*/ 1086725 w 1185520"/>
              <a:gd name="connsiteY2" fmla="*/ 0 h 592760"/>
              <a:gd name="connsiteX3" fmla="*/ 1185520 w 1185520"/>
              <a:gd name="connsiteY3" fmla="*/ 98795 h 592760"/>
              <a:gd name="connsiteX4" fmla="*/ 1185520 w 1185520"/>
              <a:gd name="connsiteY4" fmla="*/ 493965 h 592760"/>
              <a:gd name="connsiteX5" fmla="*/ 1086725 w 1185520"/>
              <a:gd name="connsiteY5" fmla="*/ 592760 h 592760"/>
              <a:gd name="connsiteX6" fmla="*/ 98795 w 1185520"/>
              <a:gd name="connsiteY6" fmla="*/ 592760 h 592760"/>
              <a:gd name="connsiteX7" fmla="*/ 0 w 1185520"/>
              <a:gd name="connsiteY7" fmla="*/ 493965 h 592760"/>
              <a:gd name="connsiteX8" fmla="*/ 0 w 1185520"/>
              <a:gd name="connsiteY8" fmla="*/ 98795 h 59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5520" h="592760">
                <a:moveTo>
                  <a:pt x="0" y="98795"/>
                </a:moveTo>
                <a:cubicBezTo>
                  <a:pt x="0" y="44232"/>
                  <a:pt x="44232" y="0"/>
                  <a:pt x="98795" y="0"/>
                </a:cubicBezTo>
                <a:lnTo>
                  <a:pt x="1086725" y="0"/>
                </a:lnTo>
                <a:cubicBezTo>
                  <a:pt x="1141288" y="0"/>
                  <a:pt x="1185520" y="44232"/>
                  <a:pt x="1185520" y="98795"/>
                </a:cubicBezTo>
                <a:lnTo>
                  <a:pt x="1185520" y="493965"/>
                </a:lnTo>
                <a:cubicBezTo>
                  <a:pt x="1185520" y="548528"/>
                  <a:pt x="1141288" y="592760"/>
                  <a:pt x="1086725" y="592760"/>
                </a:cubicBezTo>
                <a:lnTo>
                  <a:pt x="98795" y="592760"/>
                </a:lnTo>
                <a:cubicBezTo>
                  <a:pt x="44232" y="592760"/>
                  <a:pt x="0" y="548528"/>
                  <a:pt x="0" y="493965"/>
                </a:cubicBezTo>
                <a:lnTo>
                  <a:pt x="0" y="98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623727"/>
              <a:satOff val="-35969"/>
              <a:lumOff val="3698"/>
              <a:alphaOff val="0"/>
            </a:schemeClr>
          </a:fillRef>
          <a:effectRef idx="0">
            <a:schemeClr val="accent2">
              <a:hueOff val="-623727"/>
              <a:satOff val="-35969"/>
              <a:lumOff val="369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036" tIns="67036" rIns="67036" bIns="6703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Controlling emergencies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922AA0B-7A9E-4318-A98E-4B64F67E2A9D}"/>
              </a:ext>
            </a:extLst>
          </p:cNvPr>
          <p:cNvSpPr/>
          <p:nvPr/>
        </p:nvSpPr>
        <p:spPr>
          <a:xfrm>
            <a:off x="5745566" y="4965416"/>
            <a:ext cx="1185520" cy="592760"/>
          </a:xfrm>
          <a:custGeom>
            <a:avLst/>
            <a:gdLst>
              <a:gd name="connsiteX0" fmla="*/ 0 w 1185520"/>
              <a:gd name="connsiteY0" fmla="*/ 98795 h 592760"/>
              <a:gd name="connsiteX1" fmla="*/ 98795 w 1185520"/>
              <a:gd name="connsiteY1" fmla="*/ 0 h 592760"/>
              <a:gd name="connsiteX2" fmla="*/ 1086725 w 1185520"/>
              <a:gd name="connsiteY2" fmla="*/ 0 h 592760"/>
              <a:gd name="connsiteX3" fmla="*/ 1185520 w 1185520"/>
              <a:gd name="connsiteY3" fmla="*/ 98795 h 592760"/>
              <a:gd name="connsiteX4" fmla="*/ 1185520 w 1185520"/>
              <a:gd name="connsiteY4" fmla="*/ 493965 h 592760"/>
              <a:gd name="connsiteX5" fmla="*/ 1086725 w 1185520"/>
              <a:gd name="connsiteY5" fmla="*/ 592760 h 592760"/>
              <a:gd name="connsiteX6" fmla="*/ 98795 w 1185520"/>
              <a:gd name="connsiteY6" fmla="*/ 592760 h 592760"/>
              <a:gd name="connsiteX7" fmla="*/ 0 w 1185520"/>
              <a:gd name="connsiteY7" fmla="*/ 493965 h 592760"/>
              <a:gd name="connsiteX8" fmla="*/ 0 w 1185520"/>
              <a:gd name="connsiteY8" fmla="*/ 98795 h 59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5520" h="592760">
                <a:moveTo>
                  <a:pt x="0" y="98795"/>
                </a:moveTo>
                <a:cubicBezTo>
                  <a:pt x="0" y="44232"/>
                  <a:pt x="44232" y="0"/>
                  <a:pt x="98795" y="0"/>
                </a:cubicBezTo>
                <a:lnTo>
                  <a:pt x="1086725" y="0"/>
                </a:lnTo>
                <a:cubicBezTo>
                  <a:pt x="1141288" y="0"/>
                  <a:pt x="1185520" y="44232"/>
                  <a:pt x="1185520" y="98795"/>
                </a:cubicBezTo>
                <a:lnTo>
                  <a:pt x="1185520" y="493965"/>
                </a:lnTo>
                <a:cubicBezTo>
                  <a:pt x="1185520" y="548528"/>
                  <a:pt x="1141288" y="592760"/>
                  <a:pt x="1086725" y="592760"/>
                </a:cubicBezTo>
                <a:lnTo>
                  <a:pt x="98795" y="592760"/>
                </a:lnTo>
                <a:cubicBezTo>
                  <a:pt x="44232" y="592760"/>
                  <a:pt x="0" y="548528"/>
                  <a:pt x="0" y="493965"/>
                </a:cubicBezTo>
                <a:lnTo>
                  <a:pt x="0" y="98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831636"/>
              <a:satOff val="-47959"/>
              <a:lumOff val="4930"/>
              <a:alphaOff val="0"/>
            </a:schemeClr>
          </a:fillRef>
          <a:effectRef idx="0">
            <a:schemeClr val="accent2">
              <a:hueOff val="-831636"/>
              <a:satOff val="-47959"/>
              <a:lumOff val="493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036" tIns="67036" rIns="67036" bIns="6703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Securing evidence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4B82BCE-7F0F-4334-8E82-0CBFEDD5E851}"/>
              </a:ext>
            </a:extLst>
          </p:cNvPr>
          <p:cNvSpPr/>
          <p:nvPr/>
        </p:nvSpPr>
        <p:spPr>
          <a:xfrm>
            <a:off x="4438719" y="4424103"/>
            <a:ext cx="1185520" cy="592760"/>
          </a:xfrm>
          <a:custGeom>
            <a:avLst/>
            <a:gdLst>
              <a:gd name="connsiteX0" fmla="*/ 0 w 1185520"/>
              <a:gd name="connsiteY0" fmla="*/ 98795 h 592760"/>
              <a:gd name="connsiteX1" fmla="*/ 98795 w 1185520"/>
              <a:gd name="connsiteY1" fmla="*/ 0 h 592760"/>
              <a:gd name="connsiteX2" fmla="*/ 1086725 w 1185520"/>
              <a:gd name="connsiteY2" fmla="*/ 0 h 592760"/>
              <a:gd name="connsiteX3" fmla="*/ 1185520 w 1185520"/>
              <a:gd name="connsiteY3" fmla="*/ 98795 h 592760"/>
              <a:gd name="connsiteX4" fmla="*/ 1185520 w 1185520"/>
              <a:gd name="connsiteY4" fmla="*/ 493965 h 592760"/>
              <a:gd name="connsiteX5" fmla="*/ 1086725 w 1185520"/>
              <a:gd name="connsiteY5" fmla="*/ 592760 h 592760"/>
              <a:gd name="connsiteX6" fmla="*/ 98795 w 1185520"/>
              <a:gd name="connsiteY6" fmla="*/ 592760 h 592760"/>
              <a:gd name="connsiteX7" fmla="*/ 0 w 1185520"/>
              <a:gd name="connsiteY7" fmla="*/ 493965 h 592760"/>
              <a:gd name="connsiteX8" fmla="*/ 0 w 1185520"/>
              <a:gd name="connsiteY8" fmla="*/ 98795 h 59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5520" h="592760">
                <a:moveTo>
                  <a:pt x="0" y="98795"/>
                </a:moveTo>
                <a:cubicBezTo>
                  <a:pt x="0" y="44232"/>
                  <a:pt x="44232" y="0"/>
                  <a:pt x="98795" y="0"/>
                </a:cubicBezTo>
                <a:lnTo>
                  <a:pt x="1086725" y="0"/>
                </a:lnTo>
                <a:cubicBezTo>
                  <a:pt x="1141288" y="0"/>
                  <a:pt x="1185520" y="44232"/>
                  <a:pt x="1185520" y="98795"/>
                </a:cubicBezTo>
                <a:lnTo>
                  <a:pt x="1185520" y="493965"/>
                </a:lnTo>
                <a:cubicBezTo>
                  <a:pt x="1185520" y="548528"/>
                  <a:pt x="1141288" y="592760"/>
                  <a:pt x="1086725" y="592760"/>
                </a:cubicBezTo>
                <a:lnTo>
                  <a:pt x="98795" y="592760"/>
                </a:lnTo>
                <a:cubicBezTo>
                  <a:pt x="44232" y="592760"/>
                  <a:pt x="0" y="548528"/>
                  <a:pt x="0" y="493965"/>
                </a:cubicBezTo>
                <a:lnTo>
                  <a:pt x="0" y="98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039545"/>
              <a:satOff val="-59949"/>
              <a:lumOff val="6163"/>
              <a:alphaOff val="0"/>
            </a:schemeClr>
          </a:fillRef>
          <a:effectRef idx="0">
            <a:schemeClr val="accent2">
              <a:hueOff val="-1039545"/>
              <a:satOff val="-59949"/>
              <a:lumOff val="616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036" tIns="67036" rIns="67036" bIns="6703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Protecting persons and property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748547B-23AB-4EDD-960D-4BD6A897F24F}"/>
              </a:ext>
            </a:extLst>
          </p:cNvPr>
          <p:cNvSpPr/>
          <p:nvPr/>
        </p:nvSpPr>
        <p:spPr>
          <a:xfrm>
            <a:off x="3897406" y="3117256"/>
            <a:ext cx="1185520" cy="592760"/>
          </a:xfrm>
          <a:custGeom>
            <a:avLst/>
            <a:gdLst>
              <a:gd name="connsiteX0" fmla="*/ 0 w 1185520"/>
              <a:gd name="connsiteY0" fmla="*/ 98795 h 592760"/>
              <a:gd name="connsiteX1" fmla="*/ 98795 w 1185520"/>
              <a:gd name="connsiteY1" fmla="*/ 0 h 592760"/>
              <a:gd name="connsiteX2" fmla="*/ 1086725 w 1185520"/>
              <a:gd name="connsiteY2" fmla="*/ 0 h 592760"/>
              <a:gd name="connsiteX3" fmla="*/ 1185520 w 1185520"/>
              <a:gd name="connsiteY3" fmla="*/ 98795 h 592760"/>
              <a:gd name="connsiteX4" fmla="*/ 1185520 w 1185520"/>
              <a:gd name="connsiteY4" fmla="*/ 493965 h 592760"/>
              <a:gd name="connsiteX5" fmla="*/ 1086725 w 1185520"/>
              <a:gd name="connsiteY5" fmla="*/ 592760 h 592760"/>
              <a:gd name="connsiteX6" fmla="*/ 98795 w 1185520"/>
              <a:gd name="connsiteY6" fmla="*/ 592760 h 592760"/>
              <a:gd name="connsiteX7" fmla="*/ 0 w 1185520"/>
              <a:gd name="connsiteY7" fmla="*/ 493965 h 592760"/>
              <a:gd name="connsiteX8" fmla="*/ 0 w 1185520"/>
              <a:gd name="connsiteY8" fmla="*/ 98795 h 59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5520" h="592760">
                <a:moveTo>
                  <a:pt x="0" y="98795"/>
                </a:moveTo>
                <a:cubicBezTo>
                  <a:pt x="0" y="44232"/>
                  <a:pt x="44232" y="0"/>
                  <a:pt x="98795" y="0"/>
                </a:cubicBezTo>
                <a:lnTo>
                  <a:pt x="1086725" y="0"/>
                </a:lnTo>
                <a:cubicBezTo>
                  <a:pt x="1141288" y="0"/>
                  <a:pt x="1185520" y="44232"/>
                  <a:pt x="1185520" y="98795"/>
                </a:cubicBezTo>
                <a:lnTo>
                  <a:pt x="1185520" y="493965"/>
                </a:lnTo>
                <a:cubicBezTo>
                  <a:pt x="1185520" y="548528"/>
                  <a:pt x="1141288" y="592760"/>
                  <a:pt x="1086725" y="592760"/>
                </a:cubicBezTo>
                <a:lnTo>
                  <a:pt x="98795" y="592760"/>
                </a:lnTo>
                <a:cubicBezTo>
                  <a:pt x="44232" y="592760"/>
                  <a:pt x="0" y="548528"/>
                  <a:pt x="0" y="493965"/>
                </a:cubicBezTo>
                <a:lnTo>
                  <a:pt x="0" y="98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247454"/>
              <a:satOff val="-71938"/>
              <a:lumOff val="7395"/>
              <a:alphaOff val="0"/>
            </a:schemeClr>
          </a:fillRef>
          <a:effectRef idx="0">
            <a:schemeClr val="accent2">
              <a:hueOff val="-1247454"/>
              <a:satOff val="-71938"/>
              <a:lumOff val="739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036" tIns="67036" rIns="67036" bIns="6703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Reporting incidents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97DCA95-B04E-4879-8A00-F634ECE6CE3B}"/>
              </a:ext>
            </a:extLst>
          </p:cNvPr>
          <p:cNvSpPr/>
          <p:nvPr/>
        </p:nvSpPr>
        <p:spPr>
          <a:xfrm>
            <a:off x="4438719" y="1810410"/>
            <a:ext cx="1185520" cy="592760"/>
          </a:xfrm>
          <a:custGeom>
            <a:avLst/>
            <a:gdLst>
              <a:gd name="connsiteX0" fmla="*/ 0 w 1185520"/>
              <a:gd name="connsiteY0" fmla="*/ 98795 h 592760"/>
              <a:gd name="connsiteX1" fmla="*/ 98795 w 1185520"/>
              <a:gd name="connsiteY1" fmla="*/ 0 h 592760"/>
              <a:gd name="connsiteX2" fmla="*/ 1086725 w 1185520"/>
              <a:gd name="connsiteY2" fmla="*/ 0 h 592760"/>
              <a:gd name="connsiteX3" fmla="*/ 1185520 w 1185520"/>
              <a:gd name="connsiteY3" fmla="*/ 98795 h 592760"/>
              <a:gd name="connsiteX4" fmla="*/ 1185520 w 1185520"/>
              <a:gd name="connsiteY4" fmla="*/ 493965 h 592760"/>
              <a:gd name="connsiteX5" fmla="*/ 1086725 w 1185520"/>
              <a:gd name="connsiteY5" fmla="*/ 592760 h 592760"/>
              <a:gd name="connsiteX6" fmla="*/ 98795 w 1185520"/>
              <a:gd name="connsiteY6" fmla="*/ 592760 h 592760"/>
              <a:gd name="connsiteX7" fmla="*/ 0 w 1185520"/>
              <a:gd name="connsiteY7" fmla="*/ 493965 h 592760"/>
              <a:gd name="connsiteX8" fmla="*/ 0 w 1185520"/>
              <a:gd name="connsiteY8" fmla="*/ 98795 h 59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5520" h="592760">
                <a:moveTo>
                  <a:pt x="0" y="98795"/>
                </a:moveTo>
                <a:cubicBezTo>
                  <a:pt x="0" y="44232"/>
                  <a:pt x="44232" y="0"/>
                  <a:pt x="98795" y="0"/>
                </a:cubicBezTo>
                <a:lnTo>
                  <a:pt x="1086725" y="0"/>
                </a:lnTo>
                <a:cubicBezTo>
                  <a:pt x="1141288" y="0"/>
                  <a:pt x="1185520" y="44232"/>
                  <a:pt x="1185520" y="98795"/>
                </a:cubicBezTo>
                <a:lnTo>
                  <a:pt x="1185520" y="493965"/>
                </a:lnTo>
                <a:cubicBezTo>
                  <a:pt x="1185520" y="548528"/>
                  <a:pt x="1141288" y="592760"/>
                  <a:pt x="1086725" y="592760"/>
                </a:cubicBezTo>
                <a:lnTo>
                  <a:pt x="98795" y="592760"/>
                </a:lnTo>
                <a:cubicBezTo>
                  <a:pt x="44232" y="592760"/>
                  <a:pt x="0" y="548528"/>
                  <a:pt x="0" y="493965"/>
                </a:cubicBezTo>
                <a:lnTo>
                  <a:pt x="0" y="98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1455363"/>
              <a:satOff val="-83928"/>
              <a:lumOff val="8628"/>
              <a:alphaOff val="0"/>
            </a:schemeClr>
          </a:fillRef>
          <a:effectRef idx="0">
            <a:schemeClr val="accent2">
              <a:hueOff val="-1455363"/>
              <a:satOff val="-83928"/>
              <a:lumOff val="862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036" tIns="67036" rIns="67036" bIns="67036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Identifying safety hazards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DB66F6E8-4D4A-4907-940A-774703A2D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762003" y="5367908"/>
            <a:ext cx="2381997" cy="1490093"/>
          </a:xfrm>
          <a:custGeom>
            <a:avLst/>
            <a:gdLst>
              <a:gd name="connsiteX0" fmla="*/ 2485888 w 3175996"/>
              <a:gd name="connsiteY0" fmla="*/ 1490093 h 1490093"/>
              <a:gd name="connsiteX1" fmla="*/ 0 w 3175996"/>
              <a:gd name="connsiteY1" fmla="*/ 1490093 h 1490093"/>
              <a:gd name="connsiteX2" fmla="*/ 0 w 3175996"/>
              <a:gd name="connsiteY2" fmla="*/ 0 h 1490093"/>
              <a:gd name="connsiteX3" fmla="*/ 3175996 w 3175996"/>
              <a:gd name="connsiteY3" fmla="*/ 0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996" h="1490093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8F1F5A56-E82B-4FD5-9025-B72896FFB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7174722" cy="1490093"/>
          </a:xfrm>
          <a:custGeom>
            <a:avLst/>
            <a:gdLst>
              <a:gd name="connsiteX0" fmla="*/ 0 w 9566296"/>
              <a:gd name="connsiteY0" fmla="*/ 0 h 1490093"/>
              <a:gd name="connsiteX1" fmla="*/ 405267 w 9566296"/>
              <a:gd name="connsiteY1" fmla="*/ 0 h 1490093"/>
              <a:gd name="connsiteX2" fmla="*/ 631857 w 9566296"/>
              <a:gd name="connsiteY2" fmla="*/ 0 h 1490093"/>
              <a:gd name="connsiteX3" fmla="*/ 2451761 w 9566296"/>
              <a:gd name="connsiteY3" fmla="*/ 0 h 1490093"/>
              <a:gd name="connsiteX4" fmla="*/ 2901880 w 9566296"/>
              <a:gd name="connsiteY4" fmla="*/ 0 h 1490093"/>
              <a:gd name="connsiteX5" fmla="*/ 3641106 w 9566296"/>
              <a:gd name="connsiteY5" fmla="*/ 0 h 1490093"/>
              <a:gd name="connsiteX6" fmla="*/ 9566296 w 9566296"/>
              <a:gd name="connsiteY6" fmla="*/ 0 h 1490093"/>
              <a:gd name="connsiteX7" fmla="*/ 8876188 w 9566296"/>
              <a:gd name="connsiteY7" fmla="*/ 1490093 h 1490093"/>
              <a:gd name="connsiteX8" fmla="*/ 631857 w 9566296"/>
              <a:gd name="connsiteY8" fmla="*/ 1490093 h 1490093"/>
              <a:gd name="connsiteX9" fmla="*/ 405267 w 9566296"/>
              <a:gd name="connsiteY9" fmla="*/ 1490093 h 1490093"/>
              <a:gd name="connsiteX10" fmla="*/ 0 w 9566296"/>
              <a:gd name="connsiteY10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66296" h="1490093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266" name="Title 1">
            <a:extLst>
              <a:ext uri="{FF2B5EF4-FFF2-40B4-BE49-F238E27FC236}">
                <a16:creationId xmlns:a16="http://schemas.microsoft.com/office/drawing/2014/main" id="{204C47F0-0684-402D-A1C6-FF7D1F7E0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29884"/>
            <a:ext cx="6058756" cy="1096331"/>
          </a:xfrm>
        </p:spPr>
        <p:txBody>
          <a:bodyPr>
            <a:normAutofit/>
          </a:bodyPr>
          <a:lstStyle/>
          <a:p>
            <a:r>
              <a:rPr lang="en-US" altLang="en-US" dirty="0"/>
              <a:t>Things you should know: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E7711AC-8A3A-4854-A91A-A56AFE8BBCD9}"/>
              </a:ext>
            </a:extLst>
          </p:cNvPr>
          <p:cNvSpPr/>
          <p:nvPr/>
        </p:nvSpPr>
        <p:spPr>
          <a:xfrm>
            <a:off x="630960" y="850912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General layout of a building or area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9956500-7276-4F2B-A483-682F46D529E7}"/>
              </a:ext>
            </a:extLst>
          </p:cNvPr>
          <p:cNvSpPr/>
          <p:nvPr/>
        </p:nvSpPr>
        <p:spPr>
          <a:xfrm>
            <a:off x="2647306" y="850912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Entrances and exits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499FEE3-1CC4-4A93-B28B-E839DEB865AD}"/>
              </a:ext>
            </a:extLst>
          </p:cNvPr>
          <p:cNvSpPr/>
          <p:nvPr/>
        </p:nvSpPr>
        <p:spPr>
          <a:xfrm>
            <a:off x="4663652" y="850912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Emergency routes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B479F70-E61A-4569-9E26-4C18997247C8}"/>
              </a:ext>
            </a:extLst>
          </p:cNvPr>
          <p:cNvSpPr/>
          <p:nvPr/>
        </p:nvSpPr>
        <p:spPr>
          <a:xfrm>
            <a:off x="6679997" y="850912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Location of equipment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7247291-5344-4A0F-B2D0-CEAAC52421F6}"/>
              </a:ext>
            </a:extLst>
          </p:cNvPr>
          <p:cNvSpPr/>
          <p:nvPr/>
        </p:nvSpPr>
        <p:spPr>
          <a:xfrm>
            <a:off x="630960" y="2134041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People who occupy specific locations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17C86A1-346B-4AE5-B850-85E070B1C2B5}"/>
              </a:ext>
            </a:extLst>
          </p:cNvPr>
          <p:cNvSpPr/>
          <p:nvPr/>
        </p:nvSpPr>
        <p:spPr>
          <a:xfrm>
            <a:off x="2647306" y="2134041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Restricted areas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2BB3DEB-7150-4581-AFA6-51BD0D4ACF98}"/>
              </a:ext>
            </a:extLst>
          </p:cNvPr>
          <p:cNvSpPr/>
          <p:nvPr/>
        </p:nvSpPr>
        <p:spPr>
          <a:xfrm>
            <a:off x="4663652" y="2134041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Client policies 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73DF6E9-6225-42AD-8688-F115DB1837B5}"/>
              </a:ext>
            </a:extLst>
          </p:cNvPr>
          <p:cNvSpPr/>
          <p:nvPr/>
        </p:nvSpPr>
        <p:spPr>
          <a:xfrm>
            <a:off x="6679997" y="2134041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What doors and gates should be secured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0C4FB2D-8CDF-4BBD-BC20-26DFE33552AD}"/>
              </a:ext>
            </a:extLst>
          </p:cNvPr>
          <p:cNvSpPr/>
          <p:nvPr/>
        </p:nvSpPr>
        <p:spPr>
          <a:xfrm>
            <a:off x="2647306" y="3417170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Location of safety hazards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9E9E351-B633-47B6-9307-7828E784D819}"/>
              </a:ext>
            </a:extLst>
          </p:cNvPr>
          <p:cNvSpPr/>
          <p:nvPr/>
        </p:nvSpPr>
        <p:spPr>
          <a:xfrm>
            <a:off x="4663652" y="3417170"/>
            <a:ext cx="1833041" cy="1099824"/>
          </a:xfrm>
          <a:custGeom>
            <a:avLst/>
            <a:gdLst>
              <a:gd name="connsiteX0" fmla="*/ 0 w 1833041"/>
              <a:gd name="connsiteY0" fmla="*/ 0 h 1099824"/>
              <a:gd name="connsiteX1" fmla="*/ 1833041 w 1833041"/>
              <a:gd name="connsiteY1" fmla="*/ 0 h 1099824"/>
              <a:gd name="connsiteX2" fmla="*/ 1833041 w 1833041"/>
              <a:gd name="connsiteY2" fmla="*/ 1099824 h 1099824"/>
              <a:gd name="connsiteX3" fmla="*/ 0 w 1833041"/>
              <a:gd name="connsiteY3" fmla="*/ 1099824 h 1099824"/>
              <a:gd name="connsiteX4" fmla="*/ 0 w 1833041"/>
              <a:gd name="connsiteY4" fmla="*/ 0 h 109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3041" h="1099824">
                <a:moveTo>
                  <a:pt x="0" y="0"/>
                </a:moveTo>
                <a:lnTo>
                  <a:pt x="1833041" y="0"/>
                </a:lnTo>
                <a:lnTo>
                  <a:pt x="1833041" y="1099824"/>
                </a:lnTo>
                <a:lnTo>
                  <a:pt x="0" y="109982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Knowledge of the law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90" name="Title 1">
            <a:extLst>
              <a:ext uri="{FF2B5EF4-FFF2-40B4-BE49-F238E27FC236}">
                <a16:creationId xmlns:a16="http://schemas.microsoft.com/office/drawing/2014/main" id="{9DB22CF5-6889-4A20-848F-48C728B37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rgbClr val="FFFFFF"/>
                </a:solidFill>
              </a:rPr>
              <a:t>Prevention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8E6D71B-FC86-4A7A-AF58-1211F9834978}"/>
              </a:ext>
            </a:extLst>
          </p:cNvPr>
          <p:cNvGrpSpPr/>
          <p:nvPr/>
        </p:nvGrpSpPr>
        <p:grpSpPr>
          <a:xfrm>
            <a:off x="3895725" y="473366"/>
            <a:ext cx="4885203" cy="1238008"/>
            <a:chOff x="3895725" y="473366"/>
            <a:chExt cx="4885203" cy="1238008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C4ACBE8D-FE3F-415A-A37E-38AD93BA10CC}"/>
                </a:ext>
              </a:extLst>
            </p:cNvPr>
            <p:cNvSpPr/>
            <p:nvPr/>
          </p:nvSpPr>
          <p:spPr>
            <a:xfrm>
              <a:off x="3895725" y="473366"/>
              <a:ext cx="4885203" cy="12380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2" name="Rectangle 11" descr="Irritant">
              <a:extLst>
                <a:ext uri="{FF2B5EF4-FFF2-40B4-BE49-F238E27FC236}">
                  <a16:creationId xmlns:a16="http://schemas.microsoft.com/office/drawing/2014/main" id="{1C113CD6-2D22-4BDE-AD0A-C79AF5F0730F}"/>
                </a:ext>
              </a:extLst>
            </p:cNvPr>
            <p:cNvSpPr/>
            <p:nvPr/>
          </p:nvSpPr>
          <p:spPr>
            <a:xfrm>
              <a:off x="4270222" y="751918"/>
              <a:ext cx="680904" cy="680904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BF27A13-A5F5-4B5D-AD39-E55A9335191D}"/>
              </a:ext>
            </a:extLst>
          </p:cNvPr>
          <p:cNvSpPr/>
          <p:nvPr/>
        </p:nvSpPr>
        <p:spPr>
          <a:xfrm>
            <a:off x="5325624" y="473366"/>
            <a:ext cx="3455303" cy="1238008"/>
          </a:xfrm>
          <a:custGeom>
            <a:avLst/>
            <a:gdLst>
              <a:gd name="connsiteX0" fmla="*/ 0 w 3455303"/>
              <a:gd name="connsiteY0" fmla="*/ 0 h 1238008"/>
              <a:gd name="connsiteX1" fmla="*/ 3455303 w 3455303"/>
              <a:gd name="connsiteY1" fmla="*/ 0 h 1238008"/>
              <a:gd name="connsiteX2" fmla="*/ 3455303 w 3455303"/>
              <a:gd name="connsiteY2" fmla="*/ 1238008 h 1238008"/>
              <a:gd name="connsiteX3" fmla="*/ 0 w 3455303"/>
              <a:gd name="connsiteY3" fmla="*/ 1238008 h 1238008"/>
              <a:gd name="connsiteX4" fmla="*/ 0 w 3455303"/>
              <a:gd name="connsiteY4" fmla="*/ 0 h 1238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5303" h="1238008">
                <a:moveTo>
                  <a:pt x="0" y="0"/>
                </a:moveTo>
                <a:lnTo>
                  <a:pt x="3455303" y="0"/>
                </a:lnTo>
                <a:lnTo>
                  <a:pt x="3455303" y="1238008"/>
                </a:lnTo>
                <a:lnTo>
                  <a:pt x="0" y="123800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023" tIns="131023" rIns="131023" bIns="131023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900" kern="1200" dirty="0"/>
              <a:t>Removing or reporting hazards as they are discovered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5956A12-3A6D-4049-A5F8-E88687773C5E}"/>
              </a:ext>
            </a:extLst>
          </p:cNvPr>
          <p:cNvGrpSpPr/>
          <p:nvPr/>
        </p:nvGrpSpPr>
        <p:grpSpPr>
          <a:xfrm>
            <a:off x="3895725" y="2020877"/>
            <a:ext cx="4885203" cy="1238008"/>
            <a:chOff x="3895725" y="2020877"/>
            <a:chExt cx="4885203" cy="1238008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CA06A2B-C07B-48EE-9126-34977C99514C}"/>
                </a:ext>
              </a:extLst>
            </p:cNvPr>
            <p:cNvSpPr/>
            <p:nvPr/>
          </p:nvSpPr>
          <p:spPr>
            <a:xfrm>
              <a:off x="3895725" y="2020877"/>
              <a:ext cx="4885203" cy="12380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5" name="Rectangle 14" descr="Robber">
              <a:extLst>
                <a:ext uri="{FF2B5EF4-FFF2-40B4-BE49-F238E27FC236}">
                  <a16:creationId xmlns:a16="http://schemas.microsoft.com/office/drawing/2014/main" id="{FDD5F8FB-0E47-4394-A544-F545A7913517}"/>
                </a:ext>
              </a:extLst>
            </p:cNvPr>
            <p:cNvSpPr/>
            <p:nvPr/>
          </p:nvSpPr>
          <p:spPr>
            <a:xfrm>
              <a:off x="4270222" y="2299429"/>
              <a:ext cx="680904" cy="680904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1D3A3DB-77BA-4CC6-93C6-11D4CB604142}"/>
                </a:ext>
              </a:extLst>
            </p:cNvPr>
            <p:cNvSpPr/>
            <p:nvPr/>
          </p:nvSpPr>
          <p:spPr>
            <a:xfrm>
              <a:off x="5325624" y="2020877"/>
              <a:ext cx="3455303" cy="1238008"/>
            </a:xfrm>
            <a:custGeom>
              <a:avLst/>
              <a:gdLst>
                <a:gd name="connsiteX0" fmla="*/ 0 w 3455303"/>
                <a:gd name="connsiteY0" fmla="*/ 0 h 1238008"/>
                <a:gd name="connsiteX1" fmla="*/ 3455303 w 3455303"/>
                <a:gd name="connsiteY1" fmla="*/ 0 h 1238008"/>
                <a:gd name="connsiteX2" fmla="*/ 3455303 w 3455303"/>
                <a:gd name="connsiteY2" fmla="*/ 1238008 h 1238008"/>
                <a:gd name="connsiteX3" fmla="*/ 0 w 3455303"/>
                <a:gd name="connsiteY3" fmla="*/ 1238008 h 1238008"/>
                <a:gd name="connsiteX4" fmla="*/ 0 w 3455303"/>
                <a:gd name="connsiteY4" fmla="*/ 0 h 1238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5303" h="1238008">
                  <a:moveTo>
                    <a:pt x="0" y="0"/>
                  </a:moveTo>
                  <a:lnTo>
                    <a:pt x="3455303" y="0"/>
                  </a:lnTo>
                  <a:lnTo>
                    <a:pt x="3455303" y="1238008"/>
                  </a:lnTo>
                  <a:lnTo>
                    <a:pt x="0" y="123800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bg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023" tIns="131023" rIns="131023" bIns="131023" numCol="1" spcCol="1270" anchor="ctr" anchorCtr="0">
              <a:noAutofit/>
            </a:bodyPr>
            <a:lstStyle/>
            <a:p>
              <a:pPr marL="0" lvl="0" indent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900" kern="1200" dirty="0"/>
                <a:t>Identifying unsecured areas and materials which are vulnerable to theft and vandalism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2F0A133-C3D3-4084-8A36-5CD19F606283}"/>
              </a:ext>
            </a:extLst>
          </p:cNvPr>
          <p:cNvGrpSpPr/>
          <p:nvPr/>
        </p:nvGrpSpPr>
        <p:grpSpPr>
          <a:xfrm>
            <a:off x="3895725" y="3568388"/>
            <a:ext cx="4885203" cy="1238008"/>
            <a:chOff x="3895725" y="3568388"/>
            <a:chExt cx="4885203" cy="1238008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61DC909B-08C6-414E-A8E4-1EA8A5DEE2AB}"/>
                </a:ext>
              </a:extLst>
            </p:cNvPr>
            <p:cNvSpPr/>
            <p:nvPr/>
          </p:nvSpPr>
          <p:spPr>
            <a:xfrm>
              <a:off x="3895725" y="3568388"/>
              <a:ext cx="4885203" cy="12380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8" name="Rectangle 17" descr="Flammable">
              <a:extLst>
                <a:ext uri="{FF2B5EF4-FFF2-40B4-BE49-F238E27FC236}">
                  <a16:creationId xmlns:a16="http://schemas.microsoft.com/office/drawing/2014/main" id="{646BA568-9B92-49C0-B213-5E5148C61FFC}"/>
                </a:ext>
              </a:extLst>
            </p:cNvPr>
            <p:cNvSpPr/>
            <p:nvPr/>
          </p:nvSpPr>
          <p:spPr>
            <a:xfrm>
              <a:off x="4270222" y="3846939"/>
              <a:ext cx="680904" cy="680904"/>
            </a:xfrm>
            <a:prstGeom prst="rect">
              <a:avLst/>
            </a:prstGeom>
            <a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5F9C3C5-2B0B-4E4E-8669-6655AF65A50B}"/>
              </a:ext>
            </a:extLst>
          </p:cNvPr>
          <p:cNvSpPr/>
          <p:nvPr/>
        </p:nvSpPr>
        <p:spPr>
          <a:xfrm>
            <a:off x="5325624" y="3568388"/>
            <a:ext cx="3455303" cy="1238008"/>
          </a:xfrm>
          <a:custGeom>
            <a:avLst/>
            <a:gdLst>
              <a:gd name="connsiteX0" fmla="*/ 0 w 3455303"/>
              <a:gd name="connsiteY0" fmla="*/ 0 h 1238008"/>
              <a:gd name="connsiteX1" fmla="*/ 3455303 w 3455303"/>
              <a:gd name="connsiteY1" fmla="*/ 0 h 1238008"/>
              <a:gd name="connsiteX2" fmla="*/ 3455303 w 3455303"/>
              <a:gd name="connsiteY2" fmla="*/ 1238008 h 1238008"/>
              <a:gd name="connsiteX3" fmla="*/ 0 w 3455303"/>
              <a:gd name="connsiteY3" fmla="*/ 1238008 h 1238008"/>
              <a:gd name="connsiteX4" fmla="*/ 0 w 3455303"/>
              <a:gd name="connsiteY4" fmla="*/ 0 h 1238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5303" h="1238008">
                <a:moveTo>
                  <a:pt x="0" y="0"/>
                </a:moveTo>
                <a:lnTo>
                  <a:pt x="3455303" y="0"/>
                </a:lnTo>
                <a:lnTo>
                  <a:pt x="3455303" y="1238008"/>
                </a:lnTo>
                <a:lnTo>
                  <a:pt x="0" y="123800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023" tIns="131023" rIns="131023" bIns="131023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900" kern="1200" dirty="0"/>
              <a:t>Preventing Damage due to fire or other causes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A6C0903-52C2-4AC6-9582-49A1E110EDA3}"/>
              </a:ext>
            </a:extLst>
          </p:cNvPr>
          <p:cNvGrpSpPr/>
          <p:nvPr/>
        </p:nvGrpSpPr>
        <p:grpSpPr>
          <a:xfrm>
            <a:off x="3895725" y="5115898"/>
            <a:ext cx="4885203" cy="1238008"/>
            <a:chOff x="3895725" y="5115898"/>
            <a:chExt cx="4885203" cy="1238008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AF83F55A-7ECC-4162-A4C2-890013D636A8}"/>
                </a:ext>
              </a:extLst>
            </p:cNvPr>
            <p:cNvSpPr/>
            <p:nvPr/>
          </p:nvSpPr>
          <p:spPr>
            <a:xfrm>
              <a:off x="3895725" y="5115898"/>
              <a:ext cx="4885203" cy="123800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21" name="Rectangle 20" descr="Police">
              <a:extLst>
                <a:ext uri="{FF2B5EF4-FFF2-40B4-BE49-F238E27FC236}">
                  <a16:creationId xmlns:a16="http://schemas.microsoft.com/office/drawing/2014/main" id="{65870769-8083-46B6-9A56-20BB7C2D8279}"/>
                </a:ext>
              </a:extLst>
            </p:cNvPr>
            <p:cNvSpPr/>
            <p:nvPr/>
          </p:nvSpPr>
          <p:spPr>
            <a:xfrm>
              <a:off x="4270222" y="5394450"/>
              <a:ext cx="680904" cy="680904"/>
            </a:xfrm>
            <a:prstGeom prst="rect">
              <a:avLst/>
            </a:prstGeom>
            <a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F94E5FE-6CF6-49B5-89A9-35D83EC9B19A}"/>
              </a:ext>
            </a:extLst>
          </p:cNvPr>
          <p:cNvSpPr/>
          <p:nvPr/>
        </p:nvSpPr>
        <p:spPr>
          <a:xfrm>
            <a:off x="5325624" y="5115898"/>
            <a:ext cx="3455303" cy="1238008"/>
          </a:xfrm>
          <a:custGeom>
            <a:avLst/>
            <a:gdLst>
              <a:gd name="connsiteX0" fmla="*/ 0 w 3455303"/>
              <a:gd name="connsiteY0" fmla="*/ 0 h 1238008"/>
              <a:gd name="connsiteX1" fmla="*/ 3455303 w 3455303"/>
              <a:gd name="connsiteY1" fmla="*/ 0 h 1238008"/>
              <a:gd name="connsiteX2" fmla="*/ 3455303 w 3455303"/>
              <a:gd name="connsiteY2" fmla="*/ 1238008 h 1238008"/>
              <a:gd name="connsiteX3" fmla="*/ 0 w 3455303"/>
              <a:gd name="connsiteY3" fmla="*/ 1238008 h 1238008"/>
              <a:gd name="connsiteX4" fmla="*/ 0 w 3455303"/>
              <a:gd name="connsiteY4" fmla="*/ 0 h 1238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5303" h="1238008">
                <a:moveTo>
                  <a:pt x="0" y="0"/>
                </a:moveTo>
                <a:lnTo>
                  <a:pt x="3455303" y="0"/>
                </a:lnTo>
                <a:lnTo>
                  <a:pt x="3455303" y="1238008"/>
                </a:lnTo>
                <a:lnTo>
                  <a:pt x="0" y="123800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bg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023" tIns="131023" rIns="131023" bIns="131023" numCol="1" spcCol="1270" anchor="ctr" anchorCtr="0">
            <a:noAutofit/>
          </a:bodyPr>
          <a:lstStyle/>
          <a:p>
            <a:pPr marL="0" lvl="0" indent="0" algn="l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900" kern="1200" dirty="0"/>
              <a:t>Maintaining visibility, crimes are rarely committed in the presence of a security guard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E02F3C71-C981-4614-98EA-D6C494F80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2" y="321176"/>
            <a:ext cx="5380685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38" name="Title 1">
            <a:extLst>
              <a:ext uri="{FF2B5EF4-FFF2-40B4-BE49-F238E27FC236}">
                <a16:creationId xmlns:a16="http://schemas.microsoft.com/office/drawing/2014/main" id="{6A787C98-34F6-4C24-895A-5344CDD7D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137" y="640263"/>
            <a:ext cx="4653738" cy="1344975"/>
          </a:xfrm>
        </p:spPr>
        <p:txBody>
          <a:bodyPr>
            <a:normAutofit/>
          </a:bodyPr>
          <a:lstStyle/>
          <a:p>
            <a:r>
              <a:rPr lang="en-US" altLang="en-US" sz="3500" dirty="0"/>
              <a:t>Corrective Action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A80FE6DB-F6F4-4EF4-8EF4-A904F7893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6" y="2121762"/>
            <a:ext cx="4653738" cy="36269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sz="2400" dirty="0"/>
              <a:t>Some require the Security Officer to become </a:t>
            </a:r>
            <a:r>
              <a:rPr lang="en-US" altLang="en-US" sz="2400" b="1" u="sng" dirty="0"/>
              <a:t>actively</a:t>
            </a:r>
            <a:r>
              <a:rPr lang="en-US" altLang="en-US" sz="2400" dirty="0"/>
              <a:t> involved</a:t>
            </a:r>
          </a:p>
          <a:p>
            <a:pPr marL="0" indent="0">
              <a:buNone/>
            </a:pPr>
            <a:r>
              <a:rPr lang="en-US" altLang="en-US" sz="2400" dirty="0"/>
              <a:t>	</a:t>
            </a:r>
          </a:p>
          <a:p>
            <a:pPr marL="0" indent="0">
              <a:buNone/>
            </a:pPr>
            <a:r>
              <a:rPr lang="en-US" altLang="en-US" sz="2400" dirty="0"/>
              <a:t>The Security Officer sees a small fire and extinguishes the fire before it spreads.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	</a:t>
            </a:r>
          </a:p>
          <a:p>
            <a:pPr marL="0" indent="0">
              <a:buNone/>
            </a:pPr>
            <a:r>
              <a:rPr lang="en-US" altLang="en-US" sz="2400" dirty="0"/>
              <a:t>Locking an unlocked door, gate or window</a:t>
            </a:r>
          </a:p>
          <a:p>
            <a:pPr marL="0" indent="0">
              <a:buNone/>
            </a:pPr>
            <a:endParaRPr lang="en-US" altLang="en-US" sz="1900" dirty="0"/>
          </a:p>
          <a:p>
            <a:pPr marL="0" indent="0">
              <a:buNone/>
            </a:pPr>
            <a:r>
              <a:rPr lang="en-US" altLang="en-US" sz="1900" dirty="0"/>
              <a:t>	</a:t>
            </a:r>
          </a:p>
          <a:p>
            <a:pPr marL="0" indent="0">
              <a:buNone/>
            </a:pPr>
            <a:endParaRPr lang="en-US" altLang="en-US" sz="1900" dirty="0"/>
          </a:p>
        </p:txBody>
      </p:sp>
      <p:pic>
        <p:nvPicPr>
          <p:cNvPr id="1026" name="Picture 2" descr="Image result for lock">
            <a:extLst>
              <a:ext uri="{FF2B5EF4-FFF2-40B4-BE49-F238E27FC236}">
                <a16:creationId xmlns:a16="http://schemas.microsoft.com/office/drawing/2014/main" id="{50F2A60C-AD6D-44D1-AEDF-53375C677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9964" y="306909"/>
            <a:ext cx="229620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fire extinguisher">
            <a:extLst>
              <a:ext uri="{FF2B5EF4-FFF2-40B4-BE49-F238E27FC236}">
                <a16:creationId xmlns:a16="http://schemas.microsoft.com/office/drawing/2014/main" id="{4CE715AB-4E4F-45E0-8F91-40BCEF91C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72163" y="3007518"/>
            <a:ext cx="3031807" cy="303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1162</Words>
  <Application>Microsoft Office PowerPoint</Application>
  <PresentationFormat>On-screen Show (4:3)</PresentationFormat>
  <Paragraphs>250</Paragraphs>
  <Slides>44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Arial</vt:lpstr>
      <vt:lpstr>Calibri</vt:lpstr>
      <vt:lpstr>Calibri Light</vt:lpstr>
      <vt:lpstr>Impact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Theory of Patrol</vt:lpstr>
      <vt:lpstr>Purpose of Patrol</vt:lpstr>
      <vt:lpstr>Observation and Perception</vt:lpstr>
      <vt:lpstr>Results of Observations </vt:lpstr>
      <vt:lpstr>Things you should know:</vt:lpstr>
      <vt:lpstr>Prevention</vt:lpstr>
      <vt:lpstr>Corrective Action</vt:lpstr>
      <vt:lpstr>Corrective Action, cont.</vt:lpstr>
      <vt:lpstr>Reporting</vt:lpstr>
      <vt:lpstr>Types of Patrol </vt:lpstr>
      <vt:lpstr>Foot Patrol</vt:lpstr>
      <vt:lpstr>Mechanized Patrol</vt:lpstr>
      <vt:lpstr>Mechanized Patrol Provides:</vt:lpstr>
      <vt:lpstr>Mechanized Patrol-  Automobile</vt:lpstr>
      <vt:lpstr>Patrol Techniques</vt:lpstr>
      <vt:lpstr>Fixed Patrol Route</vt:lpstr>
      <vt:lpstr>Irregular Patrol Route</vt:lpstr>
      <vt:lpstr>Conspicuous Patrol</vt:lpstr>
      <vt:lpstr>Inconspicuous Patrol</vt:lpstr>
      <vt:lpstr>Preparation for Patrol</vt:lpstr>
      <vt:lpstr>Preparation for Patrol-  Personal Appearance</vt:lpstr>
      <vt:lpstr>Preparation for Patrol-    Information Needs</vt:lpstr>
      <vt:lpstr>Preparation for Patrol-  Equipment</vt:lpstr>
      <vt:lpstr>PowerPoint Presentation</vt:lpstr>
      <vt:lpstr>What to look for on patrol </vt:lpstr>
      <vt:lpstr>Security Breaches</vt:lpstr>
      <vt:lpstr>Violations of Company Policy</vt:lpstr>
      <vt:lpstr>Safety Hazards</vt:lpstr>
      <vt:lpstr>Violations of the Law</vt:lpstr>
      <vt:lpstr>Fire Control Systems &amp; Hazards: Fire Control Systems </vt:lpstr>
      <vt:lpstr>Sprinkler Systems-Types</vt:lpstr>
      <vt:lpstr>Sprinkler System Parts</vt:lpstr>
      <vt:lpstr>Fire Extinguishers</vt:lpstr>
      <vt:lpstr>Type “A”  Extinguishers</vt:lpstr>
      <vt:lpstr>Type “B”  Extinguishers</vt:lpstr>
      <vt:lpstr>Type “C”  Extinguishers</vt:lpstr>
      <vt:lpstr>Class “D” Fires Extinguisher</vt:lpstr>
      <vt:lpstr>Class “K” Fire Extinguisher</vt:lpstr>
      <vt:lpstr>Fire Hazards-  What do I look for?</vt:lpstr>
      <vt:lpstr>Patrol Tour Recording Systems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Bullard, Gary</dc:creator>
  <cp:lastModifiedBy>Bullard, Gary</cp:lastModifiedBy>
  <cp:revision>22</cp:revision>
  <dcterms:created xsi:type="dcterms:W3CDTF">2019-08-19T00:00:27Z</dcterms:created>
  <dcterms:modified xsi:type="dcterms:W3CDTF">2020-09-03T18:01:50Z</dcterms:modified>
</cp:coreProperties>
</file>