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entation.xml" ContentType="application/vnd.openxmlformats-officedocument.presentationml.presentation.main+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ink/ink2.xml" ContentType="application/inkml+xml"/>
  <Override PartName="/ppt/ink/ink1.xml" ContentType="application/inkml+xml"/>
  <Override PartName="/ppt/media/image25.jpg" ContentType="image/jp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1" r:id="rId2"/>
  </p:sldMasterIdLst>
  <p:notesMasterIdLst>
    <p:notesMasterId r:id="rId89"/>
  </p:notesMasterIdLst>
  <p:sldIdLst>
    <p:sldId id="356" r:id="rId3"/>
    <p:sldId id="275" r:id="rId4"/>
    <p:sldId id="357" r:id="rId5"/>
    <p:sldId id="276" r:id="rId6"/>
    <p:sldId id="359" r:id="rId7"/>
    <p:sldId id="366" r:id="rId8"/>
    <p:sldId id="365" r:id="rId9"/>
    <p:sldId id="358" r:id="rId10"/>
    <p:sldId id="277" r:id="rId11"/>
    <p:sldId id="427" r:id="rId12"/>
    <p:sldId id="323" r:id="rId13"/>
    <p:sldId id="439" r:id="rId14"/>
    <p:sldId id="440" r:id="rId15"/>
    <p:sldId id="454" r:id="rId16"/>
    <p:sldId id="460" r:id="rId17"/>
    <p:sldId id="456" r:id="rId18"/>
    <p:sldId id="457" r:id="rId19"/>
    <p:sldId id="458" r:id="rId20"/>
    <p:sldId id="278" r:id="rId21"/>
    <p:sldId id="279" r:id="rId22"/>
    <p:sldId id="281" r:id="rId23"/>
    <p:sldId id="262" r:id="rId24"/>
    <p:sldId id="388" r:id="rId25"/>
    <p:sldId id="372" r:id="rId26"/>
    <p:sldId id="349" r:id="rId27"/>
    <p:sldId id="287" r:id="rId28"/>
    <p:sldId id="288" r:id="rId29"/>
    <p:sldId id="390" r:id="rId30"/>
    <p:sldId id="391" r:id="rId31"/>
    <p:sldId id="392" r:id="rId32"/>
    <p:sldId id="393" r:id="rId33"/>
    <p:sldId id="394" r:id="rId34"/>
    <p:sldId id="376" r:id="rId35"/>
    <p:sldId id="395" r:id="rId36"/>
    <p:sldId id="396" r:id="rId37"/>
    <p:sldId id="397" r:id="rId38"/>
    <p:sldId id="398" r:id="rId39"/>
    <p:sldId id="399" r:id="rId40"/>
    <p:sldId id="400" r:id="rId41"/>
    <p:sldId id="401" r:id="rId42"/>
    <p:sldId id="402" r:id="rId43"/>
    <p:sldId id="304" r:id="rId44"/>
    <p:sldId id="305" r:id="rId45"/>
    <p:sldId id="353" r:id="rId46"/>
    <p:sldId id="354" r:id="rId47"/>
    <p:sldId id="306" r:id="rId48"/>
    <p:sldId id="307" r:id="rId49"/>
    <p:sldId id="308" r:id="rId50"/>
    <p:sldId id="309" r:id="rId51"/>
    <p:sldId id="389" r:id="rId52"/>
    <p:sldId id="311" r:id="rId53"/>
    <p:sldId id="312" r:id="rId54"/>
    <p:sldId id="313" r:id="rId55"/>
    <p:sldId id="314" r:id="rId56"/>
    <p:sldId id="315" r:id="rId57"/>
    <p:sldId id="316" r:id="rId58"/>
    <p:sldId id="317" r:id="rId59"/>
    <p:sldId id="355" r:id="rId60"/>
    <p:sldId id="418" r:id="rId61"/>
    <p:sldId id="419" r:id="rId62"/>
    <p:sldId id="363" r:id="rId63"/>
    <p:sldId id="420" r:id="rId64"/>
    <p:sldId id="421" r:id="rId65"/>
    <p:sldId id="422" r:id="rId66"/>
    <p:sldId id="423" r:id="rId67"/>
    <p:sldId id="424" r:id="rId68"/>
    <p:sldId id="425" r:id="rId69"/>
    <p:sldId id="361" r:id="rId70"/>
    <p:sldId id="319" r:id="rId71"/>
    <p:sldId id="301" r:id="rId72"/>
    <p:sldId id="320" r:id="rId73"/>
    <p:sldId id="426" r:id="rId74"/>
    <p:sldId id="381" r:id="rId75"/>
    <p:sldId id="322" r:id="rId76"/>
    <p:sldId id="382" r:id="rId77"/>
    <p:sldId id="383" r:id="rId78"/>
    <p:sldId id="384" r:id="rId79"/>
    <p:sldId id="461" r:id="rId80"/>
    <p:sldId id="462" r:id="rId81"/>
    <p:sldId id="463" r:id="rId82"/>
    <p:sldId id="404" r:id="rId83"/>
    <p:sldId id="405" r:id="rId84"/>
    <p:sldId id="406" r:id="rId85"/>
    <p:sldId id="464" r:id="rId86"/>
    <p:sldId id="335" r:id="rId87"/>
    <p:sldId id="336" r:id="rId8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1" autoAdjust="0"/>
    <p:restoredTop sz="62189" autoAdjust="0"/>
  </p:normalViewPr>
  <p:slideViewPr>
    <p:cSldViewPr>
      <p:cViewPr varScale="1">
        <p:scale>
          <a:sx n="52" d="100"/>
          <a:sy n="52" d="100"/>
        </p:scale>
        <p:origin x="1884" y="66"/>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27T14:12:18.499"/>
    </inkml:context>
    <inkml:brush xml:id="br0">
      <inkml:brushProperty name="width" value="0.2" units="cm"/>
      <inkml:brushProperty name="height" value="0.2" units="cm"/>
    </inkml:brush>
  </inkml:definitions>
  <inkml:trace contextRef="#ctx0" brushRef="#br0">1 17 6675,'70'-12'958,"-36"8"-414,-16 6-118,-18-2-392,1 0 1,0 0-1,-1 0 0,1 0 0,-1 1 0,1-1 0,-1 1 0,1-1 1,0 1-1,-1-1 0,0 0 0,1 0 0,-1 1 0,1 0-34,0 0 70,-1-1 0,0 1 0,0 1 0,1-2 0,-1 1 0,0 0 0,0 0 0,0 0 0,1 0 0,-1 0 0,0 0 0,0 0 0,-1 0 0,1-1 0,0 3-70,-1 0 322,1 4-126,0 1-33,-3 6 75,1 1-91,1 6-27,4 0-34,2-9-1,-3-9-86,0-2-35,1-1-99,0-3-83,-3 2 63,1-1-34,1-3-178,-2 1 39,0-6-237,-2-3 1,-2-6-202,2 13 440,1-2-36,-5-14-855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8-27T14:53:22.227"/>
    </inkml:context>
    <inkml:brush xml:id="br0">
      <inkml:brushProperty name="width" value="0.2" units="cm"/>
      <inkml:brushProperty name="height" value="0.2" units="cm"/>
    </inkml:brush>
  </inkml:definitions>
  <inkml:trace contextRef="#ctx0" brushRef="#br0">21 0 11205,'1'14'-14,"0"-11"11,-1 0 0,0 0 0,0 0 0,0 0 0,0 0 0,-1 2 3,0-1-37,0 1-68,0-1-62,0 1-53,-1-1-48,1 0-39,-2 5-397,-5 14-1298,7-16 1402,-1 0 96,2-6 44,0-1-51,0 1-154,0-1-388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31DFECDF-4B06-4C9F-A5C1-8A2CF998F66E}" type="datetimeFigureOut">
              <a:rPr lang="en-US" smtClean="0"/>
              <a:t>9/20/2022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09107CC0-7FDF-41A2-B062-359C52C6902B}" type="slidenum">
              <a:rPr lang="en-US" smtClean="0"/>
              <a:t>‹#›</a:t>
            </a:fld>
            <a:endParaRPr lang="en-US" dirty="0"/>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dirty="0"/>
          </a:p>
        </p:txBody>
      </p:sp>
    </p:spTree>
    <p:extLst>
      <p:ext uri="{BB962C8B-B14F-4D97-AF65-F5344CB8AC3E}">
        <p14:creationId xmlns:p14="http://schemas.microsoft.com/office/powerpoint/2010/main" val="29638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dirty="0"/>
          </a:p>
        </p:txBody>
      </p:sp>
    </p:spTree>
    <p:extLst>
      <p:ext uri="{BB962C8B-B14F-4D97-AF65-F5344CB8AC3E}">
        <p14:creationId xmlns:p14="http://schemas.microsoft.com/office/powerpoint/2010/main" val="128081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11</a:t>
            </a:fld>
            <a:endParaRPr lang="en-US" dirty="0">
              <a:solidFill>
                <a:prstClr val="black"/>
              </a:solidFill>
              <a:latin typeface="Calibri"/>
            </a:endParaRPr>
          </a:p>
        </p:txBody>
      </p:sp>
    </p:spTree>
    <p:extLst>
      <p:ext uri="{BB962C8B-B14F-4D97-AF65-F5344CB8AC3E}">
        <p14:creationId xmlns:p14="http://schemas.microsoft.com/office/powerpoint/2010/main" val="230081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12</a:t>
            </a:fld>
            <a:endParaRPr lang="en-US" dirty="0">
              <a:solidFill>
                <a:prstClr val="black"/>
              </a:solidFill>
              <a:latin typeface="Calibri"/>
            </a:endParaRPr>
          </a:p>
        </p:txBody>
      </p:sp>
    </p:spTree>
    <p:extLst>
      <p:ext uri="{BB962C8B-B14F-4D97-AF65-F5344CB8AC3E}">
        <p14:creationId xmlns:p14="http://schemas.microsoft.com/office/powerpoint/2010/main" val="397298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13</a:t>
            </a:fld>
            <a:endParaRPr lang="en-US" dirty="0">
              <a:solidFill>
                <a:prstClr val="black"/>
              </a:solidFill>
              <a:latin typeface="Calibri"/>
            </a:endParaRPr>
          </a:p>
        </p:txBody>
      </p:sp>
    </p:spTree>
    <p:extLst>
      <p:ext uri="{BB962C8B-B14F-4D97-AF65-F5344CB8AC3E}">
        <p14:creationId xmlns:p14="http://schemas.microsoft.com/office/powerpoint/2010/main" val="21055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14</a:t>
            </a:fld>
            <a:endParaRPr lang="en-US" dirty="0">
              <a:solidFill>
                <a:prstClr val="black"/>
              </a:solidFill>
              <a:latin typeface="Calibri"/>
            </a:endParaRPr>
          </a:p>
        </p:txBody>
      </p:sp>
    </p:spTree>
    <p:extLst>
      <p:ext uri="{BB962C8B-B14F-4D97-AF65-F5344CB8AC3E}">
        <p14:creationId xmlns:p14="http://schemas.microsoft.com/office/powerpoint/2010/main" val="114072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15</a:t>
            </a:fld>
            <a:endParaRPr lang="en-US" dirty="0">
              <a:solidFill>
                <a:prstClr val="black"/>
              </a:solidFill>
              <a:latin typeface="Calibri"/>
            </a:endParaRPr>
          </a:p>
        </p:txBody>
      </p:sp>
    </p:spTree>
    <p:extLst>
      <p:ext uri="{BB962C8B-B14F-4D97-AF65-F5344CB8AC3E}">
        <p14:creationId xmlns:p14="http://schemas.microsoft.com/office/powerpoint/2010/main" val="338913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16</a:t>
            </a:fld>
            <a:endParaRPr lang="en-US" dirty="0">
              <a:solidFill>
                <a:prstClr val="black"/>
              </a:solidFill>
              <a:latin typeface="Calibri"/>
            </a:endParaRPr>
          </a:p>
        </p:txBody>
      </p:sp>
    </p:spTree>
    <p:extLst>
      <p:ext uri="{BB962C8B-B14F-4D97-AF65-F5344CB8AC3E}">
        <p14:creationId xmlns:p14="http://schemas.microsoft.com/office/powerpoint/2010/main" val="240186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17</a:t>
            </a:fld>
            <a:endParaRPr lang="en-US" dirty="0">
              <a:solidFill>
                <a:prstClr val="black"/>
              </a:solidFill>
              <a:latin typeface="Calibri"/>
            </a:endParaRPr>
          </a:p>
        </p:txBody>
      </p:sp>
    </p:spTree>
    <p:extLst>
      <p:ext uri="{BB962C8B-B14F-4D97-AF65-F5344CB8AC3E}">
        <p14:creationId xmlns:p14="http://schemas.microsoft.com/office/powerpoint/2010/main" val="215152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18</a:t>
            </a:fld>
            <a:endParaRPr lang="en-US" dirty="0">
              <a:solidFill>
                <a:prstClr val="black"/>
              </a:solidFill>
              <a:latin typeface="Calibri"/>
            </a:endParaRPr>
          </a:p>
        </p:txBody>
      </p:sp>
    </p:spTree>
    <p:extLst>
      <p:ext uri="{BB962C8B-B14F-4D97-AF65-F5344CB8AC3E}">
        <p14:creationId xmlns:p14="http://schemas.microsoft.com/office/powerpoint/2010/main" val="984012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19</a:t>
            </a:fld>
            <a:endParaRPr lang="en-US" dirty="0"/>
          </a:p>
        </p:txBody>
      </p:sp>
    </p:spTree>
    <p:extLst>
      <p:ext uri="{BB962C8B-B14F-4D97-AF65-F5344CB8AC3E}">
        <p14:creationId xmlns:p14="http://schemas.microsoft.com/office/powerpoint/2010/main" val="67894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dirty="0"/>
          </a:p>
        </p:txBody>
      </p:sp>
    </p:spTree>
    <p:extLst>
      <p:ext uri="{BB962C8B-B14F-4D97-AF65-F5344CB8AC3E}">
        <p14:creationId xmlns:p14="http://schemas.microsoft.com/office/powerpoint/2010/main" val="378308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20</a:t>
            </a:fld>
            <a:endParaRPr lang="en-US" dirty="0"/>
          </a:p>
        </p:txBody>
      </p:sp>
    </p:spTree>
    <p:extLst>
      <p:ext uri="{BB962C8B-B14F-4D97-AF65-F5344CB8AC3E}">
        <p14:creationId xmlns:p14="http://schemas.microsoft.com/office/powerpoint/2010/main" val="2545616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dirty="0"/>
          </a:p>
        </p:txBody>
      </p:sp>
    </p:spTree>
    <p:extLst>
      <p:ext uri="{BB962C8B-B14F-4D97-AF65-F5344CB8AC3E}">
        <p14:creationId xmlns:p14="http://schemas.microsoft.com/office/powerpoint/2010/main" val="1862876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22</a:t>
            </a:fld>
            <a:endParaRPr lang="en-US" dirty="0"/>
          </a:p>
        </p:txBody>
      </p:sp>
    </p:spTree>
    <p:extLst>
      <p:ext uri="{BB962C8B-B14F-4D97-AF65-F5344CB8AC3E}">
        <p14:creationId xmlns:p14="http://schemas.microsoft.com/office/powerpoint/2010/main" val="296294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23</a:t>
            </a:fld>
            <a:endParaRPr lang="en-US" dirty="0"/>
          </a:p>
        </p:txBody>
      </p:sp>
    </p:spTree>
    <p:extLst>
      <p:ext uri="{BB962C8B-B14F-4D97-AF65-F5344CB8AC3E}">
        <p14:creationId xmlns:p14="http://schemas.microsoft.com/office/powerpoint/2010/main" val="152679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dirty="0"/>
          </a:p>
        </p:txBody>
      </p:sp>
    </p:spTree>
    <p:extLst>
      <p:ext uri="{BB962C8B-B14F-4D97-AF65-F5344CB8AC3E}">
        <p14:creationId xmlns:p14="http://schemas.microsoft.com/office/powerpoint/2010/main" val="1932046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dirty="0"/>
          </a:p>
        </p:txBody>
      </p:sp>
    </p:spTree>
    <p:extLst>
      <p:ext uri="{BB962C8B-B14F-4D97-AF65-F5344CB8AC3E}">
        <p14:creationId xmlns:p14="http://schemas.microsoft.com/office/powerpoint/2010/main" val="3733701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dirty="0"/>
          </a:p>
        </p:txBody>
      </p:sp>
    </p:spTree>
    <p:extLst>
      <p:ext uri="{BB962C8B-B14F-4D97-AF65-F5344CB8AC3E}">
        <p14:creationId xmlns:p14="http://schemas.microsoft.com/office/powerpoint/2010/main" val="3118281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dirty="0"/>
          </a:p>
        </p:txBody>
      </p:sp>
    </p:spTree>
    <p:extLst>
      <p:ext uri="{BB962C8B-B14F-4D97-AF65-F5344CB8AC3E}">
        <p14:creationId xmlns:p14="http://schemas.microsoft.com/office/powerpoint/2010/main" val="190754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dirty="0"/>
          </a:p>
        </p:txBody>
      </p:sp>
    </p:spTree>
    <p:extLst>
      <p:ext uri="{BB962C8B-B14F-4D97-AF65-F5344CB8AC3E}">
        <p14:creationId xmlns:p14="http://schemas.microsoft.com/office/powerpoint/2010/main" val="2093822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29</a:t>
            </a:fld>
            <a:endParaRPr lang="en-US" dirty="0"/>
          </a:p>
        </p:txBody>
      </p:sp>
    </p:spTree>
    <p:extLst>
      <p:ext uri="{BB962C8B-B14F-4D97-AF65-F5344CB8AC3E}">
        <p14:creationId xmlns:p14="http://schemas.microsoft.com/office/powerpoint/2010/main" val="142843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dirty="0"/>
          </a:p>
        </p:txBody>
      </p:sp>
    </p:spTree>
    <p:extLst>
      <p:ext uri="{BB962C8B-B14F-4D97-AF65-F5344CB8AC3E}">
        <p14:creationId xmlns:p14="http://schemas.microsoft.com/office/powerpoint/2010/main" val="4195149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30</a:t>
            </a:fld>
            <a:endParaRPr lang="en-US" dirty="0"/>
          </a:p>
        </p:txBody>
      </p:sp>
    </p:spTree>
    <p:extLst>
      <p:ext uri="{BB962C8B-B14F-4D97-AF65-F5344CB8AC3E}">
        <p14:creationId xmlns:p14="http://schemas.microsoft.com/office/powerpoint/2010/main" val="313447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31</a:t>
            </a:fld>
            <a:endParaRPr lang="en-US" dirty="0"/>
          </a:p>
        </p:txBody>
      </p:sp>
    </p:spTree>
    <p:extLst>
      <p:ext uri="{BB962C8B-B14F-4D97-AF65-F5344CB8AC3E}">
        <p14:creationId xmlns:p14="http://schemas.microsoft.com/office/powerpoint/2010/main" val="1493087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32</a:t>
            </a:fld>
            <a:endParaRPr lang="en-US" dirty="0"/>
          </a:p>
        </p:txBody>
      </p:sp>
    </p:spTree>
    <p:extLst>
      <p:ext uri="{BB962C8B-B14F-4D97-AF65-F5344CB8AC3E}">
        <p14:creationId xmlns:p14="http://schemas.microsoft.com/office/powerpoint/2010/main" val="3818310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33</a:t>
            </a:fld>
            <a:endParaRPr lang="en-US" dirty="0"/>
          </a:p>
        </p:txBody>
      </p:sp>
    </p:spTree>
    <p:extLst>
      <p:ext uri="{BB962C8B-B14F-4D97-AF65-F5344CB8AC3E}">
        <p14:creationId xmlns:p14="http://schemas.microsoft.com/office/powerpoint/2010/main" val="2525383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34</a:t>
            </a:fld>
            <a:endParaRPr lang="en-US" dirty="0"/>
          </a:p>
        </p:txBody>
      </p:sp>
    </p:spTree>
    <p:extLst>
      <p:ext uri="{BB962C8B-B14F-4D97-AF65-F5344CB8AC3E}">
        <p14:creationId xmlns:p14="http://schemas.microsoft.com/office/powerpoint/2010/main" val="2441432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35</a:t>
            </a:fld>
            <a:endParaRPr lang="en-US" dirty="0"/>
          </a:p>
        </p:txBody>
      </p:sp>
    </p:spTree>
    <p:extLst>
      <p:ext uri="{BB962C8B-B14F-4D97-AF65-F5344CB8AC3E}">
        <p14:creationId xmlns:p14="http://schemas.microsoft.com/office/powerpoint/2010/main" val="651604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36</a:t>
            </a:fld>
            <a:endParaRPr lang="en-US" dirty="0"/>
          </a:p>
        </p:txBody>
      </p:sp>
    </p:spTree>
    <p:extLst>
      <p:ext uri="{BB962C8B-B14F-4D97-AF65-F5344CB8AC3E}">
        <p14:creationId xmlns:p14="http://schemas.microsoft.com/office/powerpoint/2010/main" val="2892437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37</a:t>
            </a:fld>
            <a:endParaRPr lang="en-US" dirty="0"/>
          </a:p>
        </p:txBody>
      </p:sp>
    </p:spTree>
    <p:extLst>
      <p:ext uri="{BB962C8B-B14F-4D97-AF65-F5344CB8AC3E}">
        <p14:creationId xmlns:p14="http://schemas.microsoft.com/office/powerpoint/2010/main" val="1354206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38</a:t>
            </a:fld>
            <a:endParaRPr lang="en-US" dirty="0"/>
          </a:p>
        </p:txBody>
      </p:sp>
    </p:spTree>
    <p:extLst>
      <p:ext uri="{BB962C8B-B14F-4D97-AF65-F5344CB8AC3E}">
        <p14:creationId xmlns:p14="http://schemas.microsoft.com/office/powerpoint/2010/main" val="3706678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39</a:t>
            </a:fld>
            <a:endParaRPr lang="en-US" dirty="0"/>
          </a:p>
        </p:txBody>
      </p:sp>
    </p:spTree>
    <p:extLst>
      <p:ext uri="{BB962C8B-B14F-4D97-AF65-F5344CB8AC3E}">
        <p14:creationId xmlns:p14="http://schemas.microsoft.com/office/powerpoint/2010/main" val="362857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dirty="0"/>
          </a:p>
        </p:txBody>
      </p:sp>
    </p:spTree>
    <p:extLst>
      <p:ext uri="{BB962C8B-B14F-4D97-AF65-F5344CB8AC3E}">
        <p14:creationId xmlns:p14="http://schemas.microsoft.com/office/powerpoint/2010/main" val="3605172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40</a:t>
            </a:fld>
            <a:endParaRPr lang="en-US" dirty="0"/>
          </a:p>
        </p:txBody>
      </p:sp>
    </p:spTree>
    <p:extLst>
      <p:ext uri="{BB962C8B-B14F-4D97-AF65-F5344CB8AC3E}">
        <p14:creationId xmlns:p14="http://schemas.microsoft.com/office/powerpoint/2010/main" val="3694179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107CC0-7FDF-41A2-B062-359C52C6902B}" type="slidenum">
              <a:rPr lang="en-US" smtClean="0"/>
              <a:t>41</a:t>
            </a:fld>
            <a:endParaRPr lang="en-US" dirty="0"/>
          </a:p>
        </p:txBody>
      </p:sp>
    </p:spTree>
    <p:extLst>
      <p:ext uri="{BB962C8B-B14F-4D97-AF65-F5344CB8AC3E}">
        <p14:creationId xmlns:p14="http://schemas.microsoft.com/office/powerpoint/2010/main" val="101371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42</a:t>
            </a:fld>
            <a:endParaRPr lang="en-US" dirty="0"/>
          </a:p>
        </p:txBody>
      </p:sp>
    </p:spTree>
    <p:extLst>
      <p:ext uri="{BB962C8B-B14F-4D97-AF65-F5344CB8AC3E}">
        <p14:creationId xmlns:p14="http://schemas.microsoft.com/office/powerpoint/2010/main" val="507324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43</a:t>
            </a:fld>
            <a:endParaRPr lang="en-US" dirty="0"/>
          </a:p>
        </p:txBody>
      </p:sp>
    </p:spTree>
    <p:extLst>
      <p:ext uri="{BB962C8B-B14F-4D97-AF65-F5344CB8AC3E}">
        <p14:creationId xmlns:p14="http://schemas.microsoft.com/office/powerpoint/2010/main" val="2899554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44</a:t>
            </a:fld>
            <a:endParaRPr lang="en-US" dirty="0"/>
          </a:p>
        </p:txBody>
      </p:sp>
    </p:spTree>
    <p:extLst>
      <p:ext uri="{BB962C8B-B14F-4D97-AF65-F5344CB8AC3E}">
        <p14:creationId xmlns:p14="http://schemas.microsoft.com/office/powerpoint/2010/main" val="2062762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45</a:t>
            </a:fld>
            <a:endParaRPr lang="en-US" dirty="0"/>
          </a:p>
        </p:txBody>
      </p:sp>
    </p:spTree>
    <p:extLst>
      <p:ext uri="{BB962C8B-B14F-4D97-AF65-F5344CB8AC3E}">
        <p14:creationId xmlns:p14="http://schemas.microsoft.com/office/powerpoint/2010/main" val="3071157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46</a:t>
            </a:fld>
            <a:endParaRPr lang="en-US" dirty="0"/>
          </a:p>
        </p:txBody>
      </p:sp>
    </p:spTree>
    <p:extLst>
      <p:ext uri="{BB962C8B-B14F-4D97-AF65-F5344CB8AC3E}">
        <p14:creationId xmlns:p14="http://schemas.microsoft.com/office/powerpoint/2010/main" val="3287150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47</a:t>
            </a:fld>
            <a:endParaRPr lang="en-US" dirty="0"/>
          </a:p>
        </p:txBody>
      </p:sp>
    </p:spTree>
    <p:extLst>
      <p:ext uri="{BB962C8B-B14F-4D97-AF65-F5344CB8AC3E}">
        <p14:creationId xmlns:p14="http://schemas.microsoft.com/office/powerpoint/2010/main" val="531511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48</a:t>
            </a:fld>
            <a:endParaRPr lang="en-US" dirty="0"/>
          </a:p>
        </p:txBody>
      </p:sp>
    </p:spTree>
    <p:extLst>
      <p:ext uri="{BB962C8B-B14F-4D97-AF65-F5344CB8AC3E}">
        <p14:creationId xmlns:p14="http://schemas.microsoft.com/office/powerpoint/2010/main" val="3734697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49</a:t>
            </a:fld>
            <a:endParaRPr lang="en-US" dirty="0"/>
          </a:p>
        </p:txBody>
      </p:sp>
    </p:spTree>
    <p:extLst>
      <p:ext uri="{BB962C8B-B14F-4D97-AF65-F5344CB8AC3E}">
        <p14:creationId xmlns:p14="http://schemas.microsoft.com/office/powerpoint/2010/main" val="9466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dirty="0"/>
          </a:p>
        </p:txBody>
      </p:sp>
    </p:spTree>
    <p:extLst>
      <p:ext uri="{BB962C8B-B14F-4D97-AF65-F5344CB8AC3E}">
        <p14:creationId xmlns:p14="http://schemas.microsoft.com/office/powerpoint/2010/main" val="1791801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50</a:t>
            </a:fld>
            <a:endParaRPr lang="en-US" dirty="0"/>
          </a:p>
        </p:txBody>
      </p:sp>
    </p:spTree>
    <p:extLst>
      <p:ext uri="{BB962C8B-B14F-4D97-AF65-F5344CB8AC3E}">
        <p14:creationId xmlns:p14="http://schemas.microsoft.com/office/powerpoint/2010/main" val="2566108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51</a:t>
            </a:fld>
            <a:endParaRPr lang="en-US" dirty="0"/>
          </a:p>
        </p:txBody>
      </p:sp>
    </p:spTree>
    <p:extLst>
      <p:ext uri="{BB962C8B-B14F-4D97-AF65-F5344CB8AC3E}">
        <p14:creationId xmlns:p14="http://schemas.microsoft.com/office/powerpoint/2010/main" val="4025908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52</a:t>
            </a:fld>
            <a:endParaRPr lang="en-US" dirty="0"/>
          </a:p>
        </p:txBody>
      </p:sp>
    </p:spTree>
    <p:extLst>
      <p:ext uri="{BB962C8B-B14F-4D97-AF65-F5344CB8AC3E}">
        <p14:creationId xmlns:p14="http://schemas.microsoft.com/office/powerpoint/2010/main" val="12291263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53</a:t>
            </a:fld>
            <a:endParaRPr lang="en-US" dirty="0"/>
          </a:p>
        </p:txBody>
      </p:sp>
    </p:spTree>
    <p:extLst>
      <p:ext uri="{BB962C8B-B14F-4D97-AF65-F5344CB8AC3E}">
        <p14:creationId xmlns:p14="http://schemas.microsoft.com/office/powerpoint/2010/main" val="2088167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54</a:t>
            </a:fld>
            <a:endParaRPr lang="en-US" dirty="0"/>
          </a:p>
        </p:txBody>
      </p:sp>
    </p:spTree>
    <p:extLst>
      <p:ext uri="{BB962C8B-B14F-4D97-AF65-F5344CB8AC3E}">
        <p14:creationId xmlns:p14="http://schemas.microsoft.com/office/powerpoint/2010/main" val="2017305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55</a:t>
            </a:fld>
            <a:endParaRPr lang="en-US" dirty="0"/>
          </a:p>
        </p:txBody>
      </p:sp>
    </p:spTree>
    <p:extLst>
      <p:ext uri="{BB962C8B-B14F-4D97-AF65-F5344CB8AC3E}">
        <p14:creationId xmlns:p14="http://schemas.microsoft.com/office/powerpoint/2010/main" val="2264230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56</a:t>
            </a:fld>
            <a:endParaRPr lang="en-US" dirty="0"/>
          </a:p>
        </p:txBody>
      </p:sp>
    </p:spTree>
    <p:extLst>
      <p:ext uri="{BB962C8B-B14F-4D97-AF65-F5344CB8AC3E}">
        <p14:creationId xmlns:p14="http://schemas.microsoft.com/office/powerpoint/2010/main" val="18380279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57</a:t>
            </a:fld>
            <a:endParaRPr lang="en-US" dirty="0"/>
          </a:p>
        </p:txBody>
      </p:sp>
    </p:spTree>
    <p:extLst>
      <p:ext uri="{BB962C8B-B14F-4D97-AF65-F5344CB8AC3E}">
        <p14:creationId xmlns:p14="http://schemas.microsoft.com/office/powerpoint/2010/main" val="3193683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58</a:t>
            </a:fld>
            <a:endParaRPr lang="en-US" dirty="0"/>
          </a:p>
        </p:txBody>
      </p:sp>
    </p:spTree>
    <p:extLst>
      <p:ext uri="{BB962C8B-B14F-4D97-AF65-F5344CB8AC3E}">
        <p14:creationId xmlns:p14="http://schemas.microsoft.com/office/powerpoint/2010/main" val="1799365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40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dirty="0"/>
          </a:p>
        </p:txBody>
      </p:sp>
    </p:spTree>
    <p:extLst>
      <p:ext uri="{BB962C8B-B14F-4D97-AF65-F5344CB8AC3E}">
        <p14:creationId xmlns:p14="http://schemas.microsoft.com/office/powerpoint/2010/main" val="18637411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3B3C3-90D4-4D8F-A72C-3E448B18941D}" type="slidenum">
              <a:rPr lang="en-US" smtClean="0"/>
              <a:t>60</a:t>
            </a:fld>
            <a:endParaRPr lang="en-US" dirty="0"/>
          </a:p>
        </p:txBody>
      </p:sp>
    </p:spTree>
    <p:extLst>
      <p:ext uri="{BB962C8B-B14F-4D97-AF65-F5344CB8AC3E}">
        <p14:creationId xmlns:p14="http://schemas.microsoft.com/office/powerpoint/2010/main" val="15982335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3B3C3-90D4-4D8F-A72C-3E448B18941D}" type="slidenum">
              <a:rPr lang="en-US" smtClean="0"/>
              <a:t>61</a:t>
            </a:fld>
            <a:endParaRPr lang="en-US" dirty="0"/>
          </a:p>
        </p:txBody>
      </p:sp>
    </p:spTree>
    <p:extLst>
      <p:ext uri="{BB962C8B-B14F-4D97-AF65-F5344CB8AC3E}">
        <p14:creationId xmlns:p14="http://schemas.microsoft.com/office/powerpoint/2010/main" val="1387307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3B3C3-90D4-4D8F-A72C-3E448B18941D}" type="slidenum">
              <a:rPr lang="en-US" smtClean="0"/>
              <a:t>62</a:t>
            </a:fld>
            <a:endParaRPr lang="en-US" dirty="0"/>
          </a:p>
        </p:txBody>
      </p:sp>
    </p:spTree>
    <p:extLst>
      <p:ext uri="{BB962C8B-B14F-4D97-AF65-F5344CB8AC3E}">
        <p14:creationId xmlns:p14="http://schemas.microsoft.com/office/powerpoint/2010/main" val="2832350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0967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64</a:t>
            </a:fld>
            <a:endParaRPr lang="en-US" dirty="0"/>
          </a:p>
        </p:txBody>
      </p:sp>
    </p:spTree>
    <p:extLst>
      <p:ext uri="{BB962C8B-B14F-4D97-AF65-F5344CB8AC3E}">
        <p14:creationId xmlns:p14="http://schemas.microsoft.com/office/powerpoint/2010/main" val="37280043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1294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5662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879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69</a:t>
            </a:fld>
            <a:endParaRPr lang="en-US" dirty="0">
              <a:solidFill>
                <a:prstClr val="black"/>
              </a:solidFill>
              <a:latin typeface="Calibri"/>
            </a:endParaRPr>
          </a:p>
        </p:txBody>
      </p:sp>
    </p:spTree>
    <p:extLst>
      <p:ext uri="{BB962C8B-B14F-4D97-AF65-F5344CB8AC3E}">
        <p14:creationId xmlns:p14="http://schemas.microsoft.com/office/powerpoint/2010/main" val="227824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dirty="0"/>
          </a:p>
        </p:txBody>
      </p:sp>
    </p:spTree>
    <p:extLst>
      <p:ext uri="{BB962C8B-B14F-4D97-AF65-F5344CB8AC3E}">
        <p14:creationId xmlns:p14="http://schemas.microsoft.com/office/powerpoint/2010/main" val="32991749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70</a:t>
            </a:fld>
            <a:endParaRPr lang="en-US" dirty="0">
              <a:solidFill>
                <a:prstClr val="black"/>
              </a:solidFill>
              <a:latin typeface="Calibri"/>
            </a:endParaRPr>
          </a:p>
        </p:txBody>
      </p:sp>
    </p:spTree>
    <p:extLst>
      <p:ext uri="{BB962C8B-B14F-4D97-AF65-F5344CB8AC3E}">
        <p14:creationId xmlns:p14="http://schemas.microsoft.com/office/powerpoint/2010/main" val="29667898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71</a:t>
            </a:fld>
            <a:endParaRPr lang="en-US" dirty="0">
              <a:solidFill>
                <a:prstClr val="black"/>
              </a:solidFill>
              <a:latin typeface="Calibri"/>
            </a:endParaRPr>
          </a:p>
        </p:txBody>
      </p:sp>
    </p:spTree>
    <p:extLst>
      <p:ext uri="{BB962C8B-B14F-4D97-AF65-F5344CB8AC3E}">
        <p14:creationId xmlns:p14="http://schemas.microsoft.com/office/powerpoint/2010/main" val="2321123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72</a:t>
            </a:fld>
            <a:endParaRPr lang="en-US" dirty="0"/>
          </a:p>
        </p:txBody>
      </p:sp>
    </p:spTree>
    <p:extLst>
      <p:ext uri="{BB962C8B-B14F-4D97-AF65-F5344CB8AC3E}">
        <p14:creationId xmlns:p14="http://schemas.microsoft.com/office/powerpoint/2010/main" val="21188263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from the slide.</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73</a:t>
            </a:fld>
            <a:endParaRPr lang="en-US" dirty="0"/>
          </a:p>
        </p:txBody>
      </p:sp>
    </p:spTree>
    <p:extLst>
      <p:ext uri="{BB962C8B-B14F-4D97-AF65-F5344CB8AC3E}">
        <p14:creationId xmlns:p14="http://schemas.microsoft.com/office/powerpoint/2010/main" val="37330442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74</a:t>
            </a:fld>
            <a:endParaRPr lang="en-US" dirty="0">
              <a:solidFill>
                <a:prstClr val="black"/>
              </a:solidFill>
              <a:latin typeface="Calibri"/>
            </a:endParaRPr>
          </a:p>
        </p:txBody>
      </p:sp>
    </p:spTree>
    <p:extLst>
      <p:ext uri="{BB962C8B-B14F-4D97-AF65-F5344CB8AC3E}">
        <p14:creationId xmlns:p14="http://schemas.microsoft.com/office/powerpoint/2010/main" val="788257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75</a:t>
            </a:fld>
            <a:endParaRPr lang="en-US" dirty="0">
              <a:solidFill>
                <a:prstClr val="black"/>
              </a:solidFill>
              <a:latin typeface="Calibri"/>
            </a:endParaRPr>
          </a:p>
        </p:txBody>
      </p:sp>
    </p:spTree>
    <p:extLst>
      <p:ext uri="{BB962C8B-B14F-4D97-AF65-F5344CB8AC3E}">
        <p14:creationId xmlns:p14="http://schemas.microsoft.com/office/powerpoint/2010/main" val="31857165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76</a:t>
            </a:fld>
            <a:endParaRPr lang="en-US" dirty="0">
              <a:solidFill>
                <a:prstClr val="black"/>
              </a:solidFill>
              <a:latin typeface="Calibri"/>
            </a:endParaRPr>
          </a:p>
        </p:txBody>
      </p:sp>
    </p:spTree>
    <p:extLst>
      <p:ext uri="{BB962C8B-B14F-4D97-AF65-F5344CB8AC3E}">
        <p14:creationId xmlns:p14="http://schemas.microsoft.com/office/powerpoint/2010/main" val="25371039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807">
              <a:defRPr/>
            </a:pPr>
            <a:fld id="{09107CC0-7FDF-41A2-B062-359C52C6902B}" type="slidenum">
              <a:rPr lang="en-US">
                <a:solidFill>
                  <a:prstClr val="black"/>
                </a:solidFill>
                <a:latin typeface="Calibri"/>
              </a:rPr>
              <a:pPr defTabSz="921807">
                <a:defRPr/>
              </a:pPr>
              <a:t>77</a:t>
            </a:fld>
            <a:endParaRPr lang="en-US" dirty="0">
              <a:solidFill>
                <a:prstClr val="black"/>
              </a:solidFill>
              <a:latin typeface="Calibri"/>
            </a:endParaRPr>
          </a:p>
        </p:txBody>
      </p:sp>
    </p:spTree>
    <p:extLst>
      <p:ext uri="{BB962C8B-B14F-4D97-AF65-F5344CB8AC3E}">
        <p14:creationId xmlns:p14="http://schemas.microsoft.com/office/powerpoint/2010/main" val="40749825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78</a:t>
            </a:fld>
            <a:endParaRPr lang="en-US" dirty="0"/>
          </a:p>
        </p:txBody>
      </p:sp>
    </p:spTree>
    <p:extLst>
      <p:ext uri="{BB962C8B-B14F-4D97-AF65-F5344CB8AC3E}">
        <p14:creationId xmlns:p14="http://schemas.microsoft.com/office/powerpoint/2010/main" val="32220321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79</a:t>
            </a:fld>
            <a:endParaRPr lang="en-US" dirty="0"/>
          </a:p>
        </p:txBody>
      </p:sp>
    </p:spTree>
    <p:extLst>
      <p:ext uri="{BB962C8B-B14F-4D97-AF65-F5344CB8AC3E}">
        <p14:creationId xmlns:p14="http://schemas.microsoft.com/office/powerpoint/2010/main" val="312236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dirty="0"/>
          </a:p>
        </p:txBody>
      </p:sp>
    </p:spTree>
    <p:extLst>
      <p:ext uri="{BB962C8B-B14F-4D97-AF65-F5344CB8AC3E}">
        <p14:creationId xmlns:p14="http://schemas.microsoft.com/office/powerpoint/2010/main" val="14839757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80</a:t>
            </a:fld>
            <a:endParaRPr lang="en-US" dirty="0"/>
          </a:p>
        </p:txBody>
      </p:sp>
    </p:spTree>
    <p:extLst>
      <p:ext uri="{BB962C8B-B14F-4D97-AF65-F5344CB8AC3E}">
        <p14:creationId xmlns:p14="http://schemas.microsoft.com/office/powerpoint/2010/main" val="26054461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81</a:t>
            </a:fld>
            <a:endParaRPr lang="en-US" dirty="0"/>
          </a:p>
        </p:txBody>
      </p:sp>
    </p:spTree>
    <p:extLst>
      <p:ext uri="{BB962C8B-B14F-4D97-AF65-F5344CB8AC3E}">
        <p14:creationId xmlns:p14="http://schemas.microsoft.com/office/powerpoint/2010/main" val="1787230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82</a:t>
            </a:fld>
            <a:endParaRPr lang="en-US" dirty="0"/>
          </a:p>
        </p:txBody>
      </p:sp>
    </p:spTree>
    <p:extLst>
      <p:ext uri="{BB962C8B-B14F-4D97-AF65-F5344CB8AC3E}">
        <p14:creationId xmlns:p14="http://schemas.microsoft.com/office/powerpoint/2010/main" val="26965272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84</a:t>
            </a:fld>
            <a:endParaRPr lang="en-US" dirty="0"/>
          </a:p>
        </p:txBody>
      </p:sp>
    </p:spTree>
    <p:extLst>
      <p:ext uri="{BB962C8B-B14F-4D97-AF65-F5344CB8AC3E}">
        <p14:creationId xmlns:p14="http://schemas.microsoft.com/office/powerpoint/2010/main" val="26486028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85</a:t>
            </a:fld>
            <a:endParaRPr lang="en-US" dirty="0"/>
          </a:p>
        </p:txBody>
      </p:sp>
    </p:spTree>
    <p:extLst>
      <p:ext uri="{BB962C8B-B14F-4D97-AF65-F5344CB8AC3E}">
        <p14:creationId xmlns:p14="http://schemas.microsoft.com/office/powerpoint/2010/main" val="822248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86</a:t>
            </a:fld>
            <a:endParaRPr lang="en-US" dirty="0"/>
          </a:p>
        </p:txBody>
      </p:sp>
    </p:spTree>
    <p:extLst>
      <p:ext uri="{BB962C8B-B14F-4D97-AF65-F5344CB8AC3E}">
        <p14:creationId xmlns:p14="http://schemas.microsoft.com/office/powerpoint/2010/main" val="181280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dirty="0"/>
          </a:p>
        </p:txBody>
      </p:sp>
    </p:spTree>
    <p:extLst>
      <p:ext uri="{BB962C8B-B14F-4D97-AF65-F5344CB8AC3E}">
        <p14:creationId xmlns:p14="http://schemas.microsoft.com/office/powerpoint/2010/main" val="195220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429186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3297221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92539569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2483506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19132569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63118685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6209827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2018577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9107020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76978181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4430069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39665018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84868676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65520336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8484817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76950622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74592267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237226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77512830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79012457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33294378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00080016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0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98468423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15739712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8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63452997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8553279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0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12825837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8324319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2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50882637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Tree>
    <p:extLst>
      <p:ext uri="{BB962C8B-B14F-4D97-AF65-F5344CB8AC3E}">
        <p14:creationId xmlns:p14="http://schemas.microsoft.com/office/powerpoint/2010/main" val="673175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534779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387328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3055784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3049662959"/>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1585876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5904523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85203923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37241350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1497980082"/>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73084825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432092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4065149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19210119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211432840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405685252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37873872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2526555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38706816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2913342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2601384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46792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74090037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4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55610284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5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30456992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7_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3B60D10-3057-4AC8-BA0A-02238EB220B2}"/>
              </a:ext>
            </a:extLst>
          </p:cNvPr>
          <p:cNvSpPr>
            <a:spLocks noGrp="1"/>
          </p:cNvSpPr>
          <p:nvPr>
            <p:ph type="body" sz="quarter" idx="13"/>
          </p:nvPr>
        </p:nvSpPr>
        <p:spPr>
          <a:xfrm>
            <a:off x="430901" y="1780253"/>
            <a:ext cx="8393463" cy="4612461"/>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C590865-7A7F-4529-9E57-9435BC35961D}"/>
              </a:ext>
            </a:extLst>
          </p:cNvPr>
          <p:cNvSpPr>
            <a:spLocks noGrp="1"/>
          </p:cNvSpPr>
          <p:nvPr>
            <p:ph type="title"/>
          </p:nvPr>
        </p:nvSpPr>
        <p:spPr>
          <a:xfrm>
            <a:off x="1422177" y="251840"/>
            <a:ext cx="6299650" cy="1325563"/>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1091528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2">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 id="2147483695" r:id="rId22"/>
    <p:sldLayoutId id="2147483696" r:id="rId23"/>
    <p:sldLayoutId id="2147483697" r:id="rId24"/>
    <p:sldLayoutId id="2147483698" r:id="rId25"/>
    <p:sldLayoutId id="2147483699" r:id="rId26"/>
    <p:sldLayoutId id="2147483700" r:id="rId27"/>
    <p:sldLayoutId id="2147483706" r:id="rId28"/>
    <p:sldLayoutId id="2147483707"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54" r:id="rId44"/>
    <p:sldLayoutId id="2147483833" r:id="rId45"/>
    <p:sldLayoutId id="2147483834" r:id="rId46"/>
    <p:sldLayoutId id="2147483835" r:id="rId47"/>
    <p:sldLayoutId id="2147483836" r:id="rId48"/>
    <p:sldLayoutId id="2147483837" r:id="rId49"/>
    <p:sldLayoutId id="2147483838" r:id="rId50"/>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Tree>
    <p:extLst>
      <p:ext uri="{BB962C8B-B14F-4D97-AF65-F5344CB8AC3E}">
        <p14:creationId xmlns:p14="http://schemas.microsoft.com/office/powerpoint/2010/main" val="46816829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820" r:id="rId23"/>
    <p:sldLayoutId id="2147483821" r:id="rId24"/>
    <p:sldLayoutId id="2147483822" r:id="rId25"/>
    <p:sldLayoutId id="2147483824" r:id="rId2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15.JP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xml"/><Relationship Id="rId7"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43.xml"/><Relationship Id="rId5" Type="http://schemas.openxmlformats.org/officeDocument/2006/relationships/image" Target="../media/image34.png"/><Relationship Id="rId4" Type="http://schemas.openxmlformats.org/officeDocument/2006/relationships/customXml" Target="../ink/ink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8.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A72F-2AB9-4293-8962-E167C3B2EABE}"/>
              </a:ext>
            </a:extLst>
          </p:cNvPr>
          <p:cNvSpPr>
            <a:spLocks noGrp="1"/>
          </p:cNvSpPr>
          <p:nvPr>
            <p:ph type="ctrTitle"/>
          </p:nvPr>
        </p:nvSpPr>
        <p:spPr>
          <a:xfrm>
            <a:off x="381000" y="1752601"/>
            <a:ext cx="8077200" cy="1066799"/>
          </a:xfrm>
        </p:spPr>
        <p:txBody>
          <a:bodyPr/>
          <a:lstStyle/>
          <a:p>
            <a:r>
              <a:rPr lang="en-US" dirty="0">
                <a:solidFill>
                  <a:schemeClr val="bg2">
                    <a:lumMod val="75000"/>
                  </a:schemeClr>
                </a:solidFill>
              </a:rPr>
              <a:t>Governor’s Crime Commission</a:t>
            </a:r>
          </a:p>
        </p:txBody>
      </p:sp>
      <p:sp>
        <p:nvSpPr>
          <p:cNvPr id="3" name="Subtitle 2">
            <a:extLst>
              <a:ext uri="{FF2B5EF4-FFF2-40B4-BE49-F238E27FC236}">
                <a16:creationId xmlns:a16="http://schemas.microsoft.com/office/drawing/2014/main" id="{E658D799-7508-4752-B933-65316FE2F503}"/>
              </a:ext>
            </a:extLst>
          </p:cNvPr>
          <p:cNvSpPr>
            <a:spLocks noGrp="1"/>
          </p:cNvSpPr>
          <p:nvPr>
            <p:ph type="subTitle" idx="1"/>
          </p:nvPr>
        </p:nvSpPr>
        <p:spPr>
          <a:xfrm>
            <a:off x="685800" y="3611607"/>
            <a:ext cx="7772400" cy="1066799"/>
          </a:xfrm>
        </p:spPr>
        <p:txBody>
          <a:bodyPr>
            <a:normAutofit/>
          </a:bodyPr>
          <a:lstStyle/>
          <a:p>
            <a:pPr algn="ctr"/>
            <a:r>
              <a:rPr lang="en-US" sz="4000" dirty="0">
                <a:solidFill>
                  <a:schemeClr val="bg2">
                    <a:lumMod val="75000"/>
                  </a:schemeClr>
                </a:solidFill>
              </a:rPr>
              <a:t>2022 Grant Award Workshop</a:t>
            </a:r>
          </a:p>
        </p:txBody>
      </p:sp>
    </p:spTree>
    <p:extLst>
      <p:ext uri="{BB962C8B-B14F-4D97-AF65-F5344CB8AC3E}">
        <p14:creationId xmlns:p14="http://schemas.microsoft.com/office/powerpoint/2010/main" val="399509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8F4FBE-6BF1-452F-A933-2D7E7FCF05A1}"/>
              </a:ext>
            </a:extLst>
          </p:cNvPr>
          <p:cNvSpPr>
            <a:spLocks noGrp="1"/>
          </p:cNvSpPr>
          <p:nvPr>
            <p:ph type="body" sz="quarter" idx="13"/>
          </p:nvPr>
        </p:nvSpPr>
        <p:spPr>
          <a:xfrm>
            <a:off x="430901" y="1780253"/>
            <a:ext cx="8393463" cy="4163347"/>
          </a:xfrm>
        </p:spPr>
        <p:txBody>
          <a:bodyPr/>
          <a:lstStyle/>
          <a:p>
            <a:r>
              <a:rPr lang="en-US" dirty="0"/>
              <a:t>Subrecipient submits Final Reimbursement marked final in GEMS by November 15, 2022</a:t>
            </a:r>
          </a:p>
          <a:p>
            <a:r>
              <a:rPr lang="en-US" dirty="0"/>
              <a:t>GCC Pays final reimbursement</a:t>
            </a:r>
          </a:p>
          <a:p>
            <a:r>
              <a:rPr lang="en-US" dirty="0"/>
              <a:t>Subrecipient submits budget adjustment to freeze remaining year 1 funds and move to surplus.</a:t>
            </a:r>
          </a:p>
          <a:p>
            <a:r>
              <a:rPr lang="en-US" dirty="0"/>
              <a:t>Gems System sweeps funds back to recipient grant</a:t>
            </a:r>
          </a:p>
          <a:p>
            <a:r>
              <a:rPr lang="en-US" dirty="0"/>
              <a:t>Grant Manager will switch project to year 2</a:t>
            </a:r>
          </a:p>
          <a:p>
            <a:r>
              <a:rPr lang="en-US" dirty="0"/>
              <a:t>Subrecipient may now use year 2 funds.</a:t>
            </a:r>
          </a:p>
          <a:p>
            <a:endParaRPr lang="en-US" dirty="0"/>
          </a:p>
        </p:txBody>
      </p:sp>
      <p:sp>
        <p:nvSpPr>
          <p:cNvPr id="3" name="Title 2">
            <a:extLst>
              <a:ext uri="{FF2B5EF4-FFF2-40B4-BE49-F238E27FC236}">
                <a16:creationId xmlns:a16="http://schemas.microsoft.com/office/drawing/2014/main" id="{5B2D50F2-1207-41C8-AFF0-3340B6A36192}"/>
              </a:ext>
            </a:extLst>
          </p:cNvPr>
          <p:cNvSpPr>
            <a:spLocks noGrp="1"/>
          </p:cNvSpPr>
          <p:nvPr>
            <p:ph type="title"/>
          </p:nvPr>
        </p:nvSpPr>
        <p:spPr/>
        <p:txBody>
          <a:bodyPr/>
          <a:lstStyle/>
          <a:p>
            <a:r>
              <a:rPr lang="en-US" dirty="0"/>
              <a:t>Year 1 Sweep Process</a:t>
            </a:r>
          </a:p>
        </p:txBody>
      </p:sp>
      <p:sp>
        <p:nvSpPr>
          <p:cNvPr id="5" name="TextBox 4">
            <a:extLst>
              <a:ext uri="{FF2B5EF4-FFF2-40B4-BE49-F238E27FC236}">
                <a16:creationId xmlns:a16="http://schemas.microsoft.com/office/drawing/2014/main" id="{1C3F1CAC-063A-4CD2-B27F-2D45AC0CB217}"/>
              </a:ext>
            </a:extLst>
          </p:cNvPr>
          <p:cNvSpPr txBox="1"/>
          <p:nvPr/>
        </p:nvSpPr>
        <p:spPr>
          <a:xfrm>
            <a:off x="8534400" y="6400800"/>
            <a:ext cx="6096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10</a:t>
            </a:fld>
            <a:endParaRPr lang="en-US" dirty="0"/>
          </a:p>
        </p:txBody>
      </p:sp>
    </p:spTree>
    <p:extLst>
      <p:ext uri="{BB962C8B-B14F-4D97-AF65-F5344CB8AC3E}">
        <p14:creationId xmlns:p14="http://schemas.microsoft.com/office/powerpoint/2010/main" val="216654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EAC4A-0405-4837-86F4-88A1C32AAAF3}"/>
              </a:ext>
            </a:extLst>
          </p:cNvPr>
          <p:cNvSpPr>
            <a:spLocks noGrp="1"/>
          </p:cNvSpPr>
          <p:nvPr>
            <p:ph type="body" sz="quarter" idx="13"/>
          </p:nvPr>
        </p:nvSpPr>
        <p:spPr>
          <a:xfrm>
            <a:off x="430901" y="1780253"/>
            <a:ext cx="8393463" cy="1648747"/>
          </a:xfrm>
        </p:spPr>
        <p:txBody>
          <a:bodyPr anchor="ctr">
            <a:noAutofit/>
          </a:bodyPr>
          <a:lstStyle/>
          <a:p>
            <a:pPr marL="0" indent="0" algn="ctr">
              <a:buNone/>
            </a:pPr>
            <a:r>
              <a:rPr lang="en-US" sz="3600" b="1" dirty="0"/>
              <a:t>Adjustments</a:t>
            </a:r>
          </a:p>
        </p:txBody>
      </p:sp>
      <p:sp>
        <p:nvSpPr>
          <p:cNvPr id="3" name="Slide Number Placeholder 2">
            <a:extLst>
              <a:ext uri="{FF2B5EF4-FFF2-40B4-BE49-F238E27FC236}">
                <a16:creationId xmlns:a16="http://schemas.microsoft.com/office/drawing/2014/main" id="{DCBC10D0-96E8-4324-95CF-098248361BE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543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B5C2A-B1ED-483E-A7E3-14B8CFE256E4}"/>
              </a:ext>
            </a:extLst>
          </p:cNvPr>
          <p:cNvSpPr>
            <a:spLocks noGrp="1"/>
          </p:cNvSpPr>
          <p:nvPr>
            <p:ph type="body" sz="quarter" idx="13"/>
          </p:nvPr>
        </p:nvSpPr>
        <p:spPr>
          <a:xfrm>
            <a:off x="228600" y="1577403"/>
            <a:ext cx="8698263" cy="4442397"/>
          </a:xfrm>
        </p:spPr>
        <p:txBody>
          <a:bodyPr anchor="ctr">
            <a:normAutofit/>
          </a:bodyPr>
          <a:lstStyle/>
          <a:p>
            <a:r>
              <a:rPr lang="en-US" sz="2400" dirty="0"/>
              <a:t>Non-Budgetary Adjustment </a:t>
            </a:r>
          </a:p>
          <a:p>
            <a:pPr lvl="1"/>
            <a:r>
              <a:rPr lang="en-US" sz="2000" dirty="0"/>
              <a:t>Grant Period Extension</a:t>
            </a:r>
          </a:p>
          <a:p>
            <a:pPr lvl="1"/>
            <a:r>
              <a:rPr lang="en-US" sz="2000" dirty="0"/>
              <a:t>Project Scope Change- - prior approval required</a:t>
            </a:r>
          </a:p>
          <a:p>
            <a:pPr lvl="1"/>
            <a:r>
              <a:rPr lang="en-US" sz="2000" dirty="0"/>
              <a:t>Personnel Changes  - grant personnel excluding the Authorizing Official, Project Director, and Financial Officer</a:t>
            </a:r>
          </a:p>
          <a:p>
            <a:pPr lvl="1"/>
            <a:r>
              <a:rPr lang="en-US" sz="2000" dirty="0"/>
              <a:t>Project Adjustment</a:t>
            </a:r>
          </a:p>
          <a:p>
            <a:pPr lvl="2"/>
            <a:r>
              <a:rPr lang="en-US" sz="1800" dirty="0"/>
              <a:t>Abstract</a:t>
            </a:r>
          </a:p>
          <a:p>
            <a:pPr lvl="2"/>
            <a:r>
              <a:rPr lang="en-US" sz="1800" dirty="0"/>
              <a:t>Timeline</a:t>
            </a:r>
          </a:p>
          <a:p>
            <a:pPr lvl="2"/>
            <a:r>
              <a:rPr lang="en-US" sz="1800" dirty="0"/>
              <a:t>Goals</a:t>
            </a:r>
          </a:p>
          <a:p>
            <a:pPr lvl="2"/>
            <a:r>
              <a:rPr lang="en-US" sz="1800" dirty="0"/>
              <a:t>Objectives</a:t>
            </a:r>
          </a:p>
          <a:p>
            <a:pPr marL="0" indent="0">
              <a:buNone/>
            </a:pPr>
            <a:endParaRPr lang="en-US" sz="2400" dirty="0"/>
          </a:p>
          <a:p>
            <a:endParaRPr lang="en-US" sz="2000" dirty="0"/>
          </a:p>
        </p:txBody>
      </p:sp>
      <p:sp>
        <p:nvSpPr>
          <p:cNvPr id="3" name="Title 2">
            <a:extLst>
              <a:ext uri="{FF2B5EF4-FFF2-40B4-BE49-F238E27FC236}">
                <a16:creationId xmlns:a16="http://schemas.microsoft.com/office/drawing/2014/main" id="{8EDDAE3F-C9BF-419F-9584-7A946D0F6CC8}"/>
              </a:ext>
            </a:extLst>
          </p:cNvPr>
          <p:cNvSpPr>
            <a:spLocks noGrp="1"/>
          </p:cNvSpPr>
          <p:nvPr>
            <p:ph type="title"/>
          </p:nvPr>
        </p:nvSpPr>
        <p:spPr>
          <a:xfrm>
            <a:off x="1422177" y="457200"/>
            <a:ext cx="6299650" cy="1120203"/>
          </a:xfrm>
        </p:spPr>
        <p:txBody>
          <a:bodyPr anchor="ctr"/>
          <a:lstStyle/>
          <a:p>
            <a:r>
              <a:rPr lang="en-US" b="1" dirty="0"/>
              <a:t>Adjustments</a:t>
            </a:r>
          </a:p>
        </p:txBody>
      </p:sp>
      <p:sp>
        <p:nvSpPr>
          <p:cNvPr id="4" name="Slide Number Placeholder 2">
            <a:extLst>
              <a:ext uri="{FF2B5EF4-FFF2-40B4-BE49-F238E27FC236}">
                <a16:creationId xmlns:a16="http://schemas.microsoft.com/office/drawing/2014/main" id="{9942EC29-6251-494F-A814-C197F3C3AB2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8649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B5C2A-B1ED-483E-A7E3-14B8CFE256E4}"/>
              </a:ext>
            </a:extLst>
          </p:cNvPr>
          <p:cNvSpPr>
            <a:spLocks noGrp="1"/>
          </p:cNvSpPr>
          <p:nvPr>
            <p:ph type="body" sz="quarter" idx="13"/>
          </p:nvPr>
        </p:nvSpPr>
        <p:spPr>
          <a:xfrm>
            <a:off x="228600" y="1577403"/>
            <a:ext cx="8698263" cy="4442397"/>
          </a:xfrm>
        </p:spPr>
        <p:txBody>
          <a:bodyPr anchor="ctr">
            <a:normAutofit/>
          </a:bodyPr>
          <a:lstStyle/>
          <a:p>
            <a:r>
              <a:rPr lang="en-US" sz="2400" dirty="0"/>
              <a:t>Monetary Budget Adjustment </a:t>
            </a:r>
          </a:p>
          <a:p>
            <a:pPr lvl="1"/>
            <a:r>
              <a:rPr lang="en-US" sz="2000" dirty="0"/>
              <a:t>Reallocate Funds</a:t>
            </a:r>
          </a:p>
          <a:p>
            <a:pPr lvl="1"/>
            <a:r>
              <a:rPr lang="en-US" sz="2000" dirty="0"/>
              <a:t>Increase Funds</a:t>
            </a:r>
          </a:p>
          <a:p>
            <a:pPr lvl="1"/>
            <a:r>
              <a:rPr lang="en-US" sz="2000" dirty="0"/>
              <a:t>Quantity Change</a:t>
            </a:r>
          </a:p>
          <a:p>
            <a:pPr marL="0" indent="0">
              <a:buNone/>
            </a:pPr>
            <a:endParaRPr lang="en-US" sz="2400" dirty="0"/>
          </a:p>
          <a:p>
            <a:endParaRPr lang="en-US" sz="2000" dirty="0"/>
          </a:p>
        </p:txBody>
      </p:sp>
      <p:sp>
        <p:nvSpPr>
          <p:cNvPr id="3" name="Title 2">
            <a:extLst>
              <a:ext uri="{FF2B5EF4-FFF2-40B4-BE49-F238E27FC236}">
                <a16:creationId xmlns:a16="http://schemas.microsoft.com/office/drawing/2014/main" id="{8EDDAE3F-C9BF-419F-9584-7A946D0F6CC8}"/>
              </a:ext>
            </a:extLst>
          </p:cNvPr>
          <p:cNvSpPr>
            <a:spLocks noGrp="1"/>
          </p:cNvSpPr>
          <p:nvPr>
            <p:ph type="title"/>
          </p:nvPr>
        </p:nvSpPr>
        <p:spPr>
          <a:xfrm>
            <a:off x="1422177" y="457200"/>
            <a:ext cx="6299650" cy="1120203"/>
          </a:xfrm>
        </p:spPr>
        <p:txBody>
          <a:bodyPr anchor="ctr"/>
          <a:lstStyle/>
          <a:p>
            <a:r>
              <a:rPr lang="en-US" b="1" dirty="0"/>
              <a:t>Adjustments</a:t>
            </a:r>
          </a:p>
        </p:txBody>
      </p:sp>
      <p:sp>
        <p:nvSpPr>
          <p:cNvPr id="4" name="Slide Number Placeholder 2">
            <a:extLst>
              <a:ext uri="{FF2B5EF4-FFF2-40B4-BE49-F238E27FC236}">
                <a16:creationId xmlns:a16="http://schemas.microsoft.com/office/drawing/2014/main" id="{9942EC29-6251-494F-A814-C197F3C3AB2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93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FC562-A0B1-4DEA-8A88-BB414F3120C0}"/>
              </a:ext>
            </a:extLst>
          </p:cNvPr>
          <p:cNvSpPr>
            <a:spLocks noGrp="1"/>
          </p:cNvSpPr>
          <p:nvPr>
            <p:ph type="body" sz="quarter" idx="13"/>
          </p:nvPr>
        </p:nvSpPr>
        <p:spPr>
          <a:xfrm>
            <a:off x="430901" y="1577403"/>
            <a:ext cx="8393463" cy="4366197"/>
          </a:xfrm>
        </p:spPr>
        <p:txBody>
          <a:bodyPr>
            <a:normAutofit lnSpcReduction="10000"/>
          </a:bodyPr>
          <a:lstStyle/>
          <a:p>
            <a:pPr marL="0" indent="0">
              <a:buNone/>
            </a:pPr>
            <a:r>
              <a:rPr lang="en-US" sz="2400" b="1" dirty="0"/>
              <a:t>Subrecipients must initiate a monetary budget adjustment if the modification proposes to: </a:t>
            </a:r>
          </a:p>
          <a:p>
            <a:pPr marL="0" indent="0">
              <a:buNone/>
            </a:pPr>
            <a:endParaRPr lang="en-US" sz="2400" b="1" dirty="0"/>
          </a:p>
          <a:p>
            <a:r>
              <a:rPr lang="en-US" dirty="0"/>
              <a:t>Add a budget category that did not previously exist on the grant</a:t>
            </a:r>
          </a:p>
          <a:p>
            <a:pPr lvl="1"/>
            <a:r>
              <a:rPr lang="en-US" dirty="0"/>
              <a:t>Example- adding travel as a budget category that did not previously exist</a:t>
            </a:r>
          </a:p>
          <a:p>
            <a:r>
              <a:rPr lang="en-US" dirty="0"/>
              <a:t>Move grant funds from one category to another</a:t>
            </a:r>
          </a:p>
          <a:p>
            <a:pPr lvl="1"/>
            <a:r>
              <a:rPr lang="en-US" dirty="0"/>
              <a:t>Example- move funds from Personnel to Supplies and Operating</a:t>
            </a:r>
          </a:p>
          <a:p>
            <a:r>
              <a:rPr lang="en-US" dirty="0"/>
              <a:t>Increase/decrease total cost or quantity to existing budget line</a:t>
            </a:r>
          </a:p>
          <a:p>
            <a:endParaRPr lang="en-US" dirty="0"/>
          </a:p>
        </p:txBody>
      </p:sp>
      <p:sp>
        <p:nvSpPr>
          <p:cNvPr id="3" name="Title 2">
            <a:extLst>
              <a:ext uri="{FF2B5EF4-FFF2-40B4-BE49-F238E27FC236}">
                <a16:creationId xmlns:a16="http://schemas.microsoft.com/office/drawing/2014/main" id="{0F25871B-156E-444C-A8EA-3FCF9EBFC1A2}"/>
              </a:ext>
            </a:extLst>
          </p:cNvPr>
          <p:cNvSpPr>
            <a:spLocks noGrp="1"/>
          </p:cNvSpPr>
          <p:nvPr>
            <p:ph type="title"/>
          </p:nvPr>
        </p:nvSpPr>
        <p:spPr/>
        <p:txBody>
          <a:bodyPr anchor="ctr"/>
          <a:lstStyle/>
          <a:p>
            <a:r>
              <a:rPr lang="en-US" b="1" dirty="0"/>
              <a:t>Budget Adjustments</a:t>
            </a:r>
          </a:p>
        </p:txBody>
      </p:sp>
      <p:sp>
        <p:nvSpPr>
          <p:cNvPr id="4" name="Slide Number Placeholder 2">
            <a:extLst>
              <a:ext uri="{FF2B5EF4-FFF2-40B4-BE49-F238E27FC236}">
                <a16:creationId xmlns:a16="http://schemas.microsoft.com/office/drawing/2014/main" id="{607545B2-7733-4060-B0FE-45F1F18100B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291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1C524-AE6A-4C7A-84DC-0221A55ACFBF}"/>
              </a:ext>
            </a:extLst>
          </p:cNvPr>
          <p:cNvSpPr>
            <a:spLocks noGrp="1"/>
          </p:cNvSpPr>
          <p:nvPr>
            <p:ph type="body" sz="quarter" idx="13"/>
          </p:nvPr>
        </p:nvSpPr>
        <p:spPr>
          <a:xfrm>
            <a:off x="430901" y="1780253"/>
            <a:ext cx="8393463" cy="4163347"/>
          </a:xfrm>
        </p:spPr>
        <p:txBody>
          <a:bodyPr anchor="ctr">
            <a:normAutofit/>
          </a:bodyPr>
          <a:lstStyle/>
          <a:p>
            <a:pPr marL="457200" indent="-457200"/>
            <a:r>
              <a:rPr lang="en-US" dirty="0"/>
              <a:t>Non- Budgetary and Monetary Budget Adjustments must be submitted via GEMS</a:t>
            </a:r>
          </a:p>
          <a:p>
            <a:pPr marL="457200" indent="-457200"/>
            <a:r>
              <a:rPr lang="en-US" dirty="0"/>
              <a:t>Submit adjustments within 48 hours of communicating with Grants Administrator</a:t>
            </a:r>
          </a:p>
          <a:p>
            <a:pPr marL="457200" indent="-457200"/>
            <a:r>
              <a:rPr lang="en-US" dirty="0"/>
              <a:t>Board Minutes are required for budget adjustments associated with salary increases</a:t>
            </a:r>
          </a:p>
          <a:p>
            <a:pPr marL="713232" lvl="1" indent="-457200"/>
            <a:r>
              <a:rPr lang="en-US" dirty="0"/>
              <a:t>Salary increases must be approved by the organization Board of Directors for the entire staff and not only grant funded positions.</a:t>
            </a:r>
          </a:p>
          <a:p>
            <a:pPr marL="457200" indent="-457200" algn="ctr"/>
            <a:endParaRPr lang="en-US" dirty="0"/>
          </a:p>
        </p:txBody>
      </p:sp>
      <p:sp>
        <p:nvSpPr>
          <p:cNvPr id="3" name="Title 2">
            <a:extLst>
              <a:ext uri="{FF2B5EF4-FFF2-40B4-BE49-F238E27FC236}">
                <a16:creationId xmlns:a16="http://schemas.microsoft.com/office/drawing/2014/main" id="{083111F2-9681-4D06-9409-5B3FBCFE1EE4}"/>
              </a:ext>
            </a:extLst>
          </p:cNvPr>
          <p:cNvSpPr>
            <a:spLocks noGrp="1"/>
          </p:cNvSpPr>
          <p:nvPr>
            <p:ph type="title"/>
          </p:nvPr>
        </p:nvSpPr>
        <p:spPr>
          <a:xfrm>
            <a:off x="609600" y="251840"/>
            <a:ext cx="7112227" cy="1325563"/>
          </a:xfrm>
        </p:spPr>
        <p:txBody>
          <a:bodyPr anchor="ctr">
            <a:normAutofit fontScale="90000"/>
          </a:bodyPr>
          <a:lstStyle/>
          <a:p>
            <a:r>
              <a:rPr lang="en-US" b="1" dirty="0"/>
              <a:t>Submitting a Budget Adjustment </a:t>
            </a:r>
          </a:p>
        </p:txBody>
      </p:sp>
      <p:sp>
        <p:nvSpPr>
          <p:cNvPr id="4" name="Slide Number Placeholder 2">
            <a:extLst>
              <a:ext uri="{FF2B5EF4-FFF2-40B4-BE49-F238E27FC236}">
                <a16:creationId xmlns:a16="http://schemas.microsoft.com/office/drawing/2014/main" id="{745260BE-BC0A-4F55-A6EE-888891A99387}"/>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958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1AC3F-1F1D-4BAD-94FE-3CA47AAD7E58}"/>
              </a:ext>
            </a:extLst>
          </p:cNvPr>
          <p:cNvSpPr>
            <a:spLocks noGrp="1"/>
          </p:cNvSpPr>
          <p:nvPr>
            <p:ph type="body" sz="quarter" idx="13"/>
          </p:nvPr>
        </p:nvSpPr>
        <p:spPr>
          <a:xfrm>
            <a:off x="430901" y="1676401"/>
            <a:ext cx="8393463" cy="4343400"/>
          </a:xfrm>
        </p:spPr>
        <p:txBody>
          <a:bodyPr>
            <a:normAutofit/>
          </a:bodyPr>
          <a:lstStyle/>
          <a:p>
            <a:pPr>
              <a:buClr>
                <a:srgbClr val="FF0000"/>
              </a:buClr>
            </a:pPr>
            <a:r>
              <a:rPr lang="en-US" spc="-19" dirty="0">
                <a:latin typeface="+mj-lt"/>
                <a:ea typeface="Arial Unicode MS" panose="020B0604020202020204" pitchFamily="34" charset="-128"/>
                <a:cs typeface="Arial Unicode MS" panose="020B0604020202020204" pitchFamily="34" charset="-128"/>
              </a:rPr>
              <a:t>B</a:t>
            </a:r>
            <a:r>
              <a:rPr lang="en-US" spc="-11" dirty="0">
                <a:latin typeface="+mj-lt"/>
                <a:ea typeface="Arial Unicode MS" panose="020B0604020202020204" pitchFamily="34" charset="-128"/>
                <a:cs typeface="Arial Unicode MS" panose="020B0604020202020204" pitchFamily="34" charset="-128"/>
              </a:rPr>
              <a:t>udge</a:t>
            </a:r>
            <a:r>
              <a:rPr lang="en-US" spc="-8" dirty="0">
                <a:latin typeface="+mj-lt"/>
                <a:ea typeface="Arial Unicode MS" panose="020B0604020202020204" pitchFamily="34" charset="-128"/>
                <a:cs typeface="Arial Unicode MS" panose="020B0604020202020204" pitchFamily="34" charset="-128"/>
              </a:rPr>
              <a:t>t</a:t>
            </a:r>
            <a:r>
              <a:rPr lang="en-US" spc="11" dirty="0">
                <a:latin typeface="+mj-lt"/>
                <a:ea typeface="Arial Unicode MS" panose="020B0604020202020204" pitchFamily="34" charset="-128"/>
                <a:cs typeface="Arial Unicode MS" panose="020B0604020202020204" pitchFamily="34" charset="-128"/>
              </a:rPr>
              <a:t> </a:t>
            </a:r>
            <a:r>
              <a:rPr lang="en-US" spc="-23" dirty="0">
                <a:latin typeface="+mj-lt"/>
                <a:ea typeface="Arial Unicode MS" panose="020B0604020202020204" pitchFamily="34" charset="-128"/>
                <a:cs typeface="Arial Unicode MS" panose="020B0604020202020204" pitchFamily="34" charset="-128"/>
              </a:rPr>
              <a:t>m</a:t>
            </a:r>
            <a:r>
              <a:rPr lang="en-US" spc="-11" dirty="0">
                <a:latin typeface="+mj-lt"/>
                <a:ea typeface="Arial Unicode MS" panose="020B0604020202020204" pitchFamily="34" charset="-128"/>
                <a:cs typeface="Arial Unicode MS" panose="020B0604020202020204" pitchFamily="34" charset="-128"/>
              </a:rPr>
              <a:t>od</a:t>
            </a:r>
            <a:r>
              <a:rPr lang="en-US" spc="-8" dirty="0">
                <a:latin typeface="+mj-lt"/>
                <a:ea typeface="Arial Unicode MS" panose="020B0604020202020204" pitchFamily="34" charset="-128"/>
                <a:cs typeface="Arial Unicode MS" panose="020B0604020202020204" pitchFamily="34" charset="-128"/>
              </a:rPr>
              <a:t>ificati</a:t>
            </a:r>
            <a:r>
              <a:rPr lang="en-US" spc="-11" dirty="0">
                <a:latin typeface="+mj-lt"/>
                <a:ea typeface="Arial Unicode MS" panose="020B0604020202020204" pitchFamily="34" charset="-128"/>
                <a:cs typeface="Arial Unicode MS" panose="020B0604020202020204" pitchFamily="34" charset="-128"/>
              </a:rPr>
              <a:t>ons</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ar</a:t>
            </a:r>
            <a:r>
              <a:rPr lang="en-US" spc="-15" dirty="0">
                <a:latin typeface="+mj-lt"/>
                <a:ea typeface="Arial Unicode MS" panose="020B0604020202020204" pitchFamily="34" charset="-128"/>
                <a:cs typeface="Arial Unicode MS" panose="020B0604020202020204" pitchFamily="34" charset="-128"/>
              </a:rPr>
              <a:t>e</a:t>
            </a:r>
            <a:r>
              <a:rPr lang="en-US" spc="11"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cappe</a:t>
            </a:r>
            <a:r>
              <a:rPr lang="en-US" spc="-15" dirty="0">
                <a:latin typeface="+mj-lt"/>
                <a:ea typeface="Arial Unicode MS" panose="020B0604020202020204" pitchFamily="34" charset="-128"/>
                <a:cs typeface="Arial Unicode MS" panose="020B0604020202020204" pitchFamily="34" charset="-128"/>
              </a:rPr>
              <a:t>d</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a</a:t>
            </a:r>
            <a:r>
              <a:rPr lang="en-US" spc="-8" dirty="0">
                <a:latin typeface="+mj-lt"/>
                <a:ea typeface="Arial Unicode MS" panose="020B0604020202020204" pitchFamily="34" charset="-128"/>
                <a:cs typeface="Arial Unicode MS" panose="020B0604020202020204" pitchFamily="34" charset="-128"/>
              </a:rPr>
              <a:t>t </a:t>
            </a:r>
            <a:r>
              <a:rPr lang="en-US" spc="-11" dirty="0">
                <a:latin typeface="+mj-lt"/>
                <a:ea typeface="Arial Unicode MS" panose="020B0604020202020204" pitchFamily="34" charset="-128"/>
                <a:cs typeface="Arial Unicode MS" panose="020B0604020202020204" pitchFamily="34" charset="-128"/>
              </a:rPr>
              <a:t>10%</a:t>
            </a:r>
            <a:r>
              <a:rPr lang="en-US" spc="11" dirty="0">
                <a:latin typeface="+mj-lt"/>
                <a:ea typeface="Arial Unicode MS" panose="020B0604020202020204" pitchFamily="34" charset="-128"/>
                <a:cs typeface="Arial Unicode MS" panose="020B0604020202020204" pitchFamily="34" charset="-128"/>
              </a:rPr>
              <a:t> of award funds </a:t>
            </a:r>
            <a:r>
              <a:rPr lang="en-US" spc="-8" dirty="0">
                <a:latin typeface="+mj-lt"/>
                <a:ea typeface="Arial Unicode MS" panose="020B0604020202020204" pitchFamily="34" charset="-128"/>
                <a:cs typeface="Arial Unicode MS" panose="020B0604020202020204" pitchFamily="34" charset="-128"/>
              </a:rPr>
              <a:t>f</a:t>
            </a:r>
            <a:r>
              <a:rPr lang="en-US" spc="-11" dirty="0">
                <a:latin typeface="+mj-lt"/>
                <a:ea typeface="Arial Unicode MS" panose="020B0604020202020204" pitchFamily="34" charset="-128"/>
                <a:cs typeface="Arial Unicode MS" panose="020B0604020202020204" pitchFamily="34" charset="-128"/>
              </a:rPr>
              <a:t>o</a:t>
            </a:r>
            <a:r>
              <a:rPr lang="en-US" spc="-8"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 total grant awards that are $250,000 and greater.</a:t>
            </a:r>
          </a:p>
          <a:p>
            <a:pPr marL="109728" indent="0">
              <a:buClr>
                <a:srgbClr val="FF0000"/>
              </a:buClr>
              <a:buNone/>
            </a:pPr>
            <a:endParaRPr lang="en-US" dirty="0">
              <a:latin typeface="+mj-lt"/>
              <a:ea typeface="Arial Unicode MS" panose="020B0604020202020204" pitchFamily="34" charset="-128"/>
              <a:cs typeface="Arial Unicode MS" panose="020B0604020202020204" pitchFamily="34" charset="-128"/>
            </a:endParaRPr>
          </a:p>
          <a:p>
            <a:pPr>
              <a:buClr>
                <a:srgbClr val="FF0000"/>
              </a:buClr>
            </a:pPr>
            <a:r>
              <a:rPr lang="en-US" spc="-19" dirty="0">
                <a:latin typeface="+mj-lt"/>
                <a:ea typeface="Arial Unicode MS" panose="020B0604020202020204" pitchFamily="34" charset="-128"/>
                <a:cs typeface="Arial Unicode MS" panose="020B0604020202020204" pitchFamily="34" charset="-128"/>
              </a:rPr>
              <a:t>T</a:t>
            </a:r>
            <a:r>
              <a:rPr lang="en-US" spc="-11" dirty="0">
                <a:latin typeface="+mj-lt"/>
                <a:ea typeface="Arial Unicode MS" panose="020B0604020202020204" pitchFamily="34" charset="-128"/>
                <a:cs typeface="Arial Unicode MS" panose="020B0604020202020204" pitchFamily="34" charset="-128"/>
              </a:rPr>
              <a:t>he</a:t>
            </a:r>
            <a:r>
              <a:rPr lang="en-US" spc="-8" dirty="0">
                <a:latin typeface="+mj-lt"/>
                <a:ea typeface="Arial Unicode MS" panose="020B0604020202020204" pitchFamily="34" charset="-128"/>
                <a:cs typeface="Arial Unicode MS" panose="020B0604020202020204" pitchFamily="34" charset="-128"/>
              </a:rPr>
              <a:t> desi</a:t>
            </a:r>
            <a:r>
              <a:rPr lang="en-US" spc="-4" dirty="0">
                <a:latin typeface="+mj-lt"/>
                <a:ea typeface="Arial Unicode MS" panose="020B0604020202020204" pitchFamily="34" charset="-128"/>
                <a:cs typeface="Arial Unicode MS" panose="020B0604020202020204" pitchFamily="34" charset="-128"/>
              </a:rPr>
              <a:t>r</a:t>
            </a:r>
            <a:r>
              <a:rPr lang="en-US" spc="-15"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to</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re-purpos</a:t>
            </a:r>
            <a:r>
              <a:rPr lang="en-US" spc="-15" dirty="0">
                <a:latin typeface="+mj-lt"/>
                <a:ea typeface="Arial Unicode MS" panose="020B0604020202020204" pitchFamily="34" charset="-128"/>
                <a:cs typeface="Arial Unicode MS" panose="020B0604020202020204" pitchFamily="34" charset="-128"/>
              </a:rPr>
              <a:t>e</a:t>
            </a:r>
            <a:r>
              <a:rPr lang="en-US" spc="11" dirty="0">
                <a:latin typeface="+mj-lt"/>
                <a:ea typeface="Arial Unicode MS" panose="020B0604020202020204" pitchFamily="34" charset="-128"/>
                <a:cs typeface="Arial Unicode MS" panose="020B0604020202020204" pitchFamily="34" charset="-128"/>
              </a:rPr>
              <a:t> </a:t>
            </a:r>
            <a:r>
              <a:rPr lang="en-US" spc="-23" dirty="0">
                <a:latin typeface="+mj-lt"/>
                <a:ea typeface="Arial Unicode MS" panose="020B0604020202020204" pitchFamily="34" charset="-128"/>
                <a:cs typeface="Arial Unicode MS" panose="020B0604020202020204" pitchFamily="34" charset="-128"/>
              </a:rPr>
              <a:t>m</a:t>
            </a:r>
            <a:r>
              <a:rPr lang="en-US" spc="-11" dirty="0">
                <a:latin typeface="+mj-lt"/>
                <a:ea typeface="Arial Unicode MS" panose="020B0604020202020204" pitchFamily="34" charset="-128"/>
                <a:cs typeface="Arial Unicode MS" panose="020B0604020202020204" pitchFamily="34" charset="-128"/>
              </a:rPr>
              <a:t>a</a:t>
            </a:r>
            <a:r>
              <a:rPr lang="en-US" spc="-8" dirty="0">
                <a:latin typeface="+mj-lt"/>
                <a:ea typeface="Arial Unicode MS" panose="020B0604020202020204" pitchFamily="34" charset="-128"/>
                <a:cs typeface="Arial Unicode MS" panose="020B0604020202020204" pitchFamily="34" charset="-128"/>
              </a:rPr>
              <a:t>tc</a:t>
            </a:r>
            <a:r>
              <a:rPr lang="en-US" spc="-15" dirty="0">
                <a:latin typeface="+mj-lt"/>
                <a:ea typeface="Arial Unicode MS" panose="020B0604020202020204" pitchFamily="34" charset="-128"/>
                <a:cs typeface="Arial Unicode MS" panose="020B0604020202020204" pitchFamily="34" charset="-128"/>
              </a:rPr>
              <a:t>h</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require</a:t>
            </a:r>
            <a:r>
              <a:rPr lang="en-US" spc="-11" dirty="0">
                <a:latin typeface="+mj-lt"/>
                <a:ea typeface="Arial Unicode MS" panose="020B0604020202020204" pitchFamily="34" charset="-128"/>
                <a:cs typeface="Arial Unicode MS" panose="020B0604020202020204" pitchFamily="34" charset="-128"/>
              </a:rPr>
              <a:t>s</a:t>
            </a:r>
            <a:r>
              <a:rPr lang="en-US" spc="11" dirty="0">
                <a:latin typeface="+mj-lt"/>
                <a:ea typeface="Arial Unicode MS" panose="020B0604020202020204" pitchFamily="34" charset="-128"/>
                <a:cs typeface="Arial Unicode MS" panose="020B0604020202020204" pitchFamily="34" charset="-128"/>
              </a:rPr>
              <a:t> </a:t>
            </a:r>
            <a:r>
              <a:rPr lang="en-US" spc="-15" dirty="0">
                <a:latin typeface="+mj-lt"/>
                <a:ea typeface="Arial Unicode MS" panose="020B0604020202020204" pitchFamily="34" charset="-128"/>
                <a:cs typeface="Arial Unicode MS" panose="020B0604020202020204" pitchFamily="34" charset="-128"/>
              </a:rPr>
              <a:t>a</a:t>
            </a:r>
            <a:r>
              <a:rPr lang="en-US" spc="4" dirty="0">
                <a:latin typeface="+mj-lt"/>
                <a:ea typeface="Arial Unicode MS" panose="020B0604020202020204" pitchFamily="34" charset="-128"/>
                <a:cs typeface="Arial Unicode MS" panose="020B0604020202020204" pitchFamily="34" charset="-128"/>
              </a:rPr>
              <a:t> </a:t>
            </a:r>
            <a:r>
              <a:rPr lang="en-US" spc="-23" dirty="0">
                <a:latin typeface="+mj-lt"/>
                <a:ea typeface="Arial Unicode MS" panose="020B0604020202020204" pitchFamily="34" charset="-128"/>
                <a:cs typeface="Arial Unicode MS" panose="020B0604020202020204" pitchFamily="34" charset="-128"/>
              </a:rPr>
              <a:t>monetary budget adjustment</a:t>
            </a:r>
            <a:r>
              <a:rPr lang="en-US" spc="8"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but doe</a:t>
            </a:r>
            <a:r>
              <a:rPr lang="en-US" spc="-11" dirty="0">
                <a:latin typeface="+mj-lt"/>
                <a:ea typeface="Arial Unicode MS" panose="020B0604020202020204" pitchFamily="34" charset="-128"/>
                <a:cs typeface="Arial Unicode MS" panose="020B0604020202020204" pitchFamily="34" charset="-128"/>
              </a:rPr>
              <a:t>s</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no</a:t>
            </a:r>
            <a:r>
              <a:rPr lang="en-US" spc="-8" dirty="0">
                <a:latin typeface="+mj-lt"/>
                <a:ea typeface="Arial Unicode MS" panose="020B0604020202020204" pitchFamily="34" charset="-128"/>
                <a:cs typeface="Arial Unicode MS" panose="020B0604020202020204" pitchFamily="34" charset="-128"/>
              </a:rPr>
              <a:t>t </a:t>
            </a:r>
            <a:r>
              <a:rPr lang="en-US" spc="-11" dirty="0">
                <a:latin typeface="+mj-lt"/>
                <a:ea typeface="Arial Unicode MS" panose="020B0604020202020204" pitchFamily="34" charset="-128"/>
                <a:cs typeface="Arial Unicode MS" panose="020B0604020202020204" pitchFamily="34" charset="-128"/>
              </a:rPr>
              <a:t>coun</a:t>
            </a:r>
            <a:r>
              <a:rPr lang="en-US" spc="-8" dirty="0">
                <a:latin typeface="+mj-lt"/>
                <a:ea typeface="Arial Unicode MS" panose="020B0604020202020204" pitchFamily="34" charset="-128"/>
                <a:cs typeface="Arial Unicode MS" panose="020B0604020202020204" pitchFamily="34" charset="-128"/>
              </a:rPr>
              <a:t>t</a:t>
            </a:r>
            <a:r>
              <a:rPr lang="en-US"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t</a:t>
            </a:r>
            <a:r>
              <a:rPr lang="en-US" spc="-11" dirty="0">
                <a:latin typeface="+mj-lt"/>
                <a:ea typeface="Arial Unicode MS" panose="020B0604020202020204" pitchFamily="34" charset="-128"/>
                <a:cs typeface="Arial Unicode MS" panose="020B0604020202020204" pitchFamily="34" charset="-128"/>
              </a:rPr>
              <a:t>o</a:t>
            </a:r>
            <a:r>
              <a:rPr lang="en-US" spc="-23" dirty="0">
                <a:latin typeface="+mj-lt"/>
                <a:ea typeface="Arial Unicode MS" panose="020B0604020202020204" pitchFamily="34" charset="-128"/>
                <a:cs typeface="Arial Unicode MS" panose="020B0604020202020204" pitchFamily="34" charset="-128"/>
              </a:rPr>
              <a:t>w</a:t>
            </a:r>
            <a:r>
              <a:rPr lang="en-US" spc="-8" dirty="0">
                <a:latin typeface="+mj-lt"/>
                <a:ea typeface="Arial Unicode MS" panose="020B0604020202020204" pitchFamily="34" charset="-128"/>
                <a:cs typeface="Arial Unicode MS" panose="020B0604020202020204" pitchFamily="34" charset="-128"/>
              </a:rPr>
              <a:t>ar</a:t>
            </a:r>
            <a:r>
              <a:rPr lang="en-US" spc="-15" dirty="0">
                <a:latin typeface="+mj-lt"/>
                <a:ea typeface="Arial Unicode MS" panose="020B0604020202020204" pitchFamily="34" charset="-128"/>
                <a:cs typeface="Arial Unicode MS" panose="020B0604020202020204" pitchFamily="34" charset="-128"/>
              </a:rPr>
              <a:t>d</a:t>
            </a:r>
            <a:r>
              <a:rPr lang="en-US" spc="11"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t</a:t>
            </a:r>
            <a:r>
              <a:rPr lang="en-US" spc="-11" dirty="0">
                <a:latin typeface="+mj-lt"/>
                <a:ea typeface="Arial Unicode MS" panose="020B0604020202020204" pitchFamily="34" charset="-128"/>
                <a:cs typeface="Arial Unicode MS" panose="020B0604020202020204" pitchFamily="34" charset="-128"/>
              </a:rPr>
              <a:t>h</a:t>
            </a:r>
            <a:r>
              <a:rPr lang="en-US" spc="-15"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10</a:t>
            </a:r>
            <a:r>
              <a:rPr lang="en-US" spc="-23" dirty="0">
                <a:latin typeface="+mj-lt"/>
                <a:ea typeface="Arial Unicode MS" panose="020B0604020202020204" pitchFamily="34" charset="-128"/>
                <a:cs typeface="Arial Unicode MS" panose="020B0604020202020204" pitchFamily="34" charset="-128"/>
              </a:rPr>
              <a:t>%</a:t>
            </a:r>
            <a:r>
              <a:rPr lang="en-US" spc="-8" dirty="0">
                <a:latin typeface="+mj-lt"/>
                <a:ea typeface="Arial Unicode MS" panose="020B0604020202020204" pitchFamily="34" charset="-128"/>
                <a:cs typeface="Arial Unicode MS" panose="020B0604020202020204" pitchFamily="34" charset="-128"/>
              </a:rPr>
              <a:t>.</a:t>
            </a:r>
            <a:r>
              <a:rPr lang="en-US" dirty="0">
                <a:latin typeface="+mj-lt"/>
                <a:ea typeface="Arial Unicode MS" panose="020B0604020202020204" pitchFamily="34" charset="-128"/>
                <a:cs typeface="Arial Unicode MS" panose="020B0604020202020204" pitchFamily="34" charset="-128"/>
              </a:rPr>
              <a:t>	</a:t>
            </a:r>
          </a:p>
          <a:p>
            <a:pPr>
              <a:buClr>
                <a:srgbClr val="FF0000"/>
              </a:buClr>
            </a:pPr>
            <a:r>
              <a:rPr lang="en-US" spc="-19" dirty="0">
                <a:latin typeface="+mj-lt"/>
                <a:ea typeface="Arial Unicode MS" panose="020B0604020202020204" pitchFamily="34" charset="-128"/>
                <a:cs typeface="Arial Unicode MS" panose="020B0604020202020204" pitchFamily="34" charset="-128"/>
              </a:rPr>
              <a:t>T</a:t>
            </a:r>
            <a:r>
              <a:rPr lang="en-US" spc="-8" dirty="0">
                <a:latin typeface="+mj-lt"/>
                <a:ea typeface="Arial Unicode MS" panose="020B0604020202020204" pitchFamily="34" charset="-128"/>
                <a:cs typeface="Arial Unicode MS" panose="020B0604020202020204" pitchFamily="34" charset="-128"/>
              </a:rPr>
              <a:t>her</a:t>
            </a:r>
            <a:r>
              <a:rPr lang="en-US" spc="-15" dirty="0">
                <a:latin typeface="+mj-lt"/>
                <a:ea typeface="Arial Unicode MS" panose="020B0604020202020204" pitchFamily="34" charset="-128"/>
                <a:cs typeface="Arial Unicode MS" panose="020B0604020202020204" pitchFamily="34" charset="-128"/>
              </a:rPr>
              <a:t>e</a:t>
            </a:r>
            <a:r>
              <a:rPr lang="en-US" spc="11"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is</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n</a:t>
            </a:r>
            <a:r>
              <a:rPr lang="en-US" spc="-15" dirty="0">
                <a:latin typeface="+mj-lt"/>
                <a:ea typeface="Arial Unicode MS" panose="020B0604020202020204" pitchFamily="34" charset="-128"/>
                <a:cs typeface="Arial Unicode MS" panose="020B0604020202020204" pitchFamily="34" charset="-128"/>
              </a:rPr>
              <a:t>o</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li</a:t>
            </a:r>
            <a:r>
              <a:rPr lang="en-US" spc="-23" dirty="0">
                <a:latin typeface="+mj-lt"/>
                <a:ea typeface="Arial Unicode MS" panose="020B0604020202020204" pitchFamily="34" charset="-128"/>
                <a:cs typeface="Arial Unicode MS" panose="020B0604020202020204" pitchFamily="34" charset="-128"/>
              </a:rPr>
              <a:t>m</a:t>
            </a:r>
            <a:r>
              <a:rPr lang="en-US" spc="-8" dirty="0">
                <a:latin typeface="+mj-lt"/>
                <a:ea typeface="Arial Unicode MS" panose="020B0604020202020204" pitchFamily="34" charset="-128"/>
                <a:cs typeface="Arial Unicode MS" panose="020B0604020202020204" pitchFamily="34" charset="-128"/>
              </a:rPr>
              <a:t>it</a:t>
            </a:r>
            <a:r>
              <a:rPr lang="en-US" spc="-11" dirty="0">
                <a:latin typeface="+mj-lt"/>
                <a:ea typeface="Arial Unicode MS" panose="020B0604020202020204" pitchFamily="34" charset="-128"/>
                <a:cs typeface="Arial Unicode MS" panose="020B0604020202020204" pitchFamily="34" charset="-128"/>
              </a:rPr>
              <a:t> to</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t</a:t>
            </a:r>
            <a:r>
              <a:rPr lang="en-US" spc="-11" dirty="0">
                <a:latin typeface="+mj-lt"/>
                <a:ea typeface="Arial Unicode MS" panose="020B0604020202020204" pitchFamily="34" charset="-128"/>
                <a:cs typeface="Arial Unicode MS" panose="020B0604020202020204" pitchFamily="34" charset="-128"/>
              </a:rPr>
              <a:t>h</a:t>
            </a:r>
            <a:r>
              <a:rPr lang="en-US" spc="-15"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nu</a:t>
            </a:r>
            <a:r>
              <a:rPr lang="en-US" spc="-23" dirty="0">
                <a:latin typeface="+mj-lt"/>
                <a:ea typeface="Arial Unicode MS" panose="020B0604020202020204" pitchFamily="34" charset="-128"/>
                <a:cs typeface="Arial Unicode MS" panose="020B0604020202020204" pitchFamily="34" charset="-128"/>
              </a:rPr>
              <a:t>m</a:t>
            </a:r>
            <a:r>
              <a:rPr lang="en-US" spc="-11" dirty="0">
                <a:latin typeface="+mj-lt"/>
                <a:ea typeface="Arial Unicode MS" panose="020B0604020202020204" pitchFamily="34" charset="-128"/>
                <a:cs typeface="Arial Unicode MS" panose="020B0604020202020204" pitchFamily="34" charset="-128"/>
              </a:rPr>
              <a:t>be</a:t>
            </a:r>
            <a:r>
              <a:rPr lang="en-US" spc="-8" dirty="0">
                <a:latin typeface="+mj-lt"/>
                <a:ea typeface="Arial Unicode MS" panose="020B0604020202020204" pitchFamily="34" charset="-128"/>
                <a:cs typeface="Arial Unicode MS" panose="020B0604020202020204" pitchFamily="34" charset="-128"/>
              </a:rPr>
              <a:t>r</a:t>
            </a:r>
            <a:r>
              <a:rPr lang="en-US" spc="11"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o</a:t>
            </a:r>
            <a:r>
              <a:rPr lang="en-US" spc="-8" dirty="0">
                <a:latin typeface="+mj-lt"/>
                <a:ea typeface="Arial Unicode MS" panose="020B0604020202020204" pitchFamily="34" charset="-128"/>
                <a:cs typeface="Arial Unicode MS" panose="020B0604020202020204" pitchFamily="34" charset="-128"/>
              </a:rPr>
              <a:t>f</a:t>
            </a:r>
            <a:r>
              <a:rPr lang="en-US" dirty="0">
                <a:latin typeface="+mj-lt"/>
                <a:ea typeface="Arial Unicode MS" panose="020B0604020202020204" pitchFamily="34" charset="-128"/>
                <a:cs typeface="Arial Unicode MS" panose="020B0604020202020204" pitchFamily="34" charset="-128"/>
              </a:rPr>
              <a:t> </a:t>
            </a:r>
            <a:r>
              <a:rPr lang="en-US" spc="-23" dirty="0">
                <a:latin typeface="+mj-lt"/>
                <a:ea typeface="Arial Unicode MS" panose="020B0604020202020204" pitchFamily="34" charset="-128"/>
                <a:cs typeface="Arial Unicode MS" panose="020B0604020202020204" pitchFamily="34" charset="-128"/>
              </a:rPr>
              <a:t>monetary budget adjustment</a:t>
            </a:r>
            <a:r>
              <a:rPr lang="en-US" spc="11"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t</a:t>
            </a:r>
            <a:r>
              <a:rPr lang="en-US" spc="-11" dirty="0">
                <a:latin typeface="+mj-lt"/>
                <a:ea typeface="Arial Unicode MS" panose="020B0604020202020204" pitchFamily="34" charset="-128"/>
                <a:cs typeface="Arial Unicode MS" panose="020B0604020202020204" pitchFamily="34" charset="-128"/>
              </a:rPr>
              <a:t>ha</a:t>
            </a:r>
            <a:r>
              <a:rPr lang="en-US" spc="-8" dirty="0">
                <a:latin typeface="+mj-lt"/>
                <a:ea typeface="Arial Unicode MS" panose="020B0604020202020204" pitchFamily="34" charset="-128"/>
                <a:cs typeface="Arial Unicode MS" panose="020B0604020202020204" pitchFamily="34" charset="-128"/>
              </a:rPr>
              <a:t>t ca</a:t>
            </a:r>
            <a:r>
              <a:rPr lang="en-US" spc="-15" dirty="0">
                <a:latin typeface="+mj-lt"/>
                <a:ea typeface="Arial Unicode MS" panose="020B0604020202020204" pitchFamily="34" charset="-128"/>
                <a:cs typeface="Arial Unicode MS" panose="020B0604020202020204" pitchFamily="34" charset="-128"/>
              </a:rPr>
              <a:t>n</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b</a:t>
            </a:r>
            <a:r>
              <a:rPr lang="en-US" spc="-15"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sub</a:t>
            </a:r>
            <a:r>
              <a:rPr lang="en-US" spc="-23" dirty="0">
                <a:latin typeface="+mj-lt"/>
                <a:ea typeface="Arial Unicode MS" panose="020B0604020202020204" pitchFamily="34" charset="-128"/>
                <a:cs typeface="Arial Unicode MS" panose="020B0604020202020204" pitchFamily="34" charset="-128"/>
              </a:rPr>
              <a:t>m</a:t>
            </a:r>
            <a:r>
              <a:rPr lang="en-US" spc="-8" dirty="0">
                <a:latin typeface="+mj-lt"/>
                <a:ea typeface="Arial Unicode MS" panose="020B0604020202020204" pitchFamily="34" charset="-128"/>
                <a:cs typeface="Arial Unicode MS" panose="020B0604020202020204" pitchFamily="34" charset="-128"/>
              </a:rPr>
              <a:t>itt</a:t>
            </a:r>
            <a:r>
              <a:rPr lang="en-US" spc="-11" dirty="0">
                <a:latin typeface="+mj-lt"/>
                <a:ea typeface="Arial Unicode MS" panose="020B0604020202020204" pitchFamily="34" charset="-128"/>
                <a:cs typeface="Arial Unicode MS" panose="020B0604020202020204" pitchFamily="34" charset="-128"/>
              </a:rPr>
              <a:t>e</a:t>
            </a:r>
            <a:r>
              <a:rPr lang="en-US" spc="-15" dirty="0">
                <a:latin typeface="+mj-lt"/>
                <a:ea typeface="Arial Unicode MS" panose="020B0604020202020204" pitchFamily="34" charset="-128"/>
                <a:cs typeface="Arial Unicode MS" panose="020B0604020202020204" pitchFamily="34" charset="-128"/>
              </a:rPr>
              <a:t>d</a:t>
            </a:r>
            <a:r>
              <a:rPr lang="en-US" spc="4" dirty="0">
                <a:latin typeface="+mj-lt"/>
                <a:ea typeface="Arial Unicode MS" panose="020B0604020202020204" pitchFamily="34" charset="-128"/>
                <a:cs typeface="Arial Unicode MS" panose="020B0604020202020204" pitchFamily="34" charset="-128"/>
              </a:rPr>
              <a:t> </a:t>
            </a:r>
            <a:r>
              <a:rPr lang="en-US" spc="-11" dirty="0">
                <a:latin typeface="+mj-lt"/>
                <a:ea typeface="Arial Unicode MS" panose="020B0604020202020204" pitchFamily="34" charset="-128"/>
                <a:cs typeface="Arial Unicode MS" panose="020B0604020202020204" pitchFamily="34" charset="-128"/>
              </a:rPr>
              <a:t>to</a:t>
            </a:r>
            <a:r>
              <a:rPr lang="en-US" spc="-8" dirty="0">
                <a:latin typeface="+mj-lt"/>
                <a:ea typeface="Arial Unicode MS" panose="020B0604020202020204" pitchFamily="34" charset="-128"/>
                <a:cs typeface="Arial Unicode MS" panose="020B0604020202020204" pitchFamily="34" charset="-128"/>
              </a:rPr>
              <a:t> GCC.</a:t>
            </a:r>
            <a:endParaRPr lang="en-US" dirty="0">
              <a:latin typeface="+mj-lt"/>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AD1E7A22-616C-49E2-A2D0-709D8584C078}"/>
              </a:ext>
            </a:extLst>
          </p:cNvPr>
          <p:cNvSpPr>
            <a:spLocks noGrp="1"/>
          </p:cNvSpPr>
          <p:nvPr>
            <p:ph type="title"/>
          </p:nvPr>
        </p:nvSpPr>
        <p:spPr>
          <a:xfrm>
            <a:off x="430900" y="251840"/>
            <a:ext cx="8393463" cy="1325563"/>
          </a:xfrm>
        </p:spPr>
        <p:txBody>
          <a:bodyPr>
            <a:normAutofit/>
          </a:bodyPr>
          <a:lstStyle/>
          <a:p>
            <a:r>
              <a:rPr lang="en-US" dirty="0"/>
              <a:t>Budget Modification Cap- 10% rule </a:t>
            </a:r>
            <a:endParaRPr lang="en-US" b="1" dirty="0"/>
          </a:p>
        </p:txBody>
      </p:sp>
      <p:sp>
        <p:nvSpPr>
          <p:cNvPr id="4" name="Slide Number Placeholder 2">
            <a:extLst>
              <a:ext uri="{FF2B5EF4-FFF2-40B4-BE49-F238E27FC236}">
                <a16:creationId xmlns:a16="http://schemas.microsoft.com/office/drawing/2014/main" id="{FD7C1733-244E-4ED4-9655-FFA1ED5757B4}"/>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93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65380-5D18-452C-860B-D64DB9697758}"/>
              </a:ext>
            </a:extLst>
          </p:cNvPr>
          <p:cNvSpPr>
            <a:spLocks noGrp="1"/>
          </p:cNvSpPr>
          <p:nvPr>
            <p:ph type="body" sz="quarter" idx="13"/>
          </p:nvPr>
        </p:nvSpPr>
        <p:spPr>
          <a:xfrm>
            <a:off x="430901" y="1780253"/>
            <a:ext cx="8393463" cy="4391947"/>
          </a:xfrm>
        </p:spPr>
        <p:txBody>
          <a:bodyPr/>
          <a:lstStyle/>
          <a:p>
            <a:pPr>
              <a:buClr>
                <a:srgbClr val="FF0000"/>
              </a:buClr>
            </a:pPr>
            <a:r>
              <a:rPr lang="en-US" spc="-23" dirty="0">
                <a:ea typeface="Arial Unicode MS" panose="020B0604020202020204" pitchFamily="34" charset="-128"/>
                <a:cs typeface="Arial Unicode MS" panose="020B0604020202020204" pitchFamily="34" charset="-128"/>
              </a:rPr>
              <a:t>O</a:t>
            </a:r>
            <a:r>
              <a:rPr lang="en-US" spc="-8" dirty="0">
                <a:ea typeface="Arial Unicode MS" panose="020B0604020202020204" pitchFamily="34" charset="-128"/>
                <a:cs typeface="Arial Unicode MS" panose="020B0604020202020204" pitchFamily="34" charset="-128"/>
              </a:rPr>
              <a:t>nc</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t</a:t>
            </a:r>
            <a:r>
              <a:rPr lang="en-US" spc="-11" dirty="0">
                <a:ea typeface="Arial Unicode MS" panose="020B0604020202020204" pitchFamily="34" charset="-128"/>
                <a:cs typeface="Arial Unicode MS" panose="020B0604020202020204" pitchFamily="34" charset="-128"/>
              </a:rPr>
              <a:t>h</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sub-recipient </a:t>
            </a:r>
            <a:r>
              <a:rPr lang="en-US" spc="-11" dirty="0">
                <a:ea typeface="Arial Unicode MS" panose="020B0604020202020204" pitchFamily="34" charset="-128"/>
                <a:cs typeface="Arial Unicode MS" panose="020B0604020202020204" pitchFamily="34" charset="-128"/>
              </a:rPr>
              <a:t>has</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bee</a:t>
            </a:r>
            <a:r>
              <a:rPr lang="en-US" spc="-15" dirty="0">
                <a:ea typeface="Arial Unicode MS" panose="020B0604020202020204" pitchFamily="34" charset="-128"/>
                <a:cs typeface="Arial Unicode MS" panose="020B0604020202020204" pitchFamily="34" charset="-128"/>
              </a:rPr>
              <a:t>n</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a</a:t>
            </a:r>
            <a:r>
              <a:rPr lang="en-US" spc="-8" dirty="0">
                <a:ea typeface="Arial Unicode MS" panose="020B0604020202020204" pitchFamily="34" charset="-128"/>
                <a:cs typeface="Arial Unicode MS" panose="020B0604020202020204" pitchFamily="34" charset="-128"/>
              </a:rPr>
              <a:t>ll</a:t>
            </a:r>
            <a:r>
              <a:rPr lang="en-US" spc="-11" dirty="0">
                <a:ea typeface="Arial Unicode MS" panose="020B0604020202020204" pitchFamily="34" charset="-128"/>
                <a:cs typeface="Arial Unicode MS" panose="020B0604020202020204" pitchFamily="34" charset="-128"/>
              </a:rPr>
              <a:t>o</a:t>
            </a:r>
            <a:r>
              <a:rPr lang="en-US" spc="-23" dirty="0">
                <a:ea typeface="Arial Unicode MS" panose="020B0604020202020204" pitchFamily="34" charset="-128"/>
                <a:cs typeface="Arial Unicode MS" panose="020B0604020202020204" pitchFamily="34" charset="-128"/>
              </a:rPr>
              <a:t>w</a:t>
            </a:r>
            <a:r>
              <a:rPr lang="en-US" spc="-11" dirty="0">
                <a:ea typeface="Arial Unicode MS" panose="020B0604020202020204" pitchFamily="34" charset="-128"/>
                <a:cs typeface="Arial Unicode MS" panose="020B0604020202020204" pitchFamily="34" charset="-128"/>
              </a:rPr>
              <a:t>e</a:t>
            </a:r>
            <a:r>
              <a:rPr lang="en-US" spc="-15" dirty="0">
                <a:ea typeface="Arial Unicode MS" panose="020B0604020202020204" pitchFamily="34" charset="-128"/>
                <a:cs typeface="Arial Unicode MS" panose="020B0604020202020204" pitchFamily="34" charset="-128"/>
              </a:rPr>
              <a:t>d</a:t>
            </a:r>
            <a:r>
              <a:rPr lang="en-US" spc="23"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to</a:t>
            </a:r>
            <a:r>
              <a:rPr lang="en-US" spc="-8" dirty="0">
                <a:ea typeface="Arial Unicode MS" panose="020B0604020202020204" pitchFamily="34" charset="-128"/>
                <a:cs typeface="Arial Unicode MS" panose="020B0604020202020204" pitchFamily="34" charset="-128"/>
              </a:rPr>
              <a:t> </a:t>
            </a:r>
            <a:r>
              <a:rPr lang="en-US" spc="-23" dirty="0">
                <a:ea typeface="Arial Unicode MS" panose="020B0604020202020204" pitchFamily="34" charset="-128"/>
                <a:cs typeface="Arial Unicode MS" panose="020B0604020202020204" pitchFamily="34" charset="-128"/>
              </a:rPr>
              <a:t>m</a:t>
            </a:r>
            <a:r>
              <a:rPr lang="en-US" spc="-8" dirty="0">
                <a:ea typeface="Arial Unicode MS" panose="020B0604020202020204" pitchFamily="34" charset="-128"/>
                <a:cs typeface="Arial Unicode MS" panose="020B0604020202020204" pitchFamily="34" charset="-128"/>
              </a:rPr>
              <a:t>ov</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10</a:t>
            </a:r>
            <a:r>
              <a:rPr lang="en-US" spc="-19" dirty="0">
                <a:ea typeface="Arial Unicode MS" panose="020B0604020202020204" pitchFamily="34" charset="-128"/>
                <a:cs typeface="Arial Unicode MS" panose="020B0604020202020204" pitchFamily="34" charset="-128"/>
              </a:rPr>
              <a:t>%</a:t>
            </a:r>
            <a:r>
              <a:rPr lang="en-US" spc="8"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o</a:t>
            </a:r>
            <a:r>
              <a:rPr lang="en-US" spc="-8" dirty="0">
                <a:ea typeface="Arial Unicode MS" panose="020B0604020202020204" pitchFamily="34" charset="-128"/>
                <a:cs typeface="Arial Unicode MS" panose="020B0604020202020204" pitchFamily="34" charset="-128"/>
              </a:rPr>
              <a:t>f t</a:t>
            </a:r>
            <a:r>
              <a:rPr lang="en-US" spc="-11" dirty="0">
                <a:ea typeface="Arial Unicode MS" panose="020B0604020202020204" pitchFamily="34" charset="-128"/>
                <a:cs typeface="Arial Unicode MS" panose="020B0604020202020204" pitchFamily="34" charset="-128"/>
              </a:rPr>
              <a:t>h</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total </a:t>
            </a:r>
            <a:r>
              <a:rPr lang="en-US" spc="-8" dirty="0">
                <a:ea typeface="Arial Unicode MS" panose="020B0604020202020204" pitchFamily="34" charset="-128"/>
                <a:cs typeface="Arial Unicode MS" panose="020B0604020202020204" pitchFamily="34" charset="-128"/>
              </a:rPr>
              <a:t>grant</a:t>
            </a:r>
            <a:r>
              <a:rPr lang="en-US"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a</a:t>
            </a:r>
            <a:r>
              <a:rPr lang="en-US" spc="-23" dirty="0">
                <a:ea typeface="Arial Unicode MS" panose="020B0604020202020204" pitchFamily="34" charset="-128"/>
                <a:cs typeface="Arial Unicode MS" panose="020B0604020202020204" pitchFamily="34" charset="-128"/>
              </a:rPr>
              <a:t>w</a:t>
            </a:r>
            <a:r>
              <a:rPr lang="en-US" spc="-8" dirty="0">
                <a:ea typeface="Arial Unicode MS" panose="020B0604020202020204" pitchFamily="34" charset="-128"/>
                <a:cs typeface="Arial Unicode MS" panose="020B0604020202020204" pitchFamily="34" charset="-128"/>
              </a:rPr>
              <a:t>ard,</a:t>
            </a:r>
            <a:r>
              <a:rPr lang="en-US"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subsequen</a:t>
            </a:r>
            <a:r>
              <a:rPr lang="en-US" spc="-8" dirty="0">
                <a:ea typeface="Arial Unicode MS" panose="020B0604020202020204" pitchFamily="34" charset="-128"/>
                <a:cs typeface="Arial Unicode MS" panose="020B0604020202020204" pitchFamily="34" charset="-128"/>
              </a:rPr>
              <a:t>t</a:t>
            </a:r>
            <a:r>
              <a:rPr lang="en-US" dirty="0">
                <a:ea typeface="Arial Unicode MS" panose="020B0604020202020204" pitchFamily="34" charset="-128"/>
                <a:cs typeface="Arial Unicode MS" panose="020B0604020202020204" pitchFamily="34" charset="-128"/>
              </a:rPr>
              <a:t> </a:t>
            </a:r>
            <a:r>
              <a:rPr lang="en-US" spc="-23" dirty="0">
                <a:ea typeface="Arial Unicode MS" panose="020B0604020202020204" pitchFamily="34" charset="-128"/>
                <a:cs typeface="Arial Unicode MS" panose="020B0604020202020204" pitchFamily="34" charset="-128"/>
              </a:rPr>
              <a:t>budget adjustments</a:t>
            </a:r>
            <a:r>
              <a:rPr lang="en-US" spc="-8" dirty="0">
                <a:ea typeface="Arial Unicode MS" panose="020B0604020202020204" pitchFamily="34" charset="-128"/>
                <a:cs typeface="Arial Unicode MS" panose="020B0604020202020204" pitchFamily="34" charset="-128"/>
              </a:rPr>
              <a:t> </a:t>
            </a:r>
            <a:r>
              <a:rPr lang="en-US" spc="-23" dirty="0">
                <a:ea typeface="Arial Unicode MS" panose="020B0604020202020204" pitchFamily="34" charset="-128"/>
                <a:cs typeface="Arial Unicode MS" panose="020B0604020202020204" pitchFamily="34" charset="-128"/>
              </a:rPr>
              <a:t>w</a:t>
            </a:r>
            <a:r>
              <a:rPr lang="en-US" spc="-8" dirty="0">
                <a:ea typeface="Arial Unicode MS" panose="020B0604020202020204" pitchFamily="34" charset="-128"/>
                <a:cs typeface="Arial Unicode MS" panose="020B0604020202020204" pitchFamily="34" charset="-128"/>
              </a:rPr>
              <a:t>ill</a:t>
            </a:r>
            <a:r>
              <a:rPr lang="en-US" spc="11"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b</a:t>
            </a:r>
            <a:r>
              <a:rPr lang="en-US" spc="-15" dirty="0">
                <a:ea typeface="Arial Unicode MS" panose="020B0604020202020204" pitchFamily="34" charset="-128"/>
                <a:cs typeface="Arial Unicode MS" panose="020B0604020202020204" pitchFamily="34" charset="-128"/>
              </a:rPr>
              <a:t>e</a:t>
            </a:r>
            <a:r>
              <a:rPr lang="en-US" spc="4"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reviewed on a case-by case basis for approval or denial</a:t>
            </a:r>
            <a:r>
              <a:rPr lang="en-US" spc="-8" dirty="0">
                <a:ea typeface="Arial Unicode MS" panose="020B0604020202020204" pitchFamily="34" charset="-128"/>
                <a:cs typeface="Arial Unicode MS" panose="020B0604020202020204" pitchFamily="34" charset="-128"/>
              </a:rPr>
              <a:t>.</a:t>
            </a:r>
            <a:r>
              <a:rPr lang="en-US" dirty="0">
                <a:ea typeface="Arial Unicode MS" panose="020B0604020202020204" pitchFamily="34" charset="-128"/>
                <a:cs typeface="Arial Unicode MS" panose="020B0604020202020204" pitchFamily="34" charset="-128"/>
              </a:rPr>
              <a:t>	</a:t>
            </a:r>
          </a:p>
          <a:p>
            <a:pPr marL="109728" indent="0">
              <a:buClr>
                <a:srgbClr val="FF0000"/>
              </a:buClr>
              <a:buNone/>
            </a:pPr>
            <a:endParaRPr lang="en-US" dirty="0">
              <a:ea typeface="Arial Unicode MS" panose="020B0604020202020204" pitchFamily="34" charset="-128"/>
              <a:cs typeface="Arial Unicode MS" panose="020B0604020202020204" pitchFamily="34" charset="-128"/>
            </a:endParaRPr>
          </a:p>
          <a:p>
            <a:pPr>
              <a:buClr>
                <a:srgbClr val="FF0000"/>
              </a:buClr>
              <a:buFont typeface="Wingdings 3" panose="05040102010807070707" pitchFamily="18" charset="2"/>
              <a:buChar char="}"/>
            </a:pPr>
            <a:r>
              <a:rPr lang="en-US" spc="-8" dirty="0">
                <a:ea typeface="Arial Unicode MS" panose="020B0604020202020204" pitchFamily="34" charset="-128"/>
                <a:cs typeface="Arial Unicode MS" panose="020B0604020202020204" pitchFamily="34" charset="-128"/>
              </a:rPr>
              <a:t>If you receive an approval of </a:t>
            </a:r>
            <a:r>
              <a:rPr lang="en-US" spc="-11" dirty="0">
                <a:ea typeface="Arial Unicode MS" panose="020B0604020202020204" pitchFamily="34" charset="-128"/>
                <a:cs typeface="Arial Unicode MS" panose="020B0604020202020204" pitchFamily="34" charset="-128"/>
              </a:rPr>
              <a:t>add</a:t>
            </a:r>
            <a:r>
              <a:rPr lang="en-US" spc="-8" dirty="0">
                <a:ea typeface="Arial Unicode MS" panose="020B0604020202020204" pitchFamily="34" charset="-128"/>
                <a:cs typeface="Arial Unicode MS" panose="020B0604020202020204" pitchFamily="34" charset="-128"/>
              </a:rPr>
              <a:t>iti</a:t>
            </a:r>
            <a:r>
              <a:rPr lang="en-US" spc="-11" dirty="0">
                <a:ea typeface="Arial Unicode MS" panose="020B0604020202020204" pitchFamily="34" charset="-128"/>
                <a:cs typeface="Arial Unicode MS" panose="020B0604020202020204" pitchFamily="34" charset="-128"/>
              </a:rPr>
              <a:t>ona</a:t>
            </a:r>
            <a:r>
              <a:rPr lang="en-US" spc="-8" dirty="0">
                <a:ea typeface="Arial Unicode MS" panose="020B0604020202020204" pitchFamily="34" charset="-128"/>
                <a:cs typeface="Arial Unicode MS" panose="020B0604020202020204" pitchFamily="34" charset="-128"/>
              </a:rPr>
              <a:t>l</a:t>
            </a:r>
            <a:r>
              <a:rPr lang="en-US" spc="4"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grant</a:t>
            </a:r>
            <a:r>
              <a:rPr lang="en-US"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f</a:t>
            </a:r>
            <a:r>
              <a:rPr lang="en-US" spc="-11" dirty="0">
                <a:ea typeface="Arial Unicode MS" panose="020B0604020202020204" pitchFamily="34" charset="-128"/>
                <a:cs typeface="Arial Unicode MS" panose="020B0604020202020204" pitchFamily="34" charset="-128"/>
              </a:rPr>
              <a:t>unds, you will need to submit </a:t>
            </a:r>
            <a:r>
              <a:rPr lang="en-US" spc="-4" dirty="0">
                <a:ea typeface="Arial Unicode MS" panose="020B0604020202020204" pitchFamily="34" charset="-128"/>
                <a:cs typeface="Arial Unicode MS" panose="020B0604020202020204" pitchFamily="34" charset="-128"/>
              </a:rPr>
              <a:t>a budget </a:t>
            </a:r>
            <a:r>
              <a:rPr lang="en-US" spc="-11" dirty="0">
                <a:ea typeface="Arial Unicode MS" panose="020B0604020202020204" pitchFamily="34" charset="-128"/>
                <a:cs typeface="Arial Unicode MS" panose="020B0604020202020204" pitchFamily="34" charset="-128"/>
              </a:rPr>
              <a:t>modification to increase your budget</a:t>
            </a:r>
            <a:r>
              <a:rPr lang="en-US" spc="-8" dirty="0">
                <a:ea typeface="Arial Unicode MS" panose="020B0604020202020204" pitchFamily="34" charset="-128"/>
                <a:cs typeface="Arial Unicode MS" panose="020B0604020202020204" pitchFamily="34" charset="-128"/>
              </a:rPr>
              <a:t>, then the cap is increased by </a:t>
            </a:r>
            <a:r>
              <a:rPr lang="en-US" spc="-11" dirty="0">
                <a:ea typeface="Arial Unicode MS" panose="020B0604020202020204" pitchFamily="34" charset="-128"/>
                <a:cs typeface="Arial Unicode MS" panose="020B0604020202020204" pitchFamily="34" charset="-128"/>
              </a:rPr>
              <a:t>10</a:t>
            </a:r>
            <a:r>
              <a:rPr lang="en-US" spc="-19" dirty="0">
                <a:ea typeface="Arial Unicode MS" panose="020B0604020202020204" pitchFamily="34" charset="-128"/>
                <a:cs typeface="Arial Unicode MS" panose="020B0604020202020204" pitchFamily="34" charset="-128"/>
              </a:rPr>
              <a:t>%</a:t>
            </a:r>
            <a:r>
              <a:rPr lang="en-US" dirty="0">
                <a:ea typeface="Arial Unicode MS" panose="020B0604020202020204" pitchFamily="34" charset="-128"/>
                <a:cs typeface="Arial Unicode MS" panose="020B0604020202020204" pitchFamily="34" charset="-128"/>
              </a:rPr>
              <a:t> </a:t>
            </a:r>
            <a:r>
              <a:rPr lang="en-US" spc="-11" dirty="0">
                <a:ea typeface="Arial Unicode MS" panose="020B0604020202020204" pitchFamily="34" charset="-128"/>
                <a:cs typeface="Arial Unicode MS" panose="020B0604020202020204" pitchFamily="34" charset="-128"/>
              </a:rPr>
              <a:t>o</a:t>
            </a:r>
            <a:r>
              <a:rPr lang="en-US" spc="-8" dirty="0">
                <a:ea typeface="Arial Unicode MS" panose="020B0604020202020204" pitchFamily="34" charset="-128"/>
                <a:cs typeface="Arial Unicode MS" panose="020B0604020202020204" pitchFamily="34" charset="-128"/>
              </a:rPr>
              <a:t>f</a:t>
            </a:r>
            <a:r>
              <a:rPr lang="en-US" dirty="0">
                <a:ea typeface="Arial Unicode MS" panose="020B0604020202020204" pitchFamily="34" charset="-128"/>
                <a:cs typeface="Arial Unicode MS" panose="020B0604020202020204" pitchFamily="34" charset="-128"/>
              </a:rPr>
              <a:t> </a:t>
            </a:r>
            <a:r>
              <a:rPr lang="en-US" spc="-8" dirty="0">
                <a:ea typeface="Arial Unicode MS" panose="020B0604020202020204" pitchFamily="34" charset="-128"/>
                <a:cs typeface="Arial Unicode MS" panose="020B0604020202020204" pitchFamily="34" charset="-128"/>
              </a:rPr>
              <a:t>t</a:t>
            </a:r>
            <a:r>
              <a:rPr lang="en-US" spc="-11" dirty="0">
                <a:ea typeface="Arial Unicode MS" panose="020B0604020202020204" pitchFamily="34" charset="-128"/>
                <a:cs typeface="Arial Unicode MS" panose="020B0604020202020204" pitchFamily="34" charset="-128"/>
              </a:rPr>
              <a:t>he</a:t>
            </a:r>
            <a:r>
              <a:rPr lang="en-US" spc="-8" dirty="0">
                <a:ea typeface="Arial Unicode MS" panose="020B0604020202020204" pitchFamily="34" charset="-128"/>
                <a:cs typeface="Arial Unicode MS" panose="020B0604020202020204" pitchFamily="34" charset="-128"/>
              </a:rPr>
              <a:t> added </a:t>
            </a:r>
            <a:r>
              <a:rPr lang="en-US" spc="11" dirty="0">
                <a:ea typeface="Arial Unicode MS" panose="020B0604020202020204" pitchFamily="34" charset="-128"/>
                <a:cs typeface="Arial Unicode MS" panose="020B0604020202020204" pitchFamily="34" charset="-128"/>
              </a:rPr>
              <a:t>funds</a:t>
            </a:r>
            <a:r>
              <a:rPr lang="en-US" spc="-8" dirty="0">
                <a:ea typeface="Arial Unicode MS" panose="020B0604020202020204" pitchFamily="34" charset="-128"/>
                <a:cs typeface="Arial Unicode MS" panose="020B0604020202020204" pitchFamily="34" charset="-128"/>
              </a:rPr>
              <a:t>.</a:t>
            </a:r>
            <a:endParaRPr lang="en-US" dirty="0">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4D0E15AB-B799-4B46-8B17-EF53804D6E2D}"/>
              </a:ext>
            </a:extLst>
          </p:cNvPr>
          <p:cNvSpPr>
            <a:spLocks noGrp="1"/>
          </p:cNvSpPr>
          <p:nvPr>
            <p:ph type="title"/>
          </p:nvPr>
        </p:nvSpPr>
        <p:spPr>
          <a:xfrm>
            <a:off x="430900" y="251840"/>
            <a:ext cx="8393463" cy="1325563"/>
          </a:xfrm>
        </p:spPr>
        <p:txBody>
          <a:bodyPr>
            <a:normAutofit fontScale="90000"/>
          </a:bodyPr>
          <a:lstStyle/>
          <a:p>
            <a:r>
              <a:rPr lang="en-US" dirty="0"/>
              <a:t>Budget Modification Cap- 10% rule Continued</a:t>
            </a:r>
          </a:p>
        </p:txBody>
      </p:sp>
      <p:sp>
        <p:nvSpPr>
          <p:cNvPr id="4" name="Slide Number Placeholder 2">
            <a:extLst>
              <a:ext uri="{FF2B5EF4-FFF2-40B4-BE49-F238E27FC236}">
                <a16:creationId xmlns:a16="http://schemas.microsoft.com/office/drawing/2014/main" id="{5B006CBD-DB9A-4BFC-B6EA-CA50166A8FF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568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4D84D-603E-4C06-9C0A-08680791E635}"/>
              </a:ext>
            </a:extLst>
          </p:cNvPr>
          <p:cNvSpPr>
            <a:spLocks noGrp="1"/>
          </p:cNvSpPr>
          <p:nvPr>
            <p:ph type="body" sz="quarter" idx="13"/>
          </p:nvPr>
        </p:nvSpPr>
        <p:spPr>
          <a:xfrm>
            <a:off x="430901" y="1780253"/>
            <a:ext cx="8393463" cy="4163347"/>
          </a:xfrm>
        </p:spPr>
        <p:txBody>
          <a:bodyPr>
            <a:normAutofit lnSpcReduction="10000"/>
          </a:bodyPr>
          <a:lstStyle/>
          <a:p>
            <a:pPr marL="0" indent="0">
              <a:buNone/>
            </a:pPr>
            <a:r>
              <a:rPr lang="en-US" sz="2400" dirty="0"/>
              <a:t>The budget modification/adjustment will be denied IF:</a:t>
            </a:r>
          </a:p>
          <a:p>
            <a:pPr marL="0" indent="0">
              <a:buNone/>
            </a:pPr>
            <a:endParaRPr lang="en-US" dirty="0"/>
          </a:p>
          <a:p>
            <a:r>
              <a:rPr lang="en-US" dirty="0"/>
              <a:t>Exceeds 10% of the total grant award for those grants $250,000 and greater</a:t>
            </a:r>
          </a:p>
          <a:p>
            <a:r>
              <a:rPr lang="en-US" dirty="0"/>
              <a:t>Inconsistent with the grant purpose</a:t>
            </a:r>
          </a:p>
          <a:p>
            <a:r>
              <a:rPr lang="en-US" dirty="0"/>
              <a:t>Unallowable </a:t>
            </a:r>
          </a:p>
          <a:p>
            <a:r>
              <a:rPr lang="en-US" dirty="0"/>
              <a:t>Failure to support/further the program</a:t>
            </a:r>
          </a:p>
          <a:p>
            <a:r>
              <a:rPr lang="en-US" dirty="0"/>
              <a:t>Supplanting</a:t>
            </a:r>
          </a:p>
          <a:p>
            <a:r>
              <a:rPr lang="en-US" dirty="0"/>
              <a:t>Not submitted 90 days before the end of the period of performance</a:t>
            </a:r>
          </a:p>
        </p:txBody>
      </p:sp>
      <p:sp>
        <p:nvSpPr>
          <p:cNvPr id="3" name="Title 2">
            <a:extLst>
              <a:ext uri="{FF2B5EF4-FFF2-40B4-BE49-F238E27FC236}">
                <a16:creationId xmlns:a16="http://schemas.microsoft.com/office/drawing/2014/main" id="{47D0C634-9442-46C6-B4EF-E3C316BEB7F9}"/>
              </a:ext>
            </a:extLst>
          </p:cNvPr>
          <p:cNvSpPr>
            <a:spLocks noGrp="1"/>
          </p:cNvSpPr>
          <p:nvPr>
            <p:ph type="title"/>
          </p:nvPr>
        </p:nvSpPr>
        <p:spPr>
          <a:xfrm>
            <a:off x="990600" y="251840"/>
            <a:ext cx="7086600" cy="1325563"/>
          </a:xfrm>
        </p:spPr>
        <p:txBody>
          <a:bodyPr>
            <a:normAutofit fontScale="90000"/>
          </a:bodyPr>
          <a:lstStyle/>
          <a:p>
            <a:r>
              <a:rPr lang="en-US" b="1" dirty="0"/>
              <a:t>Budget Modification/Adjustment Denial</a:t>
            </a:r>
          </a:p>
        </p:txBody>
      </p:sp>
      <p:sp>
        <p:nvSpPr>
          <p:cNvPr id="4" name="Slide Number Placeholder 2">
            <a:extLst>
              <a:ext uri="{FF2B5EF4-FFF2-40B4-BE49-F238E27FC236}">
                <a16:creationId xmlns:a16="http://schemas.microsoft.com/office/drawing/2014/main" id="{295EA6FD-8660-4233-B75F-B8622C31941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06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20085-1503-4C30-8244-6F579F6539ED}"/>
              </a:ext>
            </a:extLst>
          </p:cNvPr>
          <p:cNvSpPr>
            <a:spLocks noGrp="1"/>
          </p:cNvSpPr>
          <p:nvPr>
            <p:ph type="body" sz="quarter" idx="13"/>
          </p:nvPr>
        </p:nvSpPr>
        <p:spPr>
          <a:xfrm>
            <a:off x="375268" y="2057400"/>
            <a:ext cx="8393463" cy="3065360"/>
          </a:xfrm>
        </p:spPr>
        <p:txBody>
          <a:bodyPr anchor="ctr"/>
          <a:lstStyle/>
          <a:p>
            <a:pPr marL="0" indent="0" algn="ctr">
              <a:buNone/>
            </a:pPr>
            <a:r>
              <a:rPr lang="en-US" sz="4000" b="1" dirty="0"/>
              <a:t>Personnel </a:t>
            </a:r>
          </a:p>
          <a:p>
            <a:pPr marL="0" indent="0" algn="ctr">
              <a:buNone/>
            </a:pPr>
            <a:r>
              <a:rPr lang="en-US" sz="4000" b="1" dirty="0"/>
              <a:t>and </a:t>
            </a:r>
          </a:p>
          <a:p>
            <a:pPr marL="0" indent="0" algn="ctr">
              <a:buNone/>
            </a:pPr>
            <a:r>
              <a:rPr lang="en-US" sz="4000" b="1" dirty="0"/>
              <a:t>Employee Benefits</a:t>
            </a:r>
          </a:p>
          <a:p>
            <a:pPr marL="0" indent="0" algn="ctr">
              <a:buNone/>
            </a:pPr>
            <a:endParaRPr lang="en-US" dirty="0"/>
          </a:p>
        </p:txBody>
      </p:sp>
      <p:sp>
        <p:nvSpPr>
          <p:cNvPr id="3" name="Title 2">
            <a:extLst>
              <a:ext uri="{FF2B5EF4-FFF2-40B4-BE49-F238E27FC236}">
                <a16:creationId xmlns:a16="http://schemas.microsoft.com/office/drawing/2014/main" id="{DEDE5572-5889-4679-B0A7-85561C03D606}"/>
              </a:ext>
            </a:extLst>
          </p:cNvPr>
          <p:cNvSpPr>
            <a:spLocks noGrp="1"/>
          </p:cNvSpPr>
          <p:nvPr>
            <p:ph type="title"/>
          </p:nvPr>
        </p:nvSpPr>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5B77C2BE-5988-4626-BCCC-73E054059B1A}"/>
              </a:ext>
            </a:extLst>
          </p:cNvPr>
          <p:cNvSpPr txBox="1">
            <a:spLocks/>
          </p:cNvSpPr>
          <p:nvPr/>
        </p:nvSpPr>
        <p:spPr>
          <a:xfrm>
            <a:off x="8458200" y="6407944"/>
            <a:ext cx="5548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0247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BB1EA7-68A5-4590-A1E3-BCDFCE870ED5}"/>
              </a:ext>
            </a:extLst>
          </p:cNvPr>
          <p:cNvSpPr/>
          <p:nvPr/>
        </p:nvSpPr>
        <p:spPr>
          <a:xfrm>
            <a:off x="1013460" y="1997839"/>
            <a:ext cx="7117080" cy="2862322"/>
          </a:xfrm>
          <a:prstGeom prst="rect">
            <a:avLst/>
          </a:prstGeom>
        </p:spPr>
        <p:txBody>
          <a:bodyPr wrap="square" anchor="ctr">
            <a:spAutoFit/>
          </a:bodyPr>
          <a:lstStyle/>
          <a:p>
            <a:pPr algn="ctr"/>
            <a:r>
              <a:rPr lang="en-US" sz="6000" spc="-30" dirty="0">
                <a:solidFill>
                  <a:schemeClr val="bg2">
                    <a:lumMod val="75000"/>
                  </a:schemeClr>
                </a:solidFill>
                <a:latin typeface="+mj-lt"/>
                <a:ea typeface="Batang" panose="02030600000101010101" pitchFamily="18" charset="-127"/>
                <a:cs typeface="Arial"/>
              </a:rPr>
              <a:t>Grants Management and </a:t>
            </a:r>
          </a:p>
          <a:p>
            <a:pPr algn="ctr"/>
            <a:r>
              <a:rPr lang="en-US" sz="6000" spc="-30" dirty="0">
                <a:solidFill>
                  <a:schemeClr val="bg2">
                    <a:lumMod val="75000"/>
                  </a:schemeClr>
                </a:solidFill>
                <a:latin typeface="+mj-lt"/>
                <a:ea typeface="Batang" panose="02030600000101010101" pitchFamily="18" charset="-127"/>
                <a:cs typeface="Arial"/>
              </a:rPr>
              <a:t>Documentation</a:t>
            </a:r>
            <a:r>
              <a:rPr lang="en-US" sz="6000" spc="-30" dirty="0">
                <a:latin typeface="+mj-lt"/>
                <a:ea typeface="Batang" panose="02030600000101010101" pitchFamily="18" charset="-127"/>
                <a:cs typeface="Arial"/>
              </a:rPr>
              <a:t> </a:t>
            </a:r>
            <a:endParaRPr lang="en-US" sz="6000" dirty="0">
              <a:latin typeface="+mj-lt"/>
            </a:endParaRPr>
          </a:p>
        </p:txBody>
      </p:sp>
      <p:sp>
        <p:nvSpPr>
          <p:cNvPr id="5" name="Slide Number Placeholder 2">
            <a:extLst>
              <a:ext uri="{FF2B5EF4-FFF2-40B4-BE49-F238E27FC236}">
                <a16:creationId xmlns:a16="http://schemas.microsoft.com/office/drawing/2014/main" id="{6EB87388-445F-4F6F-ABE5-B2813E2FA7EF}"/>
              </a:ext>
            </a:extLst>
          </p:cNvPr>
          <p:cNvSpPr txBox="1">
            <a:spLocks/>
          </p:cNvSpPr>
          <p:nvPr/>
        </p:nvSpPr>
        <p:spPr>
          <a:xfrm>
            <a:off x="8686800" y="6407944"/>
            <a:ext cx="3262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283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1F754-E5C7-4671-9FF9-48159FEA1CCA}"/>
              </a:ext>
            </a:extLst>
          </p:cNvPr>
          <p:cNvSpPr>
            <a:spLocks noGrp="1"/>
          </p:cNvSpPr>
          <p:nvPr>
            <p:ph type="body" sz="quarter" idx="13"/>
          </p:nvPr>
        </p:nvSpPr>
        <p:spPr>
          <a:xfrm>
            <a:off x="430901" y="1780253"/>
            <a:ext cx="8393463" cy="4010947"/>
          </a:xfrm>
        </p:spPr>
        <p:txBody>
          <a:bodyPr>
            <a:normAutofit/>
          </a:bodyPr>
          <a:lstStyle/>
          <a:p>
            <a:pPr marR="3810">
              <a:lnSpc>
                <a:spcPct val="120000"/>
              </a:lnSpc>
              <a:spcBef>
                <a:spcPts val="0"/>
              </a:spcBef>
              <a:tabLst>
                <a:tab pos="4403884" algn="l"/>
              </a:tabLst>
            </a:pPr>
            <a:r>
              <a:rPr lang="en-US" b="1" spc="-4" dirty="0">
                <a:latin typeface="+mj-lt"/>
                <a:ea typeface="Batang" panose="02030600000101010101" pitchFamily="18" charset="-127"/>
                <a:cs typeface="Arial Unicode MS" panose="020B0604020202020204" pitchFamily="34" charset="-128"/>
              </a:rPr>
              <a:t>P</a:t>
            </a:r>
            <a:r>
              <a:rPr lang="en-US" b="1" spc="-8" dirty="0">
                <a:latin typeface="+mj-lt"/>
                <a:ea typeface="Batang" panose="02030600000101010101" pitchFamily="18" charset="-127"/>
                <a:cs typeface="Arial Unicode MS" panose="020B0604020202020204" pitchFamily="34" charset="-128"/>
              </a:rPr>
              <a:t>a</a:t>
            </a:r>
            <a:r>
              <a:rPr lang="en-US" b="1" dirty="0">
                <a:latin typeface="+mj-lt"/>
                <a:ea typeface="Batang" panose="02030600000101010101" pitchFamily="18" charset="-127"/>
                <a:cs typeface="Arial Unicode MS" panose="020B0604020202020204" pitchFamily="34" charset="-128"/>
              </a:rPr>
              <a:t>y</a:t>
            </a:r>
            <a:r>
              <a:rPr lang="en-US" b="1" spc="-8" dirty="0">
                <a:latin typeface="+mj-lt"/>
                <a:ea typeface="Batang" panose="02030600000101010101" pitchFamily="18" charset="-127"/>
                <a:cs typeface="Arial Unicode MS" panose="020B0604020202020204" pitchFamily="34" charset="-128"/>
              </a:rPr>
              <a:t> </a:t>
            </a:r>
            <a:r>
              <a:rPr lang="en-US" b="1" spc="4" dirty="0">
                <a:latin typeface="+mj-lt"/>
                <a:ea typeface="Batang" panose="02030600000101010101" pitchFamily="18" charset="-127"/>
                <a:cs typeface="Arial Unicode MS" panose="020B0604020202020204" pitchFamily="34" charset="-128"/>
              </a:rPr>
              <a:t>s</a:t>
            </a:r>
            <a:r>
              <a:rPr lang="en-US" b="1" spc="-4" dirty="0">
                <a:latin typeface="+mj-lt"/>
                <a:ea typeface="Batang" panose="02030600000101010101" pitchFamily="18" charset="-127"/>
                <a:cs typeface="Arial Unicode MS" panose="020B0604020202020204" pitchFamily="34" charset="-128"/>
              </a:rPr>
              <a:t>t</a:t>
            </a:r>
            <a:r>
              <a:rPr lang="en-US" b="1" spc="-8" dirty="0">
                <a:latin typeface="+mj-lt"/>
                <a:ea typeface="Batang" panose="02030600000101010101" pitchFamily="18" charset="-127"/>
                <a:cs typeface="Arial Unicode MS" panose="020B0604020202020204" pitchFamily="34" charset="-128"/>
              </a:rPr>
              <a:t>ub</a:t>
            </a:r>
            <a:r>
              <a:rPr lang="en-US" b="1" dirty="0">
                <a:latin typeface="+mj-lt"/>
                <a:ea typeface="Batang" panose="02030600000101010101" pitchFamily="18" charset="-127"/>
                <a:cs typeface="Arial Unicode MS" panose="020B0604020202020204" pitchFamily="34" charset="-128"/>
              </a:rPr>
              <a:t>s</a:t>
            </a:r>
            <a:r>
              <a:rPr lang="en-US" b="1" spc="-8" dirty="0">
                <a:latin typeface="+mj-lt"/>
                <a:ea typeface="Batang" panose="02030600000101010101" pitchFamily="18" charset="-127"/>
                <a:cs typeface="Arial Unicode MS" panose="020B0604020202020204" pitchFamily="34" charset="-128"/>
              </a:rPr>
              <a:t> a</a:t>
            </a:r>
            <a:r>
              <a:rPr lang="en-US" b="1" dirty="0">
                <a:latin typeface="+mj-lt"/>
                <a:ea typeface="Batang" panose="02030600000101010101" pitchFamily="18" charset="-127"/>
                <a:cs typeface="Arial Unicode MS" panose="020B0604020202020204" pitchFamily="34" charset="-128"/>
              </a:rPr>
              <a:t>re</a:t>
            </a:r>
            <a:r>
              <a:rPr lang="en-US" b="1" spc="-15" dirty="0">
                <a:latin typeface="+mj-lt"/>
                <a:ea typeface="Batang" panose="02030600000101010101" pitchFamily="18" charset="-127"/>
                <a:cs typeface="Arial Unicode MS" panose="020B0604020202020204" pitchFamily="34" charset="-128"/>
              </a:rPr>
              <a:t> </a:t>
            </a:r>
            <a:r>
              <a:rPr lang="en-US" b="1" u="sng" dirty="0">
                <a:latin typeface="+mj-lt"/>
                <a:ea typeface="Batang" panose="02030600000101010101" pitchFamily="18" charset="-127"/>
                <a:cs typeface="Arial Unicode MS" panose="020B0604020202020204" pitchFamily="34" charset="-128"/>
              </a:rPr>
              <a:t>r</a:t>
            </a:r>
            <a:r>
              <a:rPr lang="en-US" b="1" u="sng" spc="-8" dirty="0">
                <a:latin typeface="+mj-lt"/>
                <a:ea typeface="Batang" panose="02030600000101010101" pitchFamily="18" charset="-127"/>
                <a:cs typeface="Arial Unicode MS" panose="020B0604020202020204" pitchFamily="34" charset="-128"/>
              </a:rPr>
              <a:t>equ</a:t>
            </a:r>
            <a:r>
              <a:rPr lang="en-US" b="1" u="sng" spc="-4" dirty="0">
                <a:latin typeface="+mj-lt"/>
                <a:ea typeface="Batang" panose="02030600000101010101" pitchFamily="18" charset="-127"/>
                <a:cs typeface="Arial Unicode MS" panose="020B0604020202020204" pitchFamily="34" charset="-128"/>
              </a:rPr>
              <a:t>i</a:t>
            </a:r>
            <a:r>
              <a:rPr lang="en-US" b="1" u="sng" dirty="0">
                <a:latin typeface="+mj-lt"/>
                <a:ea typeface="Batang" panose="02030600000101010101" pitchFamily="18" charset="-127"/>
                <a:cs typeface="Arial Unicode MS" panose="020B0604020202020204" pitchFamily="34" charset="-128"/>
              </a:rPr>
              <a:t>r</a:t>
            </a:r>
            <a:r>
              <a:rPr lang="en-US" b="1" u="sng" spc="-8" dirty="0">
                <a:latin typeface="+mj-lt"/>
                <a:ea typeface="Batang" panose="02030600000101010101" pitchFamily="18" charset="-127"/>
                <a:cs typeface="Arial Unicode MS" panose="020B0604020202020204" pitchFamily="34" charset="-128"/>
              </a:rPr>
              <a:t>ed</a:t>
            </a:r>
            <a:r>
              <a:rPr lang="en-US" b="1" dirty="0">
                <a:latin typeface="+mj-lt"/>
                <a:ea typeface="Batang" panose="02030600000101010101" pitchFamily="18" charset="-127"/>
                <a:cs typeface="Arial Unicode MS" panose="020B0604020202020204" pitchFamily="34" charset="-128"/>
              </a:rPr>
              <a:t>,</a:t>
            </a:r>
            <a:r>
              <a:rPr lang="en-US" b="1" spc="-15" dirty="0">
                <a:latin typeface="+mj-lt"/>
                <a:ea typeface="Batang" panose="02030600000101010101" pitchFamily="18" charset="-127"/>
                <a:cs typeface="Arial Unicode MS" panose="020B0604020202020204" pitchFamily="34" charset="-128"/>
              </a:rPr>
              <a:t> </a:t>
            </a:r>
            <a:r>
              <a:rPr lang="en-US" b="1" dirty="0">
                <a:latin typeface="+mj-lt"/>
                <a:ea typeface="Batang" panose="02030600000101010101" pitchFamily="18" charset="-127"/>
                <a:cs typeface="Arial Unicode MS" panose="020B0604020202020204" pitchFamily="34" charset="-128"/>
              </a:rPr>
              <a:t>we</a:t>
            </a:r>
            <a:r>
              <a:rPr lang="en-US" b="1" spc="-8" dirty="0">
                <a:latin typeface="+mj-lt"/>
                <a:ea typeface="Batang" panose="02030600000101010101" pitchFamily="18" charset="-127"/>
                <a:cs typeface="Arial Unicode MS" panose="020B0604020202020204" pitchFamily="34" charset="-128"/>
              </a:rPr>
              <a:t> only accept official documents</a:t>
            </a:r>
            <a:endParaRPr lang="en-US" b="1" dirty="0">
              <a:latin typeface="+mj-lt"/>
              <a:ea typeface="Batang" panose="02030600000101010101" pitchFamily="18" charset="-127"/>
              <a:cs typeface="Arial Unicode MS" panose="020B0604020202020204" pitchFamily="34" charset="-128"/>
            </a:endParaRPr>
          </a:p>
          <a:p>
            <a:pPr marR="3810">
              <a:lnSpc>
                <a:spcPct val="120000"/>
              </a:lnSpc>
              <a:spcBef>
                <a:spcPts val="0"/>
              </a:spcBef>
              <a:tabLst>
                <a:tab pos="4403884" algn="l"/>
              </a:tabLst>
            </a:pPr>
            <a:r>
              <a:rPr lang="en-US" b="1" spc="-4" dirty="0">
                <a:latin typeface="+mj-lt"/>
                <a:ea typeface="Batang" panose="02030600000101010101" pitchFamily="18" charset="-127"/>
                <a:cs typeface="Arial Unicode MS" panose="020B0604020202020204" pitchFamily="34" charset="-128"/>
              </a:rPr>
              <a:t>T</a:t>
            </a:r>
            <a:r>
              <a:rPr lang="en-US" b="1" spc="-8" dirty="0">
                <a:latin typeface="+mj-lt"/>
                <a:ea typeface="Batang" panose="02030600000101010101" pitchFamily="18" charset="-127"/>
                <a:cs typeface="Arial Unicode MS" panose="020B0604020202020204" pitchFamily="34" charset="-128"/>
              </a:rPr>
              <a:t>h</a:t>
            </a:r>
            <a:r>
              <a:rPr lang="en-US" b="1" dirty="0">
                <a:latin typeface="+mj-lt"/>
                <a:ea typeface="Batang" panose="02030600000101010101" pitchFamily="18" charset="-127"/>
                <a:cs typeface="Arial Unicode MS" panose="020B0604020202020204" pitchFamily="34" charset="-128"/>
              </a:rPr>
              <a:t>e</a:t>
            </a:r>
            <a:r>
              <a:rPr lang="en-US" b="1" spc="-19" dirty="0">
                <a:latin typeface="+mj-lt"/>
                <a:ea typeface="Batang" panose="02030600000101010101" pitchFamily="18" charset="-127"/>
                <a:cs typeface="Arial Unicode MS" panose="020B0604020202020204" pitchFamily="34" charset="-128"/>
              </a:rPr>
              <a:t> </a:t>
            </a:r>
            <a:r>
              <a:rPr lang="en-US" b="1" spc="-8" dirty="0">
                <a:latin typeface="+mj-lt"/>
                <a:ea typeface="Batang" panose="02030600000101010101" pitchFamily="18" charset="-127"/>
                <a:cs typeface="Arial Unicode MS" panose="020B0604020202020204" pitchFamily="34" charset="-128"/>
              </a:rPr>
              <a:t>pay </a:t>
            </a:r>
            <a:r>
              <a:rPr lang="en-US" b="1" spc="4" dirty="0">
                <a:latin typeface="+mj-lt"/>
                <a:ea typeface="Batang" panose="02030600000101010101" pitchFamily="18" charset="-127"/>
                <a:cs typeface="Arial Unicode MS" panose="020B0604020202020204" pitchFamily="34" charset="-128"/>
              </a:rPr>
              <a:t>s</a:t>
            </a:r>
            <a:r>
              <a:rPr lang="en-US" b="1" spc="-4" dirty="0">
                <a:latin typeface="+mj-lt"/>
                <a:ea typeface="Batang" panose="02030600000101010101" pitchFamily="18" charset="-127"/>
                <a:cs typeface="Arial Unicode MS" panose="020B0604020202020204" pitchFamily="34" charset="-128"/>
              </a:rPr>
              <a:t>t</a:t>
            </a:r>
            <a:r>
              <a:rPr lang="en-US" b="1" spc="-8" dirty="0">
                <a:latin typeface="+mj-lt"/>
                <a:ea typeface="Batang" panose="02030600000101010101" pitchFamily="18" charset="-127"/>
                <a:cs typeface="Arial Unicode MS" panose="020B0604020202020204" pitchFamily="34" charset="-128"/>
              </a:rPr>
              <a:t>u</a:t>
            </a:r>
            <a:r>
              <a:rPr lang="en-US" b="1" dirty="0">
                <a:latin typeface="+mj-lt"/>
                <a:ea typeface="Batang" panose="02030600000101010101" pitchFamily="18" charset="-127"/>
                <a:cs typeface="Arial Unicode MS" panose="020B0604020202020204" pitchFamily="34" charset="-128"/>
              </a:rPr>
              <a:t>b</a:t>
            </a:r>
            <a:r>
              <a:rPr lang="en-US" b="1" spc="-15" dirty="0">
                <a:latin typeface="+mj-lt"/>
                <a:ea typeface="Batang" panose="02030600000101010101" pitchFamily="18" charset="-127"/>
                <a:cs typeface="Arial Unicode MS" panose="020B0604020202020204" pitchFamily="34" charset="-128"/>
              </a:rPr>
              <a:t> </a:t>
            </a:r>
            <a:r>
              <a:rPr lang="en-US" b="1" spc="-8" dirty="0">
                <a:latin typeface="+mj-lt"/>
                <a:ea typeface="Batang" panose="02030600000101010101" pitchFamily="18" charset="-127"/>
                <a:cs typeface="Arial Unicode MS" panose="020B0604020202020204" pitchFamily="34" charset="-128"/>
              </a:rPr>
              <a:t>mu</a:t>
            </a:r>
            <a:r>
              <a:rPr lang="en-US" b="1" spc="4" dirty="0">
                <a:latin typeface="+mj-lt"/>
                <a:ea typeface="Batang" panose="02030600000101010101" pitchFamily="18" charset="-127"/>
                <a:cs typeface="Arial Unicode MS" panose="020B0604020202020204" pitchFamily="34" charset="-128"/>
              </a:rPr>
              <a:t>s</a:t>
            </a:r>
            <a:r>
              <a:rPr lang="en-US" b="1" dirty="0">
                <a:latin typeface="+mj-lt"/>
                <a:ea typeface="Batang" panose="02030600000101010101" pitchFamily="18" charset="-127"/>
                <a:cs typeface="Arial Unicode MS" panose="020B0604020202020204" pitchFamily="34" charset="-128"/>
              </a:rPr>
              <a:t>t</a:t>
            </a:r>
            <a:r>
              <a:rPr lang="en-US" b="1" spc="-15" dirty="0">
                <a:latin typeface="+mj-lt"/>
                <a:ea typeface="Batang" panose="02030600000101010101" pitchFamily="18" charset="-127"/>
                <a:cs typeface="Arial Unicode MS" panose="020B0604020202020204" pitchFamily="34" charset="-128"/>
              </a:rPr>
              <a:t> </a:t>
            </a:r>
            <a:r>
              <a:rPr lang="en-US" b="1" spc="4" dirty="0">
                <a:latin typeface="+mj-lt"/>
                <a:ea typeface="Batang" panose="02030600000101010101" pitchFamily="18" charset="-127"/>
                <a:cs typeface="Arial Unicode MS" panose="020B0604020202020204" pitchFamily="34" charset="-128"/>
              </a:rPr>
              <a:t>s</a:t>
            </a:r>
            <a:r>
              <a:rPr lang="en-US" b="1" spc="-8" dirty="0">
                <a:latin typeface="+mj-lt"/>
                <a:ea typeface="Batang" panose="02030600000101010101" pitchFamily="18" charset="-127"/>
                <a:cs typeface="Arial Unicode MS" panose="020B0604020202020204" pitchFamily="34" charset="-128"/>
              </a:rPr>
              <a:t>ho</a:t>
            </a:r>
            <a:r>
              <a:rPr lang="en-US" b="1" dirty="0">
                <a:latin typeface="+mj-lt"/>
                <a:ea typeface="Batang" panose="02030600000101010101" pitchFamily="18" charset="-127"/>
                <a:cs typeface="Arial Unicode MS" panose="020B0604020202020204" pitchFamily="34" charset="-128"/>
              </a:rPr>
              <a:t>w:</a:t>
            </a:r>
          </a:p>
          <a:p>
            <a:pPr marL="737711" lvl="2" indent="-285750">
              <a:lnSpc>
                <a:spcPct val="120000"/>
              </a:lnSpc>
              <a:spcBef>
                <a:spcPts val="0"/>
              </a:spcBef>
              <a:buFont typeface="Courier New" panose="02070309020205020404" pitchFamily="49" charset="0"/>
              <a:buChar char="o"/>
              <a:tabLst>
                <a:tab pos="937736" algn="l"/>
              </a:tabLst>
            </a:pPr>
            <a:r>
              <a:rPr lang="en-US" sz="1800" b="1" spc="-4" dirty="0">
                <a:latin typeface="+mj-lt"/>
                <a:ea typeface="Batang" panose="02030600000101010101" pitchFamily="18" charset="-127"/>
                <a:cs typeface="Arial Unicode MS" panose="020B0604020202020204" pitchFamily="34" charset="-128"/>
              </a:rPr>
              <a:t>Na</a:t>
            </a:r>
            <a:r>
              <a:rPr lang="en-US" sz="1800" b="1" dirty="0">
                <a:latin typeface="+mj-lt"/>
                <a:ea typeface="Batang" panose="02030600000101010101" pitchFamily="18" charset="-127"/>
                <a:cs typeface="Arial Unicode MS" panose="020B0604020202020204" pitchFamily="34" charset="-128"/>
              </a:rPr>
              <a:t>me </a:t>
            </a:r>
            <a:r>
              <a:rPr lang="en-US" sz="1800" b="1" spc="-4" dirty="0">
                <a:latin typeface="+mj-lt"/>
                <a:ea typeface="Batang" panose="02030600000101010101" pitchFamily="18" charset="-127"/>
                <a:cs typeface="Arial Unicode MS" panose="020B0604020202020204" pitchFamily="34" charset="-128"/>
              </a:rPr>
              <a:t>o</a:t>
            </a:r>
            <a:r>
              <a:rPr lang="en-US" sz="1800" b="1" dirty="0">
                <a:latin typeface="+mj-lt"/>
                <a:ea typeface="Batang" panose="02030600000101010101" pitchFamily="18" charset="-127"/>
                <a:cs typeface="Arial Unicode MS" panose="020B0604020202020204" pitchFamily="34" charset="-128"/>
              </a:rPr>
              <a:t>f</a:t>
            </a:r>
            <a:r>
              <a:rPr lang="en-US" sz="1800" b="1" spc="-4" dirty="0">
                <a:latin typeface="+mj-lt"/>
                <a:ea typeface="Batang" panose="02030600000101010101" pitchFamily="18" charset="-127"/>
                <a:cs typeface="Arial Unicode MS" panose="020B0604020202020204" pitchFamily="34" charset="-128"/>
              </a:rPr>
              <a:t> </a:t>
            </a:r>
            <a:r>
              <a:rPr lang="en-US" sz="1800" b="1" dirty="0">
                <a:latin typeface="+mj-lt"/>
                <a:ea typeface="Batang" panose="02030600000101010101" pitchFamily="18" charset="-127"/>
                <a:cs typeface="Arial Unicode MS" panose="020B0604020202020204" pitchFamily="34" charset="-128"/>
              </a:rPr>
              <a:t>t</a:t>
            </a:r>
            <a:r>
              <a:rPr lang="en-US" sz="1800" b="1" spc="-4" dirty="0">
                <a:latin typeface="+mj-lt"/>
                <a:ea typeface="Batang" panose="02030600000101010101" pitchFamily="18" charset="-127"/>
                <a:cs typeface="Arial Unicode MS" panose="020B0604020202020204" pitchFamily="34" charset="-128"/>
              </a:rPr>
              <a:t>h</a:t>
            </a:r>
            <a:r>
              <a:rPr lang="en-US" sz="1800" b="1" dirty="0">
                <a:latin typeface="+mj-lt"/>
                <a:ea typeface="Batang" panose="02030600000101010101" pitchFamily="18" charset="-127"/>
                <a:cs typeface="Arial Unicode MS" panose="020B0604020202020204" pitchFamily="34" charset="-128"/>
              </a:rPr>
              <a:t>e </a:t>
            </a:r>
            <a:r>
              <a:rPr lang="en-US" sz="1800" b="1" spc="-4" dirty="0">
                <a:latin typeface="+mj-lt"/>
                <a:ea typeface="Batang" panose="02030600000101010101" pitchFamily="18" charset="-127"/>
                <a:cs typeface="Arial Unicode MS" panose="020B0604020202020204" pitchFamily="34" charset="-128"/>
              </a:rPr>
              <a:t>e</a:t>
            </a:r>
            <a:r>
              <a:rPr lang="en-US" sz="1800" b="1" spc="4" dirty="0">
                <a:latin typeface="+mj-lt"/>
                <a:ea typeface="Batang" panose="02030600000101010101" pitchFamily="18" charset="-127"/>
                <a:cs typeface="Arial Unicode MS" panose="020B0604020202020204" pitchFamily="34" charset="-128"/>
              </a:rPr>
              <a:t>m</a:t>
            </a:r>
            <a:r>
              <a:rPr lang="en-US" sz="1800" b="1" spc="-4" dirty="0">
                <a:latin typeface="+mj-lt"/>
                <a:ea typeface="Batang" panose="02030600000101010101" pitchFamily="18" charset="-127"/>
                <a:cs typeface="Arial Unicode MS" panose="020B0604020202020204" pitchFamily="34" charset="-128"/>
              </a:rPr>
              <a:t>plo</a:t>
            </a:r>
            <a:r>
              <a:rPr lang="en-US" sz="1800" b="1" dirty="0">
                <a:latin typeface="+mj-lt"/>
                <a:ea typeface="Batang" panose="02030600000101010101" pitchFamily="18" charset="-127"/>
                <a:cs typeface="Arial Unicode MS" panose="020B0604020202020204" pitchFamily="34" charset="-128"/>
              </a:rPr>
              <a:t>y</a:t>
            </a:r>
            <a:r>
              <a:rPr lang="en-US" sz="1800" b="1" spc="-4" dirty="0">
                <a:latin typeface="+mj-lt"/>
                <a:ea typeface="Batang" panose="02030600000101010101" pitchFamily="18" charset="-127"/>
                <a:cs typeface="Arial Unicode MS" panose="020B0604020202020204" pitchFamily="34" charset="-128"/>
              </a:rPr>
              <a:t>ee</a:t>
            </a:r>
            <a:endParaRPr lang="en-US" sz="1800" b="1"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b="1" spc="-4" dirty="0">
                <a:latin typeface="+mj-lt"/>
                <a:ea typeface="Batang" panose="02030600000101010101" pitchFamily="18" charset="-127"/>
                <a:cs typeface="Arial Unicode MS" panose="020B0604020202020204" pitchFamily="34" charset="-128"/>
              </a:rPr>
              <a:t>G</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o</a:t>
            </a:r>
            <a:r>
              <a:rPr lang="en-US" sz="1800" b="1" dirty="0">
                <a:latin typeface="+mj-lt"/>
                <a:ea typeface="Batang" panose="02030600000101010101" pitchFamily="18" charset="-127"/>
                <a:cs typeface="Arial Unicode MS" panose="020B0604020202020204" pitchFamily="34" charset="-128"/>
              </a:rPr>
              <a:t>ss </a:t>
            </a:r>
            <a:r>
              <a:rPr lang="en-US" sz="1800" b="1" spc="-4" dirty="0">
                <a:latin typeface="+mj-lt"/>
                <a:ea typeface="Batang" panose="02030600000101010101" pitchFamily="18" charset="-127"/>
                <a:cs typeface="Arial Unicode MS" panose="020B0604020202020204" pitchFamily="34" charset="-128"/>
              </a:rPr>
              <a:t>wage</a:t>
            </a:r>
            <a:r>
              <a:rPr lang="en-US" sz="1800" b="1" dirty="0">
                <a:latin typeface="+mj-lt"/>
                <a:ea typeface="Batang" panose="02030600000101010101" pitchFamily="18" charset="-127"/>
                <a:cs typeface="Arial Unicode MS" panose="020B0604020202020204" pitchFamily="34" charset="-128"/>
              </a:rPr>
              <a:t>s</a:t>
            </a:r>
            <a:r>
              <a:rPr lang="en-US" sz="1800" b="1" spc="11"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ea</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ned</a:t>
            </a:r>
            <a:endParaRPr lang="en-US" sz="1800" b="1"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b="1" dirty="0">
                <a:latin typeface="+mj-lt"/>
                <a:ea typeface="Batang" panose="02030600000101010101" pitchFamily="18" charset="-127"/>
                <a:cs typeface="Arial Unicode MS" panose="020B0604020202020204" pitchFamily="34" charset="-128"/>
              </a:rPr>
              <a:t>T</a:t>
            </a:r>
            <a:r>
              <a:rPr lang="en-US" sz="1800" b="1" spc="-4" dirty="0">
                <a:latin typeface="+mj-lt"/>
                <a:ea typeface="Batang" panose="02030600000101010101" pitchFamily="18" charset="-127"/>
                <a:cs typeface="Arial Unicode MS" panose="020B0604020202020204" pitchFamily="34" charset="-128"/>
              </a:rPr>
              <a:t>o</a:t>
            </a:r>
            <a:r>
              <a:rPr lang="en-US" sz="1800" b="1" dirty="0">
                <a:latin typeface="+mj-lt"/>
                <a:ea typeface="Batang" panose="02030600000101010101" pitchFamily="18" charset="-127"/>
                <a:cs typeface="Arial Unicode MS" panose="020B0604020202020204" pitchFamily="34" charset="-128"/>
              </a:rPr>
              <a:t>t</a:t>
            </a:r>
            <a:r>
              <a:rPr lang="en-US" sz="1800" b="1" spc="-4" dirty="0">
                <a:latin typeface="+mj-lt"/>
                <a:ea typeface="Batang" panose="02030600000101010101" pitchFamily="18" charset="-127"/>
                <a:cs typeface="Arial Unicode MS" panose="020B0604020202020204" pitchFamily="34" charset="-128"/>
              </a:rPr>
              <a:t>a</a:t>
            </a:r>
            <a:r>
              <a:rPr lang="en-US" sz="1800" b="1" dirty="0">
                <a:latin typeface="+mj-lt"/>
                <a:ea typeface="Batang" panose="02030600000101010101" pitchFamily="18" charset="-127"/>
                <a:cs typeface="Arial Unicode MS" panose="020B0604020202020204" pitchFamily="34" charset="-128"/>
              </a:rPr>
              <a:t>l </a:t>
            </a:r>
            <a:r>
              <a:rPr lang="en-US" sz="1800" b="1" spc="-4" dirty="0">
                <a:latin typeface="+mj-lt"/>
                <a:ea typeface="Batang" panose="02030600000101010101" pitchFamily="18" charset="-127"/>
                <a:cs typeface="Arial Unicode MS" panose="020B0604020202020204" pitchFamily="34" charset="-128"/>
              </a:rPr>
              <a:t>hou</a:t>
            </a:r>
            <a:r>
              <a:rPr lang="en-US" sz="1800" b="1" dirty="0">
                <a:latin typeface="+mj-lt"/>
                <a:ea typeface="Batang" panose="02030600000101010101" pitchFamily="18" charset="-127"/>
                <a:cs typeface="Arial Unicode MS" panose="020B0604020202020204" pitchFamily="34" charset="-128"/>
              </a:rPr>
              <a:t>rs </a:t>
            </a:r>
            <a:r>
              <a:rPr lang="en-US" sz="1800" b="1" spc="-4" dirty="0">
                <a:latin typeface="+mj-lt"/>
                <a:ea typeface="Batang" panose="02030600000101010101" pitchFamily="18" charset="-127"/>
                <a:cs typeface="Arial Unicode MS" panose="020B0604020202020204" pitchFamily="34" charset="-128"/>
              </a:rPr>
              <a:t>wo</a:t>
            </a:r>
            <a:r>
              <a:rPr lang="en-US" sz="1800" b="1" dirty="0">
                <a:latin typeface="+mj-lt"/>
                <a:ea typeface="Batang" panose="02030600000101010101" pitchFamily="18" charset="-127"/>
                <a:cs typeface="Arial Unicode MS" panose="020B0604020202020204" pitchFamily="34" charset="-128"/>
              </a:rPr>
              <a:t>rk</a:t>
            </a:r>
            <a:r>
              <a:rPr lang="en-US" sz="1800" b="1" spc="-4" dirty="0">
                <a:latin typeface="+mj-lt"/>
                <a:ea typeface="Batang" panose="02030600000101010101" pitchFamily="18" charset="-127"/>
                <a:cs typeface="Arial Unicode MS" panose="020B0604020202020204" pitchFamily="34" charset="-128"/>
              </a:rPr>
              <a:t>e</a:t>
            </a:r>
            <a:r>
              <a:rPr lang="en-US" sz="1800" b="1" dirty="0">
                <a:latin typeface="+mj-lt"/>
                <a:ea typeface="Batang" panose="02030600000101010101" pitchFamily="18" charset="-127"/>
                <a:cs typeface="Arial Unicode MS" panose="020B0604020202020204" pitchFamily="34" charset="-128"/>
              </a:rPr>
              <a:t>d</a:t>
            </a:r>
            <a:r>
              <a:rPr lang="en-US" sz="1800" b="1" spc="8"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du</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in</a:t>
            </a:r>
            <a:r>
              <a:rPr lang="en-US" sz="1800" b="1" dirty="0">
                <a:latin typeface="+mj-lt"/>
                <a:ea typeface="Batang" panose="02030600000101010101" pitchFamily="18" charset="-127"/>
                <a:cs typeface="Arial Unicode MS" panose="020B0604020202020204" pitchFamily="34" charset="-128"/>
              </a:rPr>
              <a:t>g</a:t>
            </a:r>
            <a:r>
              <a:rPr lang="en-US" sz="1800" b="1" spc="8" dirty="0">
                <a:latin typeface="+mj-lt"/>
                <a:ea typeface="Batang" panose="02030600000101010101" pitchFamily="18" charset="-127"/>
                <a:cs typeface="Arial Unicode MS" panose="020B0604020202020204" pitchFamily="34" charset="-128"/>
              </a:rPr>
              <a:t> </a:t>
            </a:r>
            <a:r>
              <a:rPr lang="en-US" sz="1800" b="1" dirty="0">
                <a:latin typeface="+mj-lt"/>
                <a:ea typeface="Batang" panose="02030600000101010101" pitchFamily="18" charset="-127"/>
                <a:cs typeface="Arial Unicode MS" panose="020B0604020202020204" pitchFamily="34" charset="-128"/>
              </a:rPr>
              <a:t>t</a:t>
            </a:r>
            <a:r>
              <a:rPr lang="en-US" sz="1800" b="1" spc="-4" dirty="0">
                <a:latin typeface="+mj-lt"/>
                <a:ea typeface="Batang" panose="02030600000101010101" pitchFamily="18" charset="-127"/>
                <a:cs typeface="Arial Unicode MS" panose="020B0604020202020204" pitchFamily="34" charset="-128"/>
              </a:rPr>
              <a:t>h</a:t>
            </a:r>
            <a:r>
              <a:rPr lang="en-US" sz="1800" b="1" dirty="0">
                <a:latin typeface="+mj-lt"/>
                <a:ea typeface="Batang" panose="02030600000101010101" pitchFamily="18" charset="-127"/>
                <a:cs typeface="Arial Unicode MS" panose="020B0604020202020204" pitchFamily="34" charset="-128"/>
              </a:rPr>
              <a:t>e </a:t>
            </a:r>
            <a:r>
              <a:rPr lang="en-US" sz="1800" b="1" spc="-4" dirty="0">
                <a:latin typeface="+mj-lt"/>
                <a:ea typeface="Batang" panose="02030600000101010101" pitchFamily="18" charset="-127"/>
                <a:cs typeface="Arial Unicode MS" panose="020B0604020202020204" pitchFamily="34" charset="-128"/>
              </a:rPr>
              <a:t>pe</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iod</a:t>
            </a:r>
            <a:endParaRPr lang="en-US" sz="1800" b="1"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b="1" spc="-4" dirty="0">
                <a:latin typeface="+mj-lt"/>
                <a:ea typeface="Batang" panose="02030600000101010101" pitchFamily="18" charset="-127"/>
                <a:cs typeface="Arial Unicode MS" panose="020B0604020202020204" pitchFamily="34" charset="-128"/>
              </a:rPr>
              <a:t>Hou</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l</a:t>
            </a:r>
            <a:r>
              <a:rPr lang="en-US" sz="1800" b="1" dirty="0">
                <a:latin typeface="+mj-lt"/>
                <a:ea typeface="Batang" panose="02030600000101010101" pitchFamily="18" charset="-127"/>
                <a:cs typeface="Arial Unicode MS" panose="020B0604020202020204" pitchFamily="34" charset="-128"/>
              </a:rPr>
              <a:t>y</a:t>
            </a:r>
            <a:r>
              <a:rPr lang="en-US" sz="1800" b="1" spc="11" dirty="0">
                <a:latin typeface="+mj-lt"/>
                <a:ea typeface="Batang" panose="02030600000101010101" pitchFamily="18" charset="-127"/>
                <a:cs typeface="Arial Unicode MS" panose="020B0604020202020204" pitchFamily="34" charset="-128"/>
              </a:rPr>
              <a:t> </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a</a:t>
            </a:r>
            <a:r>
              <a:rPr lang="en-US" sz="1800" b="1" dirty="0">
                <a:latin typeface="+mj-lt"/>
                <a:ea typeface="Batang" panose="02030600000101010101" pitchFamily="18" charset="-127"/>
                <a:cs typeface="Arial Unicode MS" panose="020B0604020202020204" pitchFamily="34" charset="-128"/>
              </a:rPr>
              <a:t>te</a:t>
            </a:r>
            <a:r>
              <a:rPr lang="en-US" sz="1800" b="1" spc="-8"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o</a:t>
            </a:r>
            <a:r>
              <a:rPr lang="en-US" sz="1800" b="1" dirty="0">
                <a:latin typeface="+mj-lt"/>
                <a:ea typeface="Batang" panose="02030600000101010101" pitchFamily="18" charset="-127"/>
                <a:cs typeface="Arial Unicode MS" panose="020B0604020202020204" pitchFamily="34" charset="-128"/>
              </a:rPr>
              <a:t>f</a:t>
            </a:r>
            <a:r>
              <a:rPr lang="en-US" sz="1800" b="1" spc="-4" dirty="0">
                <a:latin typeface="+mj-lt"/>
                <a:ea typeface="Batang" panose="02030600000101010101" pitchFamily="18" charset="-127"/>
                <a:cs typeface="Arial Unicode MS" panose="020B0604020202020204" pitchFamily="34" charset="-128"/>
              </a:rPr>
              <a:t> pay</a:t>
            </a:r>
            <a:endParaRPr lang="en-US" sz="1800" b="1"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b="1" spc="-4" dirty="0">
                <a:latin typeface="+mj-lt"/>
                <a:ea typeface="Batang" panose="02030600000101010101" pitchFamily="18" charset="-127"/>
                <a:cs typeface="Arial Unicode MS" panose="020B0604020202020204" pitchFamily="34" charset="-128"/>
              </a:rPr>
              <a:t>Pa</a:t>
            </a:r>
            <a:r>
              <a:rPr lang="en-US" sz="1800" b="1" dirty="0">
                <a:latin typeface="+mj-lt"/>
                <a:ea typeface="Batang" panose="02030600000101010101" pitchFamily="18" charset="-127"/>
                <a:cs typeface="Arial Unicode MS" panose="020B0604020202020204" pitchFamily="34" charset="-128"/>
              </a:rPr>
              <a:t>y </a:t>
            </a:r>
            <a:r>
              <a:rPr lang="en-US" sz="1800" b="1" spc="-4" dirty="0">
                <a:latin typeface="+mj-lt"/>
                <a:ea typeface="Batang" panose="02030600000101010101" pitchFamily="18" charset="-127"/>
                <a:cs typeface="Arial Unicode MS" panose="020B0604020202020204" pitchFamily="34" charset="-128"/>
              </a:rPr>
              <a:t>pe</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io</a:t>
            </a:r>
            <a:r>
              <a:rPr lang="en-US" sz="1800" b="1" dirty="0">
                <a:latin typeface="+mj-lt"/>
                <a:ea typeface="Batang" panose="02030600000101010101" pitchFamily="18" charset="-127"/>
                <a:cs typeface="Arial Unicode MS" panose="020B0604020202020204" pitchFamily="34" charset="-128"/>
              </a:rPr>
              <a:t>d</a:t>
            </a:r>
            <a:r>
              <a:rPr lang="en-US" sz="1800" b="1" spc="19"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begi</a:t>
            </a:r>
            <a:r>
              <a:rPr lang="en-US" sz="1800" b="1" dirty="0">
                <a:latin typeface="+mj-lt"/>
                <a:ea typeface="Batang" panose="02030600000101010101" pitchFamily="18" charset="-127"/>
                <a:cs typeface="Arial Unicode MS" panose="020B0604020202020204" pitchFamily="34" charset="-128"/>
              </a:rPr>
              <a:t>n</a:t>
            </a:r>
            <a:r>
              <a:rPr lang="en-US" sz="1800" b="1" spc="19"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an</a:t>
            </a:r>
            <a:r>
              <a:rPr lang="en-US" sz="1800" b="1" dirty="0">
                <a:latin typeface="+mj-lt"/>
                <a:ea typeface="Batang" panose="02030600000101010101" pitchFamily="18" charset="-127"/>
                <a:cs typeface="Arial Unicode MS" panose="020B0604020202020204" pitchFamily="34" charset="-128"/>
              </a:rPr>
              <a:t>d </a:t>
            </a:r>
            <a:r>
              <a:rPr lang="en-US" sz="1800" b="1" spc="-4" dirty="0">
                <a:latin typeface="+mj-lt"/>
                <a:ea typeface="Batang" panose="02030600000101010101" pitchFamily="18" charset="-127"/>
                <a:cs typeface="Arial Unicode MS" panose="020B0604020202020204" pitchFamily="34" charset="-128"/>
              </a:rPr>
              <a:t>en</a:t>
            </a:r>
            <a:r>
              <a:rPr lang="en-US" sz="1800" b="1" dirty="0">
                <a:latin typeface="+mj-lt"/>
                <a:ea typeface="Batang" panose="02030600000101010101" pitchFamily="18" charset="-127"/>
                <a:cs typeface="Arial Unicode MS" panose="020B0604020202020204" pitchFamily="34" charset="-128"/>
              </a:rPr>
              <a:t>d</a:t>
            </a:r>
            <a:r>
              <a:rPr lang="en-US" sz="1800" b="1" spc="8"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da</a:t>
            </a:r>
            <a:r>
              <a:rPr lang="en-US" sz="1800" b="1" dirty="0">
                <a:latin typeface="+mj-lt"/>
                <a:ea typeface="Batang" panose="02030600000101010101" pitchFamily="18" charset="-127"/>
                <a:cs typeface="Arial Unicode MS" panose="020B0604020202020204" pitchFamily="34" charset="-128"/>
              </a:rPr>
              <a:t>t</a:t>
            </a:r>
            <a:r>
              <a:rPr lang="en-US" sz="1800" b="1" spc="-4" dirty="0">
                <a:latin typeface="+mj-lt"/>
                <a:ea typeface="Batang" panose="02030600000101010101" pitchFamily="18" charset="-127"/>
                <a:cs typeface="Arial Unicode MS" panose="020B0604020202020204" pitchFamily="34" charset="-128"/>
              </a:rPr>
              <a:t>es</a:t>
            </a:r>
            <a:endParaRPr lang="en-US" sz="1800" b="1" dirty="0">
              <a:latin typeface="+mj-lt"/>
              <a:ea typeface="Batang" panose="02030600000101010101" pitchFamily="18" charset="-127"/>
              <a:cs typeface="Arial Unicode MS" panose="020B0604020202020204" pitchFamily="34" charset="-128"/>
            </a:endParaRPr>
          </a:p>
          <a:p>
            <a:pPr marL="737711" lvl="2" indent="-285750">
              <a:lnSpc>
                <a:spcPct val="120000"/>
              </a:lnSpc>
              <a:spcBef>
                <a:spcPts val="0"/>
              </a:spcBef>
              <a:buFont typeface="Courier New" panose="02070309020205020404" pitchFamily="49" charset="0"/>
              <a:buChar char="o"/>
              <a:tabLst>
                <a:tab pos="937736" algn="l"/>
              </a:tabLst>
            </a:pPr>
            <a:r>
              <a:rPr lang="en-US" sz="1800" b="1" spc="-4" dirty="0">
                <a:latin typeface="+mj-lt"/>
                <a:ea typeface="Batang" panose="02030600000101010101" pitchFamily="18" charset="-127"/>
                <a:cs typeface="Arial Unicode MS" panose="020B0604020202020204" pitchFamily="34" charset="-128"/>
              </a:rPr>
              <a:t>Pa</a:t>
            </a:r>
            <a:r>
              <a:rPr lang="en-US" sz="1800" b="1" dirty="0">
                <a:latin typeface="+mj-lt"/>
                <a:ea typeface="Batang" panose="02030600000101010101" pitchFamily="18" charset="-127"/>
                <a:cs typeface="Arial Unicode MS" panose="020B0604020202020204" pitchFamily="34" charset="-128"/>
              </a:rPr>
              <a:t>y </a:t>
            </a:r>
            <a:r>
              <a:rPr lang="en-US" sz="1800" b="1" spc="-4" dirty="0">
                <a:latin typeface="+mj-lt"/>
                <a:ea typeface="Batang" panose="02030600000101010101" pitchFamily="18" charset="-127"/>
                <a:cs typeface="Arial Unicode MS" panose="020B0604020202020204" pitchFamily="34" charset="-128"/>
              </a:rPr>
              <a:t>da</a:t>
            </a:r>
            <a:r>
              <a:rPr lang="en-US" sz="1800" b="1" dirty="0">
                <a:latin typeface="+mj-lt"/>
                <a:ea typeface="Batang" panose="02030600000101010101" pitchFamily="18" charset="-127"/>
                <a:cs typeface="Arial Unicode MS" panose="020B0604020202020204" pitchFamily="34" charset="-128"/>
              </a:rPr>
              <a:t>te</a:t>
            </a:r>
          </a:p>
          <a:p>
            <a:pPr marL="297656" indent="-257175">
              <a:lnSpc>
                <a:spcPct val="120000"/>
              </a:lnSpc>
              <a:spcBef>
                <a:spcPts val="0"/>
              </a:spcBef>
              <a:tabLst>
                <a:tab pos="937736" algn="l"/>
              </a:tabLst>
            </a:pPr>
            <a:r>
              <a:rPr lang="en-US" sz="1800" b="1" spc="-4" dirty="0">
                <a:latin typeface="+mj-lt"/>
                <a:ea typeface="Batang" panose="02030600000101010101" pitchFamily="18" charset="-127"/>
                <a:cs typeface="Arial Unicode MS" panose="020B0604020202020204" pitchFamily="34" charset="-128"/>
              </a:rPr>
              <a:t>Al</a:t>
            </a:r>
            <a:r>
              <a:rPr lang="en-US" sz="1800" b="1" dirty="0">
                <a:latin typeface="+mj-lt"/>
                <a:ea typeface="Batang" panose="02030600000101010101" pitchFamily="18" charset="-127"/>
                <a:cs typeface="Arial Unicode MS" panose="020B0604020202020204" pitchFamily="34" charset="-128"/>
              </a:rPr>
              <a:t>l</a:t>
            </a:r>
            <a:r>
              <a:rPr lang="en-US" sz="1800" b="1" spc="8" dirty="0">
                <a:latin typeface="+mj-lt"/>
                <a:ea typeface="Batang" panose="02030600000101010101" pitchFamily="18" charset="-127"/>
                <a:cs typeface="Arial Unicode MS" panose="020B0604020202020204" pitchFamily="34" charset="-128"/>
              </a:rPr>
              <a:t> </a:t>
            </a:r>
            <a:r>
              <a:rPr lang="en-US" sz="1800" b="1" spc="-4" dirty="0">
                <a:latin typeface="+mj-lt"/>
                <a:ea typeface="Batang" panose="02030600000101010101" pitchFamily="18" charset="-127"/>
                <a:cs typeface="Arial Unicode MS" panose="020B0604020202020204" pitchFamily="34" charset="-128"/>
              </a:rPr>
              <a:t>dedu</a:t>
            </a:r>
            <a:r>
              <a:rPr lang="en-US" sz="1800" b="1" dirty="0">
                <a:latin typeface="+mj-lt"/>
                <a:ea typeface="Batang" panose="02030600000101010101" pitchFamily="18" charset="-127"/>
                <a:cs typeface="Arial Unicode MS" panose="020B0604020202020204" pitchFamily="34" charset="-128"/>
              </a:rPr>
              <a:t>ct</a:t>
            </a:r>
            <a:r>
              <a:rPr lang="en-US" sz="1800" b="1" spc="-4" dirty="0">
                <a:latin typeface="+mj-lt"/>
                <a:ea typeface="Batang" panose="02030600000101010101" pitchFamily="18" charset="-127"/>
                <a:cs typeface="Arial Unicode MS" panose="020B0604020202020204" pitchFamily="34" charset="-128"/>
              </a:rPr>
              <a:t>ion</a:t>
            </a:r>
            <a:r>
              <a:rPr lang="en-US" sz="1800" b="1" dirty="0">
                <a:latin typeface="+mj-lt"/>
                <a:ea typeface="Batang" panose="02030600000101010101" pitchFamily="18" charset="-127"/>
                <a:cs typeface="Arial Unicode MS" panose="020B0604020202020204" pitchFamily="34" charset="-128"/>
              </a:rPr>
              <a:t>s</a:t>
            </a:r>
            <a:r>
              <a:rPr lang="en-US" sz="1800" b="1" spc="19" dirty="0">
                <a:latin typeface="+mj-lt"/>
                <a:ea typeface="Batang" panose="02030600000101010101" pitchFamily="18" charset="-127"/>
                <a:cs typeface="Arial Unicode MS" panose="020B0604020202020204" pitchFamily="34" charset="-128"/>
              </a:rPr>
              <a:t> </a:t>
            </a:r>
            <a:r>
              <a:rPr lang="en-US" sz="1800" b="1" dirty="0">
                <a:latin typeface="+mj-lt"/>
                <a:ea typeface="Batang" panose="02030600000101010101" pitchFamily="18" charset="-127"/>
                <a:cs typeface="Arial Unicode MS" panose="020B0604020202020204" pitchFamily="34" charset="-128"/>
              </a:rPr>
              <a:t>f</a:t>
            </a:r>
            <a:r>
              <a:rPr lang="en-US" sz="1800" b="1" spc="-4" dirty="0">
                <a:latin typeface="+mj-lt"/>
                <a:ea typeface="Batang" panose="02030600000101010101" pitchFamily="18" charset="-127"/>
                <a:cs typeface="Arial Unicode MS" panose="020B0604020202020204" pitchFamily="34" charset="-128"/>
              </a:rPr>
              <a:t>o</a:t>
            </a:r>
            <a:r>
              <a:rPr lang="en-US" sz="1800" b="1" dirty="0">
                <a:latin typeface="+mj-lt"/>
                <a:ea typeface="Batang" panose="02030600000101010101" pitchFamily="18" charset="-127"/>
                <a:cs typeface="Arial Unicode MS" panose="020B0604020202020204" pitchFamily="34" charset="-128"/>
              </a:rPr>
              <a:t>r</a:t>
            </a:r>
            <a:r>
              <a:rPr lang="en-US" sz="1800" b="1" spc="-4" dirty="0">
                <a:latin typeface="+mj-lt"/>
                <a:ea typeface="Batang" panose="02030600000101010101" pitchFamily="18" charset="-127"/>
                <a:cs typeface="Arial Unicode MS" panose="020B0604020202020204" pitchFamily="34" charset="-128"/>
              </a:rPr>
              <a:t> </a:t>
            </a:r>
            <a:r>
              <a:rPr lang="en-US" sz="1800" b="1" dirty="0">
                <a:latin typeface="+mj-lt"/>
                <a:ea typeface="Batang" panose="02030600000101010101" pitchFamily="18" charset="-127"/>
                <a:cs typeface="Arial Unicode MS" panose="020B0604020202020204" pitchFamily="34" charset="-128"/>
              </a:rPr>
              <a:t>t</a:t>
            </a:r>
            <a:r>
              <a:rPr lang="en-US" sz="1800" b="1" spc="-4" dirty="0">
                <a:latin typeface="+mj-lt"/>
                <a:ea typeface="Batang" panose="02030600000101010101" pitchFamily="18" charset="-127"/>
                <a:cs typeface="Arial Unicode MS" panose="020B0604020202020204" pitchFamily="34" charset="-128"/>
              </a:rPr>
              <a:t>a</a:t>
            </a:r>
            <a:r>
              <a:rPr lang="en-US" sz="1800" b="1" spc="-11" dirty="0">
                <a:latin typeface="+mj-lt"/>
                <a:ea typeface="Batang" panose="02030600000101010101" pitchFamily="18" charset="-127"/>
                <a:cs typeface="Arial Unicode MS" panose="020B0604020202020204" pitchFamily="34" charset="-128"/>
              </a:rPr>
              <a:t>x</a:t>
            </a:r>
            <a:r>
              <a:rPr lang="en-US" sz="1800" b="1" spc="-4" dirty="0">
                <a:latin typeface="+mj-lt"/>
                <a:ea typeface="Batang" panose="02030600000101010101" pitchFamily="18" charset="-127"/>
                <a:cs typeface="Arial Unicode MS" panose="020B0604020202020204" pitchFamily="34" charset="-128"/>
              </a:rPr>
              <a:t>e</a:t>
            </a:r>
            <a:r>
              <a:rPr lang="en-US" sz="1800" b="1" dirty="0">
                <a:latin typeface="+mj-lt"/>
                <a:ea typeface="Batang" panose="02030600000101010101" pitchFamily="18" charset="-127"/>
                <a:cs typeface="Arial Unicode MS" panose="020B0604020202020204" pitchFamily="34" charset="-128"/>
              </a:rPr>
              <a:t>s/</a:t>
            </a:r>
            <a:r>
              <a:rPr lang="en-US" sz="1800" b="1" spc="-4" dirty="0">
                <a:latin typeface="+mj-lt"/>
                <a:ea typeface="Batang" panose="02030600000101010101" pitchFamily="18" charset="-127"/>
                <a:cs typeface="Arial Unicode MS" panose="020B0604020202020204" pitchFamily="34" charset="-128"/>
              </a:rPr>
              <a:t>bene</a:t>
            </a:r>
            <a:r>
              <a:rPr lang="en-US" sz="1800" b="1" dirty="0">
                <a:latin typeface="+mj-lt"/>
                <a:ea typeface="Batang" panose="02030600000101010101" pitchFamily="18" charset="-127"/>
                <a:cs typeface="Arial Unicode MS" panose="020B0604020202020204" pitchFamily="34" charset="-128"/>
              </a:rPr>
              <a:t>f</a:t>
            </a:r>
            <a:r>
              <a:rPr lang="en-US" sz="1800" b="1" spc="-4" dirty="0">
                <a:latin typeface="+mj-lt"/>
                <a:ea typeface="Batang" panose="02030600000101010101" pitchFamily="18" charset="-127"/>
                <a:cs typeface="Arial Unicode MS" panose="020B0604020202020204" pitchFamily="34" charset="-128"/>
              </a:rPr>
              <a:t>i</a:t>
            </a:r>
            <a:r>
              <a:rPr lang="en-US" sz="1800" b="1" dirty="0">
                <a:latin typeface="+mj-lt"/>
                <a:ea typeface="Batang" panose="02030600000101010101" pitchFamily="18" charset="-127"/>
                <a:cs typeface="Arial Unicode MS" panose="020B0604020202020204" pitchFamily="34" charset="-128"/>
              </a:rPr>
              <a:t>ts/</a:t>
            </a:r>
            <a:r>
              <a:rPr lang="en-US" sz="1800" b="1" spc="-4" dirty="0">
                <a:latin typeface="+mj-lt"/>
                <a:ea typeface="Batang" panose="02030600000101010101" pitchFamily="18" charset="-127"/>
                <a:cs typeface="Arial Unicode MS" panose="020B0604020202020204" pitchFamily="34" charset="-128"/>
              </a:rPr>
              <a:t>etc.</a:t>
            </a:r>
            <a:endParaRPr lang="en-US" sz="1800" b="1" dirty="0">
              <a:latin typeface="+mj-lt"/>
              <a:ea typeface="Batang" panose="02030600000101010101" pitchFamily="18" charset="-127"/>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4B92D018-6949-44B9-99CB-591717479BC4}"/>
              </a:ext>
            </a:extLst>
          </p:cNvPr>
          <p:cNvSpPr>
            <a:spLocks noGrp="1"/>
          </p:cNvSpPr>
          <p:nvPr>
            <p:ph type="title"/>
          </p:nvPr>
        </p:nvSpPr>
        <p:spPr/>
        <p:txBody>
          <a:bodyPr anchor="ctr"/>
          <a:lstStyle/>
          <a:p>
            <a:r>
              <a:rPr lang="en-US" b="1" dirty="0"/>
              <a:t>Payroll Documentation</a:t>
            </a:r>
          </a:p>
        </p:txBody>
      </p:sp>
      <p:sp>
        <p:nvSpPr>
          <p:cNvPr id="4" name="Slide Number Placeholder 2">
            <a:extLst>
              <a:ext uri="{FF2B5EF4-FFF2-40B4-BE49-F238E27FC236}">
                <a16:creationId xmlns:a16="http://schemas.microsoft.com/office/drawing/2014/main" id="{78F2CDAC-8DC2-4279-B324-69425FDB1E8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833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DA6E9-0083-4D48-B421-67399B22299F}"/>
              </a:ext>
            </a:extLst>
          </p:cNvPr>
          <p:cNvSpPr>
            <a:spLocks noGrp="1"/>
          </p:cNvSpPr>
          <p:nvPr>
            <p:ph type="title"/>
          </p:nvPr>
        </p:nvSpPr>
        <p:spPr/>
        <p:txBody>
          <a:bodyPr anchor="ctr"/>
          <a:lstStyle/>
          <a:p>
            <a:r>
              <a:rPr lang="en-US" b="1" dirty="0"/>
              <a:t>Pay Stub Example</a:t>
            </a:r>
          </a:p>
        </p:txBody>
      </p:sp>
      <p:sp>
        <p:nvSpPr>
          <p:cNvPr id="4" name="object 3">
            <a:extLst>
              <a:ext uri="{FF2B5EF4-FFF2-40B4-BE49-F238E27FC236}">
                <a16:creationId xmlns:a16="http://schemas.microsoft.com/office/drawing/2014/main" id="{E5E22F1E-B4E0-4683-A940-5066034D35A8}"/>
              </a:ext>
            </a:extLst>
          </p:cNvPr>
          <p:cNvSpPr txBox="1">
            <a:spLocks/>
          </p:cNvSpPr>
          <p:nvPr/>
        </p:nvSpPr>
        <p:spPr>
          <a:xfrm>
            <a:off x="838200" y="1577404"/>
            <a:ext cx="7543800" cy="4137596"/>
          </a:xfrm>
          <a:prstGeom prst="rect">
            <a:avLst/>
          </a:prstGeom>
          <a:blipFill>
            <a:blip r:embed="rId3" cstate="print"/>
            <a:stretch>
              <a:fillRect/>
            </a:stretch>
          </a:blipFill>
        </p:spPr>
        <p:txBody>
          <a:bodyPr wrap="square" lIns="0" tIns="0" rIns="0" bIns="0" rtlCol="0"/>
          <a:lst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 indent="0">
              <a:buNone/>
            </a:pPr>
            <a:r>
              <a:rPr lang="en-US" sz="2100" dirty="0">
                <a:solidFill>
                  <a:schemeClr val="bg1"/>
                </a:solidFill>
              </a:rPr>
              <a:t>0</a:t>
            </a:r>
          </a:p>
        </p:txBody>
      </p:sp>
      <p:sp>
        <p:nvSpPr>
          <p:cNvPr id="5" name="Slide Number Placeholder 2">
            <a:extLst>
              <a:ext uri="{FF2B5EF4-FFF2-40B4-BE49-F238E27FC236}">
                <a16:creationId xmlns:a16="http://schemas.microsoft.com/office/drawing/2014/main" id="{BE5713EB-3932-4161-9960-D4274F2F050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C18E0364-3A52-4BAC-A9AE-91DF9B95AAD3}"/>
              </a:ext>
            </a:extLst>
          </p:cNvPr>
          <p:cNvSpPr txBox="1"/>
          <p:nvPr/>
        </p:nvSpPr>
        <p:spPr>
          <a:xfrm>
            <a:off x="914400" y="1752600"/>
            <a:ext cx="1143000" cy="228600"/>
          </a:xfrm>
          <a:prstGeom prst="rect">
            <a:avLst/>
          </a:prstGeom>
          <a:solidFill>
            <a:srgbClr val="000000"/>
          </a:solidFill>
        </p:spPr>
        <p:txBody>
          <a:bodyPr wrap="square" rtlCol="0">
            <a:spAutoFit/>
          </a:bodyPr>
          <a:lstStyle/>
          <a:p>
            <a:endParaRPr lang="en-US" sz="700" dirty="0"/>
          </a:p>
        </p:txBody>
      </p:sp>
      <p:sp>
        <p:nvSpPr>
          <p:cNvPr id="6" name="TextBox 5">
            <a:extLst>
              <a:ext uri="{FF2B5EF4-FFF2-40B4-BE49-F238E27FC236}">
                <a16:creationId xmlns:a16="http://schemas.microsoft.com/office/drawing/2014/main" id="{02122B0D-DA08-48F9-AE79-6918D2843B7A}"/>
              </a:ext>
            </a:extLst>
          </p:cNvPr>
          <p:cNvSpPr txBox="1"/>
          <p:nvPr/>
        </p:nvSpPr>
        <p:spPr>
          <a:xfrm>
            <a:off x="2590800" y="5394960"/>
            <a:ext cx="533400" cy="169277"/>
          </a:xfrm>
          <a:prstGeom prst="rect">
            <a:avLst/>
          </a:prstGeom>
          <a:solidFill>
            <a:srgbClr val="000000"/>
          </a:solidFill>
        </p:spPr>
        <p:txBody>
          <a:bodyPr wrap="square" rtlCol="0">
            <a:spAutoFit/>
          </a:bodyPr>
          <a:lstStyle/>
          <a:p>
            <a:endParaRPr lang="en-US" sz="500" dirty="0"/>
          </a:p>
        </p:txBody>
      </p:sp>
    </p:spTree>
    <p:extLst>
      <p:ext uri="{BB962C8B-B14F-4D97-AF65-F5344CB8AC3E}">
        <p14:creationId xmlns:p14="http://schemas.microsoft.com/office/powerpoint/2010/main" val="429136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D0CEF-9196-40EB-B52A-FFF6D27E067B}"/>
              </a:ext>
            </a:extLst>
          </p:cNvPr>
          <p:cNvSpPr>
            <a:spLocks noGrp="1"/>
          </p:cNvSpPr>
          <p:nvPr>
            <p:ph type="body" sz="quarter" idx="13"/>
          </p:nvPr>
        </p:nvSpPr>
        <p:spPr>
          <a:xfrm>
            <a:off x="430901" y="1371601"/>
            <a:ext cx="8393463" cy="4572000"/>
          </a:xfrm>
        </p:spPr>
        <p:txBody>
          <a:bodyPr>
            <a:normAutofit fontScale="92500" lnSpcReduction="20000"/>
          </a:bodyPr>
          <a:lstStyle/>
          <a:p>
            <a:pPr marL="9525" marR="199549" indent="0">
              <a:buNone/>
              <a:tabLst>
                <a:tab pos="267176" algn="l"/>
              </a:tabLst>
            </a:pPr>
            <a:r>
              <a:rPr lang="en-US" b="1" spc="-4" dirty="0">
                <a:latin typeface="+mj-lt"/>
                <a:ea typeface="Batang" panose="02030600000101010101" pitchFamily="18" charset="-127"/>
                <a:cs typeface="Arial Unicode MS" panose="020B0604020202020204" pitchFamily="34" charset="-128"/>
              </a:rPr>
              <a:t>Ti</a:t>
            </a:r>
            <a:r>
              <a:rPr lang="en-US" b="1" spc="-8" dirty="0">
                <a:latin typeface="+mj-lt"/>
                <a:ea typeface="Batang" panose="02030600000101010101" pitchFamily="18" charset="-127"/>
                <a:cs typeface="Arial Unicode MS" panose="020B0604020202020204" pitchFamily="34" charset="-128"/>
              </a:rPr>
              <a:t>me &amp; Activity Sheets</a:t>
            </a:r>
            <a:r>
              <a:rPr lang="en-US" b="1" spc="-15" dirty="0">
                <a:latin typeface="+mj-lt"/>
                <a:ea typeface="Batang" panose="02030600000101010101" pitchFamily="18" charset="-127"/>
                <a:cs typeface="Arial Unicode MS" panose="020B0604020202020204" pitchFamily="34" charset="-128"/>
              </a:rPr>
              <a:t> </a:t>
            </a:r>
            <a:r>
              <a:rPr lang="en-US" b="1" spc="4" dirty="0">
                <a:latin typeface="+mj-lt"/>
                <a:ea typeface="Batang" panose="02030600000101010101" pitchFamily="18" charset="-127"/>
                <a:cs typeface="Arial Unicode MS" panose="020B0604020202020204" pitchFamily="34" charset="-128"/>
              </a:rPr>
              <a:t>c</a:t>
            </a:r>
            <a:r>
              <a:rPr lang="en-US" b="1" spc="-8" dirty="0">
                <a:latin typeface="+mj-lt"/>
                <a:ea typeface="Batang" panose="02030600000101010101" pitchFamily="18" charset="-127"/>
                <a:cs typeface="Arial Unicode MS" panose="020B0604020202020204" pitchFamily="34" charset="-128"/>
              </a:rPr>
              <a:t>a</a:t>
            </a:r>
            <a:r>
              <a:rPr lang="en-US" b="1" dirty="0">
                <a:latin typeface="+mj-lt"/>
                <a:ea typeface="Batang" panose="02030600000101010101" pitchFamily="18" charset="-127"/>
                <a:cs typeface="Arial Unicode MS" panose="020B0604020202020204" pitchFamily="34" charset="-128"/>
              </a:rPr>
              <a:t>n</a:t>
            </a:r>
            <a:r>
              <a:rPr lang="en-US" b="1" spc="-15" dirty="0">
                <a:latin typeface="+mj-lt"/>
                <a:ea typeface="Batang" panose="02030600000101010101" pitchFamily="18" charset="-127"/>
                <a:cs typeface="Arial Unicode MS" panose="020B0604020202020204" pitchFamily="34" charset="-128"/>
              </a:rPr>
              <a:t> </a:t>
            </a:r>
            <a:r>
              <a:rPr lang="en-US" b="1" spc="-8" dirty="0">
                <a:latin typeface="+mj-lt"/>
                <a:ea typeface="Batang" panose="02030600000101010101" pitchFamily="18" charset="-127"/>
                <a:cs typeface="Arial Unicode MS" panose="020B0604020202020204" pitchFamily="34" charset="-128"/>
              </a:rPr>
              <a:t>b</a:t>
            </a:r>
            <a:r>
              <a:rPr lang="en-US" b="1" dirty="0">
                <a:latin typeface="+mj-lt"/>
                <a:ea typeface="Batang" panose="02030600000101010101" pitchFamily="18" charset="-127"/>
                <a:cs typeface="Arial Unicode MS" panose="020B0604020202020204" pitchFamily="34" charset="-128"/>
              </a:rPr>
              <a:t>e</a:t>
            </a:r>
            <a:r>
              <a:rPr lang="en-US" b="1" spc="-8" dirty="0">
                <a:latin typeface="+mj-lt"/>
                <a:ea typeface="Batang" panose="02030600000101010101" pitchFamily="18" charset="-127"/>
                <a:cs typeface="Arial Unicode MS" panose="020B0604020202020204" pitchFamily="34" charset="-128"/>
              </a:rPr>
              <a:t> a… </a:t>
            </a:r>
          </a:p>
          <a:p>
            <a:pPr marL="9525" marR="199549" indent="0">
              <a:buNone/>
              <a:tabLst>
                <a:tab pos="267176" algn="l"/>
              </a:tabLst>
            </a:pPr>
            <a:r>
              <a:rPr lang="en-US" b="1" u="sng" spc="-8" dirty="0">
                <a:latin typeface="+mj-lt"/>
                <a:ea typeface="Batang" panose="02030600000101010101" pitchFamily="18" charset="-127"/>
                <a:cs typeface="Arial Unicode MS" panose="020B0604020202020204" pitchFamily="34" charset="-128"/>
              </a:rPr>
              <a:t>One Funding Source Timesheet,</a:t>
            </a:r>
            <a:r>
              <a:rPr lang="en-US" b="1" spc="-8" dirty="0">
                <a:latin typeface="+mj-lt"/>
                <a:ea typeface="Batang" panose="02030600000101010101" pitchFamily="18" charset="-127"/>
                <a:cs typeface="Arial Unicode MS" panose="020B0604020202020204" pitchFamily="34" charset="-128"/>
              </a:rPr>
              <a:t> a </a:t>
            </a:r>
            <a:r>
              <a:rPr lang="en-US" b="1" u="sng" spc="-8" dirty="0">
                <a:latin typeface="+mj-lt"/>
                <a:ea typeface="Batang" panose="02030600000101010101" pitchFamily="18" charset="-127"/>
                <a:cs typeface="Arial Unicode MS" panose="020B0604020202020204" pitchFamily="34" charset="-128"/>
              </a:rPr>
              <a:t>Multiple Funding Source Timesheet </a:t>
            </a:r>
            <a:r>
              <a:rPr lang="en-US" b="1" spc="-8" dirty="0">
                <a:latin typeface="+mj-lt"/>
                <a:ea typeface="Batang" panose="02030600000101010101" pitchFamily="18" charset="-127"/>
                <a:cs typeface="Arial Unicode MS" panose="020B0604020202020204" pitchFamily="34" charset="-128"/>
              </a:rPr>
              <a:t>or a combination o</a:t>
            </a:r>
            <a:r>
              <a:rPr lang="en-US" b="1" dirty="0">
                <a:latin typeface="+mj-lt"/>
                <a:ea typeface="Batang" panose="02030600000101010101" pitchFamily="18" charset="-127"/>
                <a:cs typeface="Arial Unicode MS" panose="020B0604020202020204" pitchFamily="34" charset="-128"/>
              </a:rPr>
              <a:t>f</a:t>
            </a:r>
            <a:r>
              <a:rPr lang="en-US" b="1" spc="-4" dirty="0">
                <a:latin typeface="+mj-lt"/>
                <a:ea typeface="Batang" panose="02030600000101010101" pitchFamily="18" charset="-127"/>
                <a:cs typeface="Arial Unicode MS" panose="020B0604020202020204" pitchFamily="34" charset="-128"/>
              </a:rPr>
              <a:t> both depending on personnel requirements for the Project.  </a:t>
            </a:r>
          </a:p>
          <a:p>
            <a:pPr marL="9525" marR="199549" indent="0">
              <a:buNone/>
              <a:tabLst>
                <a:tab pos="267176" algn="l"/>
              </a:tabLst>
            </a:pPr>
            <a:endParaRPr lang="en-US" b="1" spc="-4" dirty="0">
              <a:latin typeface="+mj-lt"/>
              <a:ea typeface="Batang" panose="02030600000101010101" pitchFamily="18" charset="-127"/>
              <a:cs typeface="Arial Unicode MS" panose="020B0604020202020204" pitchFamily="34" charset="-128"/>
            </a:endParaRPr>
          </a:p>
          <a:p>
            <a:pPr marL="352425" marR="199549" indent="-342900">
              <a:buFont typeface="Wingdings 3" panose="05040102010807070707" pitchFamily="18" charset="2"/>
              <a:buChar char="}"/>
              <a:tabLst>
                <a:tab pos="267176" algn="l"/>
              </a:tabLst>
            </a:pPr>
            <a:r>
              <a:rPr lang="en-US" sz="2200" b="1" spc="-4" dirty="0">
                <a:latin typeface="+mj-lt"/>
                <a:ea typeface="Batang" panose="02030600000101010101" pitchFamily="18" charset="-127"/>
                <a:cs typeface="Arial Unicode MS" panose="020B0604020202020204" pitchFamily="34" charset="-128"/>
              </a:rPr>
              <a:t>They must include all information as required on the form below for each employee.</a:t>
            </a:r>
          </a:p>
          <a:p>
            <a:pPr marL="352425" marR="199549" indent="-342900">
              <a:buFont typeface="Wingdings 3" panose="05040102010807070707" pitchFamily="18" charset="2"/>
              <a:buChar char="}"/>
              <a:tabLst>
                <a:tab pos="267176" algn="l"/>
              </a:tabLst>
            </a:pPr>
            <a:endParaRPr lang="en-US" sz="2200" b="1" spc="-4" dirty="0">
              <a:latin typeface="+mj-lt"/>
              <a:ea typeface="Batang" panose="02030600000101010101" pitchFamily="18" charset="-127"/>
              <a:cs typeface="Arial Unicode MS" panose="020B0604020202020204" pitchFamily="34" charset="-128"/>
            </a:endParaRPr>
          </a:p>
          <a:p>
            <a:pPr marL="352425" marR="199549" indent="-342900">
              <a:buFont typeface="Wingdings 3" panose="05040102010807070707" pitchFamily="18" charset="2"/>
              <a:buChar char="}"/>
              <a:tabLst>
                <a:tab pos="267176" algn="l"/>
              </a:tabLst>
            </a:pPr>
            <a:r>
              <a:rPr lang="en-US" sz="2200" b="1" spc="-4" dirty="0">
                <a:latin typeface="+mj-lt"/>
                <a:ea typeface="Batang" panose="02030600000101010101" pitchFamily="18" charset="-127"/>
                <a:cs typeface="Arial Unicode MS" panose="020B0604020202020204" pitchFamily="34" charset="-128"/>
              </a:rPr>
              <a:t>The Time &amp; Activity Sheets are GCC </a:t>
            </a:r>
            <a:r>
              <a:rPr lang="en-US" sz="2200" b="1" u="sng" spc="-4" dirty="0">
                <a:latin typeface="+mj-lt"/>
                <a:ea typeface="Batang" panose="02030600000101010101" pitchFamily="18" charset="-127"/>
                <a:cs typeface="Arial Unicode MS" panose="020B0604020202020204" pitchFamily="34" charset="-128"/>
              </a:rPr>
              <a:t>required</a:t>
            </a:r>
            <a:r>
              <a:rPr lang="en-US" sz="2200" b="1" spc="-4" dirty="0">
                <a:latin typeface="+mj-lt"/>
                <a:ea typeface="Batang" panose="02030600000101010101" pitchFamily="18" charset="-127"/>
                <a:cs typeface="Arial Unicode MS" panose="020B0604020202020204" pitchFamily="34" charset="-128"/>
              </a:rPr>
              <a:t> documents in order to receive reimbursement requests.</a:t>
            </a:r>
            <a:endParaRPr lang="en-US" sz="2200" b="1" u="sng" spc="-4" dirty="0">
              <a:latin typeface="+mj-lt"/>
              <a:ea typeface="Batang" panose="02030600000101010101" pitchFamily="18" charset="-127"/>
              <a:cs typeface="Arial Unicode MS" panose="020B0604020202020204" pitchFamily="34" charset="-128"/>
            </a:endParaRPr>
          </a:p>
          <a:p>
            <a:pPr marL="9525" marR="199549" indent="0">
              <a:buNone/>
              <a:tabLst>
                <a:tab pos="267176" algn="l"/>
              </a:tabLst>
            </a:pPr>
            <a:endParaRPr lang="en-US" sz="2200" b="1" spc="-4" dirty="0">
              <a:latin typeface="+mj-lt"/>
              <a:ea typeface="Batang" panose="02030600000101010101" pitchFamily="18" charset="-127"/>
              <a:cs typeface="Arial Unicode MS" panose="020B0604020202020204" pitchFamily="34" charset="-128"/>
            </a:endParaRPr>
          </a:p>
          <a:p>
            <a:pPr marL="352425" marR="981551" lvl="1" indent="0">
              <a:lnSpc>
                <a:spcPct val="160000"/>
              </a:lnSpc>
              <a:spcBef>
                <a:spcPts val="0"/>
              </a:spcBef>
              <a:buClrTx/>
              <a:buNone/>
              <a:tabLst>
                <a:tab pos="641985" algn="l"/>
              </a:tabLst>
            </a:pPr>
            <a:r>
              <a:rPr lang="en-US" sz="2600" b="1" spc="-4" dirty="0">
                <a:latin typeface="+mj-lt"/>
                <a:ea typeface="Batang" panose="02030600000101010101" pitchFamily="18" charset="-127"/>
                <a:cs typeface="Arial Unicode MS" panose="020B0604020202020204" pitchFamily="34" charset="-128"/>
              </a:rPr>
              <a:t>Most importantly, they must be </a:t>
            </a:r>
            <a:r>
              <a:rPr lang="en-US" sz="2600" b="1" u="sng" spc="-19" dirty="0">
                <a:ea typeface="Batang" panose="02030600000101010101" pitchFamily="18" charset="-127"/>
                <a:cs typeface="Arial Unicode MS" panose="020B0604020202020204" pitchFamily="34" charset="-128"/>
              </a:rPr>
              <a:t>S</a:t>
            </a:r>
            <a:r>
              <a:rPr lang="en-US" sz="2600" b="1" u="sng" spc="-8" dirty="0">
                <a:ea typeface="Batang" panose="02030600000101010101" pitchFamily="18" charset="-127"/>
                <a:cs typeface="Arial Unicode MS" panose="020B0604020202020204" pitchFamily="34" charset="-128"/>
              </a:rPr>
              <a:t>i</a:t>
            </a:r>
            <a:r>
              <a:rPr lang="en-US" sz="2600" b="1" u="sng" spc="-11" dirty="0">
                <a:ea typeface="Batang" panose="02030600000101010101" pitchFamily="18" charset="-127"/>
                <a:cs typeface="Arial Unicode MS" panose="020B0604020202020204" pitchFamily="34" charset="-128"/>
              </a:rPr>
              <a:t>gne</a:t>
            </a:r>
            <a:r>
              <a:rPr lang="en-US" sz="2600" b="1" u="sng" spc="-15" dirty="0">
                <a:ea typeface="Batang" panose="02030600000101010101" pitchFamily="18" charset="-127"/>
                <a:cs typeface="Arial Unicode MS" panose="020B0604020202020204" pitchFamily="34" charset="-128"/>
              </a:rPr>
              <a:t>d</a:t>
            </a:r>
            <a:r>
              <a:rPr lang="en-US" sz="2600" b="1" spc="4" dirty="0">
                <a:ea typeface="Batang" panose="02030600000101010101" pitchFamily="18" charset="-127"/>
                <a:cs typeface="Arial Unicode MS" panose="020B0604020202020204" pitchFamily="34" charset="-128"/>
              </a:rPr>
              <a:t> </a:t>
            </a:r>
            <a:r>
              <a:rPr lang="en-US" sz="2600" b="1" spc="-11" dirty="0">
                <a:ea typeface="Batang" panose="02030600000101010101" pitchFamily="18" charset="-127"/>
                <a:cs typeface="Arial Unicode MS" panose="020B0604020202020204" pitchFamily="34" charset="-128"/>
              </a:rPr>
              <a:t>by</a:t>
            </a:r>
            <a:r>
              <a:rPr lang="en-US" sz="2600" b="1" spc="-4" dirty="0">
                <a:ea typeface="Batang" panose="02030600000101010101" pitchFamily="18" charset="-127"/>
                <a:cs typeface="Arial Unicode MS" panose="020B0604020202020204" pitchFamily="34" charset="-128"/>
              </a:rPr>
              <a:t> </a:t>
            </a:r>
            <a:r>
              <a:rPr lang="en-US" sz="2600" b="1" spc="-8" dirty="0">
                <a:ea typeface="Batang" panose="02030600000101010101" pitchFamily="18" charset="-127"/>
                <a:cs typeface="Arial Unicode MS" panose="020B0604020202020204" pitchFamily="34" charset="-128"/>
              </a:rPr>
              <a:t>t</a:t>
            </a:r>
            <a:r>
              <a:rPr lang="en-US" sz="2600" b="1" spc="-11" dirty="0">
                <a:ea typeface="Batang" panose="02030600000101010101" pitchFamily="18" charset="-127"/>
                <a:cs typeface="Arial Unicode MS" panose="020B0604020202020204" pitchFamily="34" charset="-128"/>
              </a:rPr>
              <a:t>h</a:t>
            </a:r>
            <a:r>
              <a:rPr lang="en-US" sz="2600" b="1" spc="-15" dirty="0">
                <a:ea typeface="Batang" panose="02030600000101010101" pitchFamily="18" charset="-127"/>
                <a:cs typeface="Arial Unicode MS" panose="020B0604020202020204" pitchFamily="34" charset="-128"/>
              </a:rPr>
              <a:t>e</a:t>
            </a:r>
            <a:r>
              <a:rPr lang="en-US" sz="2600" b="1" spc="4" dirty="0">
                <a:ea typeface="Batang" panose="02030600000101010101" pitchFamily="18" charset="-127"/>
                <a:cs typeface="Arial Unicode MS" panose="020B0604020202020204" pitchFamily="34" charset="-128"/>
              </a:rPr>
              <a:t> </a:t>
            </a:r>
            <a:r>
              <a:rPr lang="en-US" sz="2600" b="1" u="sng" spc="-11" dirty="0">
                <a:ea typeface="Batang" panose="02030600000101010101" pitchFamily="18" charset="-127"/>
                <a:cs typeface="Arial Unicode MS" panose="020B0604020202020204" pitchFamily="34" charset="-128"/>
              </a:rPr>
              <a:t>E</a:t>
            </a:r>
            <a:r>
              <a:rPr lang="en-US" sz="2600" b="1" u="sng" spc="-23" dirty="0">
                <a:ea typeface="Batang" panose="02030600000101010101" pitchFamily="18" charset="-127"/>
                <a:cs typeface="Arial Unicode MS" panose="020B0604020202020204" pitchFamily="34" charset="-128"/>
              </a:rPr>
              <a:t>m</a:t>
            </a:r>
            <a:r>
              <a:rPr lang="en-US" sz="2600" b="1" u="sng" spc="-11" dirty="0">
                <a:ea typeface="Batang" panose="02030600000101010101" pitchFamily="18" charset="-127"/>
                <a:cs typeface="Arial Unicode MS" panose="020B0604020202020204" pitchFamily="34" charset="-128"/>
              </a:rPr>
              <a:t>p</a:t>
            </a:r>
            <a:r>
              <a:rPr lang="en-US" sz="2600" b="1" u="sng" spc="-8" dirty="0">
                <a:ea typeface="Batang" panose="02030600000101010101" pitchFamily="18" charset="-127"/>
                <a:cs typeface="Arial Unicode MS" panose="020B0604020202020204" pitchFamily="34" charset="-128"/>
              </a:rPr>
              <a:t>loye</a:t>
            </a:r>
            <a:r>
              <a:rPr lang="en-US" sz="2600" b="1" u="sng" spc="-15" dirty="0">
                <a:ea typeface="Batang" panose="02030600000101010101" pitchFamily="18" charset="-127"/>
                <a:cs typeface="Arial Unicode MS" panose="020B0604020202020204" pitchFamily="34" charset="-128"/>
              </a:rPr>
              <a:t>e</a:t>
            </a:r>
            <a:r>
              <a:rPr lang="en-US" sz="2600" b="1" spc="11" dirty="0">
                <a:ea typeface="Batang" panose="02030600000101010101" pitchFamily="18" charset="-127"/>
                <a:cs typeface="Arial Unicode MS" panose="020B0604020202020204" pitchFamily="34" charset="-128"/>
              </a:rPr>
              <a:t> </a:t>
            </a:r>
            <a:r>
              <a:rPr lang="en-US" sz="2600" b="1" spc="-11" dirty="0">
                <a:ea typeface="Batang" panose="02030600000101010101" pitchFamily="18" charset="-127"/>
                <a:cs typeface="Arial Unicode MS" panose="020B0604020202020204" pitchFamily="34" charset="-128"/>
              </a:rPr>
              <a:t>an</a:t>
            </a:r>
            <a:r>
              <a:rPr lang="en-US" sz="2600" b="1" spc="-15" dirty="0">
                <a:ea typeface="Batang" panose="02030600000101010101" pitchFamily="18" charset="-127"/>
                <a:cs typeface="Arial Unicode MS" panose="020B0604020202020204" pitchFamily="34" charset="-128"/>
              </a:rPr>
              <a:t>d</a:t>
            </a:r>
            <a:r>
              <a:rPr lang="en-US" sz="2600" b="1" spc="4" dirty="0">
                <a:ea typeface="Batang" panose="02030600000101010101" pitchFamily="18" charset="-127"/>
                <a:cs typeface="Arial Unicode MS" panose="020B0604020202020204" pitchFamily="34" charset="-128"/>
              </a:rPr>
              <a:t> </a:t>
            </a:r>
            <a:r>
              <a:rPr lang="en-US" sz="2600" b="1" spc="-11" dirty="0">
                <a:ea typeface="Batang" panose="02030600000101010101" pitchFamily="18" charset="-127"/>
                <a:cs typeface="Arial Unicode MS" panose="020B0604020202020204" pitchFamily="34" charset="-128"/>
              </a:rPr>
              <a:t>an</a:t>
            </a:r>
            <a:r>
              <a:rPr lang="en-US" sz="2600" b="1" spc="-4" dirty="0">
                <a:ea typeface="Batang" panose="02030600000101010101" pitchFamily="18" charset="-127"/>
                <a:cs typeface="Arial Unicode MS" panose="020B0604020202020204" pitchFamily="34" charset="-128"/>
              </a:rPr>
              <a:t> </a:t>
            </a:r>
            <a:r>
              <a:rPr lang="en-US" sz="2600" b="1" u="sng" spc="-23" dirty="0">
                <a:ea typeface="Batang" panose="02030600000101010101" pitchFamily="18" charset="-127"/>
                <a:cs typeface="Arial Unicode MS" panose="020B0604020202020204" pitchFamily="34" charset="-128"/>
              </a:rPr>
              <a:t>A</a:t>
            </a:r>
            <a:r>
              <a:rPr lang="en-US" sz="2600" b="1" u="sng" spc="-8" dirty="0">
                <a:ea typeface="Batang" panose="02030600000101010101" pitchFamily="18" charset="-127"/>
                <a:cs typeface="Arial Unicode MS" panose="020B0604020202020204" pitchFamily="34" charset="-128"/>
              </a:rPr>
              <a:t>pprovi</a:t>
            </a:r>
            <a:r>
              <a:rPr lang="en-US" sz="2600" b="1" u="sng" spc="-11" dirty="0">
                <a:ea typeface="Batang" panose="02030600000101010101" pitchFamily="18" charset="-127"/>
                <a:cs typeface="Arial Unicode MS" panose="020B0604020202020204" pitchFamily="34" charset="-128"/>
              </a:rPr>
              <a:t>n</a:t>
            </a:r>
            <a:r>
              <a:rPr lang="en-US" sz="2600" b="1" u="sng" spc="-15" dirty="0">
                <a:ea typeface="Batang" panose="02030600000101010101" pitchFamily="18" charset="-127"/>
                <a:cs typeface="Arial Unicode MS" panose="020B0604020202020204" pitchFamily="34" charset="-128"/>
              </a:rPr>
              <a:t>g</a:t>
            </a:r>
            <a:r>
              <a:rPr lang="en-US" sz="2600" b="1" u="sng" spc="11" dirty="0">
                <a:ea typeface="Batang" panose="02030600000101010101" pitchFamily="18" charset="-127"/>
                <a:cs typeface="Arial Unicode MS" panose="020B0604020202020204" pitchFamily="34" charset="-128"/>
              </a:rPr>
              <a:t> </a:t>
            </a:r>
            <a:r>
              <a:rPr lang="en-US" sz="2600" b="1" u="sng" spc="-23" dirty="0">
                <a:ea typeface="Batang" panose="02030600000101010101" pitchFamily="18" charset="-127"/>
                <a:cs typeface="Arial Unicode MS" panose="020B0604020202020204" pitchFamily="34" charset="-128"/>
              </a:rPr>
              <a:t>O</a:t>
            </a:r>
            <a:r>
              <a:rPr lang="en-US" sz="2600" b="1" u="sng" spc="-8" dirty="0">
                <a:ea typeface="Batang" panose="02030600000101010101" pitchFamily="18" charset="-127"/>
                <a:cs typeface="Arial Unicode MS" panose="020B0604020202020204" pitchFamily="34" charset="-128"/>
              </a:rPr>
              <a:t>ffici</a:t>
            </a:r>
            <a:r>
              <a:rPr lang="en-US" sz="2600" b="1" u="sng" spc="-11" dirty="0">
                <a:ea typeface="Batang" panose="02030600000101010101" pitchFamily="18" charset="-127"/>
                <a:cs typeface="Arial Unicode MS" panose="020B0604020202020204" pitchFamily="34" charset="-128"/>
              </a:rPr>
              <a:t>a</a:t>
            </a:r>
            <a:r>
              <a:rPr lang="en-US" sz="2600" b="1" u="sng" spc="-8" dirty="0">
                <a:ea typeface="Batang" panose="02030600000101010101" pitchFamily="18" charset="-127"/>
                <a:cs typeface="Arial Unicode MS" panose="020B0604020202020204" pitchFamily="34" charset="-128"/>
              </a:rPr>
              <a:t>l.</a:t>
            </a:r>
          </a:p>
          <a:p>
            <a:pPr marL="567214" marR="981551" lvl="1" indent="-214789" algn="just">
              <a:spcBef>
                <a:spcPts val="503"/>
              </a:spcBef>
              <a:buFont typeface="Wingdings"/>
              <a:buChar char=""/>
              <a:tabLst>
                <a:tab pos="641985" algn="l"/>
              </a:tabLst>
            </a:pPr>
            <a:endParaRPr lang="en-US" sz="2100" spc="-8" dirty="0">
              <a:ea typeface="Arial Unicode MS" panose="020B0604020202020204" pitchFamily="34" charset="-128"/>
              <a:cs typeface="Arial Unicode MS" panose="020B0604020202020204" pitchFamily="34" charset="-128"/>
            </a:endParaRPr>
          </a:p>
          <a:p>
            <a:pPr marL="9525" marR="199549" indent="0">
              <a:buNone/>
              <a:tabLst>
                <a:tab pos="267176" algn="l"/>
              </a:tabLst>
            </a:pPr>
            <a:endParaRPr lang="en-US" sz="2200" b="1" spc="-4" dirty="0">
              <a:latin typeface="+mj-lt"/>
              <a:ea typeface="Batang" panose="02030600000101010101" pitchFamily="18" charset="-127"/>
              <a:cs typeface="Arial Unicode MS" panose="020B0604020202020204" pitchFamily="34" charset="-128"/>
            </a:endParaRPr>
          </a:p>
          <a:p>
            <a:pPr marL="9525" marR="199549" indent="0">
              <a:buNone/>
              <a:tabLst>
                <a:tab pos="267176" algn="l"/>
              </a:tabLst>
            </a:pPr>
            <a:endParaRPr lang="en-US" sz="2100" b="1" spc="8" dirty="0">
              <a:latin typeface="+mj-lt"/>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147D0A0B-08C3-4254-B800-274FA113FA91}"/>
              </a:ext>
            </a:extLst>
          </p:cNvPr>
          <p:cNvSpPr>
            <a:spLocks noGrp="1"/>
          </p:cNvSpPr>
          <p:nvPr>
            <p:ph type="title"/>
          </p:nvPr>
        </p:nvSpPr>
        <p:spPr>
          <a:xfrm>
            <a:off x="1422177" y="251841"/>
            <a:ext cx="6299650" cy="1043560"/>
          </a:xfrm>
        </p:spPr>
        <p:txBody>
          <a:bodyPr anchor="ctr"/>
          <a:lstStyle/>
          <a:p>
            <a:r>
              <a:rPr lang="en-US" b="1" dirty="0"/>
              <a:t>Time </a:t>
            </a:r>
            <a:r>
              <a:rPr lang="en-US" dirty="0"/>
              <a:t>&amp; Activity Sheets</a:t>
            </a:r>
            <a:endParaRPr lang="en-US" b="1" dirty="0"/>
          </a:p>
        </p:txBody>
      </p:sp>
      <p:sp>
        <p:nvSpPr>
          <p:cNvPr id="4" name="Slide Number Placeholder 2">
            <a:extLst>
              <a:ext uri="{FF2B5EF4-FFF2-40B4-BE49-F238E27FC236}">
                <a16:creationId xmlns:a16="http://schemas.microsoft.com/office/drawing/2014/main" id="{5BEF3DC9-7D69-4C84-B1C1-7DB8A1CF05B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128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A344C-B68A-4F2B-BD52-A4906C89A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126" y="0"/>
            <a:ext cx="5167874" cy="6148999"/>
          </a:xfrm>
          <a:prstGeom prst="rect">
            <a:avLst/>
          </a:prstGeom>
        </p:spPr>
      </p:pic>
    </p:spTree>
    <p:extLst>
      <p:ext uri="{BB962C8B-B14F-4D97-AF65-F5344CB8AC3E}">
        <p14:creationId xmlns:p14="http://schemas.microsoft.com/office/powerpoint/2010/main" val="250775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F91A7B-68A1-467D-BF22-5486E8F81C58}"/>
              </a:ext>
            </a:extLst>
          </p:cNvPr>
          <p:cNvSpPr>
            <a:spLocks noGrp="1"/>
          </p:cNvSpPr>
          <p:nvPr>
            <p:ph type="sldNum" sz="quarter" idx="12"/>
          </p:nvPr>
        </p:nvSpPr>
        <p:spPr>
          <a:xfrm>
            <a:off x="8534400" y="6407944"/>
            <a:ext cx="478632" cy="365125"/>
          </a:xfrm>
        </p:spPr>
        <p:txBody>
          <a:bodyPr/>
          <a:lstStyle/>
          <a:p>
            <a:fld id="{5217D969-FAF6-4667-9EED-A6C98B22320E}" type="slidenum">
              <a:rPr lang="en-US" smtClean="0">
                <a:solidFill>
                  <a:schemeClr val="bg1"/>
                </a:solidFill>
              </a:rPr>
              <a:t>24</a:t>
            </a:fld>
            <a:endParaRPr lang="en-US" dirty="0">
              <a:solidFill>
                <a:schemeClr val="bg1"/>
              </a:solidFill>
            </a:endParaRPr>
          </a:p>
        </p:txBody>
      </p:sp>
      <p:pic>
        <p:nvPicPr>
          <p:cNvPr id="6" name="Picture 5">
            <a:extLst>
              <a:ext uri="{FF2B5EF4-FFF2-40B4-BE49-F238E27FC236}">
                <a16:creationId xmlns:a16="http://schemas.microsoft.com/office/drawing/2014/main" id="{50A8C711-7859-4AD3-8369-1FAD764AA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796" y="0"/>
            <a:ext cx="5234768" cy="6172200"/>
          </a:xfrm>
          <a:prstGeom prst="rect">
            <a:avLst/>
          </a:prstGeom>
        </p:spPr>
      </p:pic>
    </p:spTree>
    <p:extLst>
      <p:ext uri="{BB962C8B-B14F-4D97-AF65-F5344CB8AC3E}">
        <p14:creationId xmlns:p14="http://schemas.microsoft.com/office/powerpoint/2010/main" val="399066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65D3AC-2D16-4D51-B00E-2DFF48597E02}"/>
              </a:ext>
            </a:extLst>
          </p:cNvPr>
          <p:cNvSpPr txBox="1">
            <a:spLocks/>
          </p:cNvSpPr>
          <p:nvPr/>
        </p:nvSpPr>
        <p:spPr>
          <a:xfrm>
            <a:off x="8458200" y="6407944"/>
            <a:ext cx="5548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B2D052B-773E-45BB-9D47-24CCD26C2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4783282" cy="6190129"/>
          </a:xfrm>
          <a:prstGeom prst="rect">
            <a:avLst/>
          </a:prstGeom>
        </p:spPr>
      </p:pic>
    </p:spTree>
    <p:extLst>
      <p:ext uri="{BB962C8B-B14F-4D97-AF65-F5344CB8AC3E}">
        <p14:creationId xmlns:p14="http://schemas.microsoft.com/office/powerpoint/2010/main" val="315012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52FCA-C061-4365-A514-181C9D3F40D1}"/>
              </a:ext>
            </a:extLst>
          </p:cNvPr>
          <p:cNvSpPr>
            <a:spLocks noGrp="1"/>
          </p:cNvSpPr>
          <p:nvPr>
            <p:ph type="body" sz="quarter" idx="13"/>
          </p:nvPr>
        </p:nvSpPr>
        <p:spPr>
          <a:xfrm>
            <a:off x="430901" y="1676400"/>
            <a:ext cx="8393463" cy="4419600"/>
          </a:xfrm>
        </p:spPr>
        <p:txBody>
          <a:bodyPr>
            <a:normAutofit fontScale="92500" lnSpcReduction="20000"/>
          </a:bodyPr>
          <a:lstStyle/>
          <a:p>
            <a:pPr marL="0" indent="0">
              <a:buNone/>
            </a:pPr>
            <a:r>
              <a:rPr lang="en-US" b="1" dirty="0"/>
              <a:t>How: </a:t>
            </a:r>
            <a:r>
              <a:rPr lang="en-US" dirty="0"/>
              <a:t>Email your GCC Grant Administrator</a:t>
            </a:r>
          </a:p>
          <a:p>
            <a:pPr marL="0" indent="0">
              <a:buNone/>
            </a:pPr>
            <a:endParaRPr lang="en-US" dirty="0"/>
          </a:p>
          <a:p>
            <a:pPr marL="0" indent="0">
              <a:buNone/>
            </a:pPr>
            <a:r>
              <a:rPr lang="en-US" b="1" dirty="0"/>
              <a:t>When: </a:t>
            </a:r>
            <a:r>
              <a:rPr lang="en-US" dirty="0"/>
              <a:t>Within 10 working days of employee’s departure 	date</a:t>
            </a:r>
          </a:p>
          <a:p>
            <a:pPr marL="0" indent="0">
              <a:buNone/>
            </a:pPr>
            <a:endParaRPr lang="en-US" dirty="0"/>
          </a:p>
          <a:p>
            <a:pPr marL="0" indent="0">
              <a:buNone/>
            </a:pPr>
            <a:r>
              <a:rPr lang="en-US" b="1" dirty="0"/>
              <a:t>Why: </a:t>
            </a:r>
            <a:r>
              <a:rPr lang="en-US" dirty="0"/>
              <a:t>GCC is required to ensure that:</a:t>
            </a:r>
          </a:p>
          <a:p>
            <a:pPr marL="0" indent="0">
              <a:buNone/>
            </a:pPr>
            <a:endParaRPr lang="en-US" dirty="0"/>
          </a:p>
          <a:p>
            <a:pPr marL="685775" lvl="1" indent="-342900">
              <a:buFont typeface="Wingdings 3" panose="05040102010807070707" pitchFamily="18" charset="2"/>
              <a:buChar char="}"/>
            </a:pPr>
            <a:r>
              <a:rPr lang="en-US" dirty="0"/>
              <a:t>Only authorized grant funded employees are approved for reimbursements</a:t>
            </a:r>
          </a:p>
          <a:p>
            <a:pPr marL="685775" lvl="1" indent="-342900">
              <a:buFont typeface="Wingdings 3" panose="05040102010807070707" pitchFamily="18" charset="2"/>
              <a:buChar char="}"/>
            </a:pPr>
            <a:endParaRPr lang="en-US" dirty="0"/>
          </a:p>
          <a:p>
            <a:pPr marL="685775" lvl="1" indent="-342900">
              <a:buFont typeface="Wingdings 3" panose="05040102010807070707" pitchFamily="18" charset="2"/>
              <a:buChar char="}"/>
            </a:pPr>
            <a:r>
              <a:rPr lang="en-US" dirty="0"/>
              <a:t>Services are being provided</a:t>
            </a:r>
          </a:p>
          <a:p>
            <a:pPr marL="342875" lvl="1" indent="0">
              <a:buNone/>
            </a:pPr>
            <a:endParaRPr lang="en-US" dirty="0"/>
          </a:p>
          <a:p>
            <a:pPr marL="0" indent="0">
              <a:buNone/>
            </a:pPr>
            <a:r>
              <a:rPr lang="en-US" b="1" dirty="0"/>
              <a:t>What: </a:t>
            </a:r>
            <a:r>
              <a:rPr lang="en-US" dirty="0"/>
              <a:t>Employee’s name, position title, end date, salary, and benefits</a:t>
            </a:r>
          </a:p>
        </p:txBody>
      </p:sp>
      <p:sp>
        <p:nvSpPr>
          <p:cNvPr id="3" name="Title 2">
            <a:extLst>
              <a:ext uri="{FF2B5EF4-FFF2-40B4-BE49-F238E27FC236}">
                <a16:creationId xmlns:a16="http://schemas.microsoft.com/office/drawing/2014/main" id="{A85B9A5C-09D7-4A21-8942-00BEAAD40714}"/>
              </a:ext>
            </a:extLst>
          </p:cNvPr>
          <p:cNvSpPr>
            <a:spLocks noGrp="1"/>
          </p:cNvSpPr>
          <p:nvPr>
            <p:ph type="title"/>
          </p:nvPr>
        </p:nvSpPr>
        <p:spPr/>
        <p:txBody>
          <a:bodyPr anchor="ctr">
            <a:normAutofit fontScale="90000"/>
          </a:bodyPr>
          <a:lstStyle/>
          <a:p>
            <a:r>
              <a:rPr lang="en-US" b="1" dirty="0"/>
              <a:t>Notification of Employee Separation</a:t>
            </a:r>
          </a:p>
        </p:txBody>
      </p:sp>
      <p:sp>
        <p:nvSpPr>
          <p:cNvPr id="4" name="Slide Number Placeholder 2">
            <a:extLst>
              <a:ext uri="{FF2B5EF4-FFF2-40B4-BE49-F238E27FC236}">
                <a16:creationId xmlns:a16="http://schemas.microsoft.com/office/drawing/2014/main" id="{00BB9F62-9DF6-4C7F-9D8D-CA670365E98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007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303B8-7806-4A99-A3B7-215AF9A59A59}"/>
              </a:ext>
            </a:extLst>
          </p:cNvPr>
          <p:cNvSpPr>
            <a:spLocks noGrp="1"/>
          </p:cNvSpPr>
          <p:nvPr>
            <p:ph type="title"/>
          </p:nvPr>
        </p:nvSpPr>
        <p:spPr/>
        <p:txBody>
          <a:bodyPr anchor="ctr"/>
          <a:lstStyle/>
          <a:p>
            <a:r>
              <a:rPr lang="en-US" b="1" dirty="0"/>
              <a:t>Notification of New Hires</a:t>
            </a:r>
          </a:p>
        </p:txBody>
      </p:sp>
      <p:sp>
        <p:nvSpPr>
          <p:cNvPr id="4" name="Text Placeholder 1">
            <a:extLst>
              <a:ext uri="{FF2B5EF4-FFF2-40B4-BE49-F238E27FC236}">
                <a16:creationId xmlns:a16="http://schemas.microsoft.com/office/drawing/2014/main" id="{DB30B10A-9932-480C-B82A-154F83BC07FC}"/>
              </a:ext>
            </a:extLst>
          </p:cNvPr>
          <p:cNvSpPr>
            <a:spLocks noGrp="1"/>
          </p:cNvSpPr>
          <p:nvPr>
            <p:ph type="body" sz="quarter" idx="13"/>
          </p:nvPr>
        </p:nvSpPr>
        <p:spPr>
          <a:xfrm>
            <a:off x="431007" y="2191942"/>
            <a:ext cx="8393906" cy="3459956"/>
          </a:xfrm>
        </p:spPr>
        <p:txBody>
          <a:bodyPr>
            <a:normAutofit fontScale="92500" lnSpcReduction="10000"/>
          </a:bodyPr>
          <a:lstStyle/>
          <a:p>
            <a:pPr marL="0" indent="0">
              <a:buNone/>
            </a:pPr>
            <a:r>
              <a:rPr lang="en-US" b="1" dirty="0"/>
              <a:t>How: </a:t>
            </a:r>
            <a:r>
              <a:rPr lang="en-US" dirty="0"/>
              <a:t>Email your GCC Grant Administrator</a:t>
            </a:r>
          </a:p>
          <a:p>
            <a:pPr marL="0" indent="0">
              <a:buNone/>
            </a:pPr>
            <a:endParaRPr lang="en-US" dirty="0"/>
          </a:p>
          <a:p>
            <a:pPr marL="0" indent="0">
              <a:buNone/>
            </a:pPr>
            <a:r>
              <a:rPr lang="en-US" b="1" dirty="0"/>
              <a:t>When: </a:t>
            </a:r>
            <a:r>
              <a:rPr lang="en-US" dirty="0"/>
              <a:t>Within 10 working days of the new hire’s start date</a:t>
            </a:r>
          </a:p>
          <a:p>
            <a:pPr marL="0" indent="0">
              <a:buNone/>
            </a:pPr>
            <a:endParaRPr lang="en-US" dirty="0"/>
          </a:p>
          <a:p>
            <a:pPr marL="0" indent="0">
              <a:buNone/>
            </a:pPr>
            <a:r>
              <a:rPr lang="en-US" b="1" dirty="0"/>
              <a:t>Why: </a:t>
            </a:r>
            <a:r>
              <a:rPr lang="en-US" dirty="0"/>
              <a:t>GCC is required to ensure that only authorized grant funded employees are approved for reimbursement</a:t>
            </a:r>
          </a:p>
          <a:p>
            <a:pPr marL="342875" lvl="1" indent="0">
              <a:buNone/>
            </a:pPr>
            <a:endParaRPr lang="en-US" dirty="0"/>
          </a:p>
          <a:p>
            <a:pPr marL="0" indent="0">
              <a:buNone/>
            </a:pPr>
            <a:r>
              <a:rPr lang="en-US" b="1" dirty="0"/>
              <a:t>What: </a:t>
            </a:r>
            <a:r>
              <a:rPr lang="en-US" dirty="0"/>
              <a:t>New hire’s name, position title, start date, salary, and benefits</a:t>
            </a:r>
          </a:p>
        </p:txBody>
      </p:sp>
      <p:sp>
        <p:nvSpPr>
          <p:cNvPr id="5" name="Slide Number Placeholder 2">
            <a:extLst>
              <a:ext uri="{FF2B5EF4-FFF2-40B4-BE49-F238E27FC236}">
                <a16:creationId xmlns:a16="http://schemas.microsoft.com/office/drawing/2014/main" id="{7240B477-8716-4E33-B6F5-ED14F43EC937}"/>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117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1" y="1752601"/>
            <a:ext cx="8077200" cy="3352800"/>
          </a:xfrm>
        </p:spPr>
        <p:txBody>
          <a:bodyPr anchor="ctr"/>
          <a:lstStyle/>
          <a:p>
            <a:pPr marL="0" indent="0" algn="ctr">
              <a:buNone/>
            </a:pPr>
            <a:r>
              <a:rPr lang="en-US" sz="4000" b="1" dirty="0"/>
              <a:t>Equipment</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820888B2-700A-49D7-A082-C3DA45A43EFF}"/>
              </a:ext>
            </a:extLst>
          </p:cNvPr>
          <p:cNvSpPr txBox="1">
            <a:spLocks/>
          </p:cNvSpPr>
          <p:nvPr/>
        </p:nvSpPr>
        <p:spPr>
          <a:xfrm>
            <a:off x="8534401" y="6407944"/>
            <a:ext cx="4786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7009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0FA08-2653-41F5-BCD0-2ABFE97F96D3}"/>
              </a:ext>
            </a:extLst>
          </p:cNvPr>
          <p:cNvSpPr>
            <a:spLocks noGrp="1"/>
          </p:cNvSpPr>
          <p:nvPr>
            <p:ph type="body" sz="quarter" idx="13"/>
          </p:nvPr>
        </p:nvSpPr>
        <p:spPr>
          <a:xfrm>
            <a:off x="430901" y="1371601"/>
            <a:ext cx="8393463" cy="4572000"/>
          </a:xfrm>
        </p:spPr>
        <p:txBody>
          <a:bodyPr>
            <a:normAutofit fontScale="77500" lnSpcReduction="20000"/>
          </a:bodyPr>
          <a:lstStyle/>
          <a:p>
            <a:pPr marL="457200" indent="-457200">
              <a:spcBef>
                <a:spcPts val="450"/>
              </a:spcBef>
              <a:buClr>
                <a:srgbClr val="FF0000"/>
              </a:buClr>
              <a:buFont typeface="Wingdings 3" panose="05040102010807070707" pitchFamily="18" charset="2"/>
              <a:buChar char="}"/>
              <a:tabLst>
                <a:tab pos="267176" algn="l"/>
              </a:tabLst>
            </a:pP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c</a:t>
            </a:r>
            <a:r>
              <a:rPr lang="en-US" spc="-8"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p</a:t>
            </a:r>
            <a:r>
              <a:rPr lang="en-US" spc="-4" dirty="0">
                <a:latin typeface="+mj-lt"/>
                <a:ea typeface="Arial Unicode MS" panose="020B0604020202020204" pitchFamily="34" charset="-128"/>
                <a:cs typeface="Arial Unicode MS" panose="020B0604020202020204" pitchFamily="34" charset="-128"/>
              </a:rPr>
              <a:t>t</a:t>
            </a:r>
            <a:r>
              <a:rPr lang="en-US" dirty="0">
                <a:latin typeface="+mj-lt"/>
                <a:ea typeface="Arial Unicode MS" panose="020B0604020202020204" pitchFamily="34" charset="-128"/>
                <a:cs typeface="Arial Unicode MS" panose="020B0604020202020204" pitchFamily="34" charset="-128"/>
              </a:rPr>
              <a:t>s, i</a:t>
            </a:r>
            <a:r>
              <a:rPr lang="en-US" dirty="0">
                <a:ea typeface="Arial Unicode MS" panose="020B0604020202020204" pitchFamily="34" charset="-128"/>
                <a:cs typeface="Arial Unicode MS" panose="020B0604020202020204" pitchFamily="34" charset="-128"/>
              </a:rPr>
              <a:t>nvoices, or any other documentation supporting the purchase</a:t>
            </a:r>
          </a:p>
          <a:p>
            <a:pPr marL="200025" indent="-457200">
              <a:spcBef>
                <a:spcPts val="450"/>
              </a:spcBef>
              <a:buClr>
                <a:srgbClr val="FF0000"/>
              </a:buClr>
              <a:buFont typeface="Wingdings 3" panose="05040102010807070707" pitchFamily="18" charset="2"/>
              <a:buChar char="}"/>
              <a:tabLst>
                <a:tab pos="267176" algn="l"/>
              </a:tabLst>
            </a:pPr>
            <a:endParaRPr lang="en-US" dirty="0">
              <a:latin typeface="+mj-lt"/>
              <a:ea typeface="Arial Unicode MS" panose="020B0604020202020204" pitchFamily="34" charset="-128"/>
              <a:cs typeface="Arial Unicode MS" panose="020B0604020202020204" pitchFamily="34" charset="-128"/>
            </a:endParaRPr>
          </a:p>
          <a:p>
            <a:pPr marL="457200" marR="256223" indent="-457200">
              <a:spcBef>
                <a:spcPts val="450"/>
              </a:spcBef>
              <a:buClr>
                <a:srgbClr val="FF0000"/>
              </a:buClr>
              <a:buFont typeface="Wingdings 3" panose="05040102010807070707" pitchFamily="18" charset="2"/>
              <a:buChar char="}"/>
              <a:tabLst>
                <a:tab pos="267176" algn="l"/>
              </a:tabLst>
            </a:pPr>
            <a:r>
              <a:rPr lang="en-US" dirty="0">
                <a:latin typeface="+mj-lt"/>
                <a:ea typeface="Arial Unicode MS" panose="020B0604020202020204" pitchFamily="34" charset="-128"/>
                <a:cs typeface="Arial Unicode MS" panose="020B0604020202020204" pitchFamily="34" charset="-128"/>
              </a:rPr>
              <a:t>C</a:t>
            </a:r>
            <a:r>
              <a:rPr lang="en-US" spc="-8" dirty="0">
                <a:latin typeface="+mj-lt"/>
                <a:ea typeface="Arial Unicode MS" panose="020B0604020202020204" pitchFamily="34" charset="-128"/>
                <a:cs typeface="Arial Unicode MS" panose="020B0604020202020204" pitchFamily="34" charset="-128"/>
              </a:rPr>
              <a:t>op</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e</a:t>
            </a:r>
            <a:r>
              <a:rPr lang="en-US" dirty="0">
                <a:latin typeface="+mj-lt"/>
                <a:ea typeface="Arial Unicode MS" panose="020B0604020202020204" pitchFamily="34" charset="-128"/>
                <a:cs typeface="Arial Unicode MS" panose="020B0604020202020204" pitchFamily="34" charset="-128"/>
              </a:rPr>
              <a:t>s</a:t>
            </a:r>
            <a:r>
              <a:rPr lang="en-US" spc="-8" dirty="0">
                <a:latin typeface="+mj-lt"/>
                <a:ea typeface="Arial Unicode MS" panose="020B0604020202020204" pitchFamily="34" charset="-128"/>
                <a:cs typeface="Arial Unicode MS" panose="020B0604020202020204" pitchFamily="34" charset="-128"/>
              </a:rPr>
              <a:t> o</a:t>
            </a:r>
            <a:r>
              <a:rPr lang="en-US" dirty="0">
                <a:latin typeface="+mj-lt"/>
                <a:ea typeface="Arial Unicode MS" panose="020B0604020202020204" pitchFamily="34" charset="-128"/>
                <a:cs typeface="Arial Unicode MS" panose="020B0604020202020204" pitchFamily="34" charset="-128"/>
              </a:rPr>
              <a:t>f</a:t>
            </a:r>
            <a:r>
              <a:rPr lang="en-US" spc="-4" dirty="0">
                <a:latin typeface="+mj-lt"/>
                <a:ea typeface="Arial Unicode MS" panose="020B0604020202020204" pitchFamily="34" charset="-128"/>
                <a:cs typeface="Arial Unicode MS" panose="020B0604020202020204" pitchFamily="34" charset="-128"/>
              </a:rPr>
              <a:t> t</a:t>
            </a:r>
            <a:r>
              <a:rPr lang="en-US" spc="-8" dirty="0">
                <a:latin typeface="+mj-lt"/>
                <a:ea typeface="Arial Unicode MS" panose="020B0604020202020204" pitchFamily="34" charset="-128"/>
                <a:cs typeface="Arial Unicode MS" panose="020B0604020202020204" pitchFamily="34" charset="-128"/>
              </a:rPr>
              <a:t>h</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e</a:t>
            </a:r>
            <a:r>
              <a:rPr lang="en-US" dirty="0">
                <a:latin typeface="+mj-lt"/>
                <a:ea typeface="Arial Unicode MS" panose="020B0604020202020204" pitchFamily="34" charset="-128"/>
                <a:cs typeface="Arial Unicode MS" panose="020B0604020202020204" pitchFamily="34" charset="-128"/>
              </a:rPr>
              <a:t>e</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b</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d</a:t>
            </a:r>
            <a:r>
              <a:rPr lang="en-US" dirty="0">
                <a:latin typeface="+mj-lt"/>
                <a:ea typeface="Arial Unicode MS" panose="020B0604020202020204" pitchFamily="34" charset="-128"/>
                <a:cs typeface="Arial Unicode MS" panose="020B0604020202020204" pitchFamily="34" charset="-128"/>
              </a:rPr>
              <a:t>s </a:t>
            </a:r>
            <a:r>
              <a:rPr lang="en-US" spc="-4" dirty="0">
                <a:latin typeface="+mj-lt"/>
                <a:ea typeface="Arial Unicode MS" panose="020B0604020202020204" pitchFamily="34" charset="-128"/>
                <a:cs typeface="Arial Unicode MS" panose="020B0604020202020204" pitchFamily="34" charset="-128"/>
              </a:rPr>
              <a:t>f</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m</a:t>
            </a:r>
            <a:r>
              <a:rPr lang="en-US" spc="-15"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v</a:t>
            </a:r>
            <a:r>
              <a:rPr lang="en-US" spc="-8" dirty="0">
                <a:latin typeface="+mj-lt"/>
                <a:ea typeface="Arial Unicode MS" panose="020B0604020202020204" pitchFamily="34" charset="-128"/>
                <a:cs typeface="Arial Unicode MS" panose="020B0604020202020204" pitchFamily="34" charset="-128"/>
              </a:rPr>
              <a:t>endo</a:t>
            </a:r>
            <a:r>
              <a:rPr lang="en-US" dirty="0">
                <a:latin typeface="+mj-lt"/>
                <a:ea typeface="Arial Unicode MS" panose="020B0604020202020204" pitchFamily="34" charset="-128"/>
                <a:cs typeface="Arial Unicode MS" panose="020B0604020202020204" pitchFamily="34" charset="-128"/>
              </a:rPr>
              <a:t>rs</a:t>
            </a:r>
            <a:r>
              <a:rPr lang="en-US" spc="-15"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i</a:t>
            </a:r>
            <a:r>
              <a:rPr lang="en-US" dirty="0">
                <a:latin typeface="+mj-lt"/>
                <a:ea typeface="Arial Unicode MS" panose="020B0604020202020204" pitchFamily="34" charset="-128"/>
                <a:cs typeface="Arial Unicode MS" panose="020B0604020202020204" pitchFamily="34" charset="-128"/>
              </a:rPr>
              <a:t>f</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any p</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c</a:t>
            </a:r>
            <a:r>
              <a:rPr lang="en-US" dirty="0">
                <a:latin typeface="+mj-lt"/>
                <a:ea typeface="Arial Unicode MS" panose="020B0604020202020204" pitchFamily="34" charset="-128"/>
                <a:cs typeface="Arial Unicode MS" panose="020B0604020202020204" pitchFamily="34" charset="-128"/>
              </a:rPr>
              <a:t>e</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f</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equ</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pmen</a:t>
            </a:r>
            <a:r>
              <a:rPr lang="en-US" dirty="0">
                <a:latin typeface="+mj-lt"/>
                <a:ea typeface="Arial Unicode MS" panose="020B0604020202020204" pitchFamily="34" charset="-128"/>
                <a:cs typeface="Arial Unicode MS" panose="020B0604020202020204" pitchFamily="34" charset="-128"/>
              </a:rPr>
              <a:t>t</a:t>
            </a:r>
            <a:r>
              <a:rPr lang="en-US" spc="-4" dirty="0">
                <a:latin typeface="+mj-lt"/>
                <a:ea typeface="Arial Unicode MS" panose="020B0604020202020204" pitchFamily="34" charset="-128"/>
                <a:cs typeface="Arial Unicode MS" panose="020B0604020202020204" pitchFamily="34" charset="-128"/>
              </a:rPr>
              <a:t> i</a:t>
            </a:r>
            <a:r>
              <a:rPr lang="en-US" dirty="0">
                <a:latin typeface="+mj-lt"/>
                <a:ea typeface="Arial Unicode MS" panose="020B0604020202020204" pitchFamily="34" charset="-128"/>
                <a:cs typeface="Arial Unicode MS" panose="020B0604020202020204" pitchFamily="34" charset="-128"/>
              </a:rPr>
              <a:t>s </a:t>
            </a:r>
            <a:r>
              <a:rPr lang="en-US" spc="-8" dirty="0">
                <a:latin typeface="+mj-lt"/>
                <a:ea typeface="Arial Unicode MS" panose="020B0604020202020204" pitchFamily="34" charset="-128"/>
                <a:cs typeface="Arial Unicode MS" panose="020B0604020202020204" pitchFamily="34" charset="-128"/>
              </a:rPr>
              <a:t>$10,000</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mo</a:t>
            </a:r>
            <a:r>
              <a:rPr lang="en-US" dirty="0">
                <a:latin typeface="+mj-lt"/>
                <a:ea typeface="Arial Unicode MS" panose="020B0604020202020204" pitchFamily="34" charset="-128"/>
                <a:cs typeface="Arial Unicode MS" panose="020B0604020202020204" pitchFamily="34" charset="-128"/>
              </a:rPr>
              <a:t>re or sole source provider form detailing justification</a:t>
            </a:r>
          </a:p>
          <a:p>
            <a:pPr marL="200025" marR="256223" indent="-457200">
              <a:spcBef>
                <a:spcPts val="450"/>
              </a:spcBef>
              <a:buClr>
                <a:srgbClr val="FF0000"/>
              </a:buClr>
              <a:buFont typeface="Wingdings 3" panose="05040102010807070707" pitchFamily="18" charset="2"/>
              <a:buChar char="}"/>
              <a:tabLst>
                <a:tab pos="267176" algn="l"/>
              </a:tabLst>
            </a:pPr>
            <a:endParaRPr lang="en-US" dirty="0">
              <a:latin typeface="+mj-lt"/>
              <a:ea typeface="Arial Unicode MS" panose="020B0604020202020204" pitchFamily="34" charset="-128"/>
              <a:cs typeface="Arial Unicode MS" panose="020B0604020202020204" pitchFamily="34" charset="-128"/>
            </a:endParaRPr>
          </a:p>
          <a:p>
            <a:pPr marL="457200" marR="441008" indent="-457200">
              <a:spcBef>
                <a:spcPts val="450"/>
              </a:spcBef>
              <a:buClr>
                <a:srgbClr val="FF0000"/>
              </a:buClr>
              <a:buFont typeface="Wingdings 3" panose="05040102010807070707" pitchFamily="18" charset="2"/>
              <a:buChar char="}"/>
              <a:tabLst>
                <a:tab pos="267176" algn="l"/>
              </a:tabLst>
            </a:pPr>
            <a:r>
              <a:rPr lang="en-US" spc="-4" dirty="0">
                <a:latin typeface="+mj-lt"/>
                <a:ea typeface="Arial Unicode MS" panose="020B0604020202020204" pitchFamily="34" charset="-128"/>
                <a:cs typeface="Arial Unicode MS" panose="020B0604020202020204" pitchFamily="34" charset="-128"/>
              </a:rPr>
              <a:t>E</a:t>
            </a:r>
            <a:r>
              <a:rPr lang="en-US" spc="-8" dirty="0">
                <a:latin typeface="+mj-lt"/>
                <a:ea typeface="Arial Unicode MS" panose="020B0604020202020204" pitchFamily="34" charset="-128"/>
                <a:cs typeface="Arial Unicode MS" panose="020B0604020202020204" pitchFamily="34" charset="-128"/>
              </a:rPr>
              <a:t>qu</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pmen</a:t>
            </a:r>
            <a:r>
              <a:rPr lang="en-US" dirty="0">
                <a:latin typeface="+mj-lt"/>
                <a:ea typeface="Arial Unicode MS" panose="020B0604020202020204" pitchFamily="34" charset="-128"/>
                <a:cs typeface="Arial Unicode MS" panose="020B0604020202020204" pitchFamily="34" charset="-128"/>
              </a:rPr>
              <a:t>t</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pu</a:t>
            </a:r>
            <a:r>
              <a:rPr lang="en-US"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c</a:t>
            </a:r>
            <a:r>
              <a:rPr lang="en-US" spc="-8" dirty="0">
                <a:latin typeface="+mj-lt"/>
                <a:ea typeface="Arial Unicode MS" panose="020B0604020202020204" pitchFamily="34" charset="-128"/>
                <a:cs typeface="Arial Unicode MS" panose="020B0604020202020204" pitchFamily="34" charset="-128"/>
              </a:rPr>
              <a:t>ha</a:t>
            </a:r>
            <a:r>
              <a:rPr lang="en-US" spc="4" dirty="0">
                <a:latin typeface="+mj-lt"/>
                <a:ea typeface="Arial Unicode MS" panose="020B0604020202020204" pitchFamily="34" charset="-128"/>
                <a:cs typeface="Arial Unicode MS" panose="020B0604020202020204" pitchFamily="34" charset="-128"/>
              </a:rPr>
              <a:t>s</a:t>
            </a:r>
            <a:r>
              <a:rPr lang="en-US" spc="-8" dirty="0">
                <a:latin typeface="+mj-lt"/>
                <a:ea typeface="Arial Unicode MS" panose="020B0604020202020204" pitchFamily="34" charset="-128"/>
                <a:cs typeface="Arial Unicode MS" panose="020B0604020202020204" pitchFamily="34" charset="-128"/>
              </a:rPr>
              <a:t>e</a:t>
            </a:r>
            <a:r>
              <a:rPr lang="en-US" dirty="0">
                <a:latin typeface="+mj-lt"/>
                <a:ea typeface="Arial Unicode MS" panose="020B0604020202020204" pitchFamily="34" charset="-128"/>
                <a:cs typeface="Arial Unicode MS" panose="020B0604020202020204" pitchFamily="34" charset="-128"/>
              </a:rPr>
              <a:t>d</a:t>
            </a:r>
            <a:r>
              <a:rPr lang="en-US" spc="-26"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w</a:t>
            </a:r>
            <a:r>
              <a:rPr lang="en-US" spc="-4" dirty="0">
                <a:latin typeface="+mj-lt"/>
                <a:ea typeface="Arial Unicode MS" panose="020B0604020202020204" pitchFamily="34" charset="-128"/>
                <a:cs typeface="Arial Unicode MS" panose="020B0604020202020204" pitchFamily="34" charset="-128"/>
              </a:rPr>
              <a:t>it</a:t>
            </a:r>
            <a:r>
              <a:rPr lang="en-US" dirty="0">
                <a:latin typeface="+mj-lt"/>
                <a:ea typeface="Arial Unicode MS" panose="020B0604020202020204" pitchFamily="34" charset="-128"/>
                <a:cs typeface="Arial Unicode MS" panose="020B0604020202020204" pitchFamily="34" charset="-128"/>
              </a:rPr>
              <a:t>h</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g</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an</a:t>
            </a:r>
            <a:r>
              <a:rPr lang="en-US" dirty="0">
                <a:latin typeface="+mj-lt"/>
                <a:ea typeface="Arial Unicode MS" panose="020B0604020202020204" pitchFamily="34" charset="-128"/>
                <a:cs typeface="Arial Unicode MS" panose="020B0604020202020204" pitchFamily="34" charset="-128"/>
              </a:rPr>
              <a:t>t</a:t>
            </a:r>
            <a:r>
              <a:rPr lang="en-US" spc="8"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f</a:t>
            </a:r>
            <a:r>
              <a:rPr lang="en-US" spc="-8" dirty="0">
                <a:latin typeface="+mj-lt"/>
                <a:ea typeface="Arial Unicode MS" panose="020B0604020202020204" pitchFamily="34" charset="-128"/>
                <a:cs typeface="Arial Unicode MS" panose="020B0604020202020204" pitchFamily="34" charset="-128"/>
              </a:rPr>
              <a:t>unds an</a:t>
            </a:r>
            <a:r>
              <a:rPr lang="en-US" dirty="0">
                <a:latin typeface="+mj-lt"/>
                <a:ea typeface="Arial Unicode MS" panose="020B0604020202020204" pitchFamily="34" charset="-128"/>
                <a:cs typeface="Arial Unicode MS" panose="020B0604020202020204" pitchFamily="34" charset="-128"/>
              </a:rPr>
              <a:t>d</a:t>
            </a:r>
            <a:r>
              <a:rPr lang="en-US" spc="-8"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a</a:t>
            </a:r>
            <a:r>
              <a:rPr lang="en-US" spc="-8"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v</a:t>
            </a:r>
            <a:r>
              <a:rPr lang="en-US" spc="-8" dirty="0">
                <a:latin typeface="+mj-lt"/>
                <a:ea typeface="Arial Unicode MS" panose="020B0604020202020204" pitchFamily="34" charset="-128"/>
                <a:cs typeface="Arial Unicode MS" panose="020B0604020202020204" pitchFamily="34" charset="-128"/>
              </a:rPr>
              <a:t>a</a:t>
            </a:r>
            <a:r>
              <a:rPr lang="en-US" spc="-4" dirty="0">
                <a:latin typeface="+mj-lt"/>
                <a:ea typeface="Arial Unicode MS" panose="020B0604020202020204" pitchFamily="34" charset="-128"/>
                <a:cs typeface="Arial Unicode MS" panose="020B0604020202020204" pitchFamily="34" charset="-128"/>
              </a:rPr>
              <a:t>l</a:t>
            </a:r>
            <a:r>
              <a:rPr lang="en-US" spc="-8" dirty="0">
                <a:latin typeface="+mj-lt"/>
                <a:ea typeface="Arial Unicode MS" panose="020B0604020202020204" pitchFamily="34" charset="-128"/>
                <a:cs typeface="Arial Unicode MS" panose="020B0604020202020204" pitchFamily="34" charset="-128"/>
              </a:rPr>
              <a:t>u</a:t>
            </a:r>
            <a:r>
              <a:rPr lang="en-US" dirty="0">
                <a:latin typeface="+mj-lt"/>
                <a:ea typeface="Arial Unicode MS" panose="020B0604020202020204" pitchFamily="34" charset="-128"/>
                <a:cs typeface="Arial Unicode MS" panose="020B0604020202020204" pitchFamily="34" charset="-128"/>
              </a:rPr>
              <a:t>e</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f</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$5,0</a:t>
            </a:r>
            <a:r>
              <a:rPr lang="en-US" dirty="0">
                <a:latin typeface="+mj-lt"/>
                <a:ea typeface="Arial Unicode MS" panose="020B0604020202020204" pitchFamily="34" charset="-128"/>
                <a:cs typeface="Arial Unicode MS" panose="020B0604020202020204" pitchFamily="34" charset="-128"/>
              </a:rPr>
              <a:t>00</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mo</a:t>
            </a:r>
            <a:r>
              <a:rPr lang="en-US" dirty="0">
                <a:latin typeface="+mj-lt"/>
                <a:ea typeface="Arial Unicode MS" panose="020B0604020202020204" pitchFamily="34" charset="-128"/>
                <a:cs typeface="Arial Unicode MS" panose="020B0604020202020204" pitchFamily="34" charset="-128"/>
              </a:rPr>
              <a:t>re</a:t>
            </a:r>
            <a:r>
              <a:rPr lang="en-US" spc="-4"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equ</a:t>
            </a:r>
            <a:r>
              <a:rPr lang="en-US" spc="-4" dirty="0">
                <a:latin typeface="+mj-lt"/>
                <a:ea typeface="Arial Unicode MS" panose="020B0604020202020204" pitchFamily="34" charset="-128"/>
                <a:cs typeface="Arial Unicode MS" panose="020B0604020202020204" pitchFamily="34" charset="-128"/>
              </a:rPr>
              <a:t>i</a:t>
            </a:r>
            <a:r>
              <a:rPr lang="en-US" dirty="0">
                <a:latin typeface="+mj-lt"/>
                <a:ea typeface="Arial Unicode MS" panose="020B0604020202020204" pitchFamily="34" charset="-128"/>
                <a:cs typeface="Arial Unicode MS" panose="020B0604020202020204" pitchFamily="34" charset="-128"/>
              </a:rPr>
              <a:t>re </a:t>
            </a:r>
            <a:r>
              <a:rPr lang="en-US" spc="-8" dirty="0">
                <a:latin typeface="+mj-lt"/>
                <a:ea typeface="Arial Unicode MS" panose="020B0604020202020204" pitchFamily="34" charset="-128"/>
                <a:cs typeface="Arial Unicode MS" panose="020B0604020202020204" pitchFamily="34" charset="-128"/>
              </a:rPr>
              <a:t>p</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ope</a:t>
            </a:r>
            <a:r>
              <a:rPr lang="en-US"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t</a:t>
            </a:r>
            <a:r>
              <a:rPr lang="en-US" dirty="0">
                <a:latin typeface="+mj-lt"/>
                <a:ea typeface="Arial Unicode MS" panose="020B0604020202020204" pitchFamily="34" charset="-128"/>
                <a:cs typeface="Arial Unicode MS" panose="020B0604020202020204" pitchFamily="34" charset="-128"/>
              </a:rPr>
              <a:t>y</a:t>
            </a:r>
            <a:r>
              <a:rPr lang="en-US" spc="-11"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t</a:t>
            </a:r>
            <a:r>
              <a:rPr lang="en-US" spc="-8" dirty="0">
                <a:latin typeface="+mj-lt"/>
                <a:ea typeface="Arial Unicode MS" panose="020B0604020202020204" pitchFamily="34" charset="-128"/>
                <a:cs typeface="Arial Unicode MS" panose="020B0604020202020204" pitchFamily="34" charset="-128"/>
              </a:rPr>
              <a:t>ags</a:t>
            </a:r>
          </a:p>
          <a:p>
            <a:pPr marL="457200" marR="441008" indent="-457200">
              <a:spcBef>
                <a:spcPts val="450"/>
              </a:spcBef>
              <a:buClr>
                <a:srgbClr val="FF0000"/>
              </a:buClr>
              <a:buFont typeface="Wingdings 3" panose="05040102010807070707" pitchFamily="18" charset="2"/>
              <a:buChar char="}"/>
              <a:tabLst>
                <a:tab pos="267176" algn="l"/>
              </a:tabLst>
            </a:pPr>
            <a:endParaRPr lang="en-US" dirty="0">
              <a:latin typeface="+mj-lt"/>
              <a:ea typeface="Arial Unicode MS" panose="020B0604020202020204" pitchFamily="34" charset="-128"/>
              <a:cs typeface="Arial Unicode MS" panose="020B0604020202020204" pitchFamily="34" charset="-128"/>
            </a:endParaRPr>
          </a:p>
          <a:p>
            <a:pPr marL="457200" marR="3810" indent="-457200">
              <a:spcBef>
                <a:spcPts val="450"/>
              </a:spcBef>
              <a:buClr>
                <a:srgbClr val="FF0000"/>
              </a:buClr>
              <a:buFont typeface="Wingdings 3" panose="05040102010807070707" pitchFamily="18" charset="2"/>
              <a:buChar char="}"/>
              <a:tabLst>
                <a:tab pos="267176" algn="l"/>
              </a:tabLst>
            </a:pPr>
            <a:r>
              <a:rPr lang="en-US" spc="-4" dirty="0">
                <a:latin typeface="+mj-lt"/>
                <a:ea typeface="Arial Unicode MS" panose="020B0604020202020204" pitchFamily="34" charset="-128"/>
                <a:cs typeface="Arial Unicode MS" panose="020B0604020202020204" pitchFamily="34" charset="-128"/>
              </a:rPr>
              <a:t>Sub-recipient must </a:t>
            </a:r>
            <a:r>
              <a:rPr lang="en-US" spc="-8" dirty="0">
                <a:latin typeface="+mj-lt"/>
                <a:ea typeface="Arial Unicode MS" panose="020B0604020202020204" pitchFamily="34" charset="-128"/>
                <a:cs typeface="Arial Unicode MS" panose="020B0604020202020204" pitchFamily="34" charset="-128"/>
              </a:rPr>
              <a:t>ma</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n</a:t>
            </a:r>
            <a:r>
              <a:rPr lang="en-US" spc="-4" dirty="0">
                <a:latin typeface="+mj-lt"/>
                <a:ea typeface="Arial Unicode MS" panose="020B0604020202020204" pitchFamily="34" charset="-128"/>
                <a:cs typeface="Arial Unicode MS" panose="020B0604020202020204" pitchFamily="34" charset="-128"/>
              </a:rPr>
              <a:t>t</a:t>
            </a:r>
            <a:r>
              <a:rPr lang="en-US" spc="-8" dirty="0">
                <a:latin typeface="+mj-lt"/>
                <a:ea typeface="Arial Unicode MS" panose="020B0604020202020204" pitchFamily="34" charset="-128"/>
                <a:cs typeface="Arial Unicode MS" panose="020B0604020202020204" pitchFamily="34" charset="-128"/>
              </a:rPr>
              <a:t>a</a:t>
            </a:r>
            <a:r>
              <a:rPr lang="en-US" spc="-4" dirty="0">
                <a:latin typeface="+mj-lt"/>
                <a:ea typeface="Arial Unicode MS" panose="020B0604020202020204" pitchFamily="34" charset="-128"/>
                <a:cs typeface="Arial Unicode MS" panose="020B0604020202020204" pitchFamily="34" charset="-128"/>
              </a:rPr>
              <a:t>i</a:t>
            </a:r>
            <a:r>
              <a:rPr lang="en-US" dirty="0">
                <a:latin typeface="+mj-lt"/>
                <a:ea typeface="Arial Unicode MS" panose="020B0604020202020204" pitchFamily="34" charset="-128"/>
                <a:cs typeface="Arial Unicode MS" panose="020B0604020202020204" pitchFamily="34" charset="-128"/>
              </a:rPr>
              <a:t>n</a:t>
            </a:r>
            <a:r>
              <a:rPr lang="en-US" spc="-8"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a</a:t>
            </a:r>
            <a:r>
              <a:rPr lang="en-US" spc="-8"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a:t>
            </a:r>
            <a:r>
              <a:rPr lang="en-US" spc="-4" dirty="0">
                <a:latin typeface="+mj-lt"/>
                <a:ea typeface="Arial Unicode MS" panose="020B0604020202020204" pitchFamily="34" charset="-128"/>
                <a:cs typeface="Arial Unicode MS" panose="020B0604020202020204" pitchFamily="34" charset="-128"/>
              </a:rPr>
              <a:t>P</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ope</a:t>
            </a:r>
            <a:r>
              <a:rPr lang="en-US"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t</a:t>
            </a:r>
            <a:r>
              <a:rPr lang="en-US" dirty="0">
                <a:latin typeface="+mj-lt"/>
                <a:ea typeface="Arial Unicode MS" panose="020B0604020202020204" pitchFamily="34" charset="-128"/>
                <a:cs typeface="Arial Unicode MS" panose="020B0604020202020204" pitchFamily="34" charset="-128"/>
              </a:rPr>
              <a:t>y Control R</a:t>
            </a:r>
            <a:r>
              <a:rPr lang="en-US" spc="-8" dirty="0">
                <a:latin typeface="+mj-lt"/>
                <a:ea typeface="Arial Unicode MS" panose="020B0604020202020204" pitchFamily="34" charset="-128"/>
                <a:cs typeface="Arial Unicode MS" panose="020B0604020202020204" pitchFamily="34" charset="-128"/>
              </a:rPr>
              <a:t>e</a:t>
            </a:r>
            <a:r>
              <a:rPr lang="en-US" spc="4" dirty="0">
                <a:latin typeface="+mj-lt"/>
                <a:ea typeface="Arial Unicode MS" panose="020B0604020202020204" pitchFamily="34" charset="-128"/>
                <a:cs typeface="Arial Unicode MS" panose="020B0604020202020204" pitchFamily="34" charset="-128"/>
              </a:rPr>
              <a:t>c</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d and Equipment Certification Form</a:t>
            </a:r>
            <a:r>
              <a:rPr lang="en-US" dirty="0">
                <a:latin typeface="+mj-lt"/>
                <a:ea typeface="Arial Unicode MS" panose="020B0604020202020204" pitchFamily="34" charset="-128"/>
                <a:cs typeface="Arial Unicode MS" panose="020B0604020202020204" pitchFamily="34" charset="-128"/>
              </a:rPr>
              <a:t>” (GCC-200)</a:t>
            </a:r>
            <a:r>
              <a:rPr lang="en-US" spc="-19"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f</a:t>
            </a:r>
            <a:r>
              <a:rPr lang="en-US" spc="-8" dirty="0">
                <a:latin typeface="+mj-lt"/>
                <a:ea typeface="Arial Unicode MS" panose="020B0604020202020204" pitchFamily="34" charset="-128"/>
                <a:cs typeface="Arial Unicode MS" panose="020B0604020202020204" pitchFamily="34" charset="-128"/>
              </a:rPr>
              <a:t>o</a:t>
            </a:r>
            <a:r>
              <a:rPr lang="en-US" dirty="0">
                <a:latin typeface="+mj-lt"/>
                <a:ea typeface="Arial Unicode MS" panose="020B0604020202020204" pitchFamily="34" charset="-128"/>
                <a:cs typeface="Arial Unicode MS" panose="020B0604020202020204" pitchFamily="34" charset="-128"/>
              </a:rPr>
              <a:t>r</a:t>
            </a:r>
            <a:r>
              <a:rPr lang="en-US" spc="-11" dirty="0">
                <a:latin typeface="+mj-lt"/>
                <a:ea typeface="Arial Unicode MS" panose="020B0604020202020204" pitchFamily="34" charset="-128"/>
                <a:cs typeface="Arial Unicode MS" panose="020B0604020202020204" pitchFamily="34" charset="-128"/>
              </a:rPr>
              <a:t> </a:t>
            </a:r>
            <a:r>
              <a:rPr lang="en-US" b="1" spc="-8" dirty="0">
                <a:latin typeface="+mj-lt"/>
                <a:ea typeface="Arial Unicode MS" panose="020B0604020202020204" pitchFamily="34" charset="-128"/>
                <a:cs typeface="Arial Unicode MS" panose="020B0604020202020204" pitchFamily="34" charset="-128"/>
              </a:rPr>
              <a:t>ALL</a:t>
            </a:r>
            <a:r>
              <a:rPr lang="en-US" spc="-8" dirty="0">
                <a:latin typeface="+mj-lt"/>
                <a:ea typeface="Arial Unicode MS" panose="020B0604020202020204" pitchFamily="34" charset="-128"/>
                <a:cs typeface="Arial Unicode MS" panose="020B0604020202020204" pitchFamily="34" charset="-128"/>
              </a:rPr>
              <a:t> equ</a:t>
            </a:r>
            <a:r>
              <a:rPr lang="en-US" spc="-4" dirty="0">
                <a:latin typeface="+mj-lt"/>
                <a:ea typeface="Arial Unicode MS" panose="020B0604020202020204" pitchFamily="34" charset="-128"/>
                <a:cs typeface="Arial Unicode MS" panose="020B0604020202020204" pitchFamily="34" charset="-128"/>
              </a:rPr>
              <a:t>i</a:t>
            </a:r>
            <a:r>
              <a:rPr lang="en-US" spc="-8" dirty="0">
                <a:latin typeface="+mj-lt"/>
                <a:ea typeface="Arial Unicode MS" panose="020B0604020202020204" pitchFamily="34" charset="-128"/>
                <a:cs typeface="Arial Unicode MS" panose="020B0604020202020204" pitchFamily="34" charset="-128"/>
              </a:rPr>
              <a:t>pmen</a:t>
            </a:r>
            <a:r>
              <a:rPr lang="en-US" dirty="0">
                <a:latin typeface="+mj-lt"/>
                <a:ea typeface="Arial Unicode MS" panose="020B0604020202020204" pitchFamily="34" charset="-128"/>
                <a:cs typeface="Arial Unicode MS" panose="020B0604020202020204" pitchFamily="34" charset="-128"/>
              </a:rPr>
              <a:t>t</a:t>
            </a:r>
            <a:r>
              <a:rPr lang="en-US" spc="-4"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pu</a:t>
            </a:r>
            <a:r>
              <a:rPr lang="en-US" dirty="0">
                <a:latin typeface="+mj-lt"/>
                <a:ea typeface="Arial Unicode MS" panose="020B0604020202020204" pitchFamily="34" charset="-128"/>
                <a:cs typeface="Arial Unicode MS" panose="020B0604020202020204" pitchFamily="34" charset="-128"/>
              </a:rPr>
              <a:t>r</a:t>
            </a:r>
            <a:r>
              <a:rPr lang="en-US" spc="4" dirty="0">
                <a:latin typeface="+mj-lt"/>
                <a:ea typeface="Arial Unicode MS" panose="020B0604020202020204" pitchFamily="34" charset="-128"/>
                <a:cs typeface="Arial Unicode MS" panose="020B0604020202020204" pitchFamily="34" charset="-128"/>
              </a:rPr>
              <a:t>c</a:t>
            </a:r>
            <a:r>
              <a:rPr lang="en-US" spc="-8" dirty="0">
                <a:latin typeface="+mj-lt"/>
                <a:ea typeface="Arial Unicode MS" panose="020B0604020202020204" pitchFamily="34" charset="-128"/>
                <a:cs typeface="Arial Unicode MS" panose="020B0604020202020204" pitchFamily="34" charset="-128"/>
              </a:rPr>
              <a:t>ha</a:t>
            </a:r>
            <a:r>
              <a:rPr lang="en-US" spc="4" dirty="0">
                <a:latin typeface="+mj-lt"/>
                <a:ea typeface="Arial Unicode MS" panose="020B0604020202020204" pitchFamily="34" charset="-128"/>
                <a:cs typeface="Arial Unicode MS" panose="020B0604020202020204" pitchFamily="34" charset="-128"/>
              </a:rPr>
              <a:t>s</a:t>
            </a:r>
            <a:r>
              <a:rPr lang="en-US" spc="-8" dirty="0">
                <a:latin typeface="+mj-lt"/>
                <a:ea typeface="Arial Unicode MS" panose="020B0604020202020204" pitchFamily="34" charset="-128"/>
                <a:cs typeface="Arial Unicode MS" panose="020B0604020202020204" pitchFamily="34" charset="-128"/>
              </a:rPr>
              <a:t>ed </a:t>
            </a:r>
            <a:r>
              <a:rPr lang="en-US" spc="-4" dirty="0">
                <a:latin typeface="+mj-lt"/>
                <a:ea typeface="Arial Unicode MS" panose="020B0604020202020204" pitchFamily="34" charset="-128"/>
                <a:cs typeface="Arial Unicode MS" panose="020B0604020202020204" pitchFamily="34" charset="-128"/>
              </a:rPr>
              <a:t>t</a:t>
            </a:r>
            <a:r>
              <a:rPr lang="en-US" spc="-8" dirty="0">
                <a:latin typeface="+mj-lt"/>
                <a:ea typeface="Arial Unicode MS" panose="020B0604020202020204" pitchFamily="34" charset="-128"/>
                <a:cs typeface="Arial Unicode MS" panose="020B0604020202020204" pitchFamily="34" charset="-128"/>
              </a:rPr>
              <a:t>h</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oug</a:t>
            </a:r>
            <a:r>
              <a:rPr lang="en-US" dirty="0">
                <a:latin typeface="+mj-lt"/>
                <a:ea typeface="Arial Unicode MS" panose="020B0604020202020204" pitchFamily="34" charset="-128"/>
                <a:cs typeface="Arial Unicode MS" panose="020B0604020202020204" pitchFamily="34" charset="-128"/>
              </a:rPr>
              <a:t>h</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g</a:t>
            </a:r>
            <a:r>
              <a:rPr lang="en-US" dirty="0">
                <a:latin typeface="+mj-lt"/>
                <a:ea typeface="Arial Unicode MS" panose="020B0604020202020204" pitchFamily="34" charset="-128"/>
                <a:cs typeface="Arial Unicode MS" panose="020B0604020202020204" pitchFamily="34" charset="-128"/>
              </a:rPr>
              <a:t>r</a:t>
            </a:r>
            <a:r>
              <a:rPr lang="en-US" spc="-8" dirty="0">
                <a:latin typeface="+mj-lt"/>
                <a:ea typeface="Arial Unicode MS" panose="020B0604020202020204" pitchFamily="34" charset="-128"/>
                <a:cs typeface="Arial Unicode MS" panose="020B0604020202020204" pitchFamily="34" charset="-128"/>
              </a:rPr>
              <a:t>an</a:t>
            </a:r>
            <a:r>
              <a:rPr lang="en-US" dirty="0">
                <a:latin typeface="+mj-lt"/>
                <a:ea typeface="Arial Unicode MS" panose="020B0604020202020204" pitchFamily="34" charset="-128"/>
                <a:cs typeface="Arial Unicode MS" panose="020B0604020202020204" pitchFamily="34" charset="-128"/>
              </a:rPr>
              <a:t>t</a:t>
            </a:r>
            <a:r>
              <a:rPr lang="en-US" spc="-15"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f</a:t>
            </a:r>
            <a:r>
              <a:rPr lang="en-US" spc="-8" dirty="0">
                <a:latin typeface="+mj-lt"/>
                <a:ea typeface="Arial Unicode MS" panose="020B0604020202020204" pitchFamily="34" charset="-128"/>
                <a:cs typeface="Arial Unicode MS" panose="020B0604020202020204" pitchFamily="34" charset="-128"/>
              </a:rPr>
              <a:t>und</a:t>
            </a:r>
            <a:r>
              <a:rPr lang="en-US" dirty="0">
                <a:latin typeface="+mj-lt"/>
                <a:ea typeface="Arial Unicode MS" panose="020B0604020202020204" pitchFamily="34" charset="-128"/>
                <a:cs typeface="Arial Unicode MS" panose="020B0604020202020204" pitchFamily="34" charset="-128"/>
              </a:rPr>
              <a:t>s</a:t>
            </a:r>
            <a:r>
              <a:rPr lang="en-US" spc="-8"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(2</a:t>
            </a:r>
            <a:r>
              <a:rPr lang="en-US" spc="-8" dirty="0">
                <a:latin typeface="+mj-lt"/>
                <a:ea typeface="Arial Unicode MS" panose="020B0604020202020204" pitchFamily="34" charset="-128"/>
                <a:cs typeface="Arial Unicode MS" panose="020B0604020202020204" pitchFamily="34" charset="-128"/>
              </a:rPr>
              <a:t> </a:t>
            </a:r>
            <a:r>
              <a:rPr lang="en-US" dirty="0">
                <a:latin typeface="+mj-lt"/>
                <a:ea typeface="Arial Unicode MS" panose="020B0604020202020204" pitchFamily="34" charset="-128"/>
                <a:cs typeface="Arial Unicode MS" panose="020B0604020202020204" pitchFamily="34" charset="-128"/>
              </a:rPr>
              <a:t>C</a:t>
            </a:r>
            <a:r>
              <a:rPr lang="en-US" spc="-4" dirty="0">
                <a:latin typeface="+mj-lt"/>
                <a:ea typeface="Arial Unicode MS" panose="020B0604020202020204" pitchFamily="34" charset="-128"/>
                <a:cs typeface="Arial Unicode MS" panose="020B0604020202020204" pitchFamily="34" charset="-128"/>
              </a:rPr>
              <a:t>F</a:t>
            </a:r>
            <a:r>
              <a:rPr lang="en-US" dirty="0">
                <a:latin typeface="+mj-lt"/>
                <a:ea typeface="Arial Unicode MS" panose="020B0604020202020204" pitchFamily="34" charset="-128"/>
                <a:cs typeface="Arial Unicode MS" panose="020B0604020202020204" pitchFamily="34" charset="-128"/>
              </a:rPr>
              <a:t>R</a:t>
            </a:r>
            <a:r>
              <a:rPr lang="en-US" spc="-11" dirty="0">
                <a:latin typeface="+mj-lt"/>
                <a:ea typeface="Arial Unicode MS" panose="020B0604020202020204" pitchFamily="34" charset="-128"/>
                <a:cs typeface="Arial Unicode MS" panose="020B0604020202020204" pitchFamily="34" charset="-128"/>
              </a:rPr>
              <a:t> </a:t>
            </a:r>
            <a:r>
              <a:rPr lang="en-US" spc="-4" dirty="0">
                <a:latin typeface="+mj-lt"/>
                <a:ea typeface="Arial Unicode MS" panose="020B0604020202020204" pitchFamily="34" charset="-128"/>
                <a:cs typeface="Arial Unicode MS" panose="020B0604020202020204" pitchFamily="34" charset="-128"/>
              </a:rPr>
              <a:t>P</a:t>
            </a:r>
            <a:r>
              <a:rPr lang="en-US" spc="-8" dirty="0">
                <a:latin typeface="+mj-lt"/>
                <a:ea typeface="Arial Unicode MS" panose="020B0604020202020204" pitchFamily="34" charset="-128"/>
                <a:cs typeface="Arial Unicode MS" panose="020B0604020202020204" pitchFamily="34" charset="-128"/>
              </a:rPr>
              <a:t>a</a:t>
            </a:r>
            <a:r>
              <a:rPr lang="en-US" dirty="0">
                <a:latin typeface="+mj-lt"/>
                <a:ea typeface="Arial Unicode MS" panose="020B0604020202020204" pitchFamily="34" charset="-128"/>
                <a:cs typeface="Arial Unicode MS" panose="020B0604020202020204" pitchFamily="34" charset="-128"/>
              </a:rPr>
              <a:t>rt</a:t>
            </a:r>
            <a:r>
              <a:rPr lang="en-US" spc="-15" dirty="0">
                <a:latin typeface="+mj-lt"/>
                <a:ea typeface="Arial Unicode MS" panose="020B0604020202020204" pitchFamily="34" charset="-128"/>
                <a:cs typeface="Arial Unicode MS" panose="020B0604020202020204" pitchFamily="34" charset="-128"/>
              </a:rPr>
              <a:t> </a:t>
            </a:r>
            <a:r>
              <a:rPr lang="en-US" spc="-8" dirty="0">
                <a:latin typeface="+mj-lt"/>
                <a:ea typeface="Arial Unicode MS" panose="020B0604020202020204" pitchFamily="34" charset="-128"/>
                <a:cs typeface="Arial Unicode MS" panose="020B0604020202020204" pitchFamily="34" charset="-128"/>
              </a:rPr>
              <a:t>200</a:t>
            </a:r>
            <a:r>
              <a:rPr lang="en-US" spc="-4" dirty="0">
                <a:latin typeface="+mj-lt"/>
                <a:ea typeface="Arial Unicode MS" panose="020B0604020202020204" pitchFamily="34" charset="-128"/>
                <a:cs typeface="Arial Unicode MS" panose="020B0604020202020204" pitchFamily="34" charset="-128"/>
              </a:rPr>
              <a:t>.</a:t>
            </a:r>
            <a:r>
              <a:rPr lang="en-US" spc="-8" dirty="0">
                <a:latin typeface="+mj-lt"/>
                <a:ea typeface="Arial Unicode MS" panose="020B0604020202020204" pitchFamily="34" charset="-128"/>
                <a:cs typeface="Arial Unicode MS" panose="020B0604020202020204" pitchFamily="34" charset="-128"/>
              </a:rPr>
              <a:t>313)</a:t>
            </a:r>
          </a:p>
          <a:p>
            <a:pPr marL="0" marR="3810" indent="0">
              <a:spcBef>
                <a:spcPts val="450"/>
              </a:spcBef>
              <a:buClrTx/>
              <a:buNone/>
              <a:tabLst>
                <a:tab pos="267176" algn="l"/>
              </a:tabLst>
            </a:pPr>
            <a:endParaRPr lang="en-US" dirty="0">
              <a:latin typeface="+mj-lt"/>
            </a:endParaRPr>
          </a:p>
          <a:p>
            <a:pPr marL="0" marR="3810" indent="0">
              <a:spcBef>
                <a:spcPts val="450"/>
              </a:spcBef>
              <a:buClrTx/>
              <a:buNone/>
              <a:tabLst>
                <a:tab pos="267176" algn="l"/>
              </a:tabLst>
            </a:pPr>
            <a:r>
              <a:rPr lang="en-US" dirty="0">
                <a:latin typeface="+mj-lt"/>
              </a:rPr>
              <a:t>Please keep this updated for site reviews and auditors.</a:t>
            </a:r>
          </a:p>
        </p:txBody>
      </p:sp>
      <p:sp>
        <p:nvSpPr>
          <p:cNvPr id="3" name="Title 2">
            <a:extLst>
              <a:ext uri="{FF2B5EF4-FFF2-40B4-BE49-F238E27FC236}">
                <a16:creationId xmlns:a16="http://schemas.microsoft.com/office/drawing/2014/main" id="{2712D50D-4BFC-4605-B926-42607C5F49F9}"/>
              </a:ext>
            </a:extLst>
          </p:cNvPr>
          <p:cNvSpPr>
            <a:spLocks noGrp="1"/>
          </p:cNvSpPr>
          <p:nvPr>
            <p:ph type="title"/>
          </p:nvPr>
        </p:nvSpPr>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E486D3B1-BF9A-41F4-9DE6-9AD35367A89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7247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C88AA5E-66B5-4788-B650-7D077B50AFA8}"/>
              </a:ext>
            </a:extLst>
          </p:cNvPr>
          <p:cNvSpPr>
            <a:spLocks noGrp="1"/>
          </p:cNvSpPr>
          <p:nvPr>
            <p:ph sz="half" idx="1"/>
          </p:nvPr>
        </p:nvSpPr>
        <p:spPr>
          <a:xfrm>
            <a:off x="457200" y="1066800"/>
            <a:ext cx="4038600" cy="5105400"/>
          </a:xfrm>
        </p:spPr>
        <p:txBody>
          <a:bodyPr>
            <a:normAutofit fontScale="55000" lnSpcReduction="20000"/>
          </a:bodyPr>
          <a:lstStyle/>
          <a:p>
            <a:pPr>
              <a:buFont typeface="Wingdings" panose="05000000000000000000" pitchFamily="2" charset="2"/>
              <a:buChar char="Ø"/>
            </a:pPr>
            <a:r>
              <a:rPr lang="en-US" sz="3800" dirty="0"/>
              <a:t>Carolyn Locklear</a:t>
            </a:r>
          </a:p>
          <a:p>
            <a:pPr>
              <a:buFont typeface="Wingdings" panose="05000000000000000000" pitchFamily="2" charset="2"/>
              <a:buChar char="Ø"/>
            </a:pPr>
            <a:r>
              <a:rPr lang="en-US" sz="3800" dirty="0"/>
              <a:t>Tanya Ogburn</a:t>
            </a:r>
          </a:p>
          <a:p>
            <a:pPr>
              <a:buFont typeface="Wingdings" panose="05000000000000000000" pitchFamily="2" charset="2"/>
              <a:buChar char="Ø"/>
            </a:pPr>
            <a:r>
              <a:rPr lang="en-US" sz="3800" dirty="0"/>
              <a:t>Valarie Hunter</a:t>
            </a:r>
          </a:p>
          <a:p>
            <a:pPr>
              <a:buFont typeface="Wingdings" panose="05000000000000000000" pitchFamily="2" charset="2"/>
              <a:buChar char="Ø"/>
            </a:pPr>
            <a:r>
              <a:rPr lang="en-US" sz="3800" dirty="0"/>
              <a:t>Burley Spinks</a:t>
            </a:r>
          </a:p>
          <a:p>
            <a:pPr>
              <a:buFont typeface="Wingdings" panose="05000000000000000000" pitchFamily="2" charset="2"/>
              <a:buChar char="Ø"/>
            </a:pPr>
            <a:r>
              <a:rPr lang="en-US" sz="3800" dirty="0"/>
              <a:t>Allyson Teem</a:t>
            </a:r>
          </a:p>
          <a:p>
            <a:pPr>
              <a:buFont typeface="Wingdings" panose="05000000000000000000" pitchFamily="2" charset="2"/>
              <a:buChar char="Ø"/>
            </a:pPr>
            <a:r>
              <a:rPr lang="en-US" sz="3800" dirty="0"/>
              <a:t>Keith Bugner</a:t>
            </a:r>
          </a:p>
          <a:p>
            <a:pPr>
              <a:buFont typeface="Wingdings" panose="05000000000000000000" pitchFamily="2" charset="2"/>
              <a:buChar char="Ø"/>
            </a:pPr>
            <a:r>
              <a:rPr lang="en-US" sz="3800" dirty="0"/>
              <a:t>Jacqueline Ray</a:t>
            </a:r>
          </a:p>
          <a:p>
            <a:pPr>
              <a:buFont typeface="Wingdings" panose="05000000000000000000" pitchFamily="2" charset="2"/>
              <a:buChar char="Ø"/>
            </a:pPr>
            <a:r>
              <a:rPr lang="en-US" sz="3800" dirty="0"/>
              <a:t>Samuel Conyers</a:t>
            </a:r>
          </a:p>
          <a:p>
            <a:pPr>
              <a:buFont typeface="Wingdings" panose="05000000000000000000" pitchFamily="2" charset="2"/>
              <a:buChar char="Ø"/>
            </a:pPr>
            <a:r>
              <a:rPr lang="en-US" sz="3800" dirty="0"/>
              <a:t>Arienne Cheek</a:t>
            </a:r>
          </a:p>
          <a:p>
            <a:pPr>
              <a:buFont typeface="Wingdings" panose="05000000000000000000" pitchFamily="2" charset="2"/>
              <a:buChar char="Ø"/>
            </a:pPr>
            <a:r>
              <a:rPr lang="en-US" sz="3800" dirty="0"/>
              <a:t>Matt Stuart</a:t>
            </a:r>
          </a:p>
          <a:p>
            <a:pPr>
              <a:buFont typeface="Wingdings" panose="05000000000000000000" pitchFamily="2" charset="2"/>
              <a:buChar char="Ø"/>
            </a:pPr>
            <a:r>
              <a:rPr lang="en-US" sz="3800" dirty="0"/>
              <a:t>Brenda Washington</a:t>
            </a:r>
          </a:p>
          <a:p>
            <a:pPr>
              <a:buFont typeface="Wingdings" panose="05000000000000000000" pitchFamily="2" charset="2"/>
              <a:buChar char="Ø"/>
            </a:pPr>
            <a:r>
              <a:rPr lang="en-US" sz="3800" dirty="0"/>
              <a:t>LaShanya Richardson</a:t>
            </a:r>
          </a:p>
          <a:p>
            <a:pPr>
              <a:buFont typeface="Wingdings" panose="05000000000000000000" pitchFamily="2" charset="2"/>
              <a:buChar char="Ø"/>
            </a:pPr>
            <a:r>
              <a:rPr lang="en-US" sz="3800" dirty="0">
                <a:solidFill>
                  <a:schemeClr val="accent1"/>
                </a:solidFill>
              </a:rPr>
              <a:t>Star Jones</a:t>
            </a:r>
          </a:p>
          <a:p>
            <a:pPr>
              <a:buFont typeface="Wingdings" panose="05000000000000000000" pitchFamily="2" charset="2"/>
              <a:buChar char="Ø"/>
            </a:pPr>
            <a:r>
              <a:rPr lang="en-US" sz="3800" dirty="0">
                <a:solidFill>
                  <a:schemeClr val="accent1"/>
                </a:solidFill>
              </a:rPr>
              <a:t>Harriet Lunsford</a:t>
            </a:r>
          </a:p>
          <a:p>
            <a:pPr>
              <a:buFont typeface="Wingdings" panose="05000000000000000000" pitchFamily="2" charset="2"/>
              <a:buChar char="Ø"/>
            </a:pPr>
            <a:r>
              <a:rPr lang="en-US" sz="3800" dirty="0">
                <a:solidFill>
                  <a:schemeClr val="accent1"/>
                </a:solidFill>
              </a:rPr>
              <a:t>Paris Baker</a:t>
            </a:r>
            <a:endParaRPr lang="en-US" sz="3800" dirty="0"/>
          </a:p>
          <a:p>
            <a:endParaRPr lang="en-US" dirty="0"/>
          </a:p>
          <a:p>
            <a:endParaRPr lang="en-US" dirty="0"/>
          </a:p>
          <a:p>
            <a:endParaRPr lang="en-US" dirty="0"/>
          </a:p>
        </p:txBody>
      </p:sp>
      <p:sp>
        <p:nvSpPr>
          <p:cNvPr id="18" name="Content Placeholder 17">
            <a:extLst>
              <a:ext uri="{FF2B5EF4-FFF2-40B4-BE49-F238E27FC236}">
                <a16:creationId xmlns:a16="http://schemas.microsoft.com/office/drawing/2014/main" id="{F9F0B7C1-D02A-4E9C-AD78-4AE8DD5EAFF4}"/>
              </a:ext>
            </a:extLst>
          </p:cNvPr>
          <p:cNvSpPr>
            <a:spLocks noGrp="1"/>
          </p:cNvSpPr>
          <p:nvPr>
            <p:ph sz="half" idx="2"/>
          </p:nvPr>
        </p:nvSpPr>
        <p:spPr>
          <a:xfrm>
            <a:off x="4648200" y="1066800"/>
            <a:ext cx="4038600" cy="4940491"/>
          </a:xfrm>
        </p:spPr>
        <p:txBody>
          <a:bodyPr>
            <a:noAutofit/>
          </a:bodyPr>
          <a:lstStyle/>
          <a:p>
            <a:pPr>
              <a:buFont typeface="Wingdings 3" panose="05040102010807070707" pitchFamily="18" charset="2"/>
              <a:buChar char="}"/>
            </a:pPr>
            <a:r>
              <a:rPr lang="en-US" sz="2400" dirty="0"/>
              <a:t>Your friend and go to for questions.</a:t>
            </a:r>
          </a:p>
          <a:p>
            <a:pPr>
              <a:buFont typeface="Wingdings 3" panose="05040102010807070707" pitchFamily="18" charset="2"/>
              <a:buChar char="}"/>
            </a:pPr>
            <a:endParaRPr lang="en-US" sz="2400" dirty="0"/>
          </a:p>
          <a:p>
            <a:pPr>
              <a:buFont typeface="Wingdings 3" panose="05040102010807070707" pitchFamily="18" charset="2"/>
              <a:buChar char="}"/>
            </a:pPr>
            <a:r>
              <a:rPr lang="en-US" sz="2400" dirty="0"/>
              <a:t>Technical assistance on policy and procedures.</a:t>
            </a:r>
          </a:p>
          <a:p>
            <a:pPr>
              <a:buFont typeface="Wingdings 3" panose="05040102010807070707" pitchFamily="18" charset="2"/>
              <a:buChar char="}"/>
            </a:pPr>
            <a:endParaRPr lang="en-US" sz="2400" dirty="0"/>
          </a:p>
          <a:p>
            <a:pPr>
              <a:buFont typeface="Wingdings 3" panose="05040102010807070707" pitchFamily="18" charset="2"/>
              <a:buChar char="}"/>
            </a:pPr>
            <a:r>
              <a:rPr lang="en-US" sz="2400" dirty="0"/>
              <a:t>Review and process reimbursements and budget modifications.</a:t>
            </a:r>
          </a:p>
          <a:p>
            <a:pPr>
              <a:buFont typeface="Wingdings 3" panose="05040102010807070707" pitchFamily="18" charset="2"/>
              <a:buChar char="}"/>
            </a:pPr>
            <a:endParaRPr lang="en-US" sz="2400" dirty="0"/>
          </a:p>
          <a:p>
            <a:pPr>
              <a:buFont typeface="Wingdings 3" panose="05040102010807070707" pitchFamily="18" charset="2"/>
              <a:buChar char="}"/>
            </a:pPr>
            <a:r>
              <a:rPr lang="en-US" sz="2400" dirty="0"/>
              <a:t>Provides site visits and can help on local policies.</a:t>
            </a:r>
          </a:p>
        </p:txBody>
      </p:sp>
      <p:sp>
        <p:nvSpPr>
          <p:cNvPr id="16" name="Title 15">
            <a:extLst>
              <a:ext uri="{FF2B5EF4-FFF2-40B4-BE49-F238E27FC236}">
                <a16:creationId xmlns:a16="http://schemas.microsoft.com/office/drawing/2014/main" id="{0C4CBB8B-D9B7-4ACC-867B-4205CABE41A4}"/>
              </a:ext>
            </a:extLst>
          </p:cNvPr>
          <p:cNvSpPr>
            <a:spLocks noGrp="1"/>
          </p:cNvSpPr>
          <p:nvPr>
            <p:ph type="title"/>
          </p:nvPr>
        </p:nvSpPr>
        <p:spPr>
          <a:xfrm>
            <a:off x="457200" y="274638"/>
            <a:ext cx="8229600" cy="944562"/>
          </a:xfrm>
        </p:spPr>
        <p:txBody>
          <a:bodyPr/>
          <a:lstStyle/>
          <a:p>
            <a:r>
              <a:rPr lang="en-US" dirty="0"/>
              <a:t>Grants Administrators</a:t>
            </a:r>
          </a:p>
        </p:txBody>
      </p:sp>
      <p:sp>
        <p:nvSpPr>
          <p:cNvPr id="3" name="Slide Number Placeholder 2">
            <a:extLst>
              <a:ext uri="{FF2B5EF4-FFF2-40B4-BE49-F238E27FC236}">
                <a16:creationId xmlns:a16="http://schemas.microsoft.com/office/drawing/2014/main" id="{1471A137-4E63-43B4-A8BC-4907B037C120}"/>
              </a:ext>
            </a:extLst>
          </p:cNvPr>
          <p:cNvSpPr>
            <a:spLocks noGrp="1"/>
          </p:cNvSpPr>
          <p:nvPr>
            <p:ph type="sldNum" sz="quarter" idx="12"/>
          </p:nvPr>
        </p:nvSpPr>
        <p:spPr/>
        <p:txBody>
          <a:bodyPr/>
          <a:lstStyle/>
          <a:p>
            <a:fld id="{5217D969-FAF6-4667-9EED-A6C98B22320E}" type="slidenum">
              <a:rPr lang="en-US" smtClean="0"/>
              <a:pPr/>
              <a:t>3</a:t>
            </a:fld>
            <a:endParaRPr lang="en-US" dirty="0"/>
          </a:p>
        </p:txBody>
      </p:sp>
    </p:spTree>
    <p:extLst>
      <p:ext uri="{BB962C8B-B14F-4D97-AF65-F5344CB8AC3E}">
        <p14:creationId xmlns:p14="http://schemas.microsoft.com/office/powerpoint/2010/main" val="320605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1528C83-6576-4355-A281-BE561A2E5BA4}"/>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B6970EF-CCC6-4E02-841A-982F9C6E9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360" y="76200"/>
            <a:ext cx="4967280" cy="6096000"/>
          </a:xfrm>
          <a:prstGeom prst="rect">
            <a:avLst/>
          </a:prstGeom>
        </p:spPr>
      </p:pic>
    </p:spTree>
    <p:extLst>
      <p:ext uri="{BB962C8B-B14F-4D97-AF65-F5344CB8AC3E}">
        <p14:creationId xmlns:p14="http://schemas.microsoft.com/office/powerpoint/2010/main" val="11687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E4E7F-5921-4A80-8EA1-481212FD1397}"/>
              </a:ext>
            </a:extLst>
          </p:cNvPr>
          <p:cNvSpPr>
            <a:spLocks noGrp="1"/>
          </p:cNvSpPr>
          <p:nvPr>
            <p:ph type="title"/>
          </p:nvPr>
        </p:nvSpPr>
        <p:spPr/>
        <p:txBody>
          <a:bodyPr anchor="ctr">
            <a:normAutofit fontScale="90000"/>
          </a:bodyPr>
          <a:lstStyle/>
          <a:p>
            <a:r>
              <a:rPr lang="en-US" dirty="0"/>
              <a:t>Equipment Must Have A Property Tag</a:t>
            </a:r>
          </a:p>
        </p:txBody>
      </p:sp>
      <p:pic>
        <p:nvPicPr>
          <p:cNvPr id="4" name="Picture 3">
            <a:extLst>
              <a:ext uri="{FF2B5EF4-FFF2-40B4-BE49-F238E27FC236}">
                <a16:creationId xmlns:a16="http://schemas.microsoft.com/office/drawing/2014/main" id="{3E4BE0F8-170A-4316-B1F7-3218A142D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 y="3078980"/>
            <a:ext cx="2000250" cy="1666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a:extLst>
              <a:ext uri="{FF2B5EF4-FFF2-40B4-BE49-F238E27FC236}">
                <a16:creationId xmlns:a16="http://schemas.microsoft.com/office/drawing/2014/main" id="{2423F9A0-F4B8-4500-990D-13AFBF8CB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519" y="2235848"/>
            <a:ext cx="2439591" cy="33531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963E3FD-3493-4FA8-B5C3-C462EDBBD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4919" y="2245542"/>
            <a:ext cx="1272755" cy="3377306"/>
          </a:xfrm>
          <a:prstGeom prst="rect">
            <a:avLst/>
          </a:prstGeom>
          <a:ln>
            <a:noFill/>
          </a:ln>
          <a:effectLst>
            <a:outerShdw blurRad="292100" dist="139700" dir="2700000" algn="tl" rotWithShape="0">
              <a:srgbClr val="333333">
                <a:alpha val="65000"/>
              </a:srgbClr>
            </a:outerShdw>
          </a:effectLst>
        </p:spPr>
      </p:pic>
      <p:sp>
        <p:nvSpPr>
          <p:cNvPr id="7" name="Slide Number Placeholder 2">
            <a:extLst>
              <a:ext uri="{FF2B5EF4-FFF2-40B4-BE49-F238E27FC236}">
                <a16:creationId xmlns:a16="http://schemas.microsoft.com/office/drawing/2014/main" id="{95358938-1EB6-4EF2-959B-7971BD6A54C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0119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F94626D6-04FE-48F4-8F43-0DCF2B8CB2DC}"/>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3E28AD5-9BD8-4CEB-88A4-550D3A531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1"/>
            <a:ext cx="4783282" cy="6172200"/>
          </a:xfrm>
          <a:prstGeom prst="rect">
            <a:avLst/>
          </a:prstGeom>
        </p:spPr>
      </p:pic>
    </p:spTree>
    <p:extLst>
      <p:ext uri="{BB962C8B-B14F-4D97-AF65-F5344CB8AC3E}">
        <p14:creationId xmlns:p14="http://schemas.microsoft.com/office/powerpoint/2010/main" val="3442841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F805A51B-29FA-4A04-8AC5-3F1C895BCA02}"/>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B64966A-C2DF-4CBA-9C8A-E55F1FC63EAD}"/>
              </a:ext>
            </a:extLst>
          </p:cNvPr>
          <p:cNvPicPr>
            <a:picLocks noChangeAspect="1"/>
          </p:cNvPicPr>
          <p:nvPr/>
        </p:nvPicPr>
        <p:blipFill>
          <a:blip r:embed="rId3"/>
          <a:stretch>
            <a:fillRect/>
          </a:stretch>
        </p:blipFill>
        <p:spPr>
          <a:xfrm>
            <a:off x="1927982" y="0"/>
            <a:ext cx="5288035" cy="6172200"/>
          </a:xfrm>
          <a:prstGeom prst="rect">
            <a:avLst/>
          </a:prstGeom>
        </p:spPr>
      </p:pic>
    </p:spTree>
    <p:extLst>
      <p:ext uri="{BB962C8B-B14F-4D97-AF65-F5344CB8AC3E}">
        <p14:creationId xmlns:p14="http://schemas.microsoft.com/office/powerpoint/2010/main" val="4103263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9798E5-72F0-4ACD-929C-E95A8ECF92BB}"/>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F7DC2DF0-F8AC-4260-96AE-491C394A2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4783282" cy="6190129"/>
          </a:xfrm>
          <a:prstGeom prst="rect">
            <a:avLst/>
          </a:prstGeom>
        </p:spPr>
      </p:pic>
    </p:spTree>
    <p:extLst>
      <p:ext uri="{BB962C8B-B14F-4D97-AF65-F5344CB8AC3E}">
        <p14:creationId xmlns:p14="http://schemas.microsoft.com/office/powerpoint/2010/main" val="100892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57200" y="914400"/>
            <a:ext cx="8001000" cy="5029200"/>
          </a:xfrm>
        </p:spPr>
        <p:txBody>
          <a:bodyPr anchor="ctr"/>
          <a:lstStyle/>
          <a:p>
            <a:pPr marL="0" indent="0" algn="ctr">
              <a:buNone/>
            </a:pPr>
            <a:r>
              <a:rPr lang="en-US" sz="3000" b="1" dirty="0"/>
              <a:t>Consultants/Contractors </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a:xfrm>
            <a:off x="1422177" y="762001"/>
            <a:ext cx="6299650" cy="1219200"/>
          </a:xfrm>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1257E6E9-41A2-427E-A20E-73428810B1D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137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1C696-0515-406A-AA36-C246159BBF6C}"/>
              </a:ext>
            </a:extLst>
          </p:cNvPr>
          <p:cNvSpPr>
            <a:spLocks noGrp="1"/>
          </p:cNvSpPr>
          <p:nvPr>
            <p:ph type="body" sz="quarter" idx="13"/>
          </p:nvPr>
        </p:nvSpPr>
        <p:spPr>
          <a:xfrm>
            <a:off x="430901" y="1780253"/>
            <a:ext cx="8393463" cy="4087147"/>
          </a:xfrm>
        </p:spPr>
        <p:txBody>
          <a:bodyPr>
            <a:normAutofit/>
          </a:bodyPr>
          <a:lstStyle/>
          <a:p>
            <a:r>
              <a:rPr lang="en-US" dirty="0"/>
              <a:t>Please NOTE:  Starting October 1, 2021, if your budget includes any Contractual lines, your project </a:t>
            </a:r>
            <a:r>
              <a:rPr lang="en-US" b="1" dirty="0"/>
              <a:t>CANNOT</a:t>
            </a:r>
            <a:r>
              <a:rPr lang="en-US" dirty="0"/>
              <a:t> be opened until the Pre-Contract Request Form and the unexecuted contract are approved by your Grant Administrator.</a:t>
            </a:r>
          </a:p>
          <a:p>
            <a:pPr marL="109728" lvl="0" indent="0">
              <a:buNone/>
            </a:pPr>
            <a:endParaRPr lang="en-US" dirty="0"/>
          </a:p>
          <a:p>
            <a:pPr lvl="0"/>
            <a:r>
              <a:rPr lang="en-US" dirty="0"/>
              <a:t>If contract for an individual contractor/consultant, a resume must be provided.</a:t>
            </a:r>
          </a:p>
          <a:p>
            <a:pPr marL="109728" lvl="0" indent="0">
              <a:buNone/>
            </a:pPr>
            <a:endParaRPr lang="en-US" dirty="0"/>
          </a:p>
        </p:txBody>
      </p:sp>
      <p:sp>
        <p:nvSpPr>
          <p:cNvPr id="3" name="Title 2">
            <a:extLst>
              <a:ext uri="{FF2B5EF4-FFF2-40B4-BE49-F238E27FC236}">
                <a16:creationId xmlns:a16="http://schemas.microsoft.com/office/drawing/2014/main" id="{C036EB11-5891-4790-8CBA-DCA4D58D4894}"/>
              </a:ext>
            </a:extLst>
          </p:cNvPr>
          <p:cNvSpPr>
            <a:spLocks noGrp="1"/>
          </p:cNvSpPr>
          <p:nvPr>
            <p:ph type="title"/>
          </p:nvPr>
        </p:nvSpPr>
        <p:spPr/>
        <p:txBody>
          <a:bodyPr anchor="ctr"/>
          <a:lstStyle/>
          <a:p>
            <a:r>
              <a:rPr lang="en-US" b="1" dirty="0"/>
              <a:t>Consultants/Contractors </a:t>
            </a:r>
          </a:p>
        </p:txBody>
      </p:sp>
      <p:sp>
        <p:nvSpPr>
          <p:cNvPr id="4" name="Slide Number Placeholder 2">
            <a:extLst>
              <a:ext uri="{FF2B5EF4-FFF2-40B4-BE49-F238E27FC236}">
                <a16:creationId xmlns:a16="http://schemas.microsoft.com/office/drawing/2014/main" id="{39599454-D188-497C-AC48-0973B459B41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76696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16C91F7C-FE47-4F23-BD0A-263F9DD20DD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7ABA8E0-CD29-4BD9-B36C-925B07489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769" y="0"/>
            <a:ext cx="5195231" cy="6123422"/>
          </a:xfrm>
          <a:prstGeom prst="rect">
            <a:avLst/>
          </a:prstGeom>
        </p:spPr>
      </p:pic>
    </p:spTree>
    <p:extLst>
      <p:ext uri="{BB962C8B-B14F-4D97-AF65-F5344CB8AC3E}">
        <p14:creationId xmlns:p14="http://schemas.microsoft.com/office/powerpoint/2010/main" val="161510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EEF59-E0E9-4421-A3D7-31EFD64C76B6}"/>
              </a:ext>
            </a:extLst>
          </p:cNvPr>
          <p:cNvSpPr>
            <a:spLocks noGrp="1"/>
          </p:cNvSpPr>
          <p:nvPr>
            <p:ph type="body" sz="quarter" idx="13"/>
          </p:nvPr>
        </p:nvSpPr>
        <p:spPr>
          <a:xfrm>
            <a:off x="430901" y="1577403"/>
            <a:ext cx="8393463" cy="4137597"/>
          </a:xfrm>
        </p:spPr>
        <p:txBody>
          <a:bodyPr anchor="ctr">
            <a:normAutofit fontScale="92500" lnSpcReduction="20000"/>
          </a:bodyPr>
          <a:lstStyle/>
          <a:p>
            <a:pPr lvl="0"/>
            <a:endParaRPr lang="en-US" sz="2400" dirty="0"/>
          </a:p>
          <a:p>
            <a:pPr lvl="0"/>
            <a:r>
              <a:rPr lang="en-US" sz="2400" dirty="0"/>
              <a:t>When submitting a reimbursement, a GCC Contractual Coversheet must be utilized.</a:t>
            </a:r>
          </a:p>
          <a:p>
            <a:pPr marL="109728" lvl="0" indent="0">
              <a:buNone/>
            </a:pPr>
            <a:endParaRPr lang="en-US" sz="2400" dirty="0"/>
          </a:p>
          <a:p>
            <a:pPr lvl="0"/>
            <a:r>
              <a:rPr lang="en-US" sz="2400" dirty="0"/>
              <a:t>Invoices from the consultant/contractor must clearly show the </a:t>
            </a:r>
            <a:r>
              <a:rPr lang="en-US" sz="2400" u="sng" dirty="0"/>
              <a:t>vendor's name, date(s) of services, hours worked, payment amount due for the services, and a list of what service(s) the contractor/consultant performed</a:t>
            </a:r>
            <a:r>
              <a:rPr lang="en-US" sz="2400" dirty="0"/>
              <a:t>.</a:t>
            </a:r>
          </a:p>
          <a:p>
            <a:pPr marL="109728" lvl="0" indent="0">
              <a:buNone/>
            </a:pPr>
            <a:endParaRPr lang="en-US" sz="2400" dirty="0"/>
          </a:p>
          <a:p>
            <a:pPr lvl="0"/>
            <a:r>
              <a:rPr lang="en-US" sz="2400" dirty="0"/>
              <a:t>If rates are above the capped amount of $81.25 per hour/not to exceed $650 per day, a Contract Excess Rate Request Form must be submitted along with the Pre-Contract Request Form for GCC prior approval.</a:t>
            </a:r>
          </a:p>
          <a:p>
            <a:pPr marL="0" indent="0">
              <a:buNone/>
            </a:pPr>
            <a:endParaRPr lang="en-US" sz="2400" dirty="0"/>
          </a:p>
          <a:p>
            <a:pPr marL="0" indent="0">
              <a:buNone/>
            </a:pPr>
            <a:endParaRPr lang="en-US" dirty="0"/>
          </a:p>
        </p:txBody>
      </p:sp>
      <p:sp>
        <p:nvSpPr>
          <p:cNvPr id="3" name="Title 2">
            <a:extLst>
              <a:ext uri="{FF2B5EF4-FFF2-40B4-BE49-F238E27FC236}">
                <a16:creationId xmlns:a16="http://schemas.microsoft.com/office/drawing/2014/main" id="{00CDDA45-9F81-47A8-AFA2-E81566F8B522}"/>
              </a:ext>
            </a:extLst>
          </p:cNvPr>
          <p:cNvSpPr>
            <a:spLocks noGrp="1"/>
          </p:cNvSpPr>
          <p:nvPr>
            <p:ph type="title"/>
          </p:nvPr>
        </p:nvSpPr>
        <p:spPr/>
        <p:txBody>
          <a:bodyPr anchor="ctr"/>
          <a:lstStyle/>
          <a:p>
            <a:r>
              <a:rPr lang="en-US" b="1" dirty="0"/>
              <a:t>Consultants/Contractors </a:t>
            </a:r>
            <a:endParaRPr lang="en-US" dirty="0"/>
          </a:p>
        </p:txBody>
      </p:sp>
      <p:sp>
        <p:nvSpPr>
          <p:cNvPr id="4" name="Slide Number Placeholder 2">
            <a:extLst>
              <a:ext uri="{FF2B5EF4-FFF2-40B4-BE49-F238E27FC236}">
                <a16:creationId xmlns:a16="http://schemas.microsoft.com/office/drawing/2014/main" id="{922FA0DB-0826-4CCF-831E-9ABE662C95D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0384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F06BF5-68BC-4A1C-8659-3FEF68FEA39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F54BC75-F1E1-46BD-BEBB-19606AD6A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4769428" cy="6172200"/>
          </a:xfrm>
          <a:prstGeom prst="rect">
            <a:avLst/>
          </a:prstGeom>
        </p:spPr>
      </p:pic>
    </p:spTree>
    <p:extLst>
      <p:ext uri="{BB962C8B-B14F-4D97-AF65-F5344CB8AC3E}">
        <p14:creationId xmlns:p14="http://schemas.microsoft.com/office/powerpoint/2010/main" val="298405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D2C8C-4ADA-4CF0-A2A6-024932491BCD}"/>
              </a:ext>
            </a:extLst>
          </p:cNvPr>
          <p:cNvSpPr>
            <a:spLocks noGrp="1"/>
          </p:cNvSpPr>
          <p:nvPr>
            <p:ph type="body" sz="quarter" idx="13"/>
          </p:nvPr>
        </p:nvSpPr>
        <p:spPr>
          <a:xfrm>
            <a:off x="430901" y="1780253"/>
            <a:ext cx="8393463" cy="4239547"/>
          </a:xfrm>
        </p:spPr>
        <p:txBody>
          <a:bodyPr>
            <a:normAutofit fontScale="55000" lnSpcReduction="20000"/>
          </a:bodyPr>
          <a:lstStyle/>
          <a:p>
            <a:pPr marL="0" marR="183356" indent="0">
              <a:lnSpc>
                <a:spcPct val="170000"/>
              </a:lnSpc>
              <a:buNone/>
              <a:tabLst>
                <a:tab pos="1380648" algn="l"/>
              </a:tabLst>
            </a:pPr>
            <a:r>
              <a:rPr lang="en-US" sz="4200" b="1" spc="-4" dirty="0">
                <a:latin typeface="+mj-lt"/>
                <a:ea typeface="Arial Unicode MS" panose="020B0604020202020204" pitchFamily="34" charset="-128"/>
                <a:cs typeface="Arial Unicode MS" panose="020B0604020202020204" pitchFamily="34" charset="-128"/>
              </a:rPr>
              <a:t>St</a:t>
            </a:r>
            <a:r>
              <a:rPr lang="en-US" sz="4200" b="1" spc="-8" dirty="0">
                <a:latin typeface="+mj-lt"/>
                <a:ea typeface="Arial Unicode MS" panose="020B0604020202020204" pitchFamily="34" charset="-128"/>
                <a:cs typeface="Arial Unicode MS" panose="020B0604020202020204" pitchFamily="34" charset="-128"/>
              </a:rPr>
              <a:t>e</a:t>
            </a:r>
            <a:r>
              <a:rPr lang="en-US" sz="4200" b="1" dirty="0">
                <a:latin typeface="+mj-lt"/>
                <a:ea typeface="Arial Unicode MS" panose="020B0604020202020204" pitchFamily="34" charset="-128"/>
                <a:cs typeface="Arial Unicode MS" panose="020B0604020202020204" pitchFamily="34" charset="-128"/>
              </a:rPr>
              <a:t>p</a:t>
            </a:r>
            <a:r>
              <a:rPr lang="en-US" sz="4200" b="1" spc="-8" dirty="0">
                <a:latin typeface="+mj-lt"/>
                <a:ea typeface="Arial Unicode MS" panose="020B0604020202020204" pitchFamily="34" charset="-128"/>
                <a:cs typeface="Arial Unicode MS" panose="020B0604020202020204" pitchFamily="34" charset="-128"/>
              </a:rPr>
              <a:t> </a:t>
            </a:r>
            <a:r>
              <a:rPr lang="en-US" sz="4200" b="1" dirty="0">
                <a:latin typeface="+mj-lt"/>
                <a:ea typeface="Arial Unicode MS" panose="020B0604020202020204" pitchFamily="34" charset="-128"/>
                <a:cs typeface="Arial Unicode MS" panose="020B0604020202020204" pitchFamily="34" charset="-128"/>
              </a:rPr>
              <a:t>1</a:t>
            </a:r>
            <a:r>
              <a:rPr lang="en-US" sz="4200" b="1" spc="-8" dirty="0">
                <a:latin typeface="+mj-lt"/>
                <a:ea typeface="Arial Unicode MS" panose="020B0604020202020204" pitchFamily="34" charset="-128"/>
                <a:cs typeface="Arial Unicode MS" panose="020B0604020202020204" pitchFamily="34" charset="-128"/>
              </a:rPr>
              <a:t> </a:t>
            </a:r>
            <a:r>
              <a:rPr lang="en-US" sz="4200" dirty="0">
                <a:latin typeface="+mj-lt"/>
                <a:ea typeface="Arial Unicode MS" panose="020B0604020202020204" pitchFamily="34" charset="-128"/>
                <a:cs typeface="Arial Unicode MS" panose="020B0604020202020204" pitchFamily="34" charset="-128"/>
              </a:rPr>
              <a:t>	</a:t>
            </a:r>
          </a:p>
          <a:p>
            <a:pPr marL="571500" marR="183356" indent="-571500">
              <a:lnSpc>
                <a:spcPct val="170000"/>
              </a:lnSpc>
              <a:buClr>
                <a:srgbClr val="FF0000"/>
              </a:buClr>
              <a:buFont typeface="Wingdings 3" panose="05040102010807070707" pitchFamily="18" charset="2"/>
              <a:buChar char="}"/>
              <a:tabLst>
                <a:tab pos="1380648" algn="l"/>
              </a:tabLst>
            </a:pPr>
            <a:r>
              <a:rPr lang="en-US" sz="4200" spc="-4" dirty="0">
                <a:latin typeface="+mj-lt"/>
                <a:ea typeface="Arial Unicode MS" panose="020B0604020202020204" pitchFamily="34" charset="-128"/>
                <a:cs typeface="Arial Unicode MS" panose="020B0604020202020204" pitchFamily="34" charset="-128"/>
              </a:rPr>
              <a:t>Reference t</a:t>
            </a:r>
            <a:r>
              <a:rPr lang="en-US" sz="4200" spc="-8" dirty="0">
                <a:latin typeface="+mj-lt"/>
                <a:ea typeface="Arial Unicode MS" panose="020B0604020202020204" pitchFamily="34" charset="-128"/>
                <a:cs typeface="Arial Unicode MS" panose="020B0604020202020204" pitchFamily="34" charset="-128"/>
              </a:rPr>
              <a:t>h</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budget </a:t>
            </a:r>
            <a:r>
              <a:rPr lang="en-US" sz="4200" spc="-4" dirty="0">
                <a:latin typeface="+mj-lt"/>
                <a:ea typeface="Arial Unicode MS" panose="020B0604020202020204" pitchFamily="34" charset="-128"/>
                <a:cs typeface="Arial Unicode MS" panose="020B0604020202020204" pitchFamily="34" charset="-128"/>
              </a:rPr>
              <a:t>li</a:t>
            </a:r>
            <a:r>
              <a:rPr lang="en-US" sz="4200" spc="-8" dirty="0">
                <a:latin typeface="+mj-lt"/>
                <a:ea typeface="Arial Unicode MS" panose="020B0604020202020204" pitchFamily="34" charset="-128"/>
                <a:cs typeface="Arial Unicode MS" panose="020B0604020202020204" pitchFamily="34" charset="-128"/>
              </a:rPr>
              <a:t>n</a:t>
            </a:r>
            <a:r>
              <a:rPr lang="en-US" sz="4200" dirty="0">
                <a:latin typeface="+mj-lt"/>
                <a:ea typeface="Arial Unicode MS" panose="020B0604020202020204" pitchFamily="34" charset="-128"/>
                <a:cs typeface="Arial Unicode MS" panose="020B0604020202020204" pitchFamily="34" charset="-128"/>
              </a:rPr>
              <a:t>e </a:t>
            </a:r>
            <a:r>
              <a:rPr lang="en-US" sz="4200" spc="-4" dirty="0">
                <a:latin typeface="+mj-lt"/>
                <a:ea typeface="Arial Unicode MS" panose="020B0604020202020204" pitchFamily="34" charset="-128"/>
                <a:cs typeface="Arial Unicode MS" panose="020B0604020202020204" pitchFamily="34" charset="-128"/>
              </a:rPr>
              <a:t>it</a:t>
            </a:r>
            <a:r>
              <a:rPr lang="en-US" sz="4200" spc="-8" dirty="0">
                <a:latin typeface="+mj-lt"/>
                <a:ea typeface="Arial Unicode MS" panose="020B0604020202020204" pitchFamily="34" charset="-128"/>
                <a:cs typeface="Arial Unicode MS" panose="020B0604020202020204" pitchFamily="34" charset="-128"/>
              </a:rPr>
              <a:t>em</a:t>
            </a:r>
            <a:r>
              <a:rPr lang="en-US" sz="4200" dirty="0">
                <a:latin typeface="+mj-lt"/>
                <a:ea typeface="Arial Unicode MS" panose="020B0604020202020204" pitchFamily="34" charset="-128"/>
                <a:cs typeface="Arial Unicode MS" panose="020B0604020202020204" pitchFamily="34" charset="-128"/>
              </a:rPr>
              <a:t>s</a:t>
            </a:r>
            <a:r>
              <a:rPr lang="en-US" sz="4200" spc="-8"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a:t>
            </a:r>
            <a:r>
              <a:rPr lang="en-US" sz="4200" spc="-8" dirty="0">
                <a:latin typeface="+mj-lt"/>
                <a:ea typeface="Arial Unicode MS" panose="020B0604020202020204" pitchFamily="34" charset="-128"/>
                <a:cs typeface="Arial Unicode MS" panose="020B0604020202020204" pitchFamily="34" charset="-128"/>
              </a:rPr>
              <a:t>ha</a:t>
            </a:r>
            <a:r>
              <a:rPr lang="en-US" sz="4200" dirty="0">
                <a:latin typeface="+mj-lt"/>
                <a:ea typeface="Arial Unicode MS" panose="020B0604020202020204" pitchFamily="34" charset="-128"/>
                <a:cs typeface="Arial Unicode MS" panose="020B0604020202020204" pitchFamily="34" charset="-128"/>
              </a:rPr>
              <a:t>t</a:t>
            </a:r>
            <a:r>
              <a:rPr lang="en-US" sz="4200" spc="-4" dirty="0">
                <a:latin typeface="+mj-lt"/>
                <a:ea typeface="Arial Unicode MS" panose="020B0604020202020204" pitchFamily="34" charset="-128"/>
                <a:cs typeface="Arial Unicode MS" panose="020B0604020202020204" pitchFamily="34" charset="-128"/>
              </a:rPr>
              <a:t> </a:t>
            </a:r>
            <a:r>
              <a:rPr lang="en-US" sz="4200" dirty="0">
                <a:latin typeface="+mj-lt"/>
                <a:ea typeface="Arial Unicode MS" panose="020B0604020202020204" pitchFamily="34" charset="-128"/>
                <a:cs typeface="Arial Unicode MS" panose="020B0604020202020204" pitchFamily="34" charset="-128"/>
              </a:rPr>
              <a:t>w</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re </a:t>
            </a:r>
            <a:r>
              <a:rPr lang="en-US" sz="4200" spc="-8" dirty="0">
                <a:latin typeface="+mj-lt"/>
                <a:ea typeface="Arial Unicode MS" panose="020B0604020202020204" pitchFamily="34" charset="-128"/>
                <a:cs typeface="Arial Unicode MS" panose="020B0604020202020204" pitchFamily="34" charset="-128"/>
              </a:rPr>
              <a:t>app</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o</a:t>
            </a:r>
            <a:r>
              <a:rPr lang="en-US" sz="4200" spc="4" dirty="0">
                <a:latin typeface="+mj-lt"/>
                <a:ea typeface="Arial Unicode MS" panose="020B0604020202020204" pitchFamily="34" charset="-128"/>
                <a:cs typeface="Arial Unicode MS" panose="020B0604020202020204" pitchFamily="34" charset="-128"/>
              </a:rPr>
              <a:t>v</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d</a:t>
            </a:r>
            <a:r>
              <a:rPr lang="en-US" sz="4200" spc="-26"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o</a:t>
            </a:r>
            <a:r>
              <a:rPr lang="en-US" sz="4200" dirty="0">
                <a:latin typeface="+mj-lt"/>
                <a:ea typeface="Arial Unicode MS" panose="020B0604020202020204" pitchFamily="34" charset="-128"/>
                <a:cs typeface="Arial Unicode MS" panose="020B0604020202020204" pitchFamily="34" charset="-128"/>
              </a:rPr>
              <a:t>n</a:t>
            </a:r>
            <a:r>
              <a:rPr lang="en-US" sz="4200" spc="-8"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the grant for which you are requesting reimbursement.</a:t>
            </a:r>
            <a:endParaRPr lang="en-US" sz="4200" dirty="0">
              <a:latin typeface="+mj-lt"/>
              <a:ea typeface="Arial Unicode MS" panose="020B0604020202020204" pitchFamily="34" charset="-128"/>
              <a:cs typeface="Arial Unicode MS" panose="020B0604020202020204" pitchFamily="34" charset="-128"/>
            </a:endParaRPr>
          </a:p>
          <a:p>
            <a:pPr marL="0" marR="3810" indent="0">
              <a:lnSpc>
                <a:spcPct val="170000"/>
              </a:lnSpc>
              <a:spcBef>
                <a:spcPts val="574"/>
              </a:spcBef>
              <a:buNone/>
              <a:tabLst>
                <a:tab pos="1380648" algn="l"/>
              </a:tabLst>
            </a:pPr>
            <a:r>
              <a:rPr lang="en-US" sz="4200" b="1" spc="-4" dirty="0">
                <a:latin typeface="+mj-lt"/>
                <a:ea typeface="Arial Unicode MS" panose="020B0604020202020204" pitchFamily="34" charset="-128"/>
                <a:cs typeface="Arial Unicode MS" panose="020B0604020202020204" pitchFamily="34" charset="-128"/>
              </a:rPr>
              <a:t>St</a:t>
            </a:r>
            <a:r>
              <a:rPr lang="en-US" sz="4200" b="1" spc="-8" dirty="0">
                <a:latin typeface="+mj-lt"/>
                <a:ea typeface="Arial Unicode MS" panose="020B0604020202020204" pitchFamily="34" charset="-128"/>
                <a:cs typeface="Arial Unicode MS" panose="020B0604020202020204" pitchFamily="34" charset="-128"/>
              </a:rPr>
              <a:t>e</a:t>
            </a:r>
            <a:r>
              <a:rPr lang="en-US" sz="4200" b="1" dirty="0">
                <a:latin typeface="+mj-lt"/>
                <a:ea typeface="Arial Unicode MS" panose="020B0604020202020204" pitchFamily="34" charset="-128"/>
                <a:cs typeface="Arial Unicode MS" panose="020B0604020202020204" pitchFamily="34" charset="-128"/>
              </a:rPr>
              <a:t>p</a:t>
            </a:r>
            <a:r>
              <a:rPr lang="en-US" sz="4200" b="1" spc="-8" dirty="0">
                <a:latin typeface="+mj-lt"/>
                <a:ea typeface="Arial Unicode MS" panose="020B0604020202020204" pitchFamily="34" charset="-128"/>
                <a:cs typeface="Arial Unicode MS" panose="020B0604020202020204" pitchFamily="34" charset="-128"/>
              </a:rPr>
              <a:t> 2</a:t>
            </a:r>
            <a:r>
              <a:rPr lang="en-US" sz="4200" dirty="0">
                <a:latin typeface="+mj-lt"/>
                <a:ea typeface="Arial Unicode MS" panose="020B0604020202020204" pitchFamily="34" charset="-128"/>
                <a:cs typeface="Arial Unicode MS" panose="020B0604020202020204" pitchFamily="34" charset="-128"/>
              </a:rPr>
              <a:t>	</a:t>
            </a:r>
          </a:p>
          <a:p>
            <a:pPr marL="571500" marR="3810" indent="-571500">
              <a:lnSpc>
                <a:spcPct val="170000"/>
              </a:lnSpc>
              <a:spcBef>
                <a:spcPts val="574"/>
              </a:spcBef>
              <a:buClr>
                <a:srgbClr val="FF0000"/>
              </a:buClr>
              <a:buFont typeface="Wingdings 3" panose="05040102010807070707" pitchFamily="18" charset="2"/>
              <a:buChar char="}"/>
              <a:tabLst>
                <a:tab pos="1380648" algn="l"/>
              </a:tabLst>
            </a:pPr>
            <a:r>
              <a:rPr lang="en-US" sz="4200" dirty="0">
                <a:latin typeface="+mj-lt"/>
                <a:ea typeface="Arial Unicode MS" panose="020B0604020202020204" pitchFamily="34" charset="-128"/>
                <a:cs typeface="Arial Unicode MS" panose="020B0604020202020204" pitchFamily="34" charset="-128"/>
              </a:rPr>
              <a:t>C</a:t>
            </a:r>
            <a:r>
              <a:rPr lang="en-US" sz="4200" spc="-8" dirty="0">
                <a:latin typeface="+mj-lt"/>
                <a:ea typeface="Arial Unicode MS" panose="020B0604020202020204" pitchFamily="34" charset="-128"/>
                <a:cs typeface="Arial Unicode MS" panose="020B0604020202020204" pitchFamily="34" charset="-128"/>
              </a:rPr>
              <a:t>omp</a:t>
            </a:r>
            <a:r>
              <a:rPr lang="en-US" sz="4200" spc="-4" dirty="0">
                <a:latin typeface="+mj-lt"/>
                <a:ea typeface="Arial Unicode MS" panose="020B0604020202020204" pitchFamily="34" charset="-128"/>
                <a:cs typeface="Arial Unicode MS" panose="020B0604020202020204" pitchFamily="34" charset="-128"/>
              </a:rPr>
              <a:t>l</a:t>
            </a:r>
            <a:r>
              <a:rPr lang="en-US" sz="4200" spc="-8" dirty="0">
                <a:latin typeface="+mj-lt"/>
                <a:ea typeface="Arial Unicode MS" panose="020B0604020202020204" pitchFamily="34" charset="-128"/>
                <a:cs typeface="Arial Unicode MS" panose="020B0604020202020204" pitchFamily="34" charset="-128"/>
              </a:rPr>
              <a:t>e</a:t>
            </a:r>
            <a:r>
              <a:rPr lang="en-US" sz="4200" spc="-4" dirty="0">
                <a:latin typeface="+mj-lt"/>
                <a:ea typeface="Arial Unicode MS" panose="020B0604020202020204" pitchFamily="34" charset="-128"/>
                <a:cs typeface="Arial Unicode MS" panose="020B0604020202020204" pitchFamily="34" charset="-128"/>
              </a:rPr>
              <a:t>t</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a:t>
            </a:r>
            <a:r>
              <a:rPr lang="en-US" sz="4200" spc="-8" dirty="0">
                <a:latin typeface="+mj-lt"/>
                <a:ea typeface="Arial Unicode MS" panose="020B0604020202020204" pitchFamily="34" charset="-128"/>
                <a:cs typeface="Arial Unicode MS" panose="020B0604020202020204" pitchFamily="34" charset="-128"/>
              </a:rPr>
              <a:t>h</a:t>
            </a:r>
            <a:r>
              <a:rPr lang="en-US" sz="4200" dirty="0">
                <a:latin typeface="+mj-lt"/>
                <a:ea typeface="Arial Unicode MS" panose="020B0604020202020204" pitchFamily="34" charset="-128"/>
                <a:cs typeface="Arial Unicode MS" panose="020B0604020202020204" pitchFamily="34" charset="-128"/>
              </a:rPr>
              <a:t>e</a:t>
            </a:r>
            <a:r>
              <a:rPr lang="en-US" sz="4200" spc="-15" dirty="0">
                <a:latin typeface="+mj-lt"/>
                <a:ea typeface="Arial Unicode MS" panose="020B0604020202020204" pitchFamily="34" charset="-128"/>
                <a:cs typeface="Arial Unicode MS" panose="020B0604020202020204" pitchFamily="34" charset="-128"/>
              </a:rPr>
              <a:t> reimbursement </a:t>
            </a:r>
            <a:r>
              <a:rPr lang="en-US" sz="4200" spc="-4" dirty="0">
                <a:latin typeface="+mj-lt"/>
                <a:ea typeface="Arial Unicode MS" panose="020B0604020202020204" pitchFamily="34" charset="-128"/>
                <a:cs typeface="Arial Unicode MS" panose="020B0604020202020204" pitchFamily="34" charset="-128"/>
              </a:rPr>
              <a:t>f</a:t>
            </a:r>
            <a:r>
              <a:rPr lang="en-US" sz="4200" spc="-8" dirty="0">
                <a:latin typeface="+mj-lt"/>
                <a:ea typeface="Arial Unicode MS" panose="020B0604020202020204" pitchFamily="34" charset="-128"/>
                <a:cs typeface="Arial Unicode MS" panose="020B0604020202020204" pitchFamily="34" charset="-128"/>
              </a:rPr>
              <a:t>o</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 t</a:t>
            </a:r>
            <a:r>
              <a:rPr lang="en-US" sz="4200" spc="-8" dirty="0">
                <a:latin typeface="+mj-lt"/>
                <a:ea typeface="Arial Unicode MS" panose="020B0604020202020204" pitchFamily="34" charset="-128"/>
                <a:cs typeface="Arial Unicode MS" panose="020B0604020202020204" pitchFamily="34" charset="-128"/>
              </a:rPr>
              <a:t>ho</a:t>
            </a:r>
            <a:r>
              <a:rPr lang="en-US" sz="4200" spc="4" dirty="0">
                <a:latin typeface="+mj-lt"/>
                <a:ea typeface="Arial Unicode MS" panose="020B0604020202020204" pitchFamily="34" charset="-128"/>
                <a:cs typeface="Arial Unicode MS" panose="020B0604020202020204" pitchFamily="34" charset="-128"/>
              </a:rPr>
              <a:t>s</a:t>
            </a:r>
            <a:r>
              <a:rPr lang="en-US" sz="4200" dirty="0">
                <a:latin typeface="+mj-lt"/>
                <a:ea typeface="Arial Unicode MS" panose="020B0604020202020204" pitchFamily="34" charset="-128"/>
                <a:cs typeface="Arial Unicode MS" panose="020B0604020202020204" pitchFamily="34" charset="-128"/>
              </a:rPr>
              <a:t>e</a:t>
            </a:r>
            <a:r>
              <a:rPr lang="en-US" sz="4200" spc="-15"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app</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o</a:t>
            </a:r>
            <a:r>
              <a:rPr lang="en-US" sz="4200" spc="4" dirty="0">
                <a:latin typeface="+mj-lt"/>
                <a:ea typeface="Arial Unicode MS" panose="020B0604020202020204" pitchFamily="34" charset="-128"/>
                <a:cs typeface="Arial Unicode MS" panose="020B0604020202020204" pitchFamily="34" charset="-128"/>
              </a:rPr>
              <a:t>v</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d</a:t>
            </a:r>
            <a:r>
              <a:rPr lang="en-US" sz="4200" spc="-26" dirty="0">
                <a:latin typeface="+mj-lt"/>
                <a:ea typeface="Arial Unicode MS" panose="020B0604020202020204" pitchFamily="34" charset="-128"/>
                <a:cs typeface="Arial Unicode MS" panose="020B0604020202020204" pitchFamily="34" charset="-128"/>
              </a:rPr>
              <a:t> line </a:t>
            </a:r>
            <a:r>
              <a:rPr lang="en-US" sz="4200" spc="-4" dirty="0">
                <a:latin typeface="+mj-lt"/>
                <a:ea typeface="Arial Unicode MS" panose="020B0604020202020204" pitchFamily="34" charset="-128"/>
                <a:cs typeface="Arial Unicode MS" panose="020B0604020202020204" pitchFamily="34" charset="-128"/>
              </a:rPr>
              <a:t>it</a:t>
            </a:r>
            <a:r>
              <a:rPr lang="en-US" sz="4200" spc="-8" dirty="0">
                <a:latin typeface="+mj-lt"/>
                <a:ea typeface="Arial Unicode MS" panose="020B0604020202020204" pitchFamily="34" charset="-128"/>
                <a:cs typeface="Arial Unicode MS" panose="020B0604020202020204" pitchFamily="34" charset="-128"/>
              </a:rPr>
              <a:t>ems </a:t>
            </a:r>
            <a:r>
              <a:rPr lang="en-US" sz="4200" spc="-4" dirty="0">
                <a:latin typeface="+mj-lt"/>
                <a:ea typeface="Arial Unicode MS" panose="020B0604020202020204" pitchFamily="34" charset="-128"/>
                <a:cs typeface="Arial Unicode MS" panose="020B0604020202020204" pitchFamily="34" charset="-128"/>
              </a:rPr>
              <a:t>f</a:t>
            </a:r>
            <a:r>
              <a:rPr lang="en-US" sz="4200" spc="-8" dirty="0">
                <a:latin typeface="+mj-lt"/>
                <a:ea typeface="Arial Unicode MS" panose="020B0604020202020204" pitchFamily="34" charset="-128"/>
                <a:cs typeface="Arial Unicode MS" panose="020B0604020202020204" pitchFamily="34" charset="-128"/>
              </a:rPr>
              <a:t>o</a:t>
            </a:r>
            <a:r>
              <a:rPr lang="en-US" sz="4200" dirty="0">
                <a:latin typeface="+mj-lt"/>
                <a:ea typeface="Arial Unicode MS" panose="020B0604020202020204" pitchFamily="34" charset="-128"/>
                <a:cs typeface="Arial Unicode MS" panose="020B0604020202020204" pitchFamily="34" charset="-128"/>
              </a:rPr>
              <a:t>r</a:t>
            </a:r>
            <a:r>
              <a:rPr lang="en-US" sz="4200" spc="-11"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e</a:t>
            </a:r>
            <a:r>
              <a:rPr lang="en-US" sz="4200" spc="4" dirty="0">
                <a:latin typeface="+mj-lt"/>
                <a:ea typeface="Arial Unicode MS" panose="020B0604020202020204" pitchFamily="34" charset="-128"/>
                <a:cs typeface="Arial Unicode MS" panose="020B0604020202020204" pitchFamily="34" charset="-128"/>
              </a:rPr>
              <a:t>x</a:t>
            </a:r>
            <a:r>
              <a:rPr lang="en-US" sz="4200" spc="-8" dirty="0">
                <a:latin typeface="+mj-lt"/>
                <a:ea typeface="Arial Unicode MS" panose="020B0604020202020204" pitchFamily="34" charset="-128"/>
                <a:cs typeface="Arial Unicode MS" panose="020B0604020202020204" pitchFamily="34" charset="-128"/>
              </a:rPr>
              <a:t>pend</a:t>
            </a:r>
            <a:r>
              <a:rPr lang="en-US" sz="4200" spc="-4" dirty="0">
                <a:latin typeface="+mj-lt"/>
                <a:ea typeface="Arial Unicode MS" panose="020B0604020202020204" pitchFamily="34" charset="-128"/>
                <a:cs typeface="Arial Unicode MS" panose="020B0604020202020204" pitchFamily="34" charset="-128"/>
              </a:rPr>
              <a:t>it</a:t>
            </a:r>
            <a:r>
              <a:rPr lang="en-US" sz="4200" spc="-8" dirty="0">
                <a:latin typeface="+mj-lt"/>
                <a:ea typeface="Arial Unicode MS" panose="020B0604020202020204" pitchFamily="34" charset="-128"/>
                <a:cs typeface="Arial Unicode MS" panose="020B0604020202020204" pitchFamily="34" charset="-128"/>
              </a:rPr>
              <a:t>u</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e</a:t>
            </a:r>
            <a:r>
              <a:rPr lang="en-US" sz="4200" dirty="0">
                <a:latin typeface="+mj-lt"/>
                <a:ea typeface="Arial Unicode MS" panose="020B0604020202020204" pitchFamily="34" charset="-128"/>
                <a:cs typeface="Arial Unicode MS" panose="020B0604020202020204" pitchFamily="34" charset="-128"/>
              </a:rPr>
              <a:t>s</a:t>
            </a:r>
            <a:r>
              <a:rPr lang="en-US" sz="4200" spc="-15" dirty="0">
                <a:latin typeface="+mj-lt"/>
                <a:ea typeface="Arial Unicode MS" panose="020B0604020202020204" pitchFamily="34" charset="-128"/>
                <a:cs typeface="Arial Unicode MS" panose="020B0604020202020204" pitchFamily="34" charset="-128"/>
              </a:rPr>
              <a:t> </a:t>
            </a:r>
            <a:r>
              <a:rPr lang="en-US" sz="4200" spc="-8" dirty="0">
                <a:latin typeface="+mj-lt"/>
                <a:ea typeface="Arial Unicode MS" panose="020B0604020202020204" pitchFamily="34" charset="-128"/>
                <a:cs typeface="Arial Unicode MS" panose="020B0604020202020204" pitchFamily="34" charset="-128"/>
              </a:rPr>
              <a:t>mad</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du</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i</a:t>
            </a:r>
            <a:r>
              <a:rPr lang="en-US" sz="4200" spc="-8" dirty="0">
                <a:latin typeface="+mj-lt"/>
                <a:ea typeface="Arial Unicode MS" panose="020B0604020202020204" pitchFamily="34" charset="-128"/>
                <a:cs typeface="Arial Unicode MS" panose="020B0604020202020204" pitchFamily="34" charset="-128"/>
              </a:rPr>
              <a:t>n</a:t>
            </a:r>
            <a:r>
              <a:rPr lang="en-US" sz="4200" dirty="0">
                <a:latin typeface="+mj-lt"/>
                <a:ea typeface="Arial Unicode MS" panose="020B0604020202020204" pitchFamily="34" charset="-128"/>
                <a:cs typeface="Arial Unicode MS" panose="020B0604020202020204" pitchFamily="34" charset="-128"/>
              </a:rPr>
              <a:t>g</a:t>
            </a:r>
            <a:r>
              <a:rPr lang="en-US" sz="4200" spc="-15" dirty="0">
                <a:latin typeface="+mj-lt"/>
                <a:ea typeface="Arial Unicode MS" panose="020B0604020202020204" pitchFamily="34" charset="-128"/>
                <a:cs typeface="Arial Unicode MS" panose="020B0604020202020204" pitchFamily="34" charset="-128"/>
              </a:rPr>
              <a:t> </a:t>
            </a:r>
            <a:r>
              <a:rPr lang="en-US" sz="4200" spc="-4" dirty="0">
                <a:latin typeface="+mj-lt"/>
                <a:ea typeface="Arial Unicode MS" panose="020B0604020202020204" pitchFamily="34" charset="-128"/>
                <a:cs typeface="Arial Unicode MS" panose="020B0604020202020204" pitchFamily="34" charset="-128"/>
              </a:rPr>
              <a:t>t</a:t>
            </a:r>
            <a:r>
              <a:rPr lang="en-US" sz="4200" spc="-8" dirty="0">
                <a:latin typeface="+mj-lt"/>
                <a:ea typeface="Arial Unicode MS" panose="020B0604020202020204" pitchFamily="34" charset="-128"/>
                <a:cs typeface="Arial Unicode MS" panose="020B0604020202020204" pitchFamily="34" charset="-128"/>
              </a:rPr>
              <a:t>h</a:t>
            </a:r>
            <a:r>
              <a:rPr lang="en-US" sz="4200" dirty="0">
                <a:latin typeface="+mj-lt"/>
                <a:ea typeface="Arial Unicode MS" panose="020B0604020202020204" pitchFamily="34" charset="-128"/>
                <a:cs typeface="Arial Unicode MS" panose="020B0604020202020204" pitchFamily="34" charset="-128"/>
              </a:rPr>
              <a:t>e</a:t>
            </a:r>
            <a:r>
              <a:rPr lang="en-US" sz="4200" spc="-8" dirty="0">
                <a:latin typeface="+mj-lt"/>
                <a:ea typeface="Arial Unicode MS" panose="020B0604020202020204" pitchFamily="34" charset="-128"/>
                <a:cs typeface="Arial Unicode MS" panose="020B0604020202020204" pitchFamily="34" charset="-128"/>
              </a:rPr>
              <a:t> (monthly) </a:t>
            </a:r>
            <a:r>
              <a:rPr lang="en-US" sz="4200" dirty="0">
                <a:latin typeface="+mj-lt"/>
                <a:ea typeface="Arial Unicode MS" panose="020B0604020202020204" pitchFamily="34" charset="-128"/>
                <a:cs typeface="Arial Unicode MS" panose="020B0604020202020204" pitchFamily="34" charset="-128"/>
              </a:rPr>
              <a:t>r</a:t>
            </a:r>
            <a:r>
              <a:rPr lang="en-US" sz="4200" spc="-8" dirty="0">
                <a:latin typeface="+mj-lt"/>
                <a:ea typeface="Arial Unicode MS" panose="020B0604020202020204" pitchFamily="34" charset="-128"/>
                <a:cs typeface="Arial Unicode MS" panose="020B0604020202020204" pitchFamily="34" charset="-128"/>
              </a:rPr>
              <a:t>epo</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ti</a:t>
            </a:r>
            <a:r>
              <a:rPr lang="en-US" sz="4200" spc="-15" dirty="0">
                <a:latin typeface="+mj-lt"/>
                <a:ea typeface="Arial Unicode MS" panose="020B0604020202020204" pitchFamily="34" charset="-128"/>
                <a:cs typeface="Arial Unicode MS" panose="020B0604020202020204" pitchFamily="34" charset="-128"/>
              </a:rPr>
              <a:t>n</a:t>
            </a:r>
            <a:r>
              <a:rPr lang="en-US" sz="4200" dirty="0">
                <a:latin typeface="+mj-lt"/>
                <a:ea typeface="Arial Unicode MS" panose="020B0604020202020204" pitchFamily="34" charset="-128"/>
                <a:cs typeface="Arial Unicode MS" panose="020B0604020202020204" pitchFamily="34" charset="-128"/>
              </a:rPr>
              <a:t>g </a:t>
            </a:r>
            <a:r>
              <a:rPr lang="en-US" sz="4200" spc="-8" dirty="0">
                <a:latin typeface="+mj-lt"/>
                <a:ea typeface="Arial Unicode MS" panose="020B0604020202020204" pitchFamily="34" charset="-128"/>
                <a:cs typeface="Arial Unicode MS" panose="020B0604020202020204" pitchFamily="34" charset="-128"/>
              </a:rPr>
              <a:t>pe</a:t>
            </a:r>
            <a:r>
              <a:rPr lang="en-US" sz="4200" dirty="0">
                <a:latin typeface="+mj-lt"/>
                <a:ea typeface="Arial Unicode MS" panose="020B0604020202020204" pitchFamily="34" charset="-128"/>
                <a:cs typeface="Arial Unicode MS" panose="020B0604020202020204" pitchFamily="34" charset="-128"/>
              </a:rPr>
              <a:t>r</a:t>
            </a:r>
            <a:r>
              <a:rPr lang="en-US" sz="4200" spc="-4" dirty="0">
                <a:latin typeface="+mj-lt"/>
                <a:ea typeface="Arial Unicode MS" panose="020B0604020202020204" pitchFamily="34" charset="-128"/>
                <a:cs typeface="Arial Unicode MS" panose="020B0604020202020204" pitchFamily="34" charset="-128"/>
              </a:rPr>
              <a:t>i</a:t>
            </a:r>
            <a:r>
              <a:rPr lang="en-US" sz="4200" spc="-8" dirty="0">
                <a:latin typeface="+mj-lt"/>
                <a:ea typeface="Arial Unicode MS" panose="020B0604020202020204" pitchFamily="34" charset="-128"/>
                <a:cs typeface="Arial Unicode MS" panose="020B0604020202020204" pitchFamily="34" charset="-128"/>
              </a:rPr>
              <a:t>od. </a:t>
            </a:r>
            <a:endParaRPr lang="en-US" sz="4200" dirty="0">
              <a:latin typeface="+mj-lt"/>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panose="05000000000000000000" pitchFamily="2" charset="2"/>
              <a:buChar char="Ø"/>
            </a:pPr>
            <a:endParaRPr lang="en-US" sz="3000" dirty="0">
              <a:latin typeface="+mj-lt"/>
              <a:cs typeface="Arial"/>
            </a:endParaRPr>
          </a:p>
          <a:p>
            <a:endParaRPr lang="en-US" b="1" dirty="0"/>
          </a:p>
        </p:txBody>
      </p:sp>
      <p:sp>
        <p:nvSpPr>
          <p:cNvPr id="3" name="Title 2">
            <a:extLst>
              <a:ext uri="{FF2B5EF4-FFF2-40B4-BE49-F238E27FC236}">
                <a16:creationId xmlns:a16="http://schemas.microsoft.com/office/drawing/2014/main" id="{690D611B-2C3A-4526-8350-35F65BC32F2F}"/>
              </a:ext>
            </a:extLst>
          </p:cNvPr>
          <p:cNvSpPr>
            <a:spLocks noGrp="1"/>
          </p:cNvSpPr>
          <p:nvPr>
            <p:ph type="title"/>
          </p:nvPr>
        </p:nvSpPr>
        <p:spPr/>
        <p:txBody>
          <a:bodyPr anchor="ctr"/>
          <a:lstStyle/>
          <a:p>
            <a:r>
              <a:rPr lang="en-US" b="1" dirty="0"/>
              <a:t>How Do I Get Reimbursed? </a:t>
            </a:r>
          </a:p>
        </p:txBody>
      </p:sp>
      <p:sp>
        <p:nvSpPr>
          <p:cNvPr id="5" name="Slide Number Placeholder 2">
            <a:extLst>
              <a:ext uri="{FF2B5EF4-FFF2-40B4-BE49-F238E27FC236}">
                <a16:creationId xmlns:a16="http://schemas.microsoft.com/office/drawing/2014/main" id="{A66C8A1C-4D54-4B09-86CF-8F7B8EF7D827}"/>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278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0C39C2-C1D9-489B-9F70-BE1726610872}"/>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2B35B1F-1FBF-4E5A-9412-33C5ECFD9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62" y="0"/>
            <a:ext cx="4923038" cy="6221753"/>
          </a:xfrm>
          <a:prstGeom prst="rect">
            <a:avLst/>
          </a:prstGeom>
        </p:spPr>
      </p:pic>
    </p:spTree>
    <p:extLst>
      <p:ext uri="{BB962C8B-B14F-4D97-AF65-F5344CB8AC3E}">
        <p14:creationId xmlns:p14="http://schemas.microsoft.com/office/powerpoint/2010/main" val="2990853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63C3F-F7A1-4BCE-9432-3FB209C82D57}"/>
              </a:ext>
            </a:extLst>
          </p:cNvPr>
          <p:cNvSpPr>
            <a:spLocks noGrp="1"/>
          </p:cNvSpPr>
          <p:nvPr>
            <p:ph type="body" sz="quarter" idx="13"/>
          </p:nvPr>
        </p:nvSpPr>
        <p:spPr>
          <a:xfrm>
            <a:off x="430901" y="1780253"/>
            <a:ext cx="8393463" cy="4087147"/>
          </a:xfrm>
        </p:spPr>
        <p:txBody>
          <a:bodyPr>
            <a:normAutofit fontScale="92500" lnSpcReduction="20000"/>
          </a:bodyPr>
          <a:lstStyle/>
          <a:p>
            <a:pPr marL="9525" indent="0">
              <a:buNone/>
              <a:tabLst>
                <a:tab pos="267176" algn="l"/>
              </a:tabLst>
            </a:pPr>
            <a:r>
              <a:rPr lang="en-US" b="1" spc="-19" dirty="0">
                <a:latin typeface="+mj-lt"/>
                <a:ea typeface="Arial Unicode MS" panose="020B0604020202020204" pitchFamily="34" charset="-128"/>
                <a:cs typeface="Arial" panose="020B0604020202020204" pitchFamily="34" charset="0"/>
              </a:rPr>
              <a:t>E</a:t>
            </a:r>
            <a:r>
              <a:rPr lang="en-US" b="1" spc="-8" dirty="0">
                <a:latin typeface="+mj-lt"/>
                <a:ea typeface="Arial Unicode MS" panose="020B0604020202020204" pitchFamily="34" charset="-128"/>
                <a:cs typeface="Arial" panose="020B0604020202020204" pitchFamily="34" charset="0"/>
              </a:rPr>
              <a:t>xa</a:t>
            </a:r>
            <a:r>
              <a:rPr lang="en-US" b="1" spc="-23" dirty="0">
                <a:latin typeface="+mj-lt"/>
                <a:ea typeface="Arial Unicode MS" panose="020B0604020202020204" pitchFamily="34" charset="-128"/>
                <a:cs typeface="Arial" panose="020B0604020202020204" pitchFamily="34" charset="0"/>
              </a:rPr>
              <a:t>m</a:t>
            </a:r>
            <a:r>
              <a:rPr lang="en-US" b="1" spc="-11" dirty="0">
                <a:latin typeface="+mj-lt"/>
                <a:ea typeface="Arial Unicode MS" panose="020B0604020202020204" pitchFamily="34" charset="-128"/>
                <a:cs typeface="Arial" panose="020B0604020202020204" pitchFamily="34" charset="0"/>
              </a:rPr>
              <a:t>p</a:t>
            </a:r>
            <a:r>
              <a:rPr lang="en-US" b="1" spc="-8" dirty="0">
                <a:latin typeface="+mj-lt"/>
                <a:ea typeface="Arial Unicode MS" panose="020B0604020202020204" pitchFamily="34" charset="-128"/>
                <a:cs typeface="Arial" panose="020B0604020202020204" pitchFamily="34" charset="0"/>
              </a:rPr>
              <a:t>l</a:t>
            </a:r>
            <a:r>
              <a:rPr lang="en-US" b="1" spc="-11" dirty="0">
                <a:latin typeface="+mj-lt"/>
                <a:ea typeface="Arial Unicode MS" panose="020B0604020202020204" pitchFamily="34" charset="-128"/>
                <a:cs typeface="Arial" panose="020B0604020202020204" pitchFamily="34" charset="0"/>
              </a:rPr>
              <a:t>es</a:t>
            </a:r>
            <a:r>
              <a:rPr lang="en-US" b="1" spc="11" dirty="0">
                <a:latin typeface="+mj-lt"/>
                <a:ea typeface="Arial Unicode MS" panose="020B0604020202020204" pitchFamily="34" charset="-128"/>
                <a:cs typeface="Arial" panose="020B0604020202020204" pitchFamily="34" charset="0"/>
              </a:rPr>
              <a:t> </a:t>
            </a:r>
            <a:r>
              <a:rPr lang="en-US" b="1" spc="-11" dirty="0">
                <a:latin typeface="+mj-lt"/>
                <a:ea typeface="Arial Unicode MS" panose="020B0604020202020204" pitchFamily="34" charset="-128"/>
                <a:cs typeface="Arial" panose="020B0604020202020204" pitchFamily="34" charset="0"/>
              </a:rPr>
              <a:t>o</a:t>
            </a:r>
            <a:r>
              <a:rPr lang="en-US" b="1" spc="-8" dirty="0">
                <a:latin typeface="+mj-lt"/>
                <a:ea typeface="Arial Unicode MS" panose="020B0604020202020204" pitchFamily="34" charset="-128"/>
                <a:cs typeface="Arial" panose="020B0604020202020204" pitchFamily="34" charset="0"/>
              </a:rPr>
              <a:t>f </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onsu</a:t>
            </a:r>
            <a:r>
              <a:rPr lang="en-US" b="1" spc="-8" dirty="0">
                <a:latin typeface="+mj-lt"/>
                <a:ea typeface="Arial Unicode MS" panose="020B0604020202020204" pitchFamily="34" charset="-128"/>
                <a:cs typeface="Arial" panose="020B0604020202020204" pitchFamily="34" charset="0"/>
              </a:rPr>
              <a:t>lt</a:t>
            </a:r>
            <a:r>
              <a:rPr lang="en-US" b="1" spc="-11" dirty="0">
                <a:latin typeface="+mj-lt"/>
                <a:ea typeface="Arial Unicode MS" panose="020B0604020202020204" pitchFamily="34" charset="-128"/>
                <a:cs typeface="Arial" panose="020B0604020202020204" pitchFamily="34" charset="0"/>
              </a:rPr>
              <a:t>an</a:t>
            </a:r>
            <a:r>
              <a:rPr lang="en-US" b="1" spc="-8" dirty="0">
                <a:latin typeface="+mj-lt"/>
                <a:ea typeface="Arial Unicode MS" panose="020B0604020202020204" pitchFamily="34" charset="-128"/>
                <a:cs typeface="Arial" panose="020B0604020202020204" pitchFamily="34" charset="0"/>
              </a:rPr>
              <a:t>ts/</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a:t>
            </a:r>
            <a:r>
              <a:rPr lang="en-US" b="1" spc="-8" dirty="0">
                <a:latin typeface="+mj-lt"/>
                <a:ea typeface="Arial Unicode MS" panose="020B0604020202020204" pitchFamily="34" charset="-128"/>
                <a:cs typeface="Arial" panose="020B0604020202020204" pitchFamily="34" charset="0"/>
              </a:rPr>
              <a:t>tractors:</a:t>
            </a:r>
            <a:endParaRPr lang="en-US" b="1" dirty="0">
              <a:latin typeface="+mj-lt"/>
              <a:ea typeface="Arial Unicode MS" panose="020B0604020202020204" pitchFamily="34" charset="-128"/>
              <a:cs typeface="Arial" panose="020B0604020202020204" pitchFamily="34" charset="0"/>
            </a:endParaRPr>
          </a:p>
          <a:p>
            <a:pPr marL="523875" indent="-342900">
              <a:spcBef>
                <a:spcPts val="472"/>
              </a:spcBef>
            </a:pPr>
            <a:r>
              <a:rPr lang="en-US" dirty="0">
                <a:latin typeface="+mj-lt"/>
                <a:ea typeface="Arial Unicode MS" panose="020B0604020202020204" pitchFamily="34" charset="-128"/>
                <a:cs typeface="Arial" panose="020B0604020202020204" pitchFamily="34" charset="0"/>
              </a:rPr>
              <a:t>Counselors</a:t>
            </a:r>
          </a:p>
          <a:p>
            <a:pPr marL="523875" indent="-342900">
              <a:spcBef>
                <a:spcPts val="469"/>
              </a:spcBef>
            </a:pPr>
            <a:r>
              <a:rPr lang="en-US" spc="4" dirty="0">
                <a:latin typeface="+mj-lt"/>
                <a:ea typeface="Arial Unicode MS" panose="020B0604020202020204" pitchFamily="34" charset="-128"/>
                <a:cs typeface="Arial" panose="020B0604020202020204" pitchFamily="34" charset="0"/>
              </a:rPr>
              <a:t>La</a:t>
            </a:r>
            <a:r>
              <a:rPr lang="en-US" dirty="0">
                <a:latin typeface="+mj-lt"/>
                <a:ea typeface="Arial Unicode MS" panose="020B0604020202020204" pitchFamily="34" charset="-128"/>
                <a:cs typeface="Arial" panose="020B0604020202020204" pitchFamily="34" charset="0"/>
              </a:rPr>
              <a:t>w</a:t>
            </a:r>
            <a:r>
              <a:rPr lang="en-US" spc="4" dirty="0">
                <a:latin typeface="+mj-lt"/>
                <a:ea typeface="Arial Unicode MS" panose="020B0604020202020204" pitchFamily="34" charset="-128"/>
                <a:cs typeface="Arial" panose="020B0604020202020204" pitchFamily="34" charset="0"/>
              </a:rPr>
              <a:t>ye</a:t>
            </a:r>
            <a:r>
              <a:rPr lang="en-US" spc="-4" dirty="0">
                <a:latin typeface="+mj-lt"/>
                <a:ea typeface="Arial Unicode MS" panose="020B0604020202020204" pitchFamily="34" charset="-128"/>
                <a:cs typeface="Arial" panose="020B0604020202020204" pitchFamily="34" charset="0"/>
              </a:rPr>
              <a:t>r</a:t>
            </a:r>
            <a:r>
              <a:rPr lang="en-US" dirty="0">
                <a:latin typeface="+mj-lt"/>
                <a:ea typeface="Arial Unicode MS" panose="020B0604020202020204" pitchFamily="34" charset="-128"/>
                <a:cs typeface="Arial" panose="020B0604020202020204" pitchFamily="34" charset="0"/>
              </a:rPr>
              <a:t>s</a:t>
            </a:r>
          </a:p>
          <a:p>
            <a:pPr marL="523875" indent="-342900">
              <a:spcBef>
                <a:spcPts val="469"/>
              </a:spcBef>
            </a:pPr>
            <a:r>
              <a:rPr lang="en-US" dirty="0">
                <a:latin typeface="+mj-lt"/>
                <a:ea typeface="Arial Unicode MS" panose="020B0604020202020204" pitchFamily="34" charset="-128"/>
                <a:cs typeface="Arial" panose="020B0604020202020204" pitchFamily="34" charset="0"/>
              </a:rPr>
              <a:t>S</a:t>
            </a:r>
            <a:r>
              <a:rPr lang="en-US" spc="4" dirty="0">
                <a:latin typeface="+mj-lt"/>
                <a:ea typeface="Arial Unicode MS" panose="020B0604020202020204" pitchFamily="34" charset="-128"/>
                <a:cs typeface="Arial" panose="020B0604020202020204" pitchFamily="34" charset="0"/>
              </a:rPr>
              <a:t>o</a:t>
            </a:r>
            <a:r>
              <a:rPr lang="en-US" spc="-4" dirty="0">
                <a:latin typeface="+mj-lt"/>
                <a:ea typeface="Arial Unicode MS" panose="020B0604020202020204" pitchFamily="34" charset="-128"/>
                <a:cs typeface="Arial" panose="020B0604020202020204" pitchFamily="34" charset="0"/>
              </a:rPr>
              <a:t>ft</a:t>
            </a:r>
            <a:r>
              <a:rPr lang="en-US" dirty="0">
                <a:latin typeface="+mj-lt"/>
                <a:ea typeface="Arial Unicode MS" panose="020B0604020202020204" pitchFamily="34" charset="-128"/>
                <a:cs typeface="Arial" panose="020B0604020202020204" pitchFamily="34" charset="0"/>
              </a:rPr>
              <a:t>w</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e</a:t>
            </a:r>
            <a:r>
              <a:rPr lang="en-US" spc="-4" dirty="0">
                <a:latin typeface="+mj-lt"/>
                <a:ea typeface="Arial Unicode MS" panose="020B0604020202020204" pitchFamily="34" charset="-128"/>
                <a:cs typeface="Arial" panose="020B0604020202020204" pitchFamily="34" charset="0"/>
              </a:rPr>
              <a:t>/</a:t>
            </a:r>
            <a:r>
              <a:rPr lang="en-US" spc="4" dirty="0">
                <a:latin typeface="+mj-lt"/>
                <a:ea typeface="Arial Unicode MS" panose="020B0604020202020204" pitchFamily="34" charset="-128"/>
                <a:cs typeface="Arial" panose="020B0604020202020204" pitchFamily="34" charset="0"/>
              </a:rPr>
              <a:t>ha</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d</a:t>
            </a:r>
            <a:r>
              <a:rPr lang="en-US" dirty="0">
                <a:latin typeface="+mj-lt"/>
                <a:ea typeface="Arial Unicode MS" panose="020B0604020202020204" pitchFamily="34" charset="-128"/>
                <a:cs typeface="Arial" panose="020B0604020202020204" pitchFamily="34" charset="0"/>
              </a:rPr>
              <a:t>w</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r</a:t>
            </a:r>
            <a:r>
              <a:rPr lang="en-US" dirty="0">
                <a:latin typeface="+mj-lt"/>
                <a:ea typeface="Arial Unicode MS" panose="020B0604020202020204" pitchFamily="34" charset="-128"/>
                <a:cs typeface="Arial" panose="020B0604020202020204" pitchFamily="34" charset="0"/>
              </a:rPr>
              <a:t>e</a:t>
            </a:r>
            <a:r>
              <a:rPr lang="en-US" spc="-19" dirty="0">
                <a:latin typeface="+mj-lt"/>
                <a:ea typeface="Arial Unicode MS" panose="020B0604020202020204" pitchFamily="34" charset="-128"/>
                <a:cs typeface="Arial" panose="020B0604020202020204" pitchFamily="34" charset="0"/>
              </a:rPr>
              <a:t> </a:t>
            </a:r>
            <a:r>
              <a:rPr lang="en-US" spc="4" dirty="0">
                <a:latin typeface="+mj-lt"/>
                <a:ea typeface="Arial Unicode MS" panose="020B0604020202020204" pitchFamily="34" charset="-128"/>
                <a:cs typeface="Arial" panose="020B0604020202020204" pitchFamily="34" charset="0"/>
              </a:rPr>
              <a:t>co</a:t>
            </a:r>
            <a:r>
              <a:rPr lang="en-US" dirty="0">
                <a:latin typeface="+mj-lt"/>
                <a:ea typeface="Arial Unicode MS" panose="020B0604020202020204" pitchFamily="34" charset="-128"/>
                <a:cs typeface="Arial" panose="020B0604020202020204" pitchFamily="34" charset="0"/>
              </a:rPr>
              <a:t>m</a:t>
            </a:r>
            <a:r>
              <a:rPr lang="en-US" spc="4" dirty="0">
                <a:latin typeface="+mj-lt"/>
                <a:ea typeface="Arial Unicode MS" panose="020B0604020202020204" pitchFamily="34" charset="-128"/>
                <a:cs typeface="Arial" panose="020B0604020202020204" pitchFamily="34" charset="0"/>
              </a:rPr>
              <a:t>pu</a:t>
            </a:r>
            <a:r>
              <a:rPr lang="en-US" spc="-4" dirty="0">
                <a:latin typeface="+mj-lt"/>
                <a:ea typeface="Arial Unicode MS" panose="020B0604020202020204" pitchFamily="34" charset="-128"/>
                <a:cs typeface="Arial" panose="020B0604020202020204" pitchFamily="34" charset="0"/>
              </a:rPr>
              <a:t>t</a:t>
            </a:r>
            <a:r>
              <a:rPr lang="en-US" spc="4" dirty="0">
                <a:latin typeface="+mj-lt"/>
                <a:ea typeface="Arial Unicode MS" panose="020B0604020202020204" pitchFamily="34" charset="-128"/>
                <a:cs typeface="Arial" panose="020B0604020202020204" pitchFamily="34" charset="0"/>
              </a:rPr>
              <a:t>e</a:t>
            </a:r>
            <a:r>
              <a:rPr lang="en-US" dirty="0">
                <a:latin typeface="+mj-lt"/>
                <a:ea typeface="Arial Unicode MS" panose="020B0604020202020204" pitchFamily="34" charset="-128"/>
                <a:cs typeface="Arial" panose="020B0604020202020204" pitchFamily="34" charset="0"/>
              </a:rPr>
              <a:t>r</a:t>
            </a:r>
            <a:r>
              <a:rPr lang="en-US" spc="-15" dirty="0">
                <a:latin typeface="+mj-lt"/>
                <a:ea typeface="Arial Unicode MS" panose="020B0604020202020204" pitchFamily="34" charset="-128"/>
                <a:cs typeface="Arial" panose="020B0604020202020204" pitchFamily="34" charset="0"/>
              </a:rPr>
              <a:t> </a:t>
            </a:r>
            <a:r>
              <a:rPr lang="en-US" spc="4" dirty="0">
                <a:latin typeface="+mj-lt"/>
                <a:ea typeface="Arial Unicode MS" panose="020B0604020202020204" pitchFamily="34" charset="-128"/>
                <a:cs typeface="Arial" panose="020B0604020202020204" pitchFamily="34" charset="0"/>
              </a:rPr>
              <a:t>eng</a:t>
            </a:r>
            <a:r>
              <a:rPr lang="en-US" spc="-4" dirty="0">
                <a:latin typeface="+mj-lt"/>
                <a:ea typeface="Arial Unicode MS" panose="020B0604020202020204" pitchFamily="34" charset="-128"/>
                <a:cs typeface="Arial" panose="020B0604020202020204" pitchFamily="34" charset="0"/>
              </a:rPr>
              <a:t>i</a:t>
            </a:r>
            <a:r>
              <a:rPr lang="en-US" spc="4" dirty="0">
                <a:latin typeface="+mj-lt"/>
                <a:ea typeface="Arial Unicode MS" panose="020B0604020202020204" pitchFamily="34" charset="-128"/>
                <a:cs typeface="Arial" panose="020B0604020202020204" pitchFamily="34" charset="0"/>
              </a:rPr>
              <a:t>nee</a:t>
            </a:r>
            <a:r>
              <a:rPr lang="en-US" spc="-4" dirty="0">
                <a:latin typeface="+mj-lt"/>
                <a:ea typeface="Arial Unicode MS" panose="020B0604020202020204" pitchFamily="34" charset="-128"/>
                <a:cs typeface="Arial" panose="020B0604020202020204" pitchFamily="34" charset="0"/>
              </a:rPr>
              <a:t>r</a:t>
            </a:r>
            <a:r>
              <a:rPr lang="en-US" dirty="0">
                <a:latin typeface="+mj-lt"/>
                <a:ea typeface="Arial Unicode MS" panose="020B0604020202020204" pitchFamily="34" charset="-128"/>
                <a:cs typeface="Arial" panose="020B0604020202020204" pitchFamily="34" charset="0"/>
              </a:rPr>
              <a:t>s</a:t>
            </a:r>
          </a:p>
          <a:p>
            <a:pPr marL="523875" indent="-342900">
              <a:spcBef>
                <a:spcPts val="469"/>
              </a:spcBef>
            </a:pPr>
            <a:r>
              <a:rPr lang="en-US" spc="4" dirty="0">
                <a:latin typeface="+mj-lt"/>
                <a:ea typeface="Arial Unicode MS" panose="020B0604020202020204" pitchFamily="34" charset="-128"/>
                <a:cs typeface="Arial" panose="020B0604020202020204" pitchFamily="34" charset="0"/>
              </a:rPr>
              <a:t>The</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ap</a:t>
            </a:r>
            <a:r>
              <a:rPr lang="en-US" spc="-4" dirty="0">
                <a:latin typeface="+mj-lt"/>
                <a:ea typeface="Arial Unicode MS" panose="020B0604020202020204" pitchFamily="34" charset="-128"/>
                <a:cs typeface="Arial" panose="020B0604020202020204" pitchFamily="34" charset="0"/>
              </a:rPr>
              <a:t>i</a:t>
            </a:r>
            <a:r>
              <a:rPr lang="en-US" spc="4" dirty="0">
                <a:latin typeface="+mj-lt"/>
                <a:ea typeface="Arial Unicode MS" panose="020B0604020202020204" pitchFamily="34" charset="-128"/>
                <a:cs typeface="Arial" panose="020B0604020202020204" pitchFamily="34" charset="0"/>
              </a:rPr>
              <a:t>s</a:t>
            </a:r>
            <a:r>
              <a:rPr lang="en-US" spc="-4" dirty="0">
                <a:latin typeface="+mj-lt"/>
                <a:ea typeface="Arial Unicode MS" panose="020B0604020202020204" pitchFamily="34" charset="-128"/>
                <a:cs typeface="Arial" panose="020B0604020202020204" pitchFamily="34" charset="0"/>
              </a:rPr>
              <a:t>t</a:t>
            </a:r>
            <a:r>
              <a:rPr lang="en-US" dirty="0">
                <a:latin typeface="+mj-lt"/>
                <a:ea typeface="Arial Unicode MS" panose="020B0604020202020204" pitchFamily="34" charset="-128"/>
                <a:cs typeface="Arial" panose="020B0604020202020204" pitchFamily="34" charset="0"/>
              </a:rPr>
              <a:t>s</a:t>
            </a:r>
          </a:p>
          <a:p>
            <a:pPr marL="523875" indent="-342900">
              <a:spcBef>
                <a:spcPts val="469"/>
              </a:spcBef>
            </a:pPr>
            <a:r>
              <a:rPr lang="en-US" dirty="0">
                <a:latin typeface="+mj-lt"/>
                <a:ea typeface="Arial Unicode MS" panose="020B0604020202020204" pitchFamily="34" charset="-128"/>
                <a:cs typeface="Arial" panose="020B0604020202020204" pitchFamily="34" charset="0"/>
              </a:rPr>
              <a:t>G</a:t>
            </a:r>
            <a:r>
              <a:rPr lang="en-US" spc="-4" dirty="0">
                <a:latin typeface="+mj-lt"/>
                <a:ea typeface="Arial Unicode MS" panose="020B0604020202020204" pitchFamily="34" charset="-128"/>
                <a:cs typeface="Arial" panose="020B0604020202020204" pitchFamily="34" charset="0"/>
              </a:rPr>
              <a:t>r</a:t>
            </a:r>
            <a:r>
              <a:rPr lang="en-US" spc="4" dirty="0">
                <a:latin typeface="+mj-lt"/>
                <a:ea typeface="Arial Unicode MS" panose="020B0604020202020204" pitchFamily="34" charset="-128"/>
                <a:cs typeface="Arial" panose="020B0604020202020204" pitchFamily="34" charset="0"/>
              </a:rPr>
              <a:t>ound</a:t>
            </a:r>
            <a:r>
              <a:rPr lang="en-US" dirty="0">
                <a:latin typeface="+mj-lt"/>
                <a:ea typeface="Arial Unicode MS" panose="020B0604020202020204" pitchFamily="34" charset="-128"/>
                <a:cs typeface="Arial" panose="020B0604020202020204" pitchFamily="34" charset="0"/>
              </a:rPr>
              <a:t>s</a:t>
            </a:r>
            <a:r>
              <a:rPr lang="en-US" spc="-8" dirty="0">
                <a:latin typeface="+mj-lt"/>
                <a:ea typeface="Arial Unicode MS" panose="020B0604020202020204" pitchFamily="34" charset="-128"/>
                <a:cs typeface="Arial" panose="020B0604020202020204" pitchFamily="34" charset="0"/>
              </a:rPr>
              <a:t> </a:t>
            </a:r>
            <a:r>
              <a:rPr lang="en-US" dirty="0">
                <a:latin typeface="+mj-lt"/>
                <a:ea typeface="Arial Unicode MS" panose="020B0604020202020204" pitchFamily="34" charset="-128"/>
                <a:cs typeface="Arial" panose="020B0604020202020204" pitchFamily="34" charset="0"/>
              </a:rPr>
              <a:t>m</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i</a:t>
            </a:r>
            <a:r>
              <a:rPr lang="en-US" spc="4" dirty="0">
                <a:latin typeface="+mj-lt"/>
                <a:ea typeface="Arial Unicode MS" panose="020B0604020202020204" pitchFamily="34" charset="-128"/>
                <a:cs typeface="Arial" panose="020B0604020202020204" pitchFamily="34" charset="0"/>
              </a:rPr>
              <a:t>n</a:t>
            </a:r>
            <a:r>
              <a:rPr lang="en-US" spc="-4" dirty="0">
                <a:latin typeface="+mj-lt"/>
                <a:ea typeface="Arial Unicode MS" panose="020B0604020202020204" pitchFamily="34" charset="-128"/>
                <a:cs typeface="Arial" panose="020B0604020202020204" pitchFamily="34" charset="0"/>
              </a:rPr>
              <a:t>t</a:t>
            </a:r>
            <a:r>
              <a:rPr lang="en-US" spc="4" dirty="0">
                <a:latin typeface="+mj-lt"/>
                <a:ea typeface="Arial Unicode MS" panose="020B0604020202020204" pitchFamily="34" charset="-128"/>
                <a:cs typeface="Arial" panose="020B0604020202020204" pitchFamily="34" charset="0"/>
              </a:rPr>
              <a:t>enanc</a:t>
            </a:r>
            <a:r>
              <a:rPr lang="en-US" dirty="0">
                <a:latin typeface="+mj-lt"/>
                <a:ea typeface="Arial Unicode MS" panose="020B0604020202020204" pitchFamily="34" charset="-128"/>
                <a:cs typeface="Arial" panose="020B0604020202020204" pitchFamily="34" charset="0"/>
              </a:rPr>
              <a:t>e</a:t>
            </a:r>
            <a:r>
              <a:rPr lang="en-US" spc="-19" dirty="0">
                <a:latin typeface="+mj-lt"/>
                <a:ea typeface="Arial Unicode MS" panose="020B0604020202020204" pitchFamily="34" charset="-128"/>
                <a:cs typeface="Arial" panose="020B0604020202020204" pitchFamily="34" charset="0"/>
              </a:rPr>
              <a:t> </a:t>
            </a:r>
            <a:r>
              <a:rPr lang="en-US" spc="4" dirty="0">
                <a:latin typeface="+mj-lt"/>
                <a:ea typeface="Arial Unicode MS" panose="020B0604020202020204" pitchFamily="34" charset="-128"/>
                <a:cs typeface="Arial" panose="020B0604020202020204" pitchFamily="34" charset="0"/>
              </a:rPr>
              <a:t>s</a:t>
            </a:r>
            <a:r>
              <a:rPr lang="en-US" spc="-4" dirty="0">
                <a:latin typeface="+mj-lt"/>
                <a:ea typeface="Arial Unicode MS" panose="020B0604020202020204" pitchFamily="34" charset="-128"/>
                <a:cs typeface="Arial" panose="020B0604020202020204" pitchFamily="34" charset="0"/>
              </a:rPr>
              <a:t>t</a:t>
            </a:r>
            <a:r>
              <a:rPr lang="en-US" spc="4" dirty="0">
                <a:latin typeface="+mj-lt"/>
                <a:ea typeface="Arial Unicode MS" panose="020B0604020202020204" pitchFamily="34" charset="-128"/>
                <a:cs typeface="Arial" panose="020B0604020202020204" pitchFamily="34" charset="0"/>
              </a:rPr>
              <a:t>a</a:t>
            </a:r>
            <a:r>
              <a:rPr lang="en-US" spc="-4" dirty="0">
                <a:latin typeface="+mj-lt"/>
                <a:ea typeface="Arial Unicode MS" panose="020B0604020202020204" pitchFamily="34" charset="-128"/>
                <a:cs typeface="Arial" panose="020B0604020202020204" pitchFamily="34" charset="0"/>
              </a:rPr>
              <a:t>f</a:t>
            </a:r>
            <a:r>
              <a:rPr lang="en-US" dirty="0">
                <a:latin typeface="+mj-lt"/>
                <a:ea typeface="Arial Unicode MS" panose="020B0604020202020204" pitchFamily="34" charset="-128"/>
                <a:cs typeface="Arial" panose="020B0604020202020204" pitchFamily="34" charset="0"/>
              </a:rPr>
              <a:t>f</a:t>
            </a:r>
          </a:p>
          <a:p>
            <a:pPr marL="523875" indent="-342900">
              <a:spcBef>
                <a:spcPts val="469"/>
              </a:spcBef>
            </a:pPr>
            <a:endParaRPr lang="en-US" dirty="0">
              <a:latin typeface="+mj-lt"/>
              <a:ea typeface="Arial Unicode MS" panose="020B0604020202020204" pitchFamily="34" charset="-128"/>
              <a:cs typeface="Arial" panose="020B0604020202020204" pitchFamily="34" charset="0"/>
            </a:endParaRPr>
          </a:p>
          <a:p>
            <a:pPr marL="9525" indent="0">
              <a:spcBef>
                <a:spcPts val="495"/>
              </a:spcBef>
              <a:buNone/>
              <a:tabLst>
                <a:tab pos="267176" algn="l"/>
              </a:tabLst>
            </a:pPr>
            <a:r>
              <a:rPr lang="en-US" b="1" spc="-8" dirty="0">
                <a:latin typeface="+mj-lt"/>
                <a:ea typeface="Arial Unicode MS" panose="020B0604020202020204" pitchFamily="34" charset="-128"/>
                <a:cs typeface="Arial" panose="020B0604020202020204" pitchFamily="34" charset="0"/>
              </a:rPr>
              <a:t>I</a:t>
            </a:r>
            <a:r>
              <a:rPr lang="en-US" b="1" spc="-23" dirty="0">
                <a:latin typeface="+mj-lt"/>
                <a:ea typeface="Arial Unicode MS" panose="020B0604020202020204" pitchFamily="34" charset="-128"/>
                <a:cs typeface="Arial" panose="020B0604020202020204" pitchFamily="34" charset="0"/>
              </a:rPr>
              <a:t>m</a:t>
            </a:r>
            <a:r>
              <a:rPr lang="en-US" b="1" spc="-8" dirty="0">
                <a:latin typeface="+mj-lt"/>
                <a:ea typeface="Arial Unicode MS" panose="020B0604020202020204" pitchFamily="34" charset="-128"/>
                <a:cs typeface="Arial" panose="020B0604020202020204" pitchFamily="34" charset="0"/>
              </a:rPr>
              <a:t>proper</a:t>
            </a:r>
            <a:r>
              <a:rPr lang="en-US" b="1" spc="11" dirty="0">
                <a:latin typeface="+mj-lt"/>
                <a:ea typeface="Arial Unicode MS" panose="020B0604020202020204" pitchFamily="34" charset="-128"/>
                <a:cs typeface="Arial" panose="020B0604020202020204" pitchFamily="34" charset="0"/>
              </a:rPr>
              <a:t> </a:t>
            </a:r>
            <a:r>
              <a:rPr lang="en-US" b="1" spc="-19" dirty="0">
                <a:latin typeface="+mj-lt"/>
                <a:ea typeface="Arial Unicode MS" panose="020B0604020202020204" pitchFamily="34" charset="-128"/>
                <a:cs typeface="Arial" panose="020B0604020202020204" pitchFamily="34" charset="0"/>
              </a:rPr>
              <a:t>E</a:t>
            </a:r>
            <a:r>
              <a:rPr lang="en-US" b="1" spc="-8" dirty="0">
                <a:latin typeface="+mj-lt"/>
                <a:ea typeface="Arial Unicode MS" panose="020B0604020202020204" pitchFamily="34" charset="-128"/>
                <a:cs typeface="Arial" panose="020B0604020202020204" pitchFamily="34" charset="0"/>
              </a:rPr>
              <a:t>xa</a:t>
            </a:r>
            <a:r>
              <a:rPr lang="en-US" b="1" spc="-23" dirty="0">
                <a:latin typeface="+mj-lt"/>
                <a:ea typeface="Arial Unicode MS" panose="020B0604020202020204" pitchFamily="34" charset="-128"/>
                <a:cs typeface="Arial" panose="020B0604020202020204" pitchFamily="34" charset="0"/>
              </a:rPr>
              <a:t>m</a:t>
            </a:r>
            <a:r>
              <a:rPr lang="en-US" b="1" spc="-11" dirty="0">
                <a:latin typeface="+mj-lt"/>
                <a:ea typeface="Arial Unicode MS" panose="020B0604020202020204" pitchFamily="34" charset="-128"/>
                <a:cs typeface="Arial" panose="020B0604020202020204" pitchFamily="34" charset="0"/>
              </a:rPr>
              <a:t>p</a:t>
            </a:r>
            <a:r>
              <a:rPr lang="en-US" b="1" spc="-8" dirty="0">
                <a:latin typeface="+mj-lt"/>
                <a:ea typeface="Arial Unicode MS" panose="020B0604020202020204" pitchFamily="34" charset="-128"/>
                <a:cs typeface="Arial" panose="020B0604020202020204" pitchFamily="34" charset="0"/>
              </a:rPr>
              <a:t>l</a:t>
            </a:r>
            <a:r>
              <a:rPr lang="en-US" b="1" spc="-11" dirty="0">
                <a:latin typeface="+mj-lt"/>
                <a:ea typeface="Arial Unicode MS" panose="020B0604020202020204" pitchFamily="34" charset="-128"/>
                <a:cs typeface="Arial" panose="020B0604020202020204" pitchFamily="34" charset="0"/>
              </a:rPr>
              <a:t>es</a:t>
            </a:r>
            <a:r>
              <a:rPr lang="en-US" b="1" spc="11" dirty="0">
                <a:latin typeface="+mj-lt"/>
                <a:ea typeface="Arial Unicode MS" panose="020B0604020202020204" pitchFamily="34" charset="-128"/>
                <a:cs typeface="Arial" panose="020B0604020202020204" pitchFamily="34" charset="0"/>
              </a:rPr>
              <a:t> </a:t>
            </a:r>
            <a:r>
              <a:rPr lang="en-US" b="1" spc="-11" dirty="0">
                <a:latin typeface="+mj-lt"/>
                <a:ea typeface="Arial Unicode MS" panose="020B0604020202020204" pitchFamily="34" charset="-128"/>
                <a:cs typeface="Arial" panose="020B0604020202020204" pitchFamily="34" charset="0"/>
              </a:rPr>
              <a:t>o</a:t>
            </a:r>
            <a:r>
              <a:rPr lang="en-US" b="1" spc="-8" dirty="0">
                <a:latin typeface="+mj-lt"/>
                <a:ea typeface="Arial Unicode MS" panose="020B0604020202020204" pitchFamily="34" charset="-128"/>
                <a:cs typeface="Arial" panose="020B0604020202020204" pitchFamily="34" charset="0"/>
              </a:rPr>
              <a:t>f </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onsu</a:t>
            </a:r>
            <a:r>
              <a:rPr lang="en-US" b="1" spc="-8" dirty="0">
                <a:latin typeface="+mj-lt"/>
                <a:ea typeface="Arial Unicode MS" panose="020B0604020202020204" pitchFamily="34" charset="-128"/>
                <a:cs typeface="Arial" panose="020B0604020202020204" pitchFamily="34" charset="0"/>
              </a:rPr>
              <a:t>lt</a:t>
            </a:r>
            <a:r>
              <a:rPr lang="en-US" b="1" spc="-11" dirty="0">
                <a:latin typeface="+mj-lt"/>
                <a:ea typeface="Arial Unicode MS" panose="020B0604020202020204" pitchFamily="34" charset="-128"/>
                <a:cs typeface="Arial" panose="020B0604020202020204" pitchFamily="34" charset="0"/>
              </a:rPr>
              <a:t>an</a:t>
            </a:r>
            <a:r>
              <a:rPr lang="en-US" b="1" spc="-8" dirty="0">
                <a:latin typeface="+mj-lt"/>
                <a:ea typeface="Arial Unicode MS" panose="020B0604020202020204" pitchFamily="34" charset="-128"/>
                <a:cs typeface="Arial" panose="020B0604020202020204" pitchFamily="34" charset="0"/>
              </a:rPr>
              <a:t>ts/</a:t>
            </a:r>
            <a:r>
              <a:rPr lang="en-US" b="1" spc="-23" dirty="0">
                <a:latin typeface="+mj-lt"/>
                <a:ea typeface="Arial Unicode MS" panose="020B0604020202020204" pitchFamily="34" charset="-128"/>
                <a:cs typeface="Arial" panose="020B0604020202020204" pitchFamily="34" charset="0"/>
              </a:rPr>
              <a:t>C</a:t>
            </a:r>
            <a:r>
              <a:rPr lang="en-US" b="1" spc="-11" dirty="0">
                <a:latin typeface="+mj-lt"/>
                <a:ea typeface="Arial Unicode MS" panose="020B0604020202020204" pitchFamily="34" charset="-128"/>
                <a:cs typeface="Arial" panose="020B0604020202020204" pitchFamily="34" charset="0"/>
              </a:rPr>
              <a:t>on</a:t>
            </a:r>
            <a:r>
              <a:rPr lang="en-US" b="1" spc="-8" dirty="0">
                <a:latin typeface="+mj-lt"/>
                <a:ea typeface="Arial Unicode MS" panose="020B0604020202020204" pitchFamily="34" charset="-128"/>
                <a:cs typeface="Arial" panose="020B0604020202020204" pitchFamily="34" charset="0"/>
              </a:rPr>
              <a:t>tractors</a:t>
            </a:r>
          </a:p>
          <a:p>
            <a:pPr marL="722757" lvl="1" indent="-457200">
              <a:spcBef>
                <a:spcPts val="495"/>
              </a:spcBef>
              <a:buSzPct val="68000"/>
              <a:buFont typeface="Wingdings 3" panose="05040102010807070707" pitchFamily="18" charset="2"/>
              <a:buChar char="}"/>
              <a:tabLst>
                <a:tab pos="267176" algn="l"/>
              </a:tabLst>
            </a:pPr>
            <a:r>
              <a:rPr lang="en-US" sz="2600" dirty="0">
                <a:latin typeface="+mj-lt"/>
                <a:ea typeface="Arial Unicode MS" panose="020B0604020202020204" pitchFamily="34" charset="-128"/>
                <a:cs typeface="Arial" panose="020B0604020202020204" pitchFamily="34" charset="0"/>
              </a:rPr>
              <a:t>V</a:t>
            </a:r>
            <a:r>
              <a:rPr lang="en-US" sz="2600" spc="4" dirty="0">
                <a:latin typeface="+mj-lt"/>
                <a:ea typeface="Arial Unicode MS" panose="020B0604020202020204" pitchFamily="34" charset="-128"/>
                <a:cs typeface="Arial" panose="020B0604020202020204" pitchFamily="34" charset="0"/>
              </a:rPr>
              <a:t>o</a:t>
            </a:r>
            <a:r>
              <a:rPr lang="en-US" sz="2600" spc="-4" dirty="0">
                <a:latin typeface="+mj-lt"/>
                <a:ea typeface="Arial Unicode MS" panose="020B0604020202020204" pitchFamily="34" charset="-128"/>
                <a:cs typeface="Arial" panose="020B0604020202020204" pitchFamily="34" charset="0"/>
              </a:rPr>
              <a:t>l</a:t>
            </a:r>
            <a:r>
              <a:rPr lang="en-US" sz="2600" spc="4" dirty="0">
                <a:latin typeface="+mj-lt"/>
                <a:ea typeface="Arial Unicode MS" panose="020B0604020202020204" pitchFamily="34" charset="-128"/>
                <a:cs typeface="Arial" panose="020B0604020202020204" pitchFamily="34" charset="0"/>
              </a:rPr>
              <a:t>un</a:t>
            </a:r>
            <a:r>
              <a:rPr lang="en-US" sz="2600" spc="-4" dirty="0">
                <a:latin typeface="+mj-lt"/>
                <a:ea typeface="Arial Unicode MS" panose="020B0604020202020204" pitchFamily="34" charset="-128"/>
                <a:cs typeface="Arial" panose="020B0604020202020204" pitchFamily="34" charset="0"/>
              </a:rPr>
              <a:t>t</a:t>
            </a:r>
            <a:r>
              <a:rPr lang="en-US" sz="2600" spc="4" dirty="0">
                <a:latin typeface="+mj-lt"/>
                <a:ea typeface="Arial Unicode MS" panose="020B0604020202020204" pitchFamily="34" charset="-128"/>
                <a:cs typeface="Arial" panose="020B0604020202020204" pitchFamily="34" charset="0"/>
              </a:rPr>
              <a:t>ee</a:t>
            </a:r>
            <a:r>
              <a:rPr lang="en-US" sz="2600" spc="-4" dirty="0">
                <a:latin typeface="+mj-lt"/>
                <a:ea typeface="Arial Unicode MS" panose="020B0604020202020204" pitchFamily="34" charset="-128"/>
                <a:cs typeface="Arial" panose="020B0604020202020204" pitchFamily="34" charset="0"/>
              </a:rPr>
              <a:t>r</a:t>
            </a:r>
            <a:r>
              <a:rPr lang="en-US" sz="2600" dirty="0">
                <a:latin typeface="+mj-lt"/>
                <a:ea typeface="Arial Unicode MS" panose="020B0604020202020204" pitchFamily="34" charset="-128"/>
                <a:cs typeface="Arial" panose="020B0604020202020204" pitchFamily="34" charset="0"/>
              </a:rPr>
              <a:t>s</a:t>
            </a:r>
          </a:p>
          <a:p>
            <a:pPr marL="722757" lvl="1" indent="-457200">
              <a:spcBef>
                <a:spcPts val="495"/>
              </a:spcBef>
              <a:buSzPct val="68000"/>
              <a:buFont typeface="Wingdings 3" panose="05040102010807070707" pitchFamily="18" charset="2"/>
              <a:buChar char="}"/>
              <a:tabLst>
                <a:tab pos="267176" algn="l"/>
              </a:tabLst>
            </a:pPr>
            <a:r>
              <a:rPr lang="en-US" sz="2600" dirty="0">
                <a:latin typeface="+mj-lt"/>
                <a:ea typeface="Arial Unicode MS" panose="020B0604020202020204" pitchFamily="34" charset="-128"/>
                <a:cs typeface="Arial" panose="020B0604020202020204" pitchFamily="34" charset="0"/>
              </a:rPr>
              <a:t>B</a:t>
            </a:r>
            <a:r>
              <a:rPr lang="en-US" sz="2600" spc="4" dirty="0">
                <a:latin typeface="+mj-lt"/>
                <a:ea typeface="Arial Unicode MS" panose="020B0604020202020204" pitchFamily="34" charset="-128"/>
                <a:cs typeface="Arial" panose="020B0604020202020204" pitchFamily="34" charset="0"/>
              </a:rPr>
              <a:t>oa</a:t>
            </a:r>
            <a:r>
              <a:rPr lang="en-US" sz="2600" spc="-4" dirty="0">
                <a:latin typeface="+mj-lt"/>
                <a:ea typeface="Arial Unicode MS" panose="020B0604020202020204" pitchFamily="34" charset="-128"/>
                <a:cs typeface="Arial" panose="020B0604020202020204" pitchFamily="34" charset="0"/>
              </a:rPr>
              <a:t>r</a:t>
            </a:r>
            <a:r>
              <a:rPr lang="en-US" sz="2600" dirty="0">
                <a:latin typeface="+mj-lt"/>
                <a:ea typeface="Arial Unicode MS" panose="020B0604020202020204" pitchFamily="34" charset="-128"/>
                <a:cs typeface="Arial" panose="020B0604020202020204" pitchFamily="34" charset="0"/>
              </a:rPr>
              <a:t>d M</a:t>
            </a:r>
            <a:r>
              <a:rPr lang="en-US" sz="2600" spc="4" dirty="0">
                <a:latin typeface="+mj-lt"/>
                <a:ea typeface="Arial Unicode MS" panose="020B0604020202020204" pitchFamily="34" charset="-128"/>
                <a:cs typeface="Arial" panose="020B0604020202020204" pitchFamily="34" charset="0"/>
              </a:rPr>
              <a:t>e</a:t>
            </a:r>
            <a:r>
              <a:rPr lang="en-US" sz="2600" dirty="0">
                <a:latin typeface="+mj-lt"/>
                <a:ea typeface="Arial Unicode MS" panose="020B0604020202020204" pitchFamily="34" charset="-128"/>
                <a:cs typeface="Arial" panose="020B0604020202020204" pitchFamily="34" charset="0"/>
              </a:rPr>
              <a:t>m</a:t>
            </a:r>
            <a:r>
              <a:rPr lang="en-US" sz="2600" spc="4" dirty="0">
                <a:latin typeface="+mj-lt"/>
                <a:ea typeface="Arial Unicode MS" panose="020B0604020202020204" pitchFamily="34" charset="-128"/>
                <a:cs typeface="Arial" panose="020B0604020202020204" pitchFamily="34" charset="0"/>
              </a:rPr>
              <a:t>be</a:t>
            </a:r>
            <a:r>
              <a:rPr lang="en-US" sz="2600" spc="-4" dirty="0">
                <a:latin typeface="+mj-lt"/>
                <a:ea typeface="Arial Unicode MS" panose="020B0604020202020204" pitchFamily="34" charset="-128"/>
                <a:cs typeface="Arial" panose="020B0604020202020204" pitchFamily="34" charset="0"/>
              </a:rPr>
              <a:t>r</a:t>
            </a:r>
            <a:r>
              <a:rPr lang="en-US" sz="2600" dirty="0">
                <a:latin typeface="+mj-lt"/>
                <a:ea typeface="Arial Unicode MS" panose="020B0604020202020204" pitchFamily="34" charset="-128"/>
                <a:cs typeface="Arial" panose="020B0604020202020204" pitchFamily="34" charset="0"/>
              </a:rPr>
              <a:t>s</a:t>
            </a:r>
          </a:p>
          <a:p>
            <a:pPr marL="722757" lvl="1" indent="-457200">
              <a:spcBef>
                <a:spcPts val="495"/>
              </a:spcBef>
              <a:buSzPct val="68000"/>
              <a:buFont typeface="Wingdings 3" panose="05040102010807070707" pitchFamily="18" charset="2"/>
              <a:buChar char="}"/>
              <a:tabLst>
                <a:tab pos="267176" algn="l"/>
              </a:tabLst>
            </a:pPr>
            <a:r>
              <a:rPr lang="en-US" sz="2600" dirty="0">
                <a:latin typeface="+mj-lt"/>
                <a:ea typeface="Arial Unicode MS" panose="020B0604020202020204" pitchFamily="34" charset="-128"/>
                <a:cs typeface="Arial" panose="020B0604020202020204" pitchFamily="34" charset="0"/>
              </a:rPr>
              <a:t>Em</a:t>
            </a:r>
            <a:r>
              <a:rPr lang="en-US" sz="2600" spc="4" dirty="0">
                <a:latin typeface="+mj-lt"/>
                <a:ea typeface="Arial Unicode MS" panose="020B0604020202020204" pitchFamily="34" charset="-128"/>
                <a:cs typeface="Arial" panose="020B0604020202020204" pitchFamily="34" charset="0"/>
              </a:rPr>
              <a:t>p</a:t>
            </a:r>
            <a:r>
              <a:rPr lang="en-US" sz="2600" spc="-4" dirty="0">
                <a:latin typeface="+mj-lt"/>
                <a:ea typeface="Arial Unicode MS" panose="020B0604020202020204" pitchFamily="34" charset="-128"/>
                <a:cs typeface="Arial" panose="020B0604020202020204" pitchFamily="34" charset="0"/>
              </a:rPr>
              <a:t>l</a:t>
            </a:r>
            <a:r>
              <a:rPr lang="en-US" sz="2600" spc="4" dirty="0">
                <a:latin typeface="+mj-lt"/>
                <a:ea typeface="Arial Unicode MS" panose="020B0604020202020204" pitchFamily="34" charset="-128"/>
                <a:cs typeface="Arial" panose="020B0604020202020204" pitchFamily="34" charset="0"/>
              </a:rPr>
              <a:t>oyees</a:t>
            </a:r>
            <a:endParaRPr lang="en-US" sz="2600" dirty="0">
              <a:latin typeface="+mj-lt"/>
              <a:ea typeface="Arial Unicode MS" panose="020B0604020202020204" pitchFamily="34" charset="-128"/>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FEADA0A9-7241-4579-A369-54481F7BBFD6}"/>
              </a:ext>
            </a:extLst>
          </p:cNvPr>
          <p:cNvSpPr>
            <a:spLocks noGrp="1"/>
          </p:cNvSpPr>
          <p:nvPr>
            <p:ph type="title"/>
          </p:nvPr>
        </p:nvSpPr>
        <p:spPr/>
        <p:txBody>
          <a:bodyPr anchor="ctr"/>
          <a:lstStyle/>
          <a:p>
            <a:r>
              <a:rPr lang="en-US" b="1" dirty="0"/>
              <a:t>Consultants/Contractors </a:t>
            </a:r>
            <a:endParaRPr lang="en-US" dirty="0"/>
          </a:p>
        </p:txBody>
      </p:sp>
      <p:sp>
        <p:nvSpPr>
          <p:cNvPr id="4" name="Slide Number Placeholder 2">
            <a:extLst>
              <a:ext uri="{FF2B5EF4-FFF2-40B4-BE49-F238E27FC236}">
                <a16:creationId xmlns:a16="http://schemas.microsoft.com/office/drawing/2014/main" id="{564D4BE2-65E6-4E8D-ABA8-DB73367693C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1666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430901" y="1780253"/>
            <a:ext cx="8103499" cy="3248947"/>
          </a:xfrm>
        </p:spPr>
        <p:txBody>
          <a:bodyPr anchor="ctr"/>
          <a:lstStyle/>
          <a:p>
            <a:pPr marL="0" indent="0" algn="ctr">
              <a:buNone/>
            </a:pPr>
            <a:r>
              <a:rPr lang="en-US" sz="3000" b="1" dirty="0"/>
              <a:t>Travel/Training</a:t>
            </a:r>
          </a:p>
          <a:p>
            <a:pPr marL="0" indent="0" algn="ctr">
              <a:buNone/>
            </a:pPr>
            <a:endParaRPr lang="en-US" sz="3000" b="1" dirty="0"/>
          </a:p>
          <a:p>
            <a:pPr marL="0" indent="0" algn="ctr">
              <a:buNone/>
            </a:pPr>
            <a:r>
              <a:rPr lang="en-US" sz="3000" b="1" dirty="0"/>
              <a:t>(Employees/Volunteers only) </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7CC56956-1695-4D73-96F0-D2BAE8E31A2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4490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99410-BA20-4669-B702-A4677F65DB2D}"/>
              </a:ext>
            </a:extLst>
          </p:cNvPr>
          <p:cNvSpPr>
            <a:spLocks noGrp="1"/>
          </p:cNvSpPr>
          <p:nvPr>
            <p:ph type="body" sz="quarter" idx="13"/>
          </p:nvPr>
        </p:nvSpPr>
        <p:spPr>
          <a:xfrm>
            <a:off x="457200" y="1828800"/>
            <a:ext cx="8305801" cy="3840346"/>
          </a:xfrm>
        </p:spPr>
        <p:txBody>
          <a:bodyPr>
            <a:normAutofit fontScale="92500"/>
          </a:bodyPr>
          <a:lstStyle/>
          <a:p>
            <a:pPr marL="352425" indent="-342900">
              <a:tabLst>
                <a:tab pos="267176" algn="l"/>
              </a:tabLst>
            </a:pPr>
            <a:r>
              <a:rPr lang="en-US" dirty="0">
                <a:latin typeface="+mj-lt"/>
                <a:ea typeface="Batang" panose="02030600000101010101" pitchFamily="18" charset="-127"/>
                <a:cs typeface="Arial Unicode MS" panose="020B0604020202020204" pitchFamily="34" charset="-128"/>
              </a:rPr>
              <a:t>C</a:t>
            </a:r>
            <a:r>
              <a:rPr lang="en-US" spc="4" dirty="0">
                <a:latin typeface="+mj-lt"/>
                <a:ea typeface="Batang" panose="02030600000101010101" pitchFamily="18" charset="-127"/>
                <a:cs typeface="Arial Unicode MS" panose="020B0604020202020204" pitchFamily="34" charset="-128"/>
              </a:rPr>
              <a:t>on</a:t>
            </a:r>
            <a:r>
              <a:rPr lang="en-US" spc="-4" dirty="0">
                <a:latin typeface="+mj-lt"/>
                <a:ea typeface="Batang" panose="02030600000101010101" pitchFamily="18" charset="-127"/>
                <a:cs typeface="Arial Unicode MS" panose="020B0604020202020204" pitchFamily="34" charset="-128"/>
              </a:rPr>
              <a:t>f</a:t>
            </a:r>
            <a:r>
              <a:rPr lang="en-US" spc="4" dirty="0">
                <a:latin typeface="+mj-lt"/>
                <a:ea typeface="Batang" panose="02030600000101010101" pitchFamily="18" charset="-127"/>
                <a:cs typeface="Arial Unicode MS" panose="020B0604020202020204" pitchFamily="34" charset="-128"/>
              </a:rPr>
              <a:t>er</a:t>
            </a:r>
            <a:r>
              <a:rPr lang="en-US" spc="-8" dirty="0">
                <a:latin typeface="+mj-lt"/>
                <a:ea typeface="Batang" panose="02030600000101010101" pitchFamily="18" charset="-127"/>
                <a:cs typeface="Arial Unicode MS" panose="020B0604020202020204" pitchFamily="34" charset="-128"/>
              </a:rPr>
              <a:t>e</a:t>
            </a:r>
            <a:r>
              <a:rPr lang="en-US" spc="4" dirty="0">
                <a:latin typeface="+mj-lt"/>
                <a:ea typeface="Batang" panose="02030600000101010101" pitchFamily="18" charset="-127"/>
                <a:cs typeface="Arial Unicode MS" panose="020B0604020202020204" pitchFamily="34" charset="-128"/>
              </a:rPr>
              <a:t>n</a:t>
            </a:r>
            <a:r>
              <a:rPr lang="en-US" dirty="0">
                <a:latin typeface="+mj-lt"/>
                <a:ea typeface="Batang" panose="02030600000101010101" pitchFamily="18" charset="-127"/>
                <a:cs typeface="Arial Unicode MS" panose="020B0604020202020204" pitchFamily="34" charset="-128"/>
              </a:rPr>
              <a:t>ce</a:t>
            </a:r>
            <a:r>
              <a:rPr lang="en-US" spc="-38"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reg</a:t>
            </a:r>
            <a:r>
              <a:rPr lang="en-US" dirty="0">
                <a:latin typeface="+mj-lt"/>
                <a:ea typeface="Batang" panose="02030600000101010101" pitchFamily="18" charset="-127"/>
                <a:cs typeface="Arial Unicode MS" panose="020B0604020202020204" pitchFamily="34" charset="-128"/>
              </a:rPr>
              <a:t>is</a:t>
            </a:r>
            <a:r>
              <a:rPr lang="en-US" spc="-4" dirty="0">
                <a:latin typeface="+mj-lt"/>
                <a:ea typeface="Batang" panose="02030600000101010101" pitchFamily="18" charset="-127"/>
                <a:cs typeface="Arial Unicode MS" panose="020B0604020202020204" pitchFamily="34" charset="-128"/>
              </a:rPr>
              <a:t>t</a:t>
            </a:r>
            <a:r>
              <a:rPr lang="en-US" spc="-8" dirty="0">
                <a:latin typeface="+mj-lt"/>
                <a:ea typeface="Batang" panose="02030600000101010101" pitchFamily="18" charset="-127"/>
                <a:cs typeface="Arial Unicode MS" panose="020B0604020202020204" pitchFamily="34" charset="-128"/>
              </a:rPr>
              <a:t>r</a:t>
            </a:r>
            <a:r>
              <a:rPr lang="en-US" spc="4" dirty="0">
                <a:latin typeface="+mj-lt"/>
                <a:ea typeface="Batang" panose="02030600000101010101" pitchFamily="18" charset="-127"/>
                <a:cs typeface="Arial Unicode MS" panose="020B0604020202020204" pitchFamily="34" charset="-128"/>
              </a:rPr>
              <a:t>a</a:t>
            </a:r>
            <a:r>
              <a:rPr lang="en-US" spc="-4" dirty="0">
                <a:latin typeface="+mj-lt"/>
                <a:ea typeface="Batang" panose="02030600000101010101" pitchFamily="18" charset="-127"/>
                <a:cs typeface="Arial Unicode MS" panose="020B0604020202020204" pitchFamily="34" charset="-128"/>
              </a:rPr>
              <a:t>t</a:t>
            </a:r>
            <a:r>
              <a:rPr lang="en-US" dirty="0">
                <a:latin typeface="+mj-lt"/>
                <a:ea typeface="Batang" panose="02030600000101010101" pitchFamily="18" charset="-127"/>
                <a:cs typeface="Arial Unicode MS" panose="020B0604020202020204" pitchFamily="34" charset="-128"/>
              </a:rPr>
              <a:t>i</a:t>
            </a:r>
            <a:r>
              <a:rPr lang="en-US" spc="-8" dirty="0">
                <a:latin typeface="+mj-lt"/>
                <a:ea typeface="Batang" panose="02030600000101010101" pitchFamily="18" charset="-127"/>
                <a:cs typeface="Arial Unicode MS" panose="020B0604020202020204" pitchFamily="34" charset="-128"/>
              </a:rPr>
              <a:t>on</a:t>
            </a:r>
            <a:endParaRPr lang="en-US" dirty="0">
              <a:latin typeface="+mj-lt"/>
              <a:ea typeface="Batang" panose="02030600000101010101" pitchFamily="18" charset="-127"/>
              <a:cs typeface="Arial Unicode MS" panose="020B0604020202020204" pitchFamily="34" charset="-128"/>
            </a:endParaRPr>
          </a:p>
          <a:p>
            <a:pPr marL="352425" indent="-342900">
              <a:spcBef>
                <a:spcPts val="521"/>
              </a:spcBef>
              <a:tabLst>
                <a:tab pos="267176" algn="l"/>
              </a:tabLst>
            </a:pPr>
            <a:r>
              <a:rPr lang="en-US" dirty="0">
                <a:latin typeface="+mj-lt"/>
                <a:ea typeface="Batang" panose="02030600000101010101" pitchFamily="18" charset="-127"/>
                <a:cs typeface="Arial Unicode MS" panose="020B0604020202020204" pitchFamily="34" charset="-128"/>
              </a:rPr>
              <a:t>C</a:t>
            </a:r>
            <a:r>
              <a:rPr lang="en-US" spc="4" dirty="0">
                <a:latin typeface="+mj-lt"/>
                <a:ea typeface="Batang" panose="02030600000101010101" pitchFamily="18" charset="-127"/>
                <a:cs typeface="Arial Unicode MS" panose="020B0604020202020204" pitchFamily="34" charset="-128"/>
              </a:rPr>
              <a:t>on</a:t>
            </a:r>
            <a:r>
              <a:rPr lang="en-US" spc="-4" dirty="0">
                <a:latin typeface="+mj-lt"/>
                <a:ea typeface="Batang" panose="02030600000101010101" pitchFamily="18" charset="-127"/>
                <a:cs typeface="Arial Unicode MS" panose="020B0604020202020204" pitchFamily="34" charset="-128"/>
              </a:rPr>
              <a:t>f</a:t>
            </a:r>
            <a:r>
              <a:rPr lang="en-US" spc="4" dirty="0">
                <a:latin typeface="+mj-lt"/>
                <a:ea typeface="Batang" panose="02030600000101010101" pitchFamily="18" charset="-127"/>
                <a:cs typeface="Arial Unicode MS" panose="020B0604020202020204" pitchFamily="34" charset="-128"/>
              </a:rPr>
              <a:t>er</a:t>
            </a:r>
            <a:r>
              <a:rPr lang="en-US" spc="-8" dirty="0">
                <a:latin typeface="+mj-lt"/>
                <a:ea typeface="Batang" panose="02030600000101010101" pitchFamily="18" charset="-127"/>
                <a:cs typeface="Arial Unicode MS" panose="020B0604020202020204" pitchFamily="34" charset="-128"/>
              </a:rPr>
              <a:t>e</a:t>
            </a:r>
            <a:r>
              <a:rPr lang="en-US" spc="4" dirty="0">
                <a:latin typeface="+mj-lt"/>
                <a:ea typeface="Batang" panose="02030600000101010101" pitchFamily="18" charset="-127"/>
                <a:cs typeface="Arial Unicode MS" panose="020B0604020202020204" pitchFamily="34" charset="-128"/>
              </a:rPr>
              <a:t>n</a:t>
            </a:r>
            <a:r>
              <a:rPr lang="en-US" dirty="0">
                <a:latin typeface="+mj-lt"/>
                <a:ea typeface="Batang" panose="02030600000101010101" pitchFamily="18" charset="-127"/>
                <a:cs typeface="Arial Unicode MS" panose="020B0604020202020204" pitchFamily="34" charset="-128"/>
              </a:rPr>
              <a:t>ce</a:t>
            </a:r>
            <a:r>
              <a:rPr lang="en-US" spc="-34"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agenda</a:t>
            </a:r>
            <a:endParaRPr lang="en-US" dirty="0">
              <a:latin typeface="+mj-lt"/>
              <a:ea typeface="Batang" panose="02030600000101010101" pitchFamily="18" charset="-127"/>
              <a:cs typeface="Arial Unicode MS" panose="020B0604020202020204" pitchFamily="34" charset="-128"/>
            </a:endParaRPr>
          </a:p>
          <a:p>
            <a:pPr marL="352425" indent="-342900">
              <a:spcBef>
                <a:spcPts val="521"/>
              </a:spcBef>
              <a:tabLst>
                <a:tab pos="267176" algn="l"/>
              </a:tabLst>
            </a:pPr>
            <a:r>
              <a:rPr lang="en-US" dirty="0">
                <a:latin typeface="+mj-lt"/>
                <a:ea typeface="Batang" panose="02030600000101010101" pitchFamily="18" charset="-127"/>
                <a:cs typeface="Arial Unicode MS" panose="020B0604020202020204" pitchFamily="34" charset="-128"/>
              </a:rPr>
              <a:t>H</a:t>
            </a:r>
            <a:r>
              <a:rPr lang="en-US" spc="4" dirty="0">
                <a:latin typeface="+mj-lt"/>
                <a:ea typeface="Batang" panose="02030600000101010101" pitchFamily="18" charset="-127"/>
                <a:cs typeface="Arial Unicode MS" panose="020B0604020202020204" pitchFamily="34" charset="-128"/>
              </a:rPr>
              <a:t>o</a:t>
            </a:r>
            <a:r>
              <a:rPr lang="en-US" spc="-4" dirty="0">
                <a:latin typeface="+mj-lt"/>
                <a:ea typeface="Batang" panose="02030600000101010101" pitchFamily="18" charset="-127"/>
                <a:cs typeface="Arial Unicode MS" panose="020B0604020202020204" pitchFamily="34" charset="-128"/>
              </a:rPr>
              <a:t>t</a:t>
            </a:r>
            <a:r>
              <a:rPr lang="en-US" spc="4" dirty="0">
                <a:latin typeface="+mj-lt"/>
                <a:ea typeface="Batang" panose="02030600000101010101" pitchFamily="18" charset="-127"/>
                <a:cs typeface="Arial Unicode MS" panose="020B0604020202020204" pitchFamily="34" charset="-128"/>
              </a:rPr>
              <a:t>e</a:t>
            </a:r>
            <a:r>
              <a:rPr lang="en-US" dirty="0">
                <a:latin typeface="+mj-lt"/>
                <a:ea typeface="Batang" panose="02030600000101010101" pitchFamily="18" charset="-127"/>
                <a:cs typeface="Arial Unicode MS" panose="020B0604020202020204" pitchFamily="34" charset="-128"/>
              </a:rPr>
              <a:t>l</a:t>
            </a:r>
            <a:r>
              <a:rPr lang="en-US" spc="-19"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A</a:t>
            </a:r>
            <a:r>
              <a:rPr lang="en-US" dirty="0">
                <a:latin typeface="+mj-lt"/>
                <a:ea typeface="Batang" panose="02030600000101010101" pitchFamily="18" charset="-127"/>
                <a:cs typeface="Arial Unicode MS" panose="020B0604020202020204" pitchFamily="34" charset="-128"/>
              </a:rPr>
              <a:t>i</a:t>
            </a:r>
            <a:r>
              <a:rPr lang="en-US" spc="4" dirty="0">
                <a:latin typeface="+mj-lt"/>
                <a:ea typeface="Batang" panose="02030600000101010101" pitchFamily="18" charset="-127"/>
                <a:cs typeface="Arial Unicode MS" panose="020B0604020202020204" pitchFamily="34" charset="-128"/>
              </a:rPr>
              <a:t>r</a:t>
            </a:r>
            <a:r>
              <a:rPr lang="en-US" dirty="0">
                <a:latin typeface="+mj-lt"/>
                <a:ea typeface="Batang" panose="02030600000101010101" pitchFamily="18" charset="-127"/>
                <a:cs typeface="Arial Unicode MS" panose="020B0604020202020204" pitchFamily="34" charset="-128"/>
              </a:rPr>
              <a:t>li</a:t>
            </a:r>
            <a:r>
              <a:rPr lang="en-US" spc="4" dirty="0">
                <a:latin typeface="+mj-lt"/>
                <a:ea typeface="Batang" panose="02030600000101010101" pitchFamily="18" charset="-127"/>
                <a:cs typeface="Arial Unicode MS" panose="020B0604020202020204" pitchFamily="34" charset="-128"/>
              </a:rPr>
              <a:t>n</a:t>
            </a:r>
            <a:r>
              <a:rPr lang="en-US" dirty="0">
                <a:latin typeface="+mj-lt"/>
                <a:ea typeface="Batang" panose="02030600000101010101" pitchFamily="18" charset="-127"/>
                <a:cs typeface="Arial Unicode MS" panose="020B0604020202020204" pitchFamily="34" charset="-128"/>
              </a:rPr>
              <a:t>e, T</a:t>
            </a:r>
            <a:r>
              <a:rPr lang="en-US" spc="4" dirty="0">
                <a:latin typeface="+mj-lt"/>
                <a:ea typeface="Batang" panose="02030600000101010101" pitchFamily="18" charset="-127"/>
                <a:cs typeface="Arial Unicode MS" panose="020B0604020202020204" pitchFamily="34" charset="-128"/>
              </a:rPr>
              <a:t>a</a:t>
            </a:r>
            <a:r>
              <a:rPr lang="en-US" dirty="0">
                <a:latin typeface="+mj-lt"/>
                <a:ea typeface="Batang" panose="02030600000101010101" pitchFamily="18" charset="-127"/>
                <a:cs typeface="Arial Unicode MS" panose="020B0604020202020204" pitchFamily="34" charset="-128"/>
              </a:rPr>
              <a:t>xi, R</a:t>
            </a:r>
            <a:r>
              <a:rPr lang="en-US" spc="4" dirty="0">
                <a:latin typeface="+mj-lt"/>
                <a:ea typeface="Batang" panose="02030600000101010101" pitchFamily="18" charset="-127"/>
                <a:cs typeface="Arial Unicode MS" panose="020B0604020202020204" pitchFamily="34" charset="-128"/>
              </a:rPr>
              <a:t>en</a:t>
            </a:r>
            <a:r>
              <a:rPr lang="en-US" spc="-4" dirty="0">
                <a:latin typeface="+mj-lt"/>
                <a:ea typeface="Batang" panose="02030600000101010101" pitchFamily="18" charset="-127"/>
                <a:cs typeface="Arial Unicode MS" panose="020B0604020202020204" pitchFamily="34" charset="-128"/>
              </a:rPr>
              <a:t>t</a:t>
            </a:r>
            <a:r>
              <a:rPr lang="en-US" spc="4" dirty="0">
                <a:latin typeface="+mj-lt"/>
                <a:ea typeface="Batang" panose="02030600000101010101" pitchFamily="18" charset="-127"/>
                <a:cs typeface="Arial Unicode MS" panose="020B0604020202020204" pitchFamily="34" charset="-128"/>
              </a:rPr>
              <a:t>a</a:t>
            </a:r>
            <a:r>
              <a:rPr lang="en-US" dirty="0">
                <a:latin typeface="+mj-lt"/>
                <a:ea typeface="Batang" panose="02030600000101010101" pitchFamily="18" charset="-127"/>
                <a:cs typeface="Arial Unicode MS" panose="020B0604020202020204" pitchFamily="34" charset="-128"/>
              </a:rPr>
              <a:t>l</a:t>
            </a:r>
            <a:r>
              <a:rPr lang="en-US" spc="-19" dirty="0">
                <a:latin typeface="+mj-lt"/>
                <a:ea typeface="Batang" panose="02030600000101010101" pitchFamily="18" charset="-127"/>
                <a:cs typeface="Arial Unicode MS" panose="020B0604020202020204" pitchFamily="34" charset="-128"/>
              </a:rPr>
              <a:t> </a:t>
            </a:r>
            <a:r>
              <a:rPr lang="en-US" dirty="0">
                <a:latin typeface="+mj-lt"/>
                <a:ea typeface="Batang" panose="02030600000101010101" pitchFamily="18" charset="-127"/>
                <a:cs typeface="Arial Unicode MS" panose="020B0604020202020204" pitchFamily="34" charset="-128"/>
              </a:rPr>
              <a:t>c</a:t>
            </a:r>
            <a:r>
              <a:rPr lang="en-US" spc="4" dirty="0">
                <a:latin typeface="+mj-lt"/>
                <a:ea typeface="Batang" panose="02030600000101010101" pitchFamily="18" charset="-127"/>
                <a:cs typeface="Arial Unicode MS" panose="020B0604020202020204" pitchFamily="34" charset="-128"/>
              </a:rPr>
              <a:t>a</a:t>
            </a:r>
            <a:r>
              <a:rPr lang="en-US" dirty="0">
                <a:latin typeface="+mj-lt"/>
                <a:ea typeface="Batang" panose="02030600000101010101" pitchFamily="18" charset="-127"/>
                <a:cs typeface="Arial Unicode MS" panose="020B0604020202020204" pitchFamily="34" charset="-128"/>
              </a:rPr>
              <a:t>r</a:t>
            </a:r>
            <a:r>
              <a:rPr lang="en-US" spc="-15"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re</a:t>
            </a:r>
            <a:r>
              <a:rPr lang="en-US" dirty="0">
                <a:latin typeface="+mj-lt"/>
                <a:ea typeface="Batang" panose="02030600000101010101" pitchFamily="18" charset="-127"/>
                <a:cs typeface="Arial Unicode MS" panose="020B0604020202020204" pitchFamily="34" charset="-128"/>
              </a:rPr>
              <a:t>c</a:t>
            </a:r>
            <a:r>
              <a:rPr lang="en-US" spc="4" dirty="0">
                <a:latin typeface="+mj-lt"/>
                <a:ea typeface="Batang" panose="02030600000101010101" pitchFamily="18" charset="-127"/>
                <a:cs typeface="Arial Unicode MS" panose="020B0604020202020204" pitchFamily="34" charset="-128"/>
              </a:rPr>
              <a:t>e</a:t>
            </a:r>
            <a:r>
              <a:rPr lang="en-US" dirty="0">
                <a:latin typeface="+mj-lt"/>
                <a:ea typeface="Batang" panose="02030600000101010101" pitchFamily="18" charset="-127"/>
                <a:cs typeface="Arial Unicode MS" panose="020B0604020202020204" pitchFamily="34" charset="-128"/>
              </a:rPr>
              <a:t>i</a:t>
            </a:r>
            <a:r>
              <a:rPr lang="en-US" spc="4" dirty="0">
                <a:latin typeface="+mj-lt"/>
                <a:ea typeface="Batang" panose="02030600000101010101" pitchFamily="18" charset="-127"/>
                <a:cs typeface="Arial Unicode MS" panose="020B0604020202020204" pitchFamily="34" charset="-128"/>
              </a:rPr>
              <a:t>p</a:t>
            </a:r>
            <a:r>
              <a:rPr lang="en-US" spc="-4" dirty="0">
                <a:latin typeface="+mj-lt"/>
                <a:ea typeface="Batang" panose="02030600000101010101" pitchFamily="18" charset="-127"/>
                <a:cs typeface="Arial Unicode MS" panose="020B0604020202020204" pitchFamily="34" charset="-128"/>
              </a:rPr>
              <a:t>t</a:t>
            </a:r>
            <a:r>
              <a:rPr lang="en-US" dirty="0">
                <a:latin typeface="+mj-lt"/>
                <a:ea typeface="Batang" panose="02030600000101010101" pitchFamily="18" charset="-127"/>
                <a:cs typeface="Arial Unicode MS" panose="020B0604020202020204" pitchFamily="34" charset="-128"/>
              </a:rPr>
              <a:t>s</a:t>
            </a:r>
          </a:p>
          <a:p>
            <a:pPr marL="352425" indent="-342900">
              <a:spcBef>
                <a:spcPts val="521"/>
              </a:spcBef>
              <a:tabLst>
                <a:tab pos="267176" algn="l"/>
              </a:tabLst>
            </a:pPr>
            <a:r>
              <a:rPr lang="en-US" spc="4" dirty="0">
                <a:latin typeface="+mj-lt"/>
                <a:ea typeface="Batang" panose="02030600000101010101" pitchFamily="18" charset="-127"/>
                <a:cs typeface="Arial Unicode MS" panose="020B0604020202020204" pitchFamily="34" charset="-128"/>
              </a:rPr>
              <a:t>Mea</a:t>
            </a:r>
            <a:r>
              <a:rPr lang="en-US" dirty="0">
                <a:latin typeface="+mj-lt"/>
                <a:ea typeface="Batang" panose="02030600000101010101" pitchFamily="18" charset="-127"/>
                <a:cs typeface="Arial Unicode MS" panose="020B0604020202020204" pitchFamily="34" charset="-128"/>
              </a:rPr>
              <a:t>ls</a:t>
            </a:r>
            <a:r>
              <a:rPr lang="en-US" spc="-34" dirty="0">
                <a:latin typeface="+mj-lt"/>
                <a:ea typeface="Batang" panose="02030600000101010101" pitchFamily="18" charset="-127"/>
                <a:cs typeface="Arial Unicode MS" panose="020B0604020202020204" pitchFamily="34" charset="-128"/>
              </a:rPr>
              <a:t> &amp; Mileage</a:t>
            </a:r>
            <a:r>
              <a:rPr lang="en-US" dirty="0">
                <a:latin typeface="+mj-lt"/>
                <a:ea typeface="Batang" panose="02030600000101010101" pitchFamily="18" charset="-127"/>
                <a:cs typeface="Arial Unicode MS" panose="020B0604020202020204" pitchFamily="34" charset="-128"/>
              </a:rPr>
              <a:t>–</a:t>
            </a:r>
            <a:r>
              <a:rPr lang="en-US" spc="-8" dirty="0">
                <a:latin typeface="+mj-lt"/>
                <a:ea typeface="Batang" panose="02030600000101010101" pitchFamily="18" charset="-127"/>
                <a:cs typeface="Arial Unicode MS" panose="020B0604020202020204" pitchFamily="34" charset="-128"/>
              </a:rPr>
              <a:t> based on agency’s travel policy, if the agency does not have a policy </a:t>
            </a:r>
            <a:r>
              <a:rPr lang="en-US" spc="-11"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t</a:t>
            </a:r>
            <a:r>
              <a:rPr lang="en-US" spc="4" dirty="0">
                <a:latin typeface="+mj-lt"/>
                <a:ea typeface="Batang" panose="02030600000101010101" pitchFamily="18" charset="-127"/>
                <a:cs typeface="Arial Unicode MS" panose="020B0604020202020204" pitchFamily="34" charset="-128"/>
              </a:rPr>
              <a:t>h</a:t>
            </a:r>
            <a:r>
              <a:rPr lang="en-US" dirty="0">
                <a:latin typeface="+mj-lt"/>
                <a:ea typeface="Batang" panose="02030600000101010101" pitchFamily="18" charset="-127"/>
                <a:cs typeface="Arial Unicode MS" panose="020B0604020202020204" pitchFamily="34" charset="-128"/>
              </a:rPr>
              <a:t>en</a:t>
            </a:r>
            <a:r>
              <a:rPr lang="en-US" spc="-15"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St</a:t>
            </a:r>
            <a:r>
              <a:rPr lang="en-US" spc="4" dirty="0">
                <a:latin typeface="+mj-lt"/>
                <a:ea typeface="Batang" panose="02030600000101010101" pitchFamily="18" charset="-127"/>
                <a:cs typeface="Arial Unicode MS" panose="020B0604020202020204" pitchFamily="34" charset="-128"/>
              </a:rPr>
              <a:t>a</a:t>
            </a:r>
            <a:r>
              <a:rPr lang="en-US" spc="-4" dirty="0">
                <a:latin typeface="+mj-lt"/>
                <a:ea typeface="Batang" panose="02030600000101010101" pitchFamily="18" charset="-127"/>
                <a:cs typeface="Arial Unicode MS" panose="020B0604020202020204" pitchFamily="34" charset="-128"/>
              </a:rPr>
              <a:t>t</a:t>
            </a:r>
            <a:r>
              <a:rPr lang="en-US" dirty="0">
                <a:latin typeface="+mj-lt"/>
                <a:ea typeface="Batang" panose="02030600000101010101" pitchFamily="18" charset="-127"/>
                <a:cs typeface="Arial Unicode MS" panose="020B0604020202020204" pitchFamily="34" charset="-128"/>
              </a:rPr>
              <a:t>e</a:t>
            </a:r>
            <a:r>
              <a:rPr lang="en-US" spc="-15"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pe</a:t>
            </a:r>
            <a:r>
              <a:rPr lang="en-US" dirty="0">
                <a:latin typeface="+mj-lt"/>
                <a:ea typeface="Batang" panose="02030600000101010101" pitchFamily="18" charset="-127"/>
                <a:cs typeface="Arial Unicode MS" panose="020B0604020202020204" pitchFamily="34" charset="-128"/>
              </a:rPr>
              <a:t>r</a:t>
            </a:r>
            <a:r>
              <a:rPr lang="en-US" spc="-15"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d</a:t>
            </a:r>
            <a:r>
              <a:rPr lang="en-US" dirty="0">
                <a:latin typeface="+mj-lt"/>
                <a:ea typeface="Batang" panose="02030600000101010101" pitchFamily="18" charset="-127"/>
                <a:cs typeface="Arial Unicode MS" panose="020B0604020202020204" pitchFamily="34" charset="-128"/>
              </a:rPr>
              <a:t>i</a:t>
            </a:r>
            <a:r>
              <a:rPr lang="en-US" spc="4" dirty="0">
                <a:latin typeface="+mj-lt"/>
                <a:ea typeface="Batang" panose="02030600000101010101" pitchFamily="18" charset="-127"/>
                <a:cs typeface="Arial Unicode MS" panose="020B0604020202020204" pitchFamily="34" charset="-128"/>
              </a:rPr>
              <a:t>e</a:t>
            </a:r>
            <a:r>
              <a:rPr lang="en-US" dirty="0">
                <a:latin typeface="+mj-lt"/>
                <a:ea typeface="Batang" panose="02030600000101010101" pitchFamily="18" charset="-127"/>
                <a:cs typeface="Arial Unicode MS" panose="020B0604020202020204" pitchFamily="34" charset="-128"/>
              </a:rPr>
              <a:t>m</a:t>
            </a:r>
            <a:r>
              <a:rPr lang="en-US" spc="-34"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rates</a:t>
            </a:r>
            <a:endParaRPr lang="en-US" dirty="0">
              <a:latin typeface="+mj-lt"/>
              <a:ea typeface="Batang" panose="02030600000101010101" pitchFamily="18" charset="-127"/>
              <a:cs typeface="Arial Unicode MS" panose="020B0604020202020204" pitchFamily="34" charset="-128"/>
            </a:endParaRPr>
          </a:p>
          <a:p>
            <a:pPr marL="352425" marR="52864" indent="-342900">
              <a:spcBef>
                <a:spcPts val="521"/>
              </a:spcBef>
              <a:tabLst>
                <a:tab pos="267176" algn="l"/>
              </a:tabLst>
            </a:pPr>
            <a:r>
              <a:rPr lang="en-US" spc="-4" dirty="0">
                <a:latin typeface="+mj-lt"/>
                <a:ea typeface="Batang" panose="02030600000101010101" pitchFamily="18" charset="-127"/>
                <a:cs typeface="Arial Unicode MS" panose="020B0604020202020204" pitchFamily="34" charset="-128"/>
              </a:rPr>
              <a:t>E</a:t>
            </a:r>
            <a:r>
              <a:rPr lang="en-US" spc="4" dirty="0">
                <a:latin typeface="+mj-lt"/>
                <a:ea typeface="Batang" panose="02030600000101010101" pitchFamily="18" charset="-127"/>
                <a:cs typeface="Arial Unicode MS" panose="020B0604020202020204" pitchFamily="34" charset="-128"/>
              </a:rPr>
              <a:t>mp</a:t>
            </a:r>
            <a:r>
              <a:rPr lang="en-US" dirty="0">
                <a:latin typeface="+mj-lt"/>
                <a:ea typeface="Batang" panose="02030600000101010101" pitchFamily="18" charset="-127"/>
                <a:cs typeface="Arial Unicode MS" panose="020B0604020202020204" pitchFamily="34" charset="-128"/>
              </a:rPr>
              <a:t>l</a:t>
            </a:r>
            <a:r>
              <a:rPr lang="en-US" spc="4" dirty="0">
                <a:latin typeface="+mj-lt"/>
                <a:ea typeface="Batang" panose="02030600000101010101" pitchFamily="18" charset="-127"/>
                <a:cs typeface="Arial Unicode MS" panose="020B0604020202020204" pitchFamily="34" charset="-128"/>
              </a:rPr>
              <a:t>o</a:t>
            </a:r>
            <a:r>
              <a:rPr lang="en-US" dirty="0">
                <a:latin typeface="+mj-lt"/>
                <a:ea typeface="Batang" panose="02030600000101010101" pitchFamily="18" charset="-127"/>
                <a:cs typeface="Arial Unicode MS" panose="020B0604020202020204" pitchFamily="34" charset="-128"/>
              </a:rPr>
              <a:t>y</a:t>
            </a:r>
            <a:r>
              <a:rPr lang="en-US" spc="4" dirty="0">
                <a:latin typeface="+mj-lt"/>
                <a:ea typeface="Batang" panose="02030600000101010101" pitchFamily="18" charset="-127"/>
                <a:cs typeface="Arial Unicode MS" panose="020B0604020202020204" pitchFamily="34" charset="-128"/>
              </a:rPr>
              <a:t>e</a:t>
            </a:r>
            <a:r>
              <a:rPr lang="en-US" dirty="0">
                <a:latin typeface="+mj-lt"/>
                <a:ea typeface="Batang" panose="02030600000101010101" pitchFamily="18" charset="-127"/>
                <a:cs typeface="Arial Unicode MS" panose="020B0604020202020204" pitchFamily="34" charset="-128"/>
              </a:rPr>
              <a:t>e</a:t>
            </a:r>
            <a:r>
              <a:rPr lang="en-US" spc="-26"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m</a:t>
            </a:r>
            <a:r>
              <a:rPr lang="en-US" dirty="0">
                <a:latin typeface="+mj-lt"/>
                <a:ea typeface="Batang" panose="02030600000101010101" pitchFamily="18" charset="-127"/>
                <a:cs typeface="Arial Unicode MS" panose="020B0604020202020204" pitchFamily="34" charset="-128"/>
              </a:rPr>
              <a:t>il</a:t>
            </a:r>
            <a:r>
              <a:rPr lang="en-US" spc="4" dirty="0">
                <a:latin typeface="+mj-lt"/>
                <a:ea typeface="Batang" panose="02030600000101010101" pitchFamily="18" charset="-127"/>
                <a:cs typeface="Arial Unicode MS" panose="020B0604020202020204" pitchFamily="34" charset="-128"/>
              </a:rPr>
              <a:t>eag</a:t>
            </a:r>
            <a:r>
              <a:rPr lang="en-US" dirty="0">
                <a:latin typeface="+mj-lt"/>
                <a:ea typeface="Batang" panose="02030600000101010101" pitchFamily="18" charset="-127"/>
                <a:cs typeface="Arial Unicode MS" panose="020B0604020202020204" pitchFamily="34" charset="-128"/>
              </a:rPr>
              <a:t>e</a:t>
            </a:r>
            <a:r>
              <a:rPr lang="en-US" spc="-34"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re</a:t>
            </a:r>
            <a:r>
              <a:rPr lang="en-US" dirty="0">
                <a:latin typeface="+mj-lt"/>
                <a:ea typeface="Batang" panose="02030600000101010101" pitchFamily="18" charset="-127"/>
                <a:cs typeface="Arial Unicode MS" panose="020B0604020202020204" pitchFamily="34" charset="-128"/>
              </a:rPr>
              <a:t>i</a:t>
            </a:r>
            <a:r>
              <a:rPr lang="en-US" spc="4" dirty="0">
                <a:latin typeface="+mj-lt"/>
                <a:ea typeface="Batang" panose="02030600000101010101" pitchFamily="18" charset="-127"/>
                <a:cs typeface="Arial Unicode MS" panose="020B0604020202020204" pitchFamily="34" charset="-128"/>
              </a:rPr>
              <a:t>mbu</a:t>
            </a:r>
            <a:r>
              <a:rPr lang="en-US" spc="-8" dirty="0">
                <a:latin typeface="+mj-lt"/>
                <a:ea typeface="Batang" panose="02030600000101010101" pitchFamily="18" charset="-127"/>
                <a:cs typeface="Arial Unicode MS" panose="020B0604020202020204" pitchFamily="34" charset="-128"/>
              </a:rPr>
              <a:t>r</a:t>
            </a:r>
            <a:r>
              <a:rPr lang="en-US" dirty="0">
                <a:latin typeface="+mj-lt"/>
                <a:ea typeface="Batang" panose="02030600000101010101" pitchFamily="18" charset="-127"/>
                <a:cs typeface="Arial Unicode MS" panose="020B0604020202020204" pitchFamily="34" charset="-128"/>
              </a:rPr>
              <a:t>s</a:t>
            </a:r>
            <a:r>
              <a:rPr lang="en-US" spc="-8" dirty="0">
                <a:latin typeface="+mj-lt"/>
                <a:ea typeface="Batang" panose="02030600000101010101" pitchFamily="18" charset="-127"/>
                <a:cs typeface="Arial Unicode MS" panose="020B0604020202020204" pitchFamily="34" charset="-128"/>
              </a:rPr>
              <a:t>em</a:t>
            </a:r>
            <a:r>
              <a:rPr lang="en-US" spc="4" dirty="0">
                <a:latin typeface="+mj-lt"/>
                <a:ea typeface="Batang" panose="02030600000101010101" pitchFamily="18" charset="-127"/>
                <a:cs typeface="Arial Unicode MS" panose="020B0604020202020204" pitchFamily="34" charset="-128"/>
              </a:rPr>
              <a:t>e</a:t>
            </a:r>
            <a:r>
              <a:rPr lang="en-US" spc="-8" dirty="0">
                <a:latin typeface="+mj-lt"/>
                <a:ea typeface="Batang" panose="02030600000101010101" pitchFamily="18" charset="-127"/>
                <a:cs typeface="Arial Unicode MS" panose="020B0604020202020204" pitchFamily="34" charset="-128"/>
              </a:rPr>
              <a:t>n</a:t>
            </a:r>
            <a:r>
              <a:rPr lang="en-US" dirty="0">
                <a:latin typeface="+mj-lt"/>
                <a:ea typeface="Batang" panose="02030600000101010101" pitchFamily="18" charset="-127"/>
                <a:cs typeface="Arial Unicode MS" panose="020B0604020202020204" pitchFamily="34" charset="-128"/>
              </a:rPr>
              <a:t>t</a:t>
            </a:r>
            <a:r>
              <a:rPr lang="en-US" spc="-41" dirty="0">
                <a:latin typeface="+mj-lt"/>
                <a:ea typeface="Batang" panose="02030600000101010101" pitchFamily="18" charset="-127"/>
                <a:cs typeface="Arial Unicode MS" panose="020B0604020202020204" pitchFamily="34" charset="-128"/>
              </a:rPr>
              <a:t> </a:t>
            </a:r>
            <a:r>
              <a:rPr lang="en-US" spc="-4" dirty="0">
                <a:latin typeface="+mj-lt"/>
                <a:ea typeface="Batang" panose="02030600000101010101" pitchFamily="18" charset="-127"/>
                <a:cs typeface="Arial Unicode MS" panose="020B0604020202020204" pitchFamily="34" charset="-128"/>
              </a:rPr>
              <a:t>f</a:t>
            </a:r>
            <a:r>
              <a:rPr lang="en-US" spc="4" dirty="0">
                <a:latin typeface="+mj-lt"/>
                <a:ea typeface="Batang" panose="02030600000101010101" pitchFamily="18" charset="-127"/>
                <a:cs typeface="Arial Unicode MS" panose="020B0604020202020204" pitchFamily="34" charset="-128"/>
              </a:rPr>
              <a:t>orms/logs</a:t>
            </a:r>
          </a:p>
          <a:p>
            <a:pPr marL="352425" marR="52864" indent="-342900">
              <a:spcBef>
                <a:spcPts val="521"/>
              </a:spcBef>
              <a:tabLst>
                <a:tab pos="267176" algn="l"/>
              </a:tabLst>
            </a:pPr>
            <a:r>
              <a:rPr lang="en-US" spc="4" dirty="0">
                <a:latin typeface="+mj-lt"/>
                <a:ea typeface="Batang" panose="02030600000101010101" pitchFamily="18" charset="-127"/>
                <a:cs typeface="Arial Unicode MS" panose="020B0604020202020204" pitchFamily="34" charset="-128"/>
              </a:rPr>
              <a:t>Out of State Travel requires Prior Approval even though it may be approved in the budget. (A budget modification does not provide prior approval)</a:t>
            </a:r>
            <a:endParaRPr lang="en-US" dirty="0">
              <a:latin typeface="+mj-lt"/>
              <a:ea typeface="Batang" panose="02030600000101010101" pitchFamily="18" charset="-127"/>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21FCB3F7-1856-4EE5-B21E-F45BA8838395}"/>
              </a:ext>
            </a:extLst>
          </p:cNvPr>
          <p:cNvSpPr>
            <a:spLocks noGrp="1"/>
          </p:cNvSpPr>
          <p:nvPr>
            <p:ph type="title"/>
          </p:nvPr>
        </p:nvSpPr>
        <p:spPr/>
        <p:txBody>
          <a:bodyPr anchor="ctr"/>
          <a:lstStyle/>
          <a:p>
            <a:r>
              <a:rPr lang="en-US" b="1" dirty="0"/>
              <a:t>Receipts</a:t>
            </a:r>
          </a:p>
        </p:txBody>
      </p:sp>
      <p:sp>
        <p:nvSpPr>
          <p:cNvPr id="4" name="Slide Number Placeholder 2">
            <a:extLst>
              <a:ext uri="{FF2B5EF4-FFF2-40B4-BE49-F238E27FC236}">
                <a16:creationId xmlns:a16="http://schemas.microsoft.com/office/drawing/2014/main" id="{68E5FC22-8E5B-415E-81CB-6352773D79A5}"/>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5700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B743C9DD-2BC5-46ED-885C-C47490CF4384}"/>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DFD79F1-7781-49A7-881D-3B38CBC81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281" y="0"/>
            <a:ext cx="5120719" cy="6194246"/>
          </a:xfrm>
          <a:prstGeom prst="rect">
            <a:avLst/>
          </a:prstGeom>
        </p:spPr>
      </p:pic>
    </p:spTree>
    <p:extLst>
      <p:ext uri="{BB962C8B-B14F-4D97-AF65-F5344CB8AC3E}">
        <p14:creationId xmlns:p14="http://schemas.microsoft.com/office/powerpoint/2010/main" val="3667819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AF5FF621-B4F0-4462-B9D7-080D4B271911}"/>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EA93658-1B2F-454D-9863-52DED9B7B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4783282" cy="6190129"/>
          </a:xfrm>
          <a:prstGeom prst="rect">
            <a:avLst/>
          </a:prstGeom>
        </p:spPr>
      </p:pic>
    </p:spTree>
    <p:extLst>
      <p:ext uri="{BB962C8B-B14F-4D97-AF65-F5344CB8AC3E}">
        <p14:creationId xmlns:p14="http://schemas.microsoft.com/office/powerpoint/2010/main" val="737166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381001" y="1780253"/>
            <a:ext cx="8077199" cy="3020347"/>
          </a:xfrm>
        </p:spPr>
        <p:txBody>
          <a:bodyPr anchor="ctr"/>
          <a:lstStyle/>
          <a:p>
            <a:pPr marL="0" indent="0" algn="ctr">
              <a:buNone/>
            </a:pPr>
            <a:r>
              <a:rPr lang="en-US" sz="3600" b="1" dirty="0"/>
              <a:t>Supplies </a:t>
            </a:r>
          </a:p>
          <a:p>
            <a:pPr marL="0" indent="0" algn="ctr">
              <a:buNone/>
            </a:pPr>
            <a:r>
              <a:rPr lang="en-US" sz="3600" b="1" dirty="0"/>
              <a:t>and </a:t>
            </a:r>
          </a:p>
          <a:p>
            <a:pPr marL="0" indent="0" algn="ctr">
              <a:buNone/>
            </a:pPr>
            <a:r>
              <a:rPr lang="en-US" sz="3600" b="1" dirty="0"/>
              <a:t>Operating Expenses</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p:txBody>
          <a:bodyPr anchor="ctr"/>
          <a:lstStyle/>
          <a:p>
            <a:r>
              <a:rPr lang="en-US" b="1" dirty="0"/>
              <a:t>Supporting Documentation</a:t>
            </a:r>
          </a:p>
        </p:txBody>
      </p:sp>
      <p:sp>
        <p:nvSpPr>
          <p:cNvPr id="4" name="Slide Number Placeholder 2">
            <a:extLst>
              <a:ext uri="{FF2B5EF4-FFF2-40B4-BE49-F238E27FC236}">
                <a16:creationId xmlns:a16="http://schemas.microsoft.com/office/drawing/2014/main" id="{6F41318D-2D94-44D1-B416-CFF2B9BE1C01}"/>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0303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3D064-7916-48B6-B1C4-0BE154959934}"/>
              </a:ext>
            </a:extLst>
          </p:cNvPr>
          <p:cNvSpPr>
            <a:spLocks noGrp="1"/>
          </p:cNvSpPr>
          <p:nvPr>
            <p:ph type="title"/>
          </p:nvPr>
        </p:nvSpPr>
        <p:spPr/>
        <p:txBody>
          <a:bodyPr anchor="ctr">
            <a:normAutofit fontScale="90000"/>
          </a:bodyPr>
          <a:lstStyle/>
          <a:p>
            <a:r>
              <a:rPr lang="en-US" b="1" dirty="0"/>
              <a:t>Supplies and Operating Expenses</a:t>
            </a:r>
          </a:p>
        </p:txBody>
      </p:sp>
      <p:sp>
        <p:nvSpPr>
          <p:cNvPr id="4" name="Content Placeholder 2">
            <a:extLst>
              <a:ext uri="{FF2B5EF4-FFF2-40B4-BE49-F238E27FC236}">
                <a16:creationId xmlns:a16="http://schemas.microsoft.com/office/drawing/2014/main" id="{C56C2493-E9C3-4F56-9BF6-087C7E804EB2}"/>
              </a:ext>
            </a:extLst>
          </p:cNvPr>
          <p:cNvSpPr>
            <a:spLocks noGrp="1"/>
          </p:cNvSpPr>
          <p:nvPr>
            <p:ph type="body" sz="quarter" idx="13"/>
          </p:nvPr>
        </p:nvSpPr>
        <p:spPr>
          <a:xfrm>
            <a:off x="431007" y="1577403"/>
            <a:ext cx="8393906" cy="4442397"/>
          </a:xfrm>
        </p:spPr>
        <p:txBody>
          <a:bodyPr>
            <a:normAutofit/>
          </a:bodyPr>
          <a:lstStyle/>
          <a:p>
            <a:pPr marL="352425" indent="-342900">
              <a:tabLst>
                <a:tab pos="267176" algn="l"/>
              </a:tabLst>
            </a:pPr>
            <a:r>
              <a:rPr lang="en-US" sz="2100" dirty="0">
                <a:cs typeface="Arial"/>
              </a:rPr>
              <a:t>R</a:t>
            </a:r>
            <a:r>
              <a:rPr lang="en-US" sz="2100" spc="-8" dirty="0">
                <a:cs typeface="Arial"/>
              </a:rPr>
              <a:t>e</a:t>
            </a:r>
            <a:r>
              <a:rPr lang="en-US" sz="2100" spc="4" dirty="0">
                <a:cs typeface="Arial"/>
              </a:rPr>
              <a:t>c</a:t>
            </a:r>
            <a:r>
              <a:rPr lang="en-US" sz="2100" spc="-8" dirty="0">
                <a:cs typeface="Arial"/>
              </a:rPr>
              <a:t>e</a:t>
            </a:r>
            <a:r>
              <a:rPr lang="en-US" sz="2100" spc="-4" dirty="0">
                <a:cs typeface="Arial"/>
              </a:rPr>
              <a:t>i</a:t>
            </a:r>
            <a:r>
              <a:rPr lang="en-US" sz="2100" spc="-8" dirty="0">
                <a:cs typeface="Arial"/>
              </a:rPr>
              <a:t>p</a:t>
            </a:r>
            <a:r>
              <a:rPr lang="en-US" sz="2100" spc="-4" dirty="0">
                <a:cs typeface="Arial"/>
              </a:rPr>
              <a:t>t</a:t>
            </a:r>
            <a:r>
              <a:rPr lang="en-US" sz="2100" spc="4" dirty="0">
                <a:cs typeface="Arial"/>
              </a:rPr>
              <a:t>s</a:t>
            </a:r>
            <a:r>
              <a:rPr lang="en-US" sz="2100" dirty="0">
                <a:cs typeface="Arial"/>
              </a:rPr>
              <a:t>,</a:t>
            </a:r>
            <a:r>
              <a:rPr lang="en-US" sz="2100" spc="-23" dirty="0">
                <a:cs typeface="Arial"/>
              </a:rPr>
              <a:t> </a:t>
            </a:r>
            <a:r>
              <a:rPr lang="en-US" sz="2100" dirty="0">
                <a:cs typeface="Arial"/>
              </a:rPr>
              <a:t>r</a:t>
            </a:r>
            <a:r>
              <a:rPr lang="en-US" sz="2100" spc="-8" dirty="0">
                <a:cs typeface="Arial"/>
              </a:rPr>
              <a:t>e</a:t>
            </a:r>
            <a:r>
              <a:rPr lang="en-US" sz="2100" spc="4" dirty="0">
                <a:cs typeface="Arial"/>
              </a:rPr>
              <a:t>c</a:t>
            </a:r>
            <a:r>
              <a:rPr lang="en-US" sz="2100" spc="-8" dirty="0">
                <a:cs typeface="Arial"/>
              </a:rPr>
              <a:t>e</a:t>
            </a:r>
            <a:r>
              <a:rPr lang="en-US" sz="2100" spc="-4" dirty="0">
                <a:cs typeface="Arial"/>
              </a:rPr>
              <a:t>i</a:t>
            </a:r>
            <a:r>
              <a:rPr lang="en-US" sz="2100" spc="-8" dirty="0">
                <a:cs typeface="Arial"/>
              </a:rPr>
              <a:t>p</a:t>
            </a:r>
            <a:r>
              <a:rPr lang="en-US" sz="2100" spc="-4" dirty="0">
                <a:cs typeface="Arial"/>
              </a:rPr>
              <a:t>t</a:t>
            </a:r>
            <a:r>
              <a:rPr lang="en-US" sz="2100" spc="4" dirty="0">
                <a:cs typeface="Arial"/>
              </a:rPr>
              <a:t>s</a:t>
            </a:r>
            <a:r>
              <a:rPr lang="en-US" sz="2100" dirty="0">
                <a:cs typeface="Arial"/>
              </a:rPr>
              <a:t>,</a:t>
            </a:r>
            <a:r>
              <a:rPr lang="en-US" sz="2100" spc="-15" dirty="0">
                <a:cs typeface="Arial"/>
              </a:rPr>
              <a:t> </a:t>
            </a:r>
            <a:r>
              <a:rPr lang="en-US" sz="2100" dirty="0">
                <a:cs typeface="Arial"/>
              </a:rPr>
              <a:t>r</a:t>
            </a:r>
            <a:r>
              <a:rPr lang="en-US" sz="2100" spc="-8" dirty="0">
                <a:cs typeface="Arial"/>
              </a:rPr>
              <a:t>e</a:t>
            </a:r>
            <a:r>
              <a:rPr lang="en-US" sz="2100" spc="4" dirty="0">
                <a:cs typeface="Arial"/>
              </a:rPr>
              <a:t>c</a:t>
            </a:r>
            <a:r>
              <a:rPr lang="en-US" sz="2100" spc="-8" dirty="0">
                <a:cs typeface="Arial"/>
              </a:rPr>
              <a:t>e</a:t>
            </a:r>
            <a:r>
              <a:rPr lang="en-US" sz="2100" spc="-4" dirty="0">
                <a:cs typeface="Arial"/>
              </a:rPr>
              <a:t>i</a:t>
            </a:r>
            <a:r>
              <a:rPr lang="en-US" sz="2100" spc="-8" dirty="0">
                <a:cs typeface="Arial"/>
              </a:rPr>
              <a:t>p</a:t>
            </a:r>
            <a:r>
              <a:rPr lang="en-US" sz="2100" spc="-4" dirty="0">
                <a:cs typeface="Arial"/>
              </a:rPr>
              <a:t>t</a:t>
            </a:r>
            <a:r>
              <a:rPr lang="en-US" sz="2100" dirty="0">
                <a:cs typeface="Arial"/>
              </a:rPr>
              <a:t>s</a:t>
            </a:r>
          </a:p>
          <a:p>
            <a:pPr marL="352425" indent="-342900">
              <a:tabLst>
                <a:tab pos="267176" algn="l"/>
              </a:tabLst>
            </a:pPr>
            <a:endParaRPr lang="en-US" sz="2100" dirty="0">
              <a:cs typeface="Arial"/>
            </a:endParaRPr>
          </a:p>
          <a:p>
            <a:pPr marL="352425" marR="471011" indent="-342900">
              <a:spcBef>
                <a:spcPts val="574"/>
              </a:spcBef>
              <a:tabLst>
                <a:tab pos="267176" algn="l"/>
              </a:tabLst>
            </a:pPr>
            <a:r>
              <a:rPr lang="en-US" sz="2100" spc="-4" dirty="0">
                <a:cs typeface="Arial"/>
              </a:rPr>
              <a:t>V</a:t>
            </a:r>
            <a:r>
              <a:rPr lang="en-US" sz="2100" spc="-8" dirty="0">
                <a:cs typeface="Arial"/>
              </a:rPr>
              <a:t>endo</a:t>
            </a:r>
            <a:r>
              <a:rPr lang="en-US" sz="2100" dirty="0">
                <a:cs typeface="Arial"/>
              </a:rPr>
              <a:t>r</a:t>
            </a:r>
            <a:r>
              <a:rPr lang="en-US" sz="2100" spc="-11" dirty="0">
                <a:cs typeface="Arial"/>
              </a:rPr>
              <a:t> </a:t>
            </a:r>
            <a:r>
              <a:rPr lang="en-US" sz="2100" spc="-4" dirty="0">
                <a:cs typeface="Arial"/>
              </a:rPr>
              <a:t>I</a:t>
            </a:r>
            <a:r>
              <a:rPr lang="en-US" sz="2100" spc="-8" dirty="0">
                <a:cs typeface="Arial"/>
              </a:rPr>
              <a:t>n</a:t>
            </a:r>
            <a:r>
              <a:rPr lang="en-US" sz="2100" spc="4" dirty="0">
                <a:cs typeface="Arial"/>
              </a:rPr>
              <a:t>v</a:t>
            </a:r>
            <a:r>
              <a:rPr lang="en-US" sz="2100" spc="-8" dirty="0">
                <a:cs typeface="Arial"/>
              </a:rPr>
              <a:t>o</a:t>
            </a:r>
            <a:r>
              <a:rPr lang="en-US" sz="2100" spc="-4" dirty="0">
                <a:cs typeface="Arial"/>
              </a:rPr>
              <a:t>i</a:t>
            </a:r>
            <a:r>
              <a:rPr lang="en-US" sz="2100" spc="4" dirty="0">
                <a:cs typeface="Arial"/>
              </a:rPr>
              <a:t>c</a:t>
            </a:r>
            <a:r>
              <a:rPr lang="en-US" sz="2100" spc="-8" dirty="0">
                <a:cs typeface="Arial"/>
              </a:rPr>
              <a:t>e</a:t>
            </a:r>
            <a:r>
              <a:rPr lang="en-US" sz="2100" dirty="0">
                <a:cs typeface="Arial"/>
              </a:rPr>
              <a:t>s</a:t>
            </a:r>
            <a:r>
              <a:rPr lang="en-US" sz="2100" spc="-15" dirty="0">
                <a:cs typeface="Arial"/>
              </a:rPr>
              <a:t> </a:t>
            </a:r>
            <a:r>
              <a:rPr lang="en-US" sz="2100" dirty="0">
                <a:cs typeface="Arial"/>
              </a:rPr>
              <a:t>(</a:t>
            </a:r>
            <a:r>
              <a:rPr lang="en-US" sz="2100" spc="-8" dirty="0">
                <a:cs typeface="Arial"/>
              </a:rPr>
              <a:t>u</a:t>
            </a:r>
            <a:r>
              <a:rPr lang="en-US" sz="2100" spc="-4" dirty="0">
                <a:cs typeface="Arial"/>
              </a:rPr>
              <a:t>tilit</a:t>
            </a:r>
            <a:r>
              <a:rPr lang="en-US" sz="2100" dirty="0">
                <a:cs typeface="Arial"/>
              </a:rPr>
              <a:t>y </a:t>
            </a:r>
            <a:r>
              <a:rPr lang="en-US" sz="2100" spc="-8" dirty="0">
                <a:cs typeface="Arial"/>
              </a:rPr>
              <a:t>b</a:t>
            </a:r>
            <a:r>
              <a:rPr lang="en-US" sz="2100" spc="-4" dirty="0">
                <a:cs typeface="Arial"/>
              </a:rPr>
              <a:t>ill</a:t>
            </a:r>
            <a:r>
              <a:rPr lang="en-US" sz="2100" spc="4" dirty="0">
                <a:cs typeface="Arial"/>
              </a:rPr>
              <a:t>s</a:t>
            </a:r>
            <a:r>
              <a:rPr lang="en-US" sz="2100" dirty="0">
                <a:cs typeface="Arial"/>
              </a:rPr>
              <a:t>,</a:t>
            </a:r>
            <a:r>
              <a:rPr lang="en-US" sz="2100" spc="-8" dirty="0">
                <a:cs typeface="Arial"/>
              </a:rPr>
              <a:t> </a:t>
            </a:r>
            <a:r>
              <a:rPr lang="en-US" sz="2100" spc="-4" dirty="0">
                <a:cs typeface="Arial"/>
              </a:rPr>
              <a:t>i</a:t>
            </a:r>
            <a:r>
              <a:rPr lang="en-US" sz="2100" spc="-8" dirty="0">
                <a:cs typeface="Arial"/>
              </a:rPr>
              <a:t>n</a:t>
            </a:r>
            <a:r>
              <a:rPr lang="en-US" sz="2100" spc="4" dirty="0">
                <a:cs typeface="Arial"/>
              </a:rPr>
              <a:t>v</a:t>
            </a:r>
            <a:r>
              <a:rPr lang="en-US" sz="2100" spc="-8" dirty="0">
                <a:cs typeface="Arial"/>
              </a:rPr>
              <a:t>o</a:t>
            </a:r>
            <a:r>
              <a:rPr lang="en-US" sz="2100" spc="-4" dirty="0">
                <a:cs typeface="Arial"/>
              </a:rPr>
              <a:t>i</a:t>
            </a:r>
            <a:r>
              <a:rPr lang="en-US" sz="2100" spc="4" dirty="0">
                <a:cs typeface="Arial"/>
              </a:rPr>
              <a:t>c</a:t>
            </a:r>
            <a:r>
              <a:rPr lang="en-US" sz="2100" spc="-8" dirty="0">
                <a:cs typeface="Arial"/>
              </a:rPr>
              <a:t>e</a:t>
            </a:r>
            <a:r>
              <a:rPr lang="en-US" sz="2100" spc="4" dirty="0">
                <a:cs typeface="Arial"/>
              </a:rPr>
              <a:t>s</a:t>
            </a:r>
            <a:r>
              <a:rPr lang="en-US" sz="2100" dirty="0">
                <a:cs typeface="Arial"/>
              </a:rPr>
              <a:t>, </a:t>
            </a:r>
            <a:r>
              <a:rPr lang="en-US" sz="2100" spc="-8" dirty="0">
                <a:cs typeface="Arial"/>
              </a:rPr>
              <a:t>p</a:t>
            </a:r>
            <a:r>
              <a:rPr lang="en-US" sz="2100" spc="-4" dirty="0">
                <a:cs typeface="Arial"/>
              </a:rPr>
              <a:t>r</a:t>
            </a:r>
            <a:r>
              <a:rPr lang="en-US" sz="2100" spc="-8" dirty="0">
                <a:cs typeface="Arial"/>
              </a:rPr>
              <a:t>oo</a:t>
            </a:r>
            <a:r>
              <a:rPr lang="en-US" sz="2100" dirty="0">
                <a:cs typeface="Arial"/>
              </a:rPr>
              <a:t>f</a:t>
            </a:r>
            <a:r>
              <a:rPr lang="en-US" sz="2100" spc="-15" dirty="0">
                <a:cs typeface="Arial"/>
              </a:rPr>
              <a:t> </a:t>
            </a:r>
            <a:r>
              <a:rPr lang="en-US" sz="2100" spc="-8" dirty="0">
                <a:cs typeface="Arial"/>
              </a:rPr>
              <a:t>o</a:t>
            </a:r>
            <a:r>
              <a:rPr lang="en-US" sz="2100" dirty="0">
                <a:cs typeface="Arial"/>
              </a:rPr>
              <a:t>f</a:t>
            </a:r>
            <a:r>
              <a:rPr lang="en-US" sz="2100" spc="-4" dirty="0">
                <a:cs typeface="Arial"/>
              </a:rPr>
              <a:t> </a:t>
            </a:r>
            <a:r>
              <a:rPr lang="en-US" sz="2100" spc="-8" dirty="0">
                <a:cs typeface="Arial"/>
              </a:rPr>
              <a:t>pa</a:t>
            </a:r>
            <a:r>
              <a:rPr lang="en-US" sz="2100" spc="4" dirty="0">
                <a:cs typeface="Arial"/>
              </a:rPr>
              <a:t>y</a:t>
            </a:r>
            <a:r>
              <a:rPr lang="en-US" sz="2100" spc="-8" dirty="0">
                <a:cs typeface="Arial"/>
              </a:rPr>
              <a:t>men</a:t>
            </a:r>
            <a:r>
              <a:rPr lang="en-US" sz="2100" spc="-4" dirty="0">
                <a:cs typeface="Arial"/>
              </a:rPr>
              <a:t>t</a:t>
            </a:r>
            <a:r>
              <a:rPr lang="en-US" sz="2100" dirty="0">
                <a:cs typeface="Arial"/>
              </a:rPr>
              <a:t>)</a:t>
            </a:r>
          </a:p>
          <a:p>
            <a:pPr marL="352425" marR="471011" indent="-342900">
              <a:spcBef>
                <a:spcPts val="574"/>
              </a:spcBef>
              <a:tabLst>
                <a:tab pos="267176" algn="l"/>
              </a:tabLst>
            </a:pPr>
            <a:endParaRPr lang="en-US" sz="2100" dirty="0">
              <a:cs typeface="Arial"/>
            </a:endParaRPr>
          </a:p>
          <a:p>
            <a:pPr marL="352425" marR="3810" indent="-342900">
              <a:spcBef>
                <a:spcPts val="578"/>
              </a:spcBef>
              <a:tabLst>
                <a:tab pos="267176" algn="l"/>
              </a:tabLst>
            </a:pPr>
            <a:r>
              <a:rPr lang="en-US" sz="2100" dirty="0">
                <a:cs typeface="Arial"/>
              </a:rPr>
              <a:t>R</a:t>
            </a:r>
            <a:r>
              <a:rPr lang="en-US" sz="2100" spc="-8" dirty="0">
                <a:cs typeface="Arial"/>
              </a:rPr>
              <a:t>en</a:t>
            </a:r>
            <a:r>
              <a:rPr lang="en-US" sz="2100" dirty="0">
                <a:cs typeface="Arial"/>
              </a:rPr>
              <a:t>t</a:t>
            </a:r>
            <a:r>
              <a:rPr lang="en-US" sz="2100" spc="-15" dirty="0">
                <a:cs typeface="Arial"/>
              </a:rPr>
              <a:t> </a:t>
            </a:r>
            <a:r>
              <a:rPr lang="en-US" sz="2100" dirty="0">
                <a:cs typeface="Arial"/>
              </a:rPr>
              <a:t>r</a:t>
            </a:r>
            <a:r>
              <a:rPr lang="en-US" sz="2100" spc="-8" dirty="0">
                <a:cs typeface="Arial"/>
              </a:rPr>
              <a:t>e</a:t>
            </a:r>
            <a:r>
              <a:rPr lang="en-US" sz="2100" spc="4" dirty="0">
                <a:cs typeface="Arial"/>
              </a:rPr>
              <a:t>c</a:t>
            </a:r>
            <a:r>
              <a:rPr lang="en-US" sz="2100" spc="-8" dirty="0">
                <a:cs typeface="Arial"/>
              </a:rPr>
              <a:t>e</a:t>
            </a:r>
            <a:r>
              <a:rPr lang="en-US" sz="2100" spc="-4" dirty="0">
                <a:cs typeface="Arial"/>
              </a:rPr>
              <a:t>i</a:t>
            </a:r>
            <a:r>
              <a:rPr lang="en-US" sz="2100" spc="-8" dirty="0">
                <a:cs typeface="Arial"/>
              </a:rPr>
              <a:t>p</a:t>
            </a:r>
            <a:r>
              <a:rPr lang="en-US" sz="2100" spc="-4" dirty="0">
                <a:cs typeface="Arial"/>
              </a:rPr>
              <a:t>t</a:t>
            </a:r>
            <a:r>
              <a:rPr lang="en-US" sz="2100" dirty="0">
                <a:cs typeface="Arial"/>
              </a:rPr>
              <a:t>s</a:t>
            </a:r>
            <a:r>
              <a:rPr lang="en-US" sz="2100" spc="-8" dirty="0">
                <a:cs typeface="Arial"/>
              </a:rPr>
              <a:t> </a:t>
            </a:r>
            <a:r>
              <a:rPr lang="en-US" sz="2100" dirty="0">
                <a:cs typeface="Arial"/>
              </a:rPr>
              <a:t>(</a:t>
            </a:r>
            <a:r>
              <a:rPr lang="en-US" sz="2100" spc="-8" dirty="0">
                <a:cs typeface="Arial"/>
              </a:rPr>
              <a:t>o</a:t>
            </a:r>
            <a:r>
              <a:rPr lang="en-US" sz="2100" dirty="0">
                <a:cs typeface="Arial"/>
              </a:rPr>
              <a:t>r</a:t>
            </a:r>
            <a:r>
              <a:rPr lang="en-US" sz="2100" spc="-11" dirty="0">
                <a:cs typeface="Arial"/>
              </a:rPr>
              <a:t> </a:t>
            </a:r>
            <a:r>
              <a:rPr lang="en-US" sz="2100" spc="4" dirty="0">
                <a:cs typeface="Arial"/>
              </a:rPr>
              <a:t>c</a:t>
            </a:r>
            <a:r>
              <a:rPr lang="en-US" sz="2100" spc="-8" dirty="0">
                <a:cs typeface="Arial"/>
              </a:rPr>
              <a:t>op</a:t>
            </a:r>
            <a:r>
              <a:rPr lang="en-US" sz="2100" dirty="0">
                <a:cs typeface="Arial"/>
              </a:rPr>
              <a:t>y</a:t>
            </a:r>
            <a:r>
              <a:rPr lang="en-US" sz="2100" spc="-15" dirty="0">
                <a:cs typeface="Arial"/>
              </a:rPr>
              <a:t> </a:t>
            </a:r>
            <a:r>
              <a:rPr lang="en-US" sz="2100" spc="-8" dirty="0">
                <a:cs typeface="Arial"/>
              </a:rPr>
              <a:t>o</a:t>
            </a:r>
            <a:r>
              <a:rPr lang="en-US" sz="2100" dirty="0">
                <a:cs typeface="Arial"/>
              </a:rPr>
              <a:t>f</a:t>
            </a:r>
            <a:r>
              <a:rPr lang="en-US" sz="2100" spc="-4" dirty="0">
                <a:cs typeface="Arial"/>
              </a:rPr>
              <a:t> l</a:t>
            </a:r>
            <a:r>
              <a:rPr lang="en-US" sz="2100" spc="-8" dirty="0">
                <a:cs typeface="Arial"/>
              </a:rPr>
              <a:t>ea</a:t>
            </a:r>
            <a:r>
              <a:rPr lang="en-US" sz="2100" spc="4" dirty="0">
                <a:cs typeface="Arial"/>
              </a:rPr>
              <a:t>s</a:t>
            </a:r>
            <a:r>
              <a:rPr lang="en-US" sz="2100" dirty="0">
                <a:cs typeface="Arial"/>
              </a:rPr>
              <a:t>e</a:t>
            </a:r>
            <a:r>
              <a:rPr lang="en-US" sz="2100" spc="-15" dirty="0">
                <a:cs typeface="Arial"/>
              </a:rPr>
              <a:t> </a:t>
            </a:r>
            <a:r>
              <a:rPr lang="en-US" sz="2100" spc="-8" dirty="0">
                <a:cs typeface="Arial"/>
              </a:rPr>
              <a:t>an</a:t>
            </a:r>
            <a:r>
              <a:rPr lang="en-US" sz="2100" dirty="0">
                <a:cs typeface="Arial"/>
              </a:rPr>
              <a:t>d</a:t>
            </a:r>
            <a:r>
              <a:rPr lang="en-US" sz="2100" spc="-8" dirty="0">
                <a:cs typeface="Arial"/>
              </a:rPr>
              <a:t> p</a:t>
            </a:r>
            <a:r>
              <a:rPr lang="en-US" sz="2100" dirty="0">
                <a:cs typeface="Arial"/>
              </a:rPr>
              <a:t>r</a:t>
            </a:r>
            <a:r>
              <a:rPr lang="en-US" sz="2100" spc="-8" dirty="0">
                <a:cs typeface="Arial"/>
              </a:rPr>
              <a:t>oof o</a:t>
            </a:r>
            <a:r>
              <a:rPr lang="en-US" sz="2100" dirty="0">
                <a:cs typeface="Arial"/>
              </a:rPr>
              <a:t>f</a:t>
            </a:r>
            <a:r>
              <a:rPr lang="en-US" sz="2100" spc="-8" dirty="0">
                <a:cs typeface="Arial"/>
              </a:rPr>
              <a:t> pa</a:t>
            </a:r>
            <a:r>
              <a:rPr lang="en-US" sz="2100" spc="4" dirty="0">
                <a:cs typeface="Arial"/>
              </a:rPr>
              <a:t>y</a:t>
            </a:r>
            <a:r>
              <a:rPr lang="en-US" sz="2100" spc="-8" dirty="0">
                <a:cs typeface="Arial"/>
              </a:rPr>
              <a:t>men</a:t>
            </a:r>
            <a:r>
              <a:rPr lang="en-US" sz="2100" spc="-4" dirty="0">
                <a:cs typeface="Arial"/>
              </a:rPr>
              <a:t>t</a:t>
            </a:r>
            <a:r>
              <a:rPr lang="en-US" sz="2100" dirty="0">
                <a:cs typeface="Arial"/>
              </a:rPr>
              <a:t>)</a:t>
            </a:r>
          </a:p>
          <a:p>
            <a:pPr marL="352425" marR="3810" indent="-342900">
              <a:spcBef>
                <a:spcPts val="578"/>
              </a:spcBef>
              <a:tabLst>
                <a:tab pos="267176" algn="l"/>
              </a:tabLst>
            </a:pPr>
            <a:endParaRPr lang="en-US" sz="2100" dirty="0">
              <a:cs typeface="Arial"/>
            </a:endParaRPr>
          </a:p>
          <a:p>
            <a:pPr marL="352425" marR="67628" indent="-342900">
              <a:spcBef>
                <a:spcPts val="578"/>
              </a:spcBef>
              <a:tabLst>
                <a:tab pos="267176" algn="l"/>
              </a:tabLst>
            </a:pPr>
            <a:r>
              <a:rPr lang="en-US" sz="2100" dirty="0">
                <a:cs typeface="Arial"/>
              </a:rPr>
              <a:t>R</a:t>
            </a:r>
            <a:r>
              <a:rPr lang="en-US" sz="2100" spc="-8" dirty="0">
                <a:cs typeface="Arial"/>
              </a:rPr>
              <a:t>e</a:t>
            </a:r>
            <a:r>
              <a:rPr lang="en-US" sz="2100" spc="4" dirty="0">
                <a:cs typeface="Arial"/>
              </a:rPr>
              <a:t>c</a:t>
            </a:r>
            <a:r>
              <a:rPr lang="en-US" sz="2100" spc="-8" dirty="0">
                <a:cs typeface="Arial"/>
              </a:rPr>
              <a:t>e</a:t>
            </a:r>
            <a:r>
              <a:rPr lang="en-US" sz="2100" spc="-4" dirty="0">
                <a:cs typeface="Arial"/>
              </a:rPr>
              <a:t>i</a:t>
            </a:r>
            <a:r>
              <a:rPr lang="en-US" sz="2100" spc="-8" dirty="0">
                <a:cs typeface="Arial"/>
              </a:rPr>
              <a:t>p</a:t>
            </a:r>
            <a:r>
              <a:rPr lang="en-US" sz="2100" spc="-4" dirty="0">
                <a:cs typeface="Arial"/>
              </a:rPr>
              <a:t>t</a:t>
            </a:r>
            <a:r>
              <a:rPr lang="en-US" sz="2100" spc="4" dirty="0">
                <a:cs typeface="Arial"/>
              </a:rPr>
              <a:t>s</a:t>
            </a:r>
            <a:r>
              <a:rPr lang="en-US" sz="2100" spc="-4" dirty="0">
                <a:cs typeface="Arial"/>
              </a:rPr>
              <a:t>/i</a:t>
            </a:r>
            <a:r>
              <a:rPr lang="en-US" sz="2100" spc="-8" dirty="0">
                <a:cs typeface="Arial"/>
              </a:rPr>
              <a:t>n</a:t>
            </a:r>
            <a:r>
              <a:rPr lang="en-US" sz="2100" spc="4" dirty="0">
                <a:cs typeface="Arial"/>
              </a:rPr>
              <a:t>v</a:t>
            </a:r>
            <a:r>
              <a:rPr lang="en-US" sz="2100" spc="-8" dirty="0">
                <a:cs typeface="Arial"/>
              </a:rPr>
              <a:t>o</a:t>
            </a:r>
            <a:r>
              <a:rPr lang="en-US" sz="2100" spc="-4" dirty="0">
                <a:cs typeface="Arial"/>
              </a:rPr>
              <a:t>i</a:t>
            </a:r>
            <a:r>
              <a:rPr lang="en-US" sz="2100" spc="4" dirty="0">
                <a:cs typeface="Arial"/>
              </a:rPr>
              <a:t>c</a:t>
            </a:r>
            <a:r>
              <a:rPr lang="en-US" sz="2100" spc="-8" dirty="0">
                <a:cs typeface="Arial"/>
              </a:rPr>
              <a:t>e</a:t>
            </a:r>
            <a:r>
              <a:rPr lang="en-US" sz="2100" dirty="0">
                <a:cs typeface="Arial"/>
              </a:rPr>
              <a:t>s</a:t>
            </a:r>
            <a:r>
              <a:rPr lang="en-US" sz="2100" spc="-26" dirty="0">
                <a:cs typeface="Arial"/>
              </a:rPr>
              <a:t> </a:t>
            </a:r>
            <a:r>
              <a:rPr lang="en-US" sz="2100" spc="-8" dirty="0">
                <a:cs typeface="Arial"/>
              </a:rPr>
              <a:t>mu</a:t>
            </a:r>
            <a:r>
              <a:rPr lang="en-US" sz="2100" spc="4" dirty="0">
                <a:cs typeface="Arial"/>
              </a:rPr>
              <a:t>s</a:t>
            </a:r>
            <a:r>
              <a:rPr lang="en-US" sz="2100" dirty="0">
                <a:cs typeface="Arial"/>
              </a:rPr>
              <a:t>t</a:t>
            </a:r>
            <a:r>
              <a:rPr lang="en-US" sz="2100" spc="-15" dirty="0">
                <a:cs typeface="Arial"/>
              </a:rPr>
              <a:t> </a:t>
            </a:r>
            <a:r>
              <a:rPr lang="en-US" sz="2100" spc="4" dirty="0">
                <a:cs typeface="Arial"/>
              </a:rPr>
              <a:t>s</a:t>
            </a:r>
            <a:r>
              <a:rPr lang="en-US" sz="2100" spc="-8" dirty="0">
                <a:cs typeface="Arial"/>
              </a:rPr>
              <a:t>ho</a:t>
            </a:r>
            <a:r>
              <a:rPr lang="en-US" sz="2100" dirty="0">
                <a:cs typeface="Arial"/>
              </a:rPr>
              <a:t>w</a:t>
            </a:r>
            <a:r>
              <a:rPr lang="en-US" sz="2100" spc="-11" dirty="0">
                <a:cs typeface="Arial"/>
              </a:rPr>
              <a:t> </a:t>
            </a:r>
            <a:r>
              <a:rPr lang="en-US" sz="2100" spc="-4" dirty="0">
                <a:cs typeface="Arial"/>
              </a:rPr>
              <a:t>t</a:t>
            </a:r>
            <a:r>
              <a:rPr lang="en-US" sz="2100" spc="-8" dirty="0">
                <a:cs typeface="Arial"/>
              </a:rPr>
              <a:t>h</a:t>
            </a:r>
            <a:r>
              <a:rPr lang="en-US" sz="2100" dirty="0">
                <a:cs typeface="Arial"/>
              </a:rPr>
              <a:t>e</a:t>
            </a:r>
            <a:r>
              <a:rPr lang="en-US" sz="2100" spc="-8" dirty="0">
                <a:cs typeface="Arial"/>
              </a:rPr>
              <a:t> </a:t>
            </a:r>
            <a:r>
              <a:rPr lang="en-US" sz="2100" spc="4" dirty="0">
                <a:cs typeface="Arial"/>
              </a:rPr>
              <a:t>v</a:t>
            </a:r>
            <a:r>
              <a:rPr lang="en-US" sz="2100" spc="-8" dirty="0">
                <a:cs typeface="Arial"/>
              </a:rPr>
              <a:t>endor name</a:t>
            </a:r>
            <a:r>
              <a:rPr lang="en-US" sz="2100" dirty="0">
                <a:cs typeface="Arial"/>
              </a:rPr>
              <a:t>,</a:t>
            </a:r>
            <a:r>
              <a:rPr lang="en-US" sz="2100" spc="-8" dirty="0">
                <a:cs typeface="Arial"/>
              </a:rPr>
              <a:t> da</a:t>
            </a:r>
            <a:r>
              <a:rPr lang="en-US" sz="2100" spc="-4" dirty="0">
                <a:cs typeface="Arial"/>
              </a:rPr>
              <a:t>t</a:t>
            </a:r>
            <a:r>
              <a:rPr lang="en-US" sz="2100" dirty="0">
                <a:cs typeface="Arial"/>
              </a:rPr>
              <a:t>e</a:t>
            </a:r>
            <a:r>
              <a:rPr lang="en-US" sz="2100" spc="-15" dirty="0">
                <a:cs typeface="Arial"/>
              </a:rPr>
              <a:t> </a:t>
            </a:r>
            <a:r>
              <a:rPr lang="en-US" sz="2100" spc="-8" dirty="0">
                <a:cs typeface="Arial"/>
              </a:rPr>
              <a:t>o</a:t>
            </a:r>
            <a:r>
              <a:rPr lang="en-US" sz="2100" dirty="0">
                <a:cs typeface="Arial"/>
              </a:rPr>
              <a:t>f</a:t>
            </a:r>
            <a:r>
              <a:rPr lang="en-US" sz="2100" spc="-4" dirty="0">
                <a:cs typeface="Arial"/>
              </a:rPr>
              <a:t> </a:t>
            </a:r>
            <a:r>
              <a:rPr lang="en-US" sz="2100" spc="4" dirty="0">
                <a:cs typeface="Arial"/>
              </a:rPr>
              <a:t>s</a:t>
            </a:r>
            <a:r>
              <a:rPr lang="en-US" sz="2100" spc="-8" dirty="0">
                <a:cs typeface="Arial"/>
              </a:rPr>
              <a:t>e</a:t>
            </a:r>
            <a:r>
              <a:rPr lang="en-US" sz="2100" dirty="0">
                <a:cs typeface="Arial"/>
              </a:rPr>
              <a:t>r</a:t>
            </a:r>
            <a:r>
              <a:rPr lang="en-US" sz="2100" spc="4" dirty="0">
                <a:cs typeface="Arial"/>
              </a:rPr>
              <a:t>v</a:t>
            </a:r>
            <a:r>
              <a:rPr lang="en-US" sz="2100" spc="-4" dirty="0">
                <a:cs typeface="Arial"/>
              </a:rPr>
              <a:t>i</a:t>
            </a:r>
            <a:r>
              <a:rPr lang="en-US" sz="2100" spc="4" dirty="0">
                <a:cs typeface="Arial"/>
              </a:rPr>
              <a:t>c</a:t>
            </a:r>
            <a:r>
              <a:rPr lang="en-US" sz="2100" spc="-8" dirty="0">
                <a:cs typeface="Arial"/>
              </a:rPr>
              <a:t>e</a:t>
            </a:r>
            <a:r>
              <a:rPr lang="en-US" sz="2100" spc="-4" dirty="0">
                <a:cs typeface="Arial"/>
              </a:rPr>
              <a:t>/</a:t>
            </a:r>
            <a:r>
              <a:rPr lang="en-US" sz="2100" spc="-8" dirty="0">
                <a:cs typeface="Arial"/>
              </a:rPr>
              <a:t>pu</a:t>
            </a:r>
            <a:r>
              <a:rPr lang="en-US" sz="2100" dirty="0">
                <a:cs typeface="Arial"/>
              </a:rPr>
              <a:t>r</a:t>
            </a:r>
            <a:r>
              <a:rPr lang="en-US" sz="2100" spc="-8" dirty="0">
                <a:cs typeface="Arial"/>
              </a:rPr>
              <a:t>cha</a:t>
            </a:r>
            <a:r>
              <a:rPr lang="en-US" sz="2100" spc="4" dirty="0">
                <a:cs typeface="Arial"/>
              </a:rPr>
              <a:t>s</a:t>
            </a:r>
            <a:r>
              <a:rPr lang="en-US" sz="2100" spc="-8" dirty="0">
                <a:cs typeface="Arial"/>
              </a:rPr>
              <a:t>e</a:t>
            </a:r>
            <a:r>
              <a:rPr lang="en-US" sz="2100" dirty="0">
                <a:cs typeface="Arial"/>
              </a:rPr>
              <a:t>,</a:t>
            </a:r>
            <a:r>
              <a:rPr lang="en-US" sz="2100" spc="-41" dirty="0">
                <a:cs typeface="Arial"/>
              </a:rPr>
              <a:t> </a:t>
            </a:r>
            <a:r>
              <a:rPr lang="en-US" sz="2100" spc="-8" dirty="0">
                <a:cs typeface="Arial"/>
              </a:rPr>
              <a:t>amount due</a:t>
            </a:r>
            <a:r>
              <a:rPr lang="en-US" sz="2100" dirty="0">
                <a:cs typeface="Arial"/>
              </a:rPr>
              <a:t>,</a:t>
            </a:r>
            <a:r>
              <a:rPr lang="en-US" sz="2100" spc="-4" dirty="0">
                <a:cs typeface="Arial"/>
              </a:rPr>
              <a:t> </a:t>
            </a:r>
            <a:r>
              <a:rPr lang="en-US" sz="2100" spc="-8" dirty="0">
                <a:cs typeface="Arial"/>
              </a:rPr>
              <a:t>an</a:t>
            </a:r>
            <a:r>
              <a:rPr lang="en-US" sz="2100" dirty="0">
                <a:cs typeface="Arial"/>
              </a:rPr>
              <a:t>d</a:t>
            </a:r>
            <a:r>
              <a:rPr lang="en-US" sz="2100" spc="-15" dirty="0">
                <a:cs typeface="Arial"/>
              </a:rPr>
              <a:t> </a:t>
            </a:r>
            <a:r>
              <a:rPr lang="en-US" sz="2100" spc="-4" dirty="0">
                <a:cs typeface="Arial"/>
              </a:rPr>
              <a:t>li</a:t>
            </a:r>
            <a:r>
              <a:rPr lang="en-US" sz="2100" spc="4" dirty="0">
                <a:cs typeface="Arial"/>
              </a:rPr>
              <a:t>s</a:t>
            </a:r>
            <a:r>
              <a:rPr lang="en-US" sz="2100" dirty="0">
                <a:cs typeface="Arial"/>
              </a:rPr>
              <a:t>t</a:t>
            </a:r>
            <a:r>
              <a:rPr lang="en-US" sz="2100" spc="-4" dirty="0">
                <a:cs typeface="Arial"/>
              </a:rPr>
              <a:t> </a:t>
            </a:r>
            <a:r>
              <a:rPr lang="en-US" sz="2100" dirty="0">
                <a:cs typeface="Arial"/>
              </a:rPr>
              <a:t>w</a:t>
            </a:r>
            <a:r>
              <a:rPr lang="en-US" sz="2100" spc="-8" dirty="0">
                <a:cs typeface="Arial"/>
              </a:rPr>
              <a:t>ha</a:t>
            </a:r>
            <a:r>
              <a:rPr lang="en-US" sz="2100" dirty="0">
                <a:cs typeface="Arial"/>
              </a:rPr>
              <a:t>t</a:t>
            </a:r>
            <a:r>
              <a:rPr lang="en-US" sz="2100" spc="-4" dirty="0">
                <a:cs typeface="Arial"/>
              </a:rPr>
              <a:t> </a:t>
            </a:r>
            <a:r>
              <a:rPr lang="en-US" sz="2100" spc="4" dirty="0">
                <a:cs typeface="Arial"/>
              </a:rPr>
              <a:t>s</a:t>
            </a:r>
            <a:r>
              <a:rPr lang="en-US" sz="2100" spc="-8" dirty="0">
                <a:cs typeface="Arial"/>
              </a:rPr>
              <a:t>e</a:t>
            </a:r>
            <a:r>
              <a:rPr lang="en-US" sz="2100" dirty="0">
                <a:cs typeface="Arial"/>
              </a:rPr>
              <a:t>r</a:t>
            </a:r>
            <a:r>
              <a:rPr lang="en-US" sz="2100" spc="4" dirty="0">
                <a:cs typeface="Arial"/>
              </a:rPr>
              <a:t>v</a:t>
            </a:r>
            <a:r>
              <a:rPr lang="en-US" sz="2100" spc="-4" dirty="0">
                <a:cs typeface="Arial"/>
              </a:rPr>
              <a:t>i</a:t>
            </a:r>
            <a:r>
              <a:rPr lang="en-US" sz="2100" spc="4" dirty="0">
                <a:cs typeface="Arial"/>
              </a:rPr>
              <a:t>c</a:t>
            </a:r>
            <a:r>
              <a:rPr lang="en-US" sz="2100" spc="-8" dirty="0">
                <a:cs typeface="Arial"/>
              </a:rPr>
              <a:t>e</a:t>
            </a:r>
            <a:r>
              <a:rPr lang="en-US" sz="2100" dirty="0">
                <a:cs typeface="Arial"/>
              </a:rPr>
              <a:t>s</a:t>
            </a:r>
            <a:r>
              <a:rPr lang="en-US" sz="2100" spc="-26" dirty="0">
                <a:cs typeface="Arial"/>
              </a:rPr>
              <a:t> </a:t>
            </a:r>
            <a:r>
              <a:rPr lang="en-US" sz="2100" dirty="0">
                <a:cs typeface="Arial"/>
              </a:rPr>
              <a:t>w</a:t>
            </a:r>
            <a:r>
              <a:rPr lang="en-US" sz="2100" spc="-8" dirty="0">
                <a:cs typeface="Arial"/>
              </a:rPr>
              <a:t>e</a:t>
            </a:r>
            <a:r>
              <a:rPr lang="en-US" sz="2100" dirty="0">
                <a:cs typeface="Arial"/>
              </a:rPr>
              <a:t>re </a:t>
            </a:r>
            <a:r>
              <a:rPr lang="en-US" sz="2100" spc="-8" dirty="0">
                <a:cs typeface="Arial"/>
              </a:rPr>
              <a:t>pe</a:t>
            </a:r>
            <a:r>
              <a:rPr lang="en-US" sz="2100" dirty="0">
                <a:cs typeface="Arial"/>
              </a:rPr>
              <a:t>r</a:t>
            </a:r>
            <a:r>
              <a:rPr lang="en-US" sz="2100" spc="-4" dirty="0">
                <a:cs typeface="Arial"/>
              </a:rPr>
              <a:t>f</a:t>
            </a:r>
            <a:r>
              <a:rPr lang="en-US" sz="2100" spc="-8" dirty="0">
                <a:cs typeface="Arial"/>
              </a:rPr>
              <a:t>o</a:t>
            </a:r>
            <a:r>
              <a:rPr lang="en-US" sz="2100" dirty="0">
                <a:cs typeface="Arial"/>
              </a:rPr>
              <a:t>r</a:t>
            </a:r>
            <a:r>
              <a:rPr lang="en-US" sz="2100" spc="-8" dirty="0">
                <a:cs typeface="Arial"/>
              </a:rPr>
              <a:t>me</a:t>
            </a:r>
            <a:r>
              <a:rPr lang="en-US" sz="2100" dirty="0">
                <a:cs typeface="Arial"/>
              </a:rPr>
              <a:t>d</a:t>
            </a:r>
            <a:r>
              <a:rPr lang="en-US" sz="2100" spc="-26" dirty="0">
                <a:cs typeface="Arial"/>
              </a:rPr>
              <a:t> </a:t>
            </a:r>
            <a:r>
              <a:rPr lang="en-US" sz="2100" spc="-8" dirty="0">
                <a:cs typeface="Arial"/>
              </a:rPr>
              <a:t>o</a:t>
            </a:r>
            <a:r>
              <a:rPr lang="en-US" sz="2100" dirty="0">
                <a:cs typeface="Arial"/>
              </a:rPr>
              <a:t>r</a:t>
            </a:r>
            <a:r>
              <a:rPr lang="en-US" sz="2100" spc="-4" dirty="0">
                <a:cs typeface="Arial"/>
              </a:rPr>
              <a:t> </a:t>
            </a:r>
            <a:r>
              <a:rPr lang="en-US" sz="2100" dirty="0">
                <a:cs typeface="Arial"/>
              </a:rPr>
              <a:t>w</a:t>
            </a:r>
            <a:r>
              <a:rPr lang="en-US" sz="2100" spc="-8" dirty="0">
                <a:cs typeface="Arial"/>
              </a:rPr>
              <a:t>ha</a:t>
            </a:r>
            <a:r>
              <a:rPr lang="en-US" sz="2100" dirty="0">
                <a:cs typeface="Arial"/>
              </a:rPr>
              <a:t>t</a:t>
            </a:r>
            <a:r>
              <a:rPr lang="en-US" sz="2100" spc="-15" dirty="0">
                <a:cs typeface="Arial"/>
              </a:rPr>
              <a:t> </a:t>
            </a:r>
            <a:r>
              <a:rPr lang="en-US" sz="2100" dirty="0">
                <a:cs typeface="Arial"/>
              </a:rPr>
              <a:t>w</a:t>
            </a:r>
            <a:r>
              <a:rPr lang="en-US" sz="2100" spc="-8" dirty="0">
                <a:cs typeface="Arial"/>
              </a:rPr>
              <a:t>a</a:t>
            </a:r>
            <a:r>
              <a:rPr lang="en-US" sz="2100" dirty="0">
                <a:cs typeface="Arial"/>
              </a:rPr>
              <a:t>s</a:t>
            </a:r>
            <a:r>
              <a:rPr lang="en-US" sz="2100" spc="-8" dirty="0">
                <a:cs typeface="Arial"/>
              </a:rPr>
              <a:t> pu</a:t>
            </a:r>
            <a:r>
              <a:rPr lang="en-US" sz="2100" dirty="0">
                <a:cs typeface="Arial"/>
              </a:rPr>
              <a:t>r</a:t>
            </a:r>
            <a:r>
              <a:rPr lang="en-US" sz="2100" spc="4" dirty="0">
                <a:cs typeface="Arial"/>
              </a:rPr>
              <a:t>c</a:t>
            </a:r>
            <a:r>
              <a:rPr lang="en-US" sz="2100" spc="-8" dirty="0">
                <a:cs typeface="Arial"/>
              </a:rPr>
              <a:t>ha</a:t>
            </a:r>
            <a:r>
              <a:rPr lang="en-US" sz="2100" spc="4" dirty="0">
                <a:cs typeface="Arial"/>
              </a:rPr>
              <a:t>s</a:t>
            </a:r>
            <a:r>
              <a:rPr lang="en-US" sz="2100" spc="-8" dirty="0">
                <a:cs typeface="Arial"/>
              </a:rPr>
              <a:t>ed</a:t>
            </a:r>
            <a:endParaRPr lang="en-US" sz="2100" dirty="0">
              <a:cs typeface="Arial"/>
            </a:endParaRPr>
          </a:p>
          <a:p>
            <a:pPr marL="377190" indent="-342900"/>
            <a:endParaRPr lang="en-US" dirty="0">
              <a:solidFill>
                <a:schemeClr val="tx1"/>
              </a:solidFill>
            </a:endParaRPr>
          </a:p>
        </p:txBody>
      </p:sp>
      <p:sp>
        <p:nvSpPr>
          <p:cNvPr id="5" name="Slide Number Placeholder 2">
            <a:extLst>
              <a:ext uri="{FF2B5EF4-FFF2-40B4-BE49-F238E27FC236}">
                <a16:creationId xmlns:a16="http://schemas.microsoft.com/office/drawing/2014/main" id="{C04A55F1-299A-40FB-B04A-DC54C3A11EA3}"/>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7843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F6F15C-9113-4ADD-8938-7BA2646A09E5}"/>
              </a:ext>
            </a:extLst>
          </p:cNvPr>
          <p:cNvSpPr>
            <a:spLocks noGrp="1"/>
          </p:cNvSpPr>
          <p:nvPr>
            <p:ph type="body" sz="quarter" idx="13"/>
          </p:nvPr>
        </p:nvSpPr>
        <p:spPr>
          <a:xfrm>
            <a:off x="430902" y="2057400"/>
            <a:ext cx="5055499" cy="3594386"/>
          </a:xfrm>
        </p:spPr>
        <p:txBody>
          <a:bodyPr anchor="ctr"/>
          <a:lstStyle/>
          <a:p>
            <a:pPr marL="0" marR="3810" indent="0">
              <a:buClrTx/>
              <a:buNone/>
            </a:pPr>
            <a:r>
              <a:rPr lang="en-US" spc="-4" dirty="0">
                <a:latin typeface="+mj-lt"/>
                <a:cs typeface="Arial" panose="020B0604020202020204" pitchFamily="34" charset="0"/>
              </a:rPr>
              <a:t>T</a:t>
            </a:r>
            <a:r>
              <a:rPr lang="en-US" spc="-8" dirty="0">
                <a:latin typeface="+mj-lt"/>
                <a:cs typeface="Arial" panose="020B0604020202020204" pitchFamily="34" charset="0"/>
              </a:rPr>
              <a:t>he</a:t>
            </a:r>
            <a:r>
              <a:rPr lang="en-US" dirty="0">
                <a:solidFill>
                  <a:schemeClr val="tx1"/>
                </a:solidFill>
                <a:latin typeface="+mj-lt"/>
                <a:cs typeface="Arial" panose="020B0604020202020204" pitchFamily="34" charset="0"/>
              </a:rPr>
              <a:t>re</a:t>
            </a:r>
            <a:r>
              <a:rPr lang="en-US" spc="-15" dirty="0">
                <a:latin typeface="+mj-lt"/>
                <a:cs typeface="Arial" panose="020B0604020202020204" pitchFamily="34" charset="0"/>
              </a:rPr>
              <a:t> </a:t>
            </a:r>
            <a:r>
              <a:rPr lang="en-US" spc="-8" dirty="0">
                <a:latin typeface="+mj-lt"/>
                <a:cs typeface="Arial" panose="020B0604020202020204" pitchFamily="34" charset="0"/>
              </a:rPr>
              <a:t>a</a:t>
            </a:r>
            <a:r>
              <a:rPr lang="en-US" dirty="0">
                <a:solidFill>
                  <a:schemeClr val="tx1"/>
                </a:solidFill>
                <a:latin typeface="+mj-lt"/>
                <a:cs typeface="Arial" panose="020B0604020202020204" pitchFamily="34" charset="0"/>
              </a:rPr>
              <a:t>re</a:t>
            </a:r>
            <a:r>
              <a:rPr lang="en-US" spc="-15" dirty="0">
                <a:latin typeface="+mj-lt"/>
                <a:cs typeface="Arial" panose="020B0604020202020204" pitchFamily="34" charset="0"/>
              </a:rPr>
              <a:t> </a:t>
            </a:r>
            <a:r>
              <a:rPr lang="en-US" u="sng" dirty="0">
                <a:solidFill>
                  <a:schemeClr val="tx1"/>
                </a:solidFill>
                <a:latin typeface="+mj-lt"/>
                <a:cs typeface="Arial" panose="020B0604020202020204" pitchFamily="34" charset="0"/>
              </a:rPr>
              <a:t>3</a:t>
            </a:r>
            <a:r>
              <a:rPr lang="en-US" u="sng" spc="-8" dirty="0">
                <a:latin typeface="+mj-lt"/>
                <a:cs typeface="Arial" panose="020B0604020202020204" pitchFamily="34" charset="0"/>
              </a:rPr>
              <a:t> me</a:t>
            </a:r>
            <a:r>
              <a:rPr lang="en-US" u="sng" spc="-4" dirty="0">
                <a:latin typeface="+mj-lt"/>
                <a:cs typeface="Arial" panose="020B0604020202020204" pitchFamily="34" charset="0"/>
              </a:rPr>
              <a:t>t</a:t>
            </a:r>
            <a:r>
              <a:rPr lang="en-US" u="sng" spc="-8" dirty="0">
                <a:latin typeface="+mj-lt"/>
                <a:cs typeface="Arial" panose="020B0604020202020204" pitchFamily="34" charset="0"/>
              </a:rPr>
              <a:t>hod</a:t>
            </a:r>
            <a:r>
              <a:rPr lang="en-US" u="sng" dirty="0">
                <a:solidFill>
                  <a:schemeClr val="tx1"/>
                </a:solidFill>
                <a:latin typeface="+mj-lt"/>
                <a:cs typeface="Arial" panose="020B0604020202020204" pitchFamily="34" charset="0"/>
              </a:rPr>
              <a:t>s</a:t>
            </a:r>
            <a:r>
              <a:rPr lang="en-US" u="sng" spc="-8" dirty="0">
                <a:latin typeface="+mj-lt"/>
                <a:cs typeface="Arial" panose="020B0604020202020204" pitchFamily="34" charset="0"/>
              </a:rPr>
              <a:t> </a:t>
            </a:r>
            <a:r>
              <a:rPr lang="en-US" spc="-4" dirty="0">
                <a:latin typeface="+mj-lt"/>
                <a:cs typeface="Arial" panose="020B0604020202020204" pitchFamily="34" charset="0"/>
              </a:rPr>
              <a:t>t</a:t>
            </a:r>
            <a:r>
              <a:rPr lang="en-US" dirty="0">
                <a:solidFill>
                  <a:schemeClr val="tx1"/>
                </a:solidFill>
                <a:latin typeface="+mj-lt"/>
                <a:cs typeface="Arial" panose="020B0604020202020204" pitchFamily="34" charset="0"/>
              </a:rPr>
              <a:t>o</a:t>
            </a:r>
            <a:r>
              <a:rPr lang="en-US" spc="-8" dirty="0">
                <a:latin typeface="+mj-lt"/>
                <a:cs typeface="Arial" panose="020B0604020202020204" pitchFamily="34" charset="0"/>
              </a:rPr>
              <a:t> d</a:t>
            </a:r>
            <a:r>
              <a:rPr lang="en-US" spc="-4" dirty="0">
                <a:latin typeface="+mj-lt"/>
                <a:cs typeface="Arial" panose="020B0604020202020204" pitchFamily="34" charset="0"/>
              </a:rPr>
              <a:t>i</a:t>
            </a:r>
            <a:r>
              <a:rPr lang="en-US" spc="4" dirty="0">
                <a:latin typeface="+mj-lt"/>
                <a:cs typeface="Arial" panose="020B0604020202020204" pitchFamily="34" charset="0"/>
              </a:rPr>
              <a:t>v</a:t>
            </a:r>
            <a:r>
              <a:rPr lang="en-US" spc="-4" dirty="0">
                <a:latin typeface="+mj-lt"/>
                <a:cs typeface="Arial" panose="020B0604020202020204" pitchFamily="34" charset="0"/>
              </a:rPr>
              <a:t>i</a:t>
            </a:r>
            <a:r>
              <a:rPr lang="en-US" spc="-8" dirty="0">
                <a:latin typeface="+mj-lt"/>
                <a:cs typeface="Arial" panose="020B0604020202020204" pitchFamily="34" charset="0"/>
              </a:rPr>
              <a:t>de u</a:t>
            </a:r>
            <a:r>
              <a:rPr lang="en-US" dirty="0">
                <a:solidFill>
                  <a:schemeClr val="tx1"/>
                </a:solidFill>
                <a:latin typeface="+mj-lt"/>
                <a:cs typeface="Arial" panose="020B0604020202020204" pitchFamily="34" charset="0"/>
              </a:rPr>
              <a:t>p</a:t>
            </a:r>
            <a:r>
              <a:rPr lang="en-US" spc="-8" dirty="0">
                <a:latin typeface="+mj-lt"/>
                <a:cs typeface="Arial" panose="020B0604020202020204" pitchFamily="34" charset="0"/>
              </a:rPr>
              <a:t> e</a:t>
            </a:r>
            <a:r>
              <a:rPr lang="en-US" spc="4" dirty="0">
                <a:latin typeface="+mj-lt"/>
                <a:cs typeface="Arial" panose="020B0604020202020204" pitchFamily="34" charset="0"/>
              </a:rPr>
              <a:t>x</a:t>
            </a:r>
            <a:r>
              <a:rPr lang="en-US" spc="-8" dirty="0">
                <a:latin typeface="+mj-lt"/>
                <a:cs typeface="Arial" panose="020B0604020202020204" pitchFamily="34" charset="0"/>
              </a:rPr>
              <a:t>pen</a:t>
            </a:r>
            <a:r>
              <a:rPr lang="en-US" spc="4" dirty="0">
                <a:latin typeface="+mj-lt"/>
                <a:cs typeface="Arial" panose="020B0604020202020204" pitchFamily="34" charset="0"/>
              </a:rPr>
              <a:t>s</a:t>
            </a:r>
            <a:r>
              <a:rPr lang="en-US" spc="-8" dirty="0">
                <a:latin typeface="+mj-lt"/>
                <a:cs typeface="Arial" panose="020B0604020202020204" pitchFamily="34" charset="0"/>
              </a:rPr>
              <a:t>e</a:t>
            </a:r>
            <a:r>
              <a:rPr lang="en-US" dirty="0">
                <a:solidFill>
                  <a:schemeClr val="tx1"/>
                </a:solidFill>
                <a:latin typeface="+mj-lt"/>
                <a:cs typeface="Arial" panose="020B0604020202020204" pitchFamily="34" charset="0"/>
              </a:rPr>
              <a:t>s</a:t>
            </a:r>
            <a:r>
              <a:rPr lang="en-US" spc="-26" dirty="0">
                <a:latin typeface="+mj-lt"/>
                <a:cs typeface="Arial" panose="020B0604020202020204" pitchFamily="34" charset="0"/>
              </a:rPr>
              <a:t> </a:t>
            </a:r>
            <a:r>
              <a:rPr lang="en-US" spc="-4" dirty="0">
                <a:latin typeface="+mj-lt"/>
                <a:cs typeface="Arial" panose="020B0604020202020204" pitchFamily="34" charset="0"/>
              </a:rPr>
              <a:t>f</a:t>
            </a:r>
            <a:r>
              <a:rPr lang="en-US" dirty="0">
                <a:solidFill>
                  <a:schemeClr val="tx1"/>
                </a:solidFill>
                <a:latin typeface="+mj-lt"/>
                <a:cs typeface="Arial" panose="020B0604020202020204" pitchFamily="34" charset="0"/>
              </a:rPr>
              <a:t>r</a:t>
            </a:r>
            <a:r>
              <a:rPr lang="en-US" spc="-8" dirty="0">
                <a:latin typeface="+mj-lt"/>
                <a:cs typeface="Arial" panose="020B0604020202020204" pitchFamily="34" charset="0"/>
              </a:rPr>
              <a:t>o</a:t>
            </a:r>
            <a:r>
              <a:rPr lang="en-US" dirty="0">
                <a:solidFill>
                  <a:schemeClr val="tx1"/>
                </a:solidFill>
                <a:latin typeface="+mj-lt"/>
                <a:cs typeface="Arial" panose="020B0604020202020204" pitchFamily="34" charset="0"/>
              </a:rPr>
              <a:t>m</a:t>
            </a:r>
            <a:r>
              <a:rPr lang="en-US" spc="-8" dirty="0">
                <a:latin typeface="+mj-lt"/>
                <a:cs typeface="Arial" panose="020B0604020202020204" pitchFamily="34" charset="0"/>
              </a:rPr>
              <a:t> </a:t>
            </a:r>
            <a:r>
              <a:rPr lang="en-US" dirty="0">
                <a:solidFill>
                  <a:schemeClr val="tx1"/>
                </a:solidFill>
                <a:latin typeface="+mj-lt"/>
                <a:cs typeface="Arial" panose="020B0604020202020204" pitchFamily="34" charset="0"/>
              </a:rPr>
              <a:t>r</a:t>
            </a:r>
            <a:r>
              <a:rPr lang="en-US" spc="-8" dirty="0">
                <a:latin typeface="+mj-lt"/>
                <a:cs typeface="Arial" panose="020B0604020202020204" pitchFamily="34" charset="0"/>
              </a:rPr>
              <a:t>e</a:t>
            </a:r>
            <a:r>
              <a:rPr lang="en-US" spc="4" dirty="0">
                <a:latin typeface="+mj-lt"/>
                <a:cs typeface="Arial" panose="020B0604020202020204" pitchFamily="34" charset="0"/>
              </a:rPr>
              <a:t>c</a:t>
            </a:r>
            <a:r>
              <a:rPr lang="en-US" spc="-8" dirty="0">
                <a:latin typeface="+mj-lt"/>
                <a:cs typeface="Arial" panose="020B0604020202020204" pitchFamily="34" charset="0"/>
              </a:rPr>
              <a:t>e</a:t>
            </a:r>
            <a:r>
              <a:rPr lang="en-US" spc="-4" dirty="0">
                <a:latin typeface="+mj-lt"/>
                <a:cs typeface="Arial" panose="020B0604020202020204" pitchFamily="34" charset="0"/>
              </a:rPr>
              <a:t>i</a:t>
            </a:r>
            <a:r>
              <a:rPr lang="en-US" spc="-8" dirty="0">
                <a:latin typeface="+mj-lt"/>
                <a:cs typeface="Arial" panose="020B0604020202020204" pitchFamily="34" charset="0"/>
              </a:rPr>
              <a:t>p</a:t>
            </a:r>
            <a:r>
              <a:rPr lang="en-US" spc="-4" dirty="0">
                <a:latin typeface="+mj-lt"/>
                <a:cs typeface="Arial" panose="020B0604020202020204" pitchFamily="34" charset="0"/>
              </a:rPr>
              <a:t>t</a:t>
            </a:r>
            <a:r>
              <a:rPr lang="en-US" dirty="0">
                <a:solidFill>
                  <a:schemeClr val="tx1"/>
                </a:solidFill>
                <a:latin typeface="+mj-lt"/>
                <a:cs typeface="Arial" panose="020B0604020202020204" pitchFamily="34" charset="0"/>
              </a:rPr>
              <a:t>s </a:t>
            </a:r>
            <a:r>
              <a:rPr lang="en-US" spc="-8" dirty="0">
                <a:latin typeface="+mj-lt"/>
                <a:cs typeface="Arial" panose="020B0604020202020204" pitchFamily="34" charset="0"/>
              </a:rPr>
              <a:t>be</a:t>
            </a:r>
            <a:r>
              <a:rPr lang="en-US" spc="-4" dirty="0">
                <a:latin typeface="+mj-lt"/>
                <a:cs typeface="Arial" panose="020B0604020202020204" pitchFamily="34" charset="0"/>
              </a:rPr>
              <a:t>t</a:t>
            </a:r>
            <a:r>
              <a:rPr lang="en-US" dirty="0">
                <a:solidFill>
                  <a:schemeClr val="tx1"/>
                </a:solidFill>
                <a:latin typeface="+mj-lt"/>
                <a:cs typeface="Arial" panose="020B0604020202020204" pitchFamily="34" charset="0"/>
              </a:rPr>
              <a:t>w</a:t>
            </a:r>
            <a:r>
              <a:rPr lang="en-US" spc="-8" dirty="0">
                <a:latin typeface="+mj-lt"/>
                <a:cs typeface="Arial" panose="020B0604020202020204" pitchFamily="34" charset="0"/>
              </a:rPr>
              <a:t>ee</a:t>
            </a:r>
            <a:r>
              <a:rPr lang="en-US" dirty="0">
                <a:solidFill>
                  <a:schemeClr val="tx1"/>
                </a:solidFill>
                <a:latin typeface="+mj-lt"/>
                <a:cs typeface="Arial" panose="020B0604020202020204" pitchFamily="34" charset="0"/>
              </a:rPr>
              <a:t>n</a:t>
            </a:r>
            <a:r>
              <a:rPr lang="en-US" spc="-15" dirty="0">
                <a:latin typeface="+mj-lt"/>
                <a:cs typeface="Arial" panose="020B0604020202020204" pitchFamily="34" charset="0"/>
              </a:rPr>
              <a:t> </a:t>
            </a:r>
            <a:r>
              <a:rPr lang="en-US" spc="-8" dirty="0">
                <a:latin typeface="+mj-lt"/>
                <a:cs typeface="Arial" panose="020B0604020202020204" pitchFamily="34" charset="0"/>
              </a:rPr>
              <a:t>d</a:t>
            </a:r>
            <a:r>
              <a:rPr lang="en-US" spc="-4" dirty="0">
                <a:latin typeface="+mj-lt"/>
                <a:cs typeface="Arial" panose="020B0604020202020204" pitchFamily="34" charset="0"/>
              </a:rPr>
              <a:t>i</a:t>
            </a:r>
            <a:r>
              <a:rPr lang="en-US" spc="-49" dirty="0">
                <a:latin typeface="+mj-lt"/>
                <a:cs typeface="Arial" panose="020B0604020202020204" pitchFamily="34" charset="0"/>
              </a:rPr>
              <a:t>f</a:t>
            </a:r>
            <a:r>
              <a:rPr lang="en-US" spc="-4" dirty="0">
                <a:latin typeface="+mj-lt"/>
                <a:cs typeface="Arial" panose="020B0604020202020204" pitchFamily="34" charset="0"/>
              </a:rPr>
              <a:t>f</a:t>
            </a:r>
            <a:r>
              <a:rPr lang="en-US" spc="-8" dirty="0">
                <a:latin typeface="+mj-lt"/>
                <a:cs typeface="Arial" panose="020B0604020202020204" pitchFamily="34" charset="0"/>
              </a:rPr>
              <a:t>e</a:t>
            </a:r>
            <a:r>
              <a:rPr lang="en-US" dirty="0">
                <a:solidFill>
                  <a:schemeClr val="tx1"/>
                </a:solidFill>
                <a:latin typeface="+mj-lt"/>
                <a:cs typeface="Arial" panose="020B0604020202020204" pitchFamily="34" charset="0"/>
              </a:rPr>
              <a:t>r</a:t>
            </a:r>
            <a:r>
              <a:rPr lang="en-US" spc="-8" dirty="0">
                <a:latin typeface="+mj-lt"/>
                <a:cs typeface="Arial" panose="020B0604020202020204" pitchFamily="34" charset="0"/>
              </a:rPr>
              <a:t>en</a:t>
            </a:r>
            <a:r>
              <a:rPr lang="en-US" dirty="0">
                <a:solidFill>
                  <a:schemeClr val="tx1"/>
                </a:solidFill>
                <a:latin typeface="+mj-lt"/>
                <a:cs typeface="Arial" panose="020B0604020202020204" pitchFamily="34" charset="0"/>
              </a:rPr>
              <a:t>t</a:t>
            </a:r>
            <a:r>
              <a:rPr lang="en-US" spc="-4" dirty="0">
                <a:latin typeface="+mj-lt"/>
                <a:cs typeface="Arial" panose="020B0604020202020204" pitchFamily="34" charset="0"/>
              </a:rPr>
              <a:t> </a:t>
            </a:r>
            <a:r>
              <a:rPr lang="en-US" spc="-8" dirty="0">
                <a:latin typeface="+mj-lt"/>
                <a:cs typeface="Arial" panose="020B0604020202020204" pitchFamily="34" charset="0"/>
              </a:rPr>
              <a:t>g</a:t>
            </a:r>
            <a:r>
              <a:rPr lang="en-US" dirty="0">
                <a:solidFill>
                  <a:schemeClr val="tx1"/>
                </a:solidFill>
                <a:latin typeface="+mj-lt"/>
                <a:cs typeface="Arial" panose="020B0604020202020204" pitchFamily="34" charset="0"/>
              </a:rPr>
              <a:t>r</a:t>
            </a:r>
            <a:r>
              <a:rPr lang="en-US" spc="-8" dirty="0">
                <a:latin typeface="+mj-lt"/>
                <a:cs typeface="Arial" panose="020B0604020202020204" pitchFamily="34" charset="0"/>
              </a:rPr>
              <a:t>an</a:t>
            </a:r>
            <a:r>
              <a:rPr lang="en-US" spc="-4" dirty="0">
                <a:latin typeface="+mj-lt"/>
                <a:cs typeface="Arial" panose="020B0604020202020204" pitchFamily="34" charset="0"/>
              </a:rPr>
              <a:t>t</a:t>
            </a:r>
            <a:r>
              <a:rPr lang="en-US" spc="4" dirty="0">
                <a:latin typeface="+mj-lt"/>
                <a:cs typeface="Arial" panose="020B0604020202020204" pitchFamily="34" charset="0"/>
              </a:rPr>
              <a:t>s</a:t>
            </a:r>
            <a:r>
              <a:rPr lang="en-US" dirty="0">
                <a:solidFill>
                  <a:schemeClr val="tx1"/>
                </a:solidFill>
                <a:latin typeface="+mj-lt"/>
                <a:cs typeface="Arial" panose="020B0604020202020204" pitchFamily="34" charset="0"/>
              </a:rPr>
              <a:t>.</a:t>
            </a:r>
          </a:p>
          <a:p>
            <a:pPr marL="0" marR="3810" indent="0">
              <a:buClrTx/>
              <a:buNone/>
            </a:pPr>
            <a:endParaRPr lang="en-US" dirty="0">
              <a:solidFill>
                <a:schemeClr val="tx1"/>
              </a:solidFill>
              <a:latin typeface="+mj-lt"/>
              <a:cs typeface="Arial" panose="020B0604020202020204" pitchFamily="34" charset="0"/>
            </a:endParaRPr>
          </a:p>
          <a:p>
            <a:pPr marL="215265" marR="285750" lvl="1" indent="0">
              <a:buClr>
                <a:srgbClr val="FF0000"/>
              </a:buClr>
              <a:buSzPct val="68000"/>
              <a:buNone/>
            </a:pPr>
            <a:r>
              <a:rPr lang="en-US" sz="2100" spc="-8" dirty="0">
                <a:latin typeface="+mj-lt"/>
                <a:cs typeface="Arial" panose="020B0604020202020204" pitchFamily="34" charset="0"/>
              </a:rPr>
              <a:t>1. Ma</a:t>
            </a:r>
            <a:r>
              <a:rPr lang="en-US" sz="2100" spc="4" dirty="0">
                <a:latin typeface="+mj-lt"/>
                <a:cs typeface="Arial" panose="020B0604020202020204" pitchFamily="34" charset="0"/>
              </a:rPr>
              <a:t>k</a:t>
            </a:r>
            <a:r>
              <a:rPr lang="en-US" sz="2100" dirty="0">
                <a:latin typeface="+mj-lt"/>
                <a:cs typeface="Arial" panose="020B0604020202020204" pitchFamily="34" charset="0"/>
              </a:rPr>
              <a:t>e</a:t>
            </a:r>
            <a:r>
              <a:rPr lang="en-US" sz="2100" spc="-15" dirty="0">
                <a:latin typeface="+mj-lt"/>
                <a:cs typeface="Arial" panose="020B0604020202020204" pitchFamily="34" charset="0"/>
              </a:rPr>
              <a:t> </a:t>
            </a:r>
            <a:r>
              <a:rPr lang="en-US" sz="2100" spc="4" dirty="0">
                <a:latin typeface="+mj-lt"/>
                <a:cs typeface="Arial" panose="020B0604020202020204" pitchFamily="34" charset="0"/>
              </a:rPr>
              <a:t>s</a:t>
            </a:r>
            <a:r>
              <a:rPr lang="en-US" sz="2100" spc="-8" dirty="0">
                <a:latin typeface="+mj-lt"/>
                <a:cs typeface="Arial" panose="020B0604020202020204" pitchFamily="34" charset="0"/>
              </a:rPr>
              <a:t>epa</a:t>
            </a:r>
            <a:r>
              <a:rPr lang="en-US" sz="2100" dirty="0">
                <a:latin typeface="+mj-lt"/>
                <a:cs typeface="Arial" panose="020B0604020202020204" pitchFamily="34" charset="0"/>
              </a:rPr>
              <a:t>r</a:t>
            </a:r>
            <a:r>
              <a:rPr lang="en-US" sz="2100" spc="-8" dirty="0">
                <a:latin typeface="+mj-lt"/>
                <a:cs typeface="Arial" panose="020B0604020202020204" pitchFamily="34" charset="0"/>
              </a:rPr>
              <a:t>a</a:t>
            </a:r>
            <a:r>
              <a:rPr lang="en-US" sz="2100" spc="-4" dirty="0">
                <a:latin typeface="+mj-lt"/>
                <a:cs typeface="Arial" panose="020B0604020202020204" pitchFamily="34" charset="0"/>
              </a:rPr>
              <a:t>t</a:t>
            </a:r>
            <a:r>
              <a:rPr lang="en-US" sz="2100" dirty="0">
                <a:latin typeface="+mj-lt"/>
                <a:cs typeface="Arial" panose="020B0604020202020204" pitchFamily="34" charset="0"/>
              </a:rPr>
              <a:t>e</a:t>
            </a:r>
            <a:r>
              <a:rPr lang="en-US" sz="2100" spc="-26" dirty="0">
                <a:latin typeface="+mj-lt"/>
                <a:cs typeface="Arial" panose="020B0604020202020204" pitchFamily="34" charset="0"/>
              </a:rPr>
              <a:t> </a:t>
            </a:r>
            <a:r>
              <a:rPr lang="en-US" sz="2100" spc="-8" dirty="0">
                <a:latin typeface="+mj-lt"/>
                <a:cs typeface="Arial" panose="020B0604020202020204" pitchFamily="34" charset="0"/>
              </a:rPr>
              <a:t>pu</a:t>
            </a:r>
            <a:r>
              <a:rPr lang="en-US" sz="2100" dirty="0">
                <a:latin typeface="+mj-lt"/>
                <a:cs typeface="Arial" panose="020B0604020202020204" pitchFamily="34" charset="0"/>
              </a:rPr>
              <a:t>r</a:t>
            </a:r>
            <a:r>
              <a:rPr lang="en-US" sz="2100" spc="4" dirty="0">
                <a:latin typeface="+mj-lt"/>
                <a:cs typeface="Arial" panose="020B0604020202020204" pitchFamily="34" charset="0"/>
              </a:rPr>
              <a:t>c</a:t>
            </a:r>
            <a:r>
              <a:rPr lang="en-US" sz="2100" spc="-8" dirty="0">
                <a:latin typeface="+mj-lt"/>
                <a:cs typeface="Arial" panose="020B0604020202020204" pitchFamily="34" charset="0"/>
              </a:rPr>
              <a:t>ha</a:t>
            </a:r>
            <a:r>
              <a:rPr lang="en-US" sz="2100" spc="4" dirty="0">
                <a:latin typeface="+mj-lt"/>
                <a:cs typeface="Arial" panose="020B0604020202020204" pitchFamily="34" charset="0"/>
              </a:rPr>
              <a:t>s</a:t>
            </a:r>
            <a:r>
              <a:rPr lang="en-US" sz="2100" spc="-8" dirty="0">
                <a:latin typeface="+mj-lt"/>
                <a:cs typeface="Arial" panose="020B0604020202020204" pitchFamily="34" charset="0"/>
              </a:rPr>
              <a:t>es </a:t>
            </a:r>
            <a:r>
              <a:rPr lang="en-US" sz="2100" spc="-4" dirty="0">
                <a:latin typeface="+mj-lt"/>
                <a:cs typeface="Arial" panose="020B0604020202020204" pitchFamily="34" charset="0"/>
              </a:rPr>
              <a:t>f</a:t>
            </a:r>
            <a:r>
              <a:rPr lang="en-US" sz="2100" spc="-8" dirty="0">
                <a:latin typeface="+mj-lt"/>
                <a:cs typeface="Arial" panose="020B0604020202020204" pitchFamily="34" charset="0"/>
              </a:rPr>
              <a:t>o</a:t>
            </a:r>
            <a:r>
              <a:rPr lang="en-US" sz="2100" dirty="0">
                <a:latin typeface="+mj-lt"/>
                <a:cs typeface="Arial" panose="020B0604020202020204" pitchFamily="34" charset="0"/>
              </a:rPr>
              <a:t>r</a:t>
            </a:r>
            <a:r>
              <a:rPr lang="en-US" sz="2100" spc="-11" dirty="0">
                <a:latin typeface="+mj-lt"/>
                <a:cs typeface="Arial" panose="020B0604020202020204" pitchFamily="34" charset="0"/>
              </a:rPr>
              <a:t> </a:t>
            </a:r>
            <a:r>
              <a:rPr lang="en-US" sz="2100" spc="-8" dirty="0">
                <a:latin typeface="+mj-lt"/>
                <a:cs typeface="Arial" panose="020B0604020202020204" pitchFamily="34" charset="0"/>
              </a:rPr>
              <a:t>ea</a:t>
            </a:r>
            <a:r>
              <a:rPr lang="en-US" sz="2100" spc="4" dirty="0">
                <a:latin typeface="+mj-lt"/>
                <a:cs typeface="Arial" panose="020B0604020202020204" pitchFamily="34" charset="0"/>
              </a:rPr>
              <a:t>c</a:t>
            </a:r>
            <a:r>
              <a:rPr lang="en-US" sz="2100" dirty="0">
                <a:latin typeface="+mj-lt"/>
                <a:cs typeface="Arial" panose="020B0604020202020204" pitchFamily="34" charset="0"/>
              </a:rPr>
              <a:t>h</a:t>
            </a:r>
            <a:r>
              <a:rPr lang="en-US" sz="2100" spc="-15" dirty="0">
                <a:latin typeface="+mj-lt"/>
                <a:cs typeface="Arial" panose="020B0604020202020204" pitchFamily="34" charset="0"/>
              </a:rPr>
              <a:t>   </a:t>
            </a:r>
            <a:r>
              <a:rPr lang="en-US" sz="2100" spc="-8" dirty="0">
                <a:latin typeface="+mj-lt"/>
                <a:cs typeface="Arial" panose="020B0604020202020204" pitchFamily="34" charset="0"/>
              </a:rPr>
              <a:t>g</a:t>
            </a:r>
            <a:r>
              <a:rPr lang="en-US" sz="2100" dirty="0">
                <a:latin typeface="+mj-lt"/>
                <a:cs typeface="Arial" panose="020B0604020202020204" pitchFamily="34" charset="0"/>
              </a:rPr>
              <a:t>r</a:t>
            </a:r>
            <a:r>
              <a:rPr lang="en-US" sz="2100" spc="-8" dirty="0">
                <a:latin typeface="+mj-lt"/>
                <a:cs typeface="Arial" panose="020B0604020202020204" pitchFamily="34" charset="0"/>
              </a:rPr>
              <a:t>an</a:t>
            </a:r>
            <a:r>
              <a:rPr lang="en-US" sz="2100" dirty="0">
                <a:latin typeface="+mj-lt"/>
                <a:cs typeface="Arial" panose="020B0604020202020204" pitchFamily="34" charset="0"/>
              </a:rPr>
              <a:t>t</a:t>
            </a:r>
            <a:r>
              <a:rPr lang="en-US" sz="2100" spc="-4" dirty="0">
                <a:latin typeface="+mj-lt"/>
                <a:cs typeface="Arial" panose="020B0604020202020204" pitchFamily="34" charset="0"/>
              </a:rPr>
              <a:t> </a:t>
            </a:r>
            <a:r>
              <a:rPr lang="en-US" sz="2100" spc="-8" dirty="0">
                <a:latin typeface="+mj-lt"/>
                <a:cs typeface="Arial" panose="020B0604020202020204" pitchFamily="34" charset="0"/>
              </a:rPr>
              <a:t>an</a:t>
            </a:r>
            <a:r>
              <a:rPr lang="en-US" sz="2100" dirty="0">
                <a:latin typeface="+mj-lt"/>
                <a:cs typeface="Arial" panose="020B0604020202020204" pitchFamily="34" charset="0"/>
              </a:rPr>
              <a:t>d</a:t>
            </a:r>
            <a:r>
              <a:rPr lang="en-US" sz="2100" spc="-15" dirty="0">
                <a:latin typeface="+mj-lt"/>
                <a:cs typeface="Arial" panose="020B0604020202020204" pitchFamily="34" charset="0"/>
              </a:rPr>
              <a:t> </a:t>
            </a:r>
            <a:r>
              <a:rPr lang="en-US" sz="2100" spc="-8" dirty="0">
                <a:latin typeface="+mj-lt"/>
                <a:cs typeface="Arial" panose="020B0604020202020204" pitchFamily="34" charset="0"/>
              </a:rPr>
              <a:t>get </a:t>
            </a:r>
            <a:r>
              <a:rPr lang="en-US" sz="2100" spc="4" dirty="0">
                <a:latin typeface="+mj-lt"/>
                <a:cs typeface="Arial" panose="020B0604020202020204" pitchFamily="34" charset="0"/>
              </a:rPr>
              <a:t>s</a:t>
            </a:r>
            <a:r>
              <a:rPr lang="en-US" sz="2100" spc="-8" dirty="0">
                <a:latin typeface="+mj-lt"/>
                <a:cs typeface="Arial" panose="020B0604020202020204" pitchFamily="34" charset="0"/>
              </a:rPr>
              <a:t>epa</a:t>
            </a:r>
            <a:r>
              <a:rPr lang="en-US" sz="2100" dirty="0">
                <a:latin typeface="+mj-lt"/>
                <a:cs typeface="Arial" panose="020B0604020202020204" pitchFamily="34" charset="0"/>
              </a:rPr>
              <a:t>r</a:t>
            </a:r>
            <a:r>
              <a:rPr lang="en-US" sz="2100" spc="-8" dirty="0">
                <a:latin typeface="+mj-lt"/>
                <a:cs typeface="Arial" panose="020B0604020202020204" pitchFamily="34" charset="0"/>
              </a:rPr>
              <a:t>a</a:t>
            </a:r>
            <a:r>
              <a:rPr lang="en-US" sz="2100" spc="-4" dirty="0">
                <a:latin typeface="+mj-lt"/>
                <a:cs typeface="Arial" panose="020B0604020202020204" pitchFamily="34" charset="0"/>
              </a:rPr>
              <a:t>t</a:t>
            </a:r>
            <a:r>
              <a:rPr lang="en-US" sz="2100" dirty="0">
                <a:latin typeface="+mj-lt"/>
                <a:cs typeface="Arial" panose="020B0604020202020204" pitchFamily="34" charset="0"/>
              </a:rPr>
              <a:t>e</a:t>
            </a:r>
            <a:r>
              <a:rPr lang="en-US" sz="2100" spc="-26" dirty="0">
                <a:latin typeface="+mj-lt"/>
                <a:cs typeface="Arial" panose="020B0604020202020204" pitchFamily="34" charset="0"/>
              </a:rPr>
              <a:t> </a:t>
            </a:r>
            <a:r>
              <a:rPr lang="en-US" sz="2100" dirty="0">
                <a:latin typeface="+mj-lt"/>
                <a:cs typeface="Arial" panose="020B0604020202020204" pitchFamily="34" charset="0"/>
              </a:rPr>
              <a:t>r</a:t>
            </a:r>
            <a:r>
              <a:rPr lang="en-US" sz="2100" spc="-8" dirty="0">
                <a:latin typeface="+mj-lt"/>
                <a:cs typeface="Arial" panose="020B0604020202020204" pitchFamily="34" charset="0"/>
              </a:rPr>
              <a:t>e</a:t>
            </a:r>
            <a:r>
              <a:rPr lang="en-US" sz="2100" spc="4" dirty="0">
                <a:latin typeface="+mj-lt"/>
                <a:cs typeface="Arial" panose="020B0604020202020204" pitchFamily="34" charset="0"/>
              </a:rPr>
              <a:t>c</a:t>
            </a:r>
            <a:r>
              <a:rPr lang="en-US" sz="2100" spc="-8" dirty="0">
                <a:latin typeface="+mj-lt"/>
                <a:cs typeface="Arial" panose="020B0604020202020204" pitchFamily="34" charset="0"/>
              </a:rPr>
              <a:t>e</a:t>
            </a:r>
            <a:r>
              <a:rPr lang="en-US" sz="2100" spc="-4" dirty="0">
                <a:latin typeface="+mj-lt"/>
                <a:cs typeface="Arial" panose="020B0604020202020204" pitchFamily="34" charset="0"/>
              </a:rPr>
              <a:t>i</a:t>
            </a:r>
            <a:r>
              <a:rPr lang="en-US" sz="2100" spc="-8" dirty="0">
                <a:latin typeface="+mj-lt"/>
                <a:cs typeface="Arial" panose="020B0604020202020204" pitchFamily="34" charset="0"/>
              </a:rPr>
              <a:t>p</a:t>
            </a:r>
            <a:r>
              <a:rPr lang="en-US" sz="2100" spc="-4" dirty="0">
                <a:latin typeface="+mj-lt"/>
                <a:cs typeface="Arial" panose="020B0604020202020204" pitchFamily="34" charset="0"/>
              </a:rPr>
              <a:t>t</a:t>
            </a:r>
            <a:r>
              <a:rPr lang="en-US" sz="2100" spc="4" dirty="0">
                <a:latin typeface="+mj-lt"/>
                <a:cs typeface="Arial" panose="020B0604020202020204" pitchFamily="34" charset="0"/>
              </a:rPr>
              <a:t>s</a:t>
            </a:r>
            <a:r>
              <a:rPr lang="en-US" sz="2100" dirty="0">
                <a:latin typeface="+mj-lt"/>
                <a:cs typeface="Arial" panose="020B0604020202020204" pitchFamily="34" charset="0"/>
              </a:rPr>
              <a:t>,</a:t>
            </a:r>
            <a:r>
              <a:rPr lang="en-US" sz="2100" spc="-15" dirty="0">
                <a:latin typeface="+mj-lt"/>
                <a:cs typeface="Arial" panose="020B0604020202020204" pitchFamily="34" charset="0"/>
              </a:rPr>
              <a:t> </a:t>
            </a:r>
            <a:r>
              <a:rPr lang="en-US" sz="2100" spc="-8" dirty="0">
                <a:latin typeface="+mj-lt"/>
                <a:cs typeface="Arial" panose="020B0604020202020204" pitchFamily="34" charset="0"/>
              </a:rPr>
              <a:t>on</a:t>
            </a:r>
            <a:r>
              <a:rPr lang="en-US" sz="2100" dirty="0">
                <a:latin typeface="+mj-lt"/>
                <a:cs typeface="Arial" panose="020B0604020202020204" pitchFamily="34" charset="0"/>
              </a:rPr>
              <a:t>e</a:t>
            </a:r>
            <a:r>
              <a:rPr lang="en-US" sz="2100" spc="-15" dirty="0">
                <a:latin typeface="+mj-lt"/>
                <a:cs typeface="Arial" panose="020B0604020202020204" pitchFamily="34" charset="0"/>
              </a:rPr>
              <a:t> </a:t>
            </a:r>
            <a:r>
              <a:rPr lang="en-US" sz="2100" spc="-4" dirty="0">
                <a:latin typeface="+mj-lt"/>
                <a:cs typeface="Arial" panose="020B0604020202020204" pitchFamily="34" charset="0"/>
              </a:rPr>
              <a:t>f</a:t>
            </a:r>
            <a:r>
              <a:rPr lang="en-US" sz="2100" spc="-8" dirty="0">
                <a:latin typeface="+mj-lt"/>
                <a:cs typeface="Arial" panose="020B0604020202020204" pitchFamily="34" charset="0"/>
              </a:rPr>
              <a:t>or ea</a:t>
            </a:r>
            <a:r>
              <a:rPr lang="en-US" sz="2100" spc="4" dirty="0">
                <a:latin typeface="+mj-lt"/>
                <a:cs typeface="Arial" panose="020B0604020202020204" pitchFamily="34" charset="0"/>
              </a:rPr>
              <a:t>c</a:t>
            </a:r>
            <a:r>
              <a:rPr lang="en-US" sz="2100" dirty="0">
                <a:latin typeface="+mj-lt"/>
                <a:cs typeface="Arial" panose="020B0604020202020204" pitchFamily="34" charset="0"/>
              </a:rPr>
              <a:t>h</a:t>
            </a:r>
            <a:r>
              <a:rPr lang="en-US" sz="2100" spc="-15" dirty="0">
                <a:latin typeface="+mj-lt"/>
                <a:cs typeface="Arial" panose="020B0604020202020204" pitchFamily="34" charset="0"/>
              </a:rPr>
              <a:t> </a:t>
            </a:r>
            <a:r>
              <a:rPr lang="en-US" sz="2100" spc="-8" dirty="0">
                <a:latin typeface="+mj-lt"/>
                <a:cs typeface="Arial" panose="020B0604020202020204" pitchFamily="34" charset="0"/>
              </a:rPr>
              <a:t>g</a:t>
            </a:r>
            <a:r>
              <a:rPr lang="en-US" sz="2100" dirty="0">
                <a:latin typeface="+mj-lt"/>
                <a:cs typeface="Arial" panose="020B0604020202020204" pitchFamily="34" charset="0"/>
              </a:rPr>
              <a:t>r</a:t>
            </a:r>
            <a:r>
              <a:rPr lang="en-US" sz="2100" spc="-8" dirty="0">
                <a:latin typeface="+mj-lt"/>
                <a:cs typeface="Arial" panose="020B0604020202020204" pitchFamily="34" charset="0"/>
              </a:rPr>
              <a:t>an</a:t>
            </a:r>
            <a:r>
              <a:rPr lang="en-US" sz="2100" spc="-4" dirty="0">
                <a:latin typeface="+mj-lt"/>
                <a:cs typeface="Arial" panose="020B0604020202020204" pitchFamily="34" charset="0"/>
              </a:rPr>
              <a:t>t</a:t>
            </a:r>
            <a:r>
              <a:rPr lang="en-US" sz="2100" dirty="0">
                <a:latin typeface="+mj-lt"/>
                <a:cs typeface="Arial" panose="020B0604020202020204" pitchFamily="34" charset="0"/>
              </a:rPr>
              <a:t>.</a:t>
            </a:r>
          </a:p>
          <a:p>
            <a:endParaRPr lang="en-US" dirty="0"/>
          </a:p>
        </p:txBody>
      </p:sp>
      <p:sp>
        <p:nvSpPr>
          <p:cNvPr id="3" name="Title 2">
            <a:extLst>
              <a:ext uri="{FF2B5EF4-FFF2-40B4-BE49-F238E27FC236}">
                <a16:creationId xmlns:a16="http://schemas.microsoft.com/office/drawing/2014/main" id="{833112DC-75FA-44A2-8DE9-E60C7B75885B}"/>
              </a:ext>
            </a:extLst>
          </p:cNvPr>
          <p:cNvSpPr>
            <a:spLocks noGrp="1"/>
          </p:cNvSpPr>
          <p:nvPr>
            <p:ph type="title"/>
          </p:nvPr>
        </p:nvSpPr>
        <p:spPr/>
        <p:txBody>
          <a:bodyPr anchor="ctr"/>
          <a:lstStyle/>
          <a:p>
            <a:r>
              <a:rPr lang="en-US" b="1" dirty="0"/>
              <a:t>Receipts</a:t>
            </a:r>
          </a:p>
        </p:txBody>
      </p:sp>
      <p:sp>
        <p:nvSpPr>
          <p:cNvPr id="4" name="object 3">
            <a:extLst>
              <a:ext uri="{FF2B5EF4-FFF2-40B4-BE49-F238E27FC236}">
                <a16:creationId xmlns:a16="http://schemas.microsoft.com/office/drawing/2014/main" id="{6759CE52-2CFA-407A-A067-75DCCE2C457E}"/>
              </a:ext>
            </a:extLst>
          </p:cNvPr>
          <p:cNvSpPr/>
          <p:nvPr/>
        </p:nvSpPr>
        <p:spPr>
          <a:xfrm>
            <a:off x="5344382" y="1420100"/>
            <a:ext cx="3037618" cy="4772606"/>
          </a:xfrm>
          <a:prstGeom prst="rect">
            <a:avLst/>
          </a:prstGeom>
          <a:blipFill>
            <a:blip r:embed="rId3" cstate="print"/>
            <a:stretch>
              <a:fillRect/>
            </a:stretch>
          </a:blipFill>
        </p:spPr>
        <p:txBody>
          <a:bodyPr wrap="square" lIns="0" tIns="0" rIns="0" bIns="0" rtlCol="0"/>
          <a:lstStyle/>
          <a:p>
            <a:endParaRPr sz="1350" dirty="0"/>
          </a:p>
        </p:txBody>
      </p:sp>
      <p:sp>
        <p:nvSpPr>
          <p:cNvPr id="5" name="Slide Number Placeholder 2">
            <a:extLst>
              <a:ext uri="{FF2B5EF4-FFF2-40B4-BE49-F238E27FC236}">
                <a16:creationId xmlns:a16="http://schemas.microsoft.com/office/drawing/2014/main" id="{C5E76F1C-0897-4DDE-8C6F-B665FA28B58F}"/>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8057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1CE10-E517-4D03-86F4-FB2892C9311C}"/>
              </a:ext>
            </a:extLst>
          </p:cNvPr>
          <p:cNvSpPr>
            <a:spLocks noGrp="1"/>
          </p:cNvSpPr>
          <p:nvPr>
            <p:ph type="body" sz="quarter" idx="13"/>
          </p:nvPr>
        </p:nvSpPr>
        <p:spPr>
          <a:xfrm>
            <a:off x="226381" y="3857917"/>
            <a:ext cx="2556139" cy="2283746"/>
          </a:xfrm>
        </p:spPr>
        <p:txBody>
          <a:bodyPr/>
          <a:lstStyle/>
          <a:p>
            <a:pPr marL="0" indent="0">
              <a:buNone/>
            </a:pPr>
            <a:r>
              <a:rPr lang="en-US" dirty="0"/>
              <a:t>Grant #xyz1</a:t>
            </a:r>
          </a:p>
          <a:p>
            <a:pPr marL="0" indent="0">
              <a:buNone/>
            </a:pPr>
            <a:endParaRPr lang="en-US" dirty="0"/>
          </a:p>
        </p:txBody>
      </p:sp>
      <p:sp>
        <p:nvSpPr>
          <p:cNvPr id="3" name="Title 2">
            <a:extLst>
              <a:ext uri="{FF2B5EF4-FFF2-40B4-BE49-F238E27FC236}">
                <a16:creationId xmlns:a16="http://schemas.microsoft.com/office/drawing/2014/main" id="{50429F03-F562-499F-AA6D-9C2AADD0E17F}"/>
              </a:ext>
            </a:extLst>
          </p:cNvPr>
          <p:cNvSpPr>
            <a:spLocks noGrp="1"/>
          </p:cNvSpPr>
          <p:nvPr>
            <p:ph type="title"/>
          </p:nvPr>
        </p:nvSpPr>
        <p:spPr/>
        <p:txBody>
          <a:bodyPr anchor="ctr"/>
          <a:lstStyle/>
          <a:p>
            <a:r>
              <a:rPr lang="en-US" b="1" dirty="0"/>
              <a:t>Receipts</a:t>
            </a:r>
          </a:p>
        </p:txBody>
      </p:sp>
      <p:sp>
        <p:nvSpPr>
          <p:cNvPr id="7" name="TextBox 6">
            <a:extLst>
              <a:ext uri="{FF2B5EF4-FFF2-40B4-BE49-F238E27FC236}">
                <a16:creationId xmlns:a16="http://schemas.microsoft.com/office/drawing/2014/main" id="{3F324512-9E13-41CE-AED2-0EE96E9678E5}"/>
              </a:ext>
            </a:extLst>
          </p:cNvPr>
          <p:cNvSpPr txBox="1"/>
          <p:nvPr/>
        </p:nvSpPr>
        <p:spPr>
          <a:xfrm>
            <a:off x="144109" y="2200241"/>
            <a:ext cx="5543259" cy="1408078"/>
          </a:xfrm>
          <a:prstGeom prst="rect">
            <a:avLst/>
          </a:prstGeom>
          <a:solidFill>
            <a:schemeClr val="bg1">
              <a:lumMod val="95000"/>
            </a:schemeClr>
          </a:solidFill>
        </p:spPr>
        <p:txBody>
          <a:bodyPr wrap="square" rtlCol="0">
            <a:spAutoFit/>
          </a:bodyPr>
          <a:lstStyle/>
          <a:p>
            <a:r>
              <a:rPr lang="en-US" spc="-4" dirty="0">
                <a:cs typeface="Arial"/>
              </a:rPr>
              <a:t>2</a:t>
            </a:r>
            <a:r>
              <a:rPr lang="en-US" dirty="0">
                <a:cs typeface="Arial"/>
              </a:rPr>
              <a:t>.</a:t>
            </a:r>
            <a:r>
              <a:rPr lang="en-US" spc="-4" dirty="0">
                <a:cs typeface="Arial"/>
              </a:rPr>
              <a:t> </a:t>
            </a:r>
            <a:r>
              <a:rPr lang="en-US" dirty="0">
                <a:cs typeface="Arial"/>
              </a:rPr>
              <a:t>M</a:t>
            </a:r>
            <a:r>
              <a:rPr lang="en-US" spc="-4" dirty="0">
                <a:cs typeface="Arial"/>
              </a:rPr>
              <a:t>a</a:t>
            </a:r>
            <a:r>
              <a:rPr lang="en-US" dirty="0">
                <a:cs typeface="Arial"/>
              </a:rPr>
              <a:t>ke a</a:t>
            </a:r>
            <a:r>
              <a:rPr lang="en-US" spc="-8" dirty="0">
                <a:cs typeface="Arial"/>
              </a:rPr>
              <a:t> </a:t>
            </a:r>
            <a:r>
              <a:rPr lang="en-US" dirty="0">
                <a:cs typeface="Arial"/>
              </a:rPr>
              <a:t>c</a:t>
            </a:r>
            <a:r>
              <a:rPr lang="en-US" spc="-4" dirty="0">
                <a:cs typeface="Arial"/>
              </a:rPr>
              <a:t>o</a:t>
            </a:r>
            <a:r>
              <a:rPr lang="en-US" dirty="0">
                <a:cs typeface="Arial"/>
              </a:rPr>
              <a:t>m</a:t>
            </a:r>
            <a:r>
              <a:rPr lang="en-US" spc="-4" dirty="0">
                <a:cs typeface="Arial"/>
              </a:rPr>
              <a:t>bine</a:t>
            </a:r>
            <a:r>
              <a:rPr lang="en-US" dirty="0">
                <a:cs typeface="Arial"/>
              </a:rPr>
              <a:t>d</a:t>
            </a:r>
            <a:r>
              <a:rPr lang="en-US" spc="19" dirty="0">
                <a:cs typeface="Arial"/>
              </a:rPr>
              <a:t> </a:t>
            </a:r>
            <a:r>
              <a:rPr lang="en-US" spc="-4" dirty="0">
                <a:cs typeface="Arial"/>
              </a:rPr>
              <a:t>pu</a:t>
            </a:r>
            <a:r>
              <a:rPr lang="en-US" dirty="0">
                <a:cs typeface="Arial"/>
              </a:rPr>
              <a:t>rc</a:t>
            </a:r>
            <a:r>
              <a:rPr lang="en-US" spc="-4" dirty="0">
                <a:cs typeface="Arial"/>
              </a:rPr>
              <a:t>ha</a:t>
            </a:r>
            <a:r>
              <a:rPr lang="en-US" dirty="0">
                <a:cs typeface="Arial"/>
              </a:rPr>
              <a:t>se</a:t>
            </a:r>
            <a:r>
              <a:rPr lang="en-US" spc="8" dirty="0">
                <a:cs typeface="Arial"/>
              </a:rPr>
              <a:t> </a:t>
            </a:r>
            <a:r>
              <a:rPr lang="en-US" spc="-4" dirty="0">
                <a:cs typeface="Arial"/>
              </a:rPr>
              <a:t>and a</a:t>
            </a:r>
            <a:r>
              <a:rPr lang="en-US" dirty="0">
                <a:cs typeface="Arial"/>
              </a:rPr>
              <a:t>tt</a:t>
            </a:r>
            <a:r>
              <a:rPr lang="en-US" spc="-4" dirty="0">
                <a:cs typeface="Arial"/>
              </a:rPr>
              <a:t>a</a:t>
            </a:r>
            <a:r>
              <a:rPr lang="en-US" dirty="0">
                <a:cs typeface="Arial"/>
              </a:rPr>
              <a:t>ch</a:t>
            </a:r>
            <a:r>
              <a:rPr lang="en-US" spc="-8" dirty="0">
                <a:cs typeface="Arial"/>
              </a:rPr>
              <a:t> </a:t>
            </a:r>
            <a:r>
              <a:rPr lang="en-US" spc="-4" dirty="0">
                <a:cs typeface="Arial"/>
              </a:rPr>
              <a:t>do</a:t>
            </a:r>
            <a:r>
              <a:rPr lang="en-US" dirty="0">
                <a:cs typeface="Arial"/>
              </a:rPr>
              <a:t>c</a:t>
            </a:r>
            <a:r>
              <a:rPr lang="en-US" spc="-4" dirty="0">
                <a:cs typeface="Arial"/>
              </a:rPr>
              <a:t>u</a:t>
            </a:r>
            <a:r>
              <a:rPr lang="en-US" dirty="0">
                <a:cs typeface="Arial"/>
              </a:rPr>
              <a:t>m</a:t>
            </a:r>
            <a:r>
              <a:rPr lang="en-US" spc="-4" dirty="0">
                <a:cs typeface="Arial"/>
              </a:rPr>
              <a:t>en</a:t>
            </a:r>
            <a:r>
              <a:rPr lang="en-US" dirty="0">
                <a:cs typeface="Arial"/>
              </a:rPr>
              <a:t>t</a:t>
            </a:r>
            <a:r>
              <a:rPr lang="en-US" spc="-4" dirty="0">
                <a:cs typeface="Arial"/>
              </a:rPr>
              <a:t>a</a:t>
            </a:r>
            <a:r>
              <a:rPr lang="en-US" dirty="0">
                <a:cs typeface="Arial"/>
              </a:rPr>
              <a:t>t</a:t>
            </a:r>
            <a:r>
              <a:rPr lang="en-US" spc="-4" dirty="0">
                <a:cs typeface="Arial"/>
              </a:rPr>
              <a:t>io</a:t>
            </a:r>
            <a:r>
              <a:rPr lang="en-US" dirty="0">
                <a:cs typeface="Arial"/>
              </a:rPr>
              <a:t>n</a:t>
            </a:r>
            <a:r>
              <a:rPr lang="en-US" spc="19" dirty="0">
                <a:cs typeface="Arial"/>
              </a:rPr>
              <a:t> </a:t>
            </a:r>
            <a:r>
              <a:rPr lang="en-US" spc="-4" dirty="0">
                <a:cs typeface="Arial"/>
              </a:rPr>
              <a:t>e</a:t>
            </a:r>
            <a:r>
              <a:rPr lang="en-US" spc="-11" dirty="0">
                <a:cs typeface="Arial"/>
              </a:rPr>
              <a:t>x</a:t>
            </a:r>
            <a:r>
              <a:rPr lang="en-US" spc="-4" dirty="0">
                <a:cs typeface="Arial"/>
              </a:rPr>
              <a:t>plaini</a:t>
            </a:r>
            <a:r>
              <a:rPr lang="en-US" spc="4" dirty="0">
                <a:cs typeface="Arial"/>
              </a:rPr>
              <a:t>n</a:t>
            </a:r>
            <a:r>
              <a:rPr lang="en-US" dirty="0">
                <a:cs typeface="Arial"/>
              </a:rPr>
              <a:t>g</a:t>
            </a:r>
            <a:r>
              <a:rPr lang="en-US" spc="38" dirty="0">
                <a:cs typeface="Arial"/>
              </a:rPr>
              <a:t> </a:t>
            </a:r>
            <a:r>
              <a:rPr lang="en-US" spc="-4" dirty="0">
                <a:cs typeface="Arial"/>
              </a:rPr>
              <a:t>what i</a:t>
            </a:r>
            <a:r>
              <a:rPr lang="en-US" dirty="0">
                <a:cs typeface="Arial"/>
              </a:rPr>
              <a:t>t</a:t>
            </a:r>
            <a:r>
              <a:rPr lang="en-US" spc="-4" dirty="0">
                <a:cs typeface="Arial"/>
              </a:rPr>
              <a:t>e</a:t>
            </a:r>
            <a:r>
              <a:rPr lang="en-US" dirty="0">
                <a:cs typeface="Arial"/>
              </a:rPr>
              <a:t>ms</a:t>
            </a:r>
            <a:r>
              <a:rPr lang="en-US" spc="-8" dirty="0">
                <a:cs typeface="Arial"/>
              </a:rPr>
              <a:t> </a:t>
            </a:r>
            <a:r>
              <a:rPr lang="en-US" spc="-4" dirty="0">
                <a:cs typeface="Arial"/>
              </a:rPr>
              <a:t>we</a:t>
            </a:r>
            <a:r>
              <a:rPr lang="en-US" dirty="0">
                <a:cs typeface="Arial"/>
              </a:rPr>
              <a:t>re</a:t>
            </a:r>
            <a:r>
              <a:rPr lang="en-US" spc="8" dirty="0">
                <a:cs typeface="Arial"/>
              </a:rPr>
              <a:t> </a:t>
            </a:r>
            <a:r>
              <a:rPr lang="en-US" spc="-4" dirty="0">
                <a:cs typeface="Arial"/>
              </a:rPr>
              <a:t>pu</a:t>
            </a:r>
            <a:r>
              <a:rPr lang="en-US" dirty="0">
                <a:cs typeface="Arial"/>
              </a:rPr>
              <a:t>rc</a:t>
            </a:r>
            <a:r>
              <a:rPr lang="en-US" spc="-4" dirty="0">
                <a:cs typeface="Arial"/>
              </a:rPr>
              <a:t>ha</a:t>
            </a:r>
            <a:r>
              <a:rPr lang="en-US" dirty="0">
                <a:cs typeface="Arial"/>
              </a:rPr>
              <a:t>s</a:t>
            </a:r>
            <a:r>
              <a:rPr lang="en-US" spc="-4" dirty="0">
                <a:cs typeface="Arial"/>
              </a:rPr>
              <a:t>e</a:t>
            </a:r>
            <a:r>
              <a:rPr lang="en-US" dirty="0">
                <a:cs typeface="Arial"/>
              </a:rPr>
              <a:t>d</a:t>
            </a:r>
            <a:r>
              <a:rPr lang="en-US" spc="19" dirty="0">
                <a:cs typeface="Arial"/>
              </a:rPr>
              <a:t> </a:t>
            </a:r>
            <a:r>
              <a:rPr lang="en-US" dirty="0">
                <a:cs typeface="Arial"/>
              </a:rPr>
              <a:t>f</a:t>
            </a:r>
            <a:r>
              <a:rPr lang="en-US" spc="-4" dirty="0">
                <a:cs typeface="Arial"/>
              </a:rPr>
              <a:t>o</a:t>
            </a:r>
            <a:r>
              <a:rPr lang="en-US" dirty="0">
                <a:cs typeface="Arial"/>
              </a:rPr>
              <a:t>r</a:t>
            </a:r>
            <a:r>
              <a:rPr lang="en-US" spc="-11" dirty="0">
                <a:cs typeface="Arial"/>
              </a:rPr>
              <a:t> </a:t>
            </a:r>
            <a:r>
              <a:rPr lang="en-US" spc="-4" dirty="0">
                <a:cs typeface="Arial"/>
              </a:rPr>
              <a:t>ea</a:t>
            </a:r>
            <a:r>
              <a:rPr lang="en-US" dirty="0">
                <a:cs typeface="Arial"/>
              </a:rPr>
              <a:t>ch</a:t>
            </a:r>
            <a:r>
              <a:rPr lang="en-US" spc="8" dirty="0">
                <a:cs typeface="Arial"/>
              </a:rPr>
              <a:t> </a:t>
            </a:r>
            <a:r>
              <a:rPr lang="en-US" spc="-4" dirty="0">
                <a:cs typeface="Arial"/>
              </a:rPr>
              <a:t>g</a:t>
            </a:r>
            <a:r>
              <a:rPr lang="en-US" dirty="0">
                <a:cs typeface="Arial"/>
              </a:rPr>
              <a:t>r</a:t>
            </a:r>
            <a:r>
              <a:rPr lang="en-US" spc="-4" dirty="0">
                <a:cs typeface="Arial"/>
              </a:rPr>
              <a:t>an</a:t>
            </a:r>
            <a:r>
              <a:rPr lang="en-US" dirty="0">
                <a:cs typeface="Arial"/>
              </a:rPr>
              <a:t>t. </a:t>
            </a:r>
            <a:r>
              <a:rPr lang="en-US" spc="-4" dirty="0">
                <a:cs typeface="Arial"/>
              </a:rPr>
              <a:t>Sub</a:t>
            </a:r>
            <a:r>
              <a:rPr lang="en-US" dirty="0">
                <a:cs typeface="Arial"/>
              </a:rPr>
              <a:t>m</a:t>
            </a:r>
            <a:r>
              <a:rPr lang="en-US" spc="-4" dirty="0">
                <a:cs typeface="Arial"/>
              </a:rPr>
              <a:t>i</a:t>
            </a:r>
            <a:r>
              <a:rPr lang="en-US" dirty="0">
                <a:cs typeface="Arial"/>
              </a:rPr>
              <a:t>t</a:t>
            </a:r>
            <a:r>
              <a:rPr lang="en-US" spc="4" dirty="0">
                <a:cs typeface="Arial"/>
              </a:rPr>
              <a:t> </a:t>
            </a:r>
            <a:r>
              <a:rPr lang="en-US" dirty="0">
                <a:cs typeface="Arial"/>
              </a:rPr>
              <a:t>c</a:t>
            </a:r>
            <a:r>
              <a:rPr lang="en-US" spc="-4" dirty="0">
                <a:cs typeface="Arial"/>
              </a:rPr>
              <a:t>opie</a:t>
            </a:r>
            <a:r>
              <a:rPr lang="en-US" dirty="0">
                <a:cs typeface="Arial"/>
              </a:rPr>
              <a:t>s</a:t>
            </a:r>
            <a:r>
              <a:rPr lang="en-US" spc="19" dirty="0">
                <a:cs typeface="Arial"/>
              </a:rPr>
              <a:t> </a:t>
            </a:r>
            <a:r>
              <a:rPr lang="en-US" spc="-4" dirty="0">
                <a:cs typeface="Arial"/>
              </a:rPr>
              <a:t>o</a:t>
            </a:r>
            <a:r>
              <a:rPr lang="en-US" dirty="0">
                <a:cs typeface="Arial"/>
              </a:rPr>
              <a:t>f</a:t>
            </a:r>
            <a:r>
              <a:rPr lang="en-US" spc="-11" dirty="0">
                <a:cs typeface="Arial"/>
              </a:rPr>
              <a:t> </a:t>
            </a:r>
            <a:r>
              <a:rPr lang="en-US" dirty="0">
                <a:cs typeface="Arial"/>
              </a:rPr>
              <a:t>t</a:t>
            </a:r>
            <a:r>
              <a:rPr lang="en-US" spc="-4" dirty="0">
                <a:cs typeface="Arial"/>
              </a:rPr>
              <a:t>h</a:t>
            </a:r>
            <a:r>
              <a:rPr lang="en-US" dirty="0">
                <a:cs typeface="Arial"/>
              </a:rPr>
              <a:t>e </a:t>
            </a:r>
            <a:r>
              <a:rPr lang="en-US" spc="-4" dirty="0">
                <a:cs typeface="Arial"/>
              </a:rPr>
              <a:t>do</a:t>
            </a:r>
            <a:r>
              <a:rPr lang="en-US" dirty="0">
                <a:cs typeface="Arial"/>
              </a:rPr>
              <a:t>c</a:t>
            </a:r>
            <a:r>
              <a:rPr lang="en-US" spc="-4" dirty="0">
                <a:cs typeface="Arial"/>
              </a:rPr>
              <a:t>u</a:t>
            </a:r>
            <a:r>
              <a:rPr lang="en-US" dirty="0">
                <a:cs typeface="Arial"/>
              </a:rPr>
              <a:t>m</a:t>
            </a:r>
            <a:r>
              <a:rPr lang="en-US" spc="-4" dirty="0">
                <a:cs typeface="Arial"/>
              </a:rPr>
              <a:t>en</a:t>
            </a:r>
            <a:r>
              <a:rPr lang="en-US" dirty="0">
                <a:cs typeface="Arial"/>
              </a:rPr>
              <a:t>t</a:t>
            </a:r>
            <a:r>
              <a:rPr lang="en-US" spc="-4" dirty="0">
                <a:cs typeface="Arial"/>
              </a:rPr>
              <a:t>a</a:t>
            </a:r>
            <a:r>
              <a:rPr lang="en-US" dirty="0">
                <a:cs typeface="Arial"/>
              </a:rPr>
              <a:t>t</a:t>
            </a:r>
            <a:r>
              <a:rPr lang="en-US" spc="-4" dirty="0">
                <a:cs typeface="Arial"/>
              </a:rPr>
              <a:t>ion wi</a:t>
            </a:r>
            <a:r>
              <a:rPr lang="en-US" dirty="0">
                <a:cs typeface="Arial"/>
              </a:rPr>
              <a:t>th </a:t>
            </a:r>
            <a:r>
              <a:rPr lang="en-US" spc="-4" dirty="0">
                <a:cs typeface="Arial"/>
              </a:rPr>
              <a:t>al</a:t>
            </a:r>
            <a:r>
              <a:rPr lang="en-US" dirty="0">
                <a:cs typeface="Arial"/>
              </a:rPr>
              <a:t>l</a:t>
            </a:r>
            <a:r>
              <a:rPr lang="en-US" spc="15" dirty="0">
                <a:cs typeface="Arial"/>
              </a:rPr>
              <a:t> </a:t>
            </a:r>
            <a:r>
              <a:rPr lang="en-US" spc="-4" dirty="0">
                <a:cs typeface="Arial"/>
              </a:rPr>
              <a:t>g</a:t>
            </a:r>
            <a:r>
              <a:rPr lang="en-US" dirty="0">
                <a:cs typeface="Arial"/>
              </a:rPr>
              <a:t>r</a:t>
            </a:r>
            <a:r>
              <a:rPr lang="en-US" spc="-4" dirty="0">
                <a:cs typeface="Arial"/>
              </a:rPr>
              <a:t>an</a:t>
            </a:r>
            <a:r>
              <a:rPr lang="en-US" dirty="0">
                <a:cs typeface="Arial"/>
              </a:rPr>
              <a:t>t</a:t>
            </a:r>
            <a:r>
              <a:rPr lang="en-US" spc="-4" dirty="0">
                <a:cs typeface="Arial"/>
              </a:rPr>
              <a:t> </a:t>
            </a:r>
            <a:r>
              <a:rPr lang="en-US" dirty="0">
                <a:cs typeface="Arial"/>
              </a:rPr>
              <a:t>r</a:t>
            </a:r>
            <a:r>
              <a:rPr lang="en-US" spc="-4" dirty="0">
                <a:cs typeface="Arial"/>
              </a:rPr>
              <a:t>ei</a:t>
            </a:r>
            <a:r>
              <a:rPr lang="en-US" dirty="0">
                <a:cs typeface="Arial"/>
              </a:rPr>
              <a:t>m</a:t>
            </a:r>
            <a:r>
              <a:rPr lang="en-US" spc="-4" dirty="0">
                <a:cs typeface="Arial"/>
              </a:rPr>
              <a:t>bu</a:t>
            </a:r>
            <a:r>
              <a:rPr lang="en-US" dirty="0">
                <a:cs typeface="Arial"/>
              </a:rPr>
              <a:t>rs</a:t>
            </a:r>
            <a:r>
              <a:rPr lang="en-US" spc="-4" dirty="0">
                <a:cs typeface="Arial"/>
              </a:rPr>
              <a:t>e</a:t>
            </a:r>
            <a:r>
              <a:rPr lang="en-US" dirty="0">
                <a:cs typeface="Arial"/>
              </a:rPr>
              <a:t>m</a:t>
            </a:r>
            <a:r>
              <a:rPr lang="en-US" spc="-4" dirty="0">
                <a:cs typeface="Arial"/>
              </a:rPr>
              <a:t>en</a:t>
            </a:r>
            <a:r>
              <a:rPr lang="en-US" dirty="0">
                <a:cs typeface="Arial"/>
              </a:rPr>
              <a:t>t</a:t>
            </a:r>
            <a:r>
              <a:rPr lang="en-US" spc="15" dirty="0">
                <a:cs typeface="Arial"/>
              </a:rPr>
              <a:t> </a:t>
            </a:r>
            <a:r>
              <a:rPr lang="en-US" dirty="0">
                <a:cs typeface="Arial"/>
              </a:rPr>
              <a:t>c</a:t>
            </a:r>
            <a:r>
              <a:rPr lang="en-US" spc="-4" dirty="0">
                <a:cs typeface="Arial"/>
              </a:rPr>
              <a:t>lai</a:t>
            </a:r>
            <a:r>
              <a:rPr lang="en-US" dirty="0">
                <a:cs typeface="Arial"/>
              </a:rPr>
              <a:t>ms.</a:t>
            </a:r>
          </a:p>
          <a:p>
            <a:endParaRPr lang="en-US" sz="1350" dirty="0"/>
          </a:p>
        </p:txBody>
      </p:sp>
      <p:sp>
        <p:nvSpPr>
          <p:cNvPr id="10" name="object 3">
            <a:extLst>
              <a:ext uri="{FF2B5EF4-FFF2-40B4-BE49-F238E27FC236}">
                <a16:creationId xmlns:a16="http://schemas.microsoft.com/office/drawing/2014/main" id="{03CDA404-2266-4AB0-A11C-6B3E92F626F8}"/>
              </a:ext>
            </a:extLst>
          </p:cNvPr>
          <p:cNvSpPr/>
          <p:nvPr/>
        </p:nvSpPr>
        <p:spPr>
          <a:xfrm>
            <a:off x="5739830" y="1552336"/>
            <a:ext cx="3177789" cy="4589327"/>
          </a:xfrm>
          <a:prstGeom prst="rect">
            <a:avLst/>
          </a:prstGeom>
          <a:blipFill>
            <a:blip r:embed="rId3" cstate="print"/>
            <a:stretch>
              <a:fillRect/>
            </a:stretch>
          </a:blipFill>
        </p:spPr>
        <p:txBody>
          <a:bodyPr wrap="square" lIns="0" tIns="0" rIns="0" bIns="0" rtlCol="0"/>
          <a:lstStyle/>
          <a:p>
            <a:endParaRPr sz="1350" dirty="0"/>
          </a:p>
        </p:txBody>
      </p:sp>
      <p:graphicFrame>
        <p:nvGraphicFramePr>
          <p:cNvPr id="11" name="Table 10">
            <a:extLst>
              <a:ext uri="{FF2B5EF4-FFF2-40B4-BE49-F238E27FC236}">
                <a16:creationId xmlns:a16="http://schemas.microsoft.com/office/drawing/2014/main" id="{E227927E-1B71-4843-A597-70D21F311229}"/>
              </a:ext>
            </a:extLst>
          </p:cNvPr>
          <p:cNvGraphicFramePr>
            <a:graphicFrameLocks noGrp="1"/>
          </p:cNvGraphicFramePr>
          <p:nvPr>
            <p:extLst>
              <p:ext uri="{D42A27DB-BD31-4B8C-83A1-F6EECF244321}">
                <p14:modId xmlns:p14="http://schemas.microsoft.com/office/powerpoint/2010/main" val="748659117"/>
              </p:ext>
            </p:extLst>
          </p:nvPr>
        </p:nvGraphicFramePr>
        <p:xfrm>
          <a:off x="278843" y="4366612"/>
          <a:ext cx="2451213" cy="1752600"/>
        </p:xfrm>
        <a:graphic>
          <a:graphicData uri="http://schemas.openxmlformats.org/drawingml/2006/table">
            <a:tbl>
              <a:tblPr firstRow="1" bandRow="1">
                <a:tableStyleId>{5940675A-B579-460E-94D1-54222C63F5DA}</a:tableStyleId>
              </a:tblPr>
              <a:tblGrid>
                <a:gridCol w="1203960">
                  <a:extLst>
                    <a:ext uri="{9D8B030D-6E8A-4147-A177-3AD203B41FA5}">
                      <a16:colId xmlns:a16="http://schemas.microsoft.com/office/drawing/2014/main" val="1035319733"/>
                    </a:ext>
                  </a:extLst>
                </a:gridCol>
                <a:gridCol w="1247253">
                  <a:extLst>
                    <a:ext uri="{9D8B030D-6E8A-4147-A177-3AD203B41FA5}">
                      <a16:colId xmlns:a16="http://schemas.microsoft.com/office/drawing/2014/main" val="1349399123"/>
                    </a:ext>
                  </a:extLst>
                </a:gridCol>
              </a:tblGrid>
              <a:tr h="584200">
                <a:tc>
                  <a:txBody>
                    <a:bodyPr/>
                    <a:lstStyle/>
                    <a:p>
                      <a:pPr algn="ctr"/>
                      <a:r>
                        <a:rPr lang="en-US" sz="1400" dirty="0"/>
                        <a:t>Edge 1Q5W30</a:t>
                      </a:r>
                    </a:p>
                  </a:txBody>
                  <a:tcPr marL="68580" marR="68580" marT="34290" marB="34290" anchor="ctr"/>
                </a:tc>
                <a:tc>
                  <a:txBody>
                    <a:bodyPr/>
                    <a:lstStyle/>
                    <a:p>
                      <a:pPr algn="ctr"/>
                      <a:r>
                        <a:rPr lang="en-US" sz="1400" dirty="0"/>
                        <a:t>12.86</a:t>
                      </a:r>
                    </a:p>
                  </a:txBody>
                  <a:tcPr marL="68580" marR="68580" marT="34290" marB="34290" anchor="ctr"/>
                </a:tc>
                <a:extLst>
                  <a:ext uri="{0D108BD9-81ED-4DB2-BD59-A6C34878D82A}">
                    <a16:rowId xmlns:a16="http://schemas.microsoft.com/office/drawing/2014/main" val="1795793002"/>
                  </a:ext>
                </a:extLst>
              </a:tr>
              <a:tr h="584200">
                <a:tc>
                  <a:txBody>
                    <a:bodyPr/>
                    <a:lstStyle/>
                    <a:p>
                      <a:pPr algn="ctr"/>
                      <a:r>
                        <a:rPr lang="en-US" sz="1400" dirty="0"/>
                        <a:t>Edge 1Q5W30</a:t>
                      </a:r>
                    </a:p>
                  </a:txBody>
                  <a:tcPr marL="68580" marR="68580" marT="34290" marB="34290" anchor="ctr"/>
                </a:tc>
                <a:tc>
                  <a:txBody>
                    <a:bodyPr/>
                    <a:lstStyle/>
                    <a:p>
                      <a:pPr algn="ctr"/>
                      <a:r>
                        <a:rPr lang="en-US" sz="1400" dirty="0"/>
                        <a:t>7.97</a:t>
                      </a:r>
                    </a:p>
                  </a:txBody>
                  <a:tcPr marL="68580" marR="68580" marT="34290" marB="34290" anchor="ctr"/>
                </a:tc>
                <a:extLst>
                  <a:ext uri="{0D108BD9-81ED-4DB2-BD59-A6C34878D82A}">
                    <a16:rowId xmlns:a16="http://schemas.microsoft.com/office/drawing/2014/main" val="3909164978"/>
                  </a:ext>
                </a:extLst>
              </a:tr>
              <a:tr h="584200">
                <a:tc>
                  <a:txBody>
                    <a:bodyPr/>
                    <a:lstStyle/>
                    <a:p>
                      <a:pPr algn="ctr"/>
                      <a:r>
                        <a:rPr lang="en-US" sz="1400" dirty="0"/>
                        <a:t>Edge 1Q5W30</a:t>
                      </a:r>
                    </a:p>
                  </a:txBody>
                  <a:tcPr marL="68580" marR="68580" marT="34290" marB="34290" anchor="ctr"/>
                </a:tc>
                <a:tc>
                  <a:txBody>
                    <a:bodyPr/>
                    <a:lstStyle/>
                    <a:p>
                      <a:pPr algn="ctr"/>
                      <a:r>
                        <a:rPr lang="en-US" sz="1400" dirty="0"/>
                        <a:t>7.97</a:t>
                      </a:r>
                    </a:p>
                  </a:txBody>
                  <a:tcPr marL="68580" marR="68580" marT="34290" marB="34290" anchor="ctr"/>
                </a:tc>
                <a:extLst>
                  <a:ext uri="{0D108BD9-81ED-4DB2-BD59-A6C34878D82A}">
                    <a16:rowId xmlns:a16="http://schemas.microsoft.com/office/drawing/2014/main" val="3022194791"/>
                  </a:ext>
                </a:extLst>
              </a:tr>
            </a:tbl>
          </a:graphicData>
        </a:graphic>
      </p:graphicFrame>
      <p:sp>
        <p:nvSpPr>
          <p:cNvPr id="12" name="TextBox 11">
            <a:extLst>
              <a:ext uri="{FF2B5EF4-FFF2-40B4-BE49-F238E27FC236}">
                <a16:creationId xmlns:a16="http://schemas.microsoft.com/office/drawing/2014/main" id="{0163982D-F8E0-43EA-9489-4D9C89997DD6}"/>
              </a:ext>
            </a:extLst>
          </p:cNvPr>
          <p:cNvSpPr txBox="1"/>
          <p:nvPr/>
        </p:nvSpPr>
        <p:spPr>
          <a:xfrm>
            <a:off x="3131229" y="3857917"/>
            <a:ext cx="2556139" cy="1384995"/>
          </a:xfrm>
          <a:prstGeom prst="rect">
            <a:avLst/>
          </a:prstGeom>
          <a:solidFill>
            <a:schemeClr val="bg1">
              <a:lumMod val="95000"/>
            </a:schemeClr>
          </a:solidFill>
        </p:spPr>
        <p:txBody>
          <a:bodyPr wrap="square" rtlCol="0">
            <a:spAutoFit/>
          </a:bodyPr>
          <a:lstStyle/>
          <a:p>
            <a:r>
              <a:rPr lang="en-US" sz="2100" dirty="0"/>
              <a:t>Grant # xyz2</a:t>
            </a:r>
          </a:p>
          <a:p>
            <a:endParaRPr lang="en-US" sz="2100" dirty="0"/>
          </a:p>
          <a:p>
            <a:r>
              <a:rPr lang="en-US" sz="2100" dirty="0"/>
              <a:t>All the rest of the items purchased </a:t>
            </a:r>
          </a:p>
        </p:txBody>
      </p:sp>
      <p:sp>
        <p:nvSpPr>
          <p:cNvPr id="13" name="Slide Number Placeholder 2">
            <a:extLst>
              <a:ext uri="{FF2B5EF4-FFF2-40B4-BE49-F238E27FC236}">
                <a16:creationId xmlns:a16="http://schemas.microsoft.com/office/drawing/2014/main" id="{D8632598-6E07-49F6-A097-FAFCF13607B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468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EC4F-072B-4838-8783-473A2409D534}"/>
              </a:ext>
            </a:extLst>
          </p:cNvPr>
          <p:cNvSpPr>
            <a:spLocks noGrp="1"/>
          </p:cNvSpPr>
          <p:nvPr>
            <p:ph type="body" sz="quarter" idx="13"/>
          </p:nvPr>
        </p:nvSpPr>
        <p:spPr>
          <a:xfrm>
            <a:off x="430901" y="1577403"/>
            <a:ext cx="8393463" cy="4289997"/>
          </a:xfrm>
        </p:spPr>
        <p:txBody>
          <a:bodyPr>
            <a:normAutofit fontScale="92500" lnSpcReduction="10000"/>
          </a:bodyPr>
          <a:lstStyle/>
          <a:p>
            <a:pPr marL="0" marR="272415" indent="0">
              <a:lnSpc>
                <a:spcPct val="170000"/>
              </a:lnSpc>
              <a:spcBef>
                <a:spcPts val="574"/>
              </a:spcBef>
              <a:buNone/>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a:t>
            </a:r>
            <a:r>
              <a:rPr lang="en-US" sz="2800" b="1" dirty="0">
                <a:ea typeface="Arial Unicode MS" panose="020B0604020202020204" pitchFamily="34" charset="-128"/>
                <a:cs typeface="Arial Unicode MS" panose="020B0604020202020204" pitchFamily="34" charset="-128"/>
              </a:rPr>
              <a:t>3</a:t>
            </a:r>
            <a:r>
              <a:rPr lang="en-US" sz="2800" b="1" spc="-8" dirty="0">
                <a:ea typeface="Arial Unicode MS" panose="020B0604020202020204" pitchFamily="34" charset="-128"/>
                <a:cs typeface="Arial Unicode MS" panose="020B0604020202020204" pitchFamily="34" charset="-128"/>
              </a:rPr>
              <a:t> </a:t>
            </a:r>
            <a:endParaRPr lang="en-US" sz="2800" b="1" spc="-4" dirty="0">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3" panose="05040102010807070707" pitchFamily="18" charset="2"/>
              <a:buChar char="}"/>
            </a:pPr>
            <a:r>
              <a:rPr lang="en-US" sz="2800" spc="-4" dirty="0">
                <a:ea typeface="Arial Unicode MS" panose="020B0604020202020204" pitchFamily="34" charset="-128"/>
                <a:cs typeface="Arial Unicode MS" panose="020B0604020202020204" pitchFamily="34" charset="-128"/>
              </a:rPr>
              <a:t>I</a:t>
            </a:r>
            <a:r>
              <a:rPr lang="en-US" sz="2800" spc="-8" dirty="0">
                <a:ea typeface="Arial Unicode MS" panose="020B0604020202020204" pitchFamily="34" charset="-128"/>
                <a:cs typeface="Arial Unicode MS" panose="020B0604020202020204" pitchFamily="34" charset="-128"/>
              </a:rPr>
              <a:t>n</a:t>
            </a:r>
            <a:r>
              <a:rPr lang="en-US" sz="2800" spc="4" dirty="0">
                <a:ea typeface="Arial Unicode MS" panose="020B0604020202020204" pitchFamily="34" charset="-128"/>
                <a:cs typeface="Arial Unicode MS" panose="020B0604020202020204" pitchFamily="34" charset="-128"/>
              </a:rPr>
              <a:t>c</a:t>
            </a:r>
            <a:r>
              <a:rPr lang="en-US" sz="2800" spc="-4" dirty="0">
                <a:ea typeface="Arial Unicode MS" panose="020B0604020202020204" pitchFamily="34" charset="-128"/>
                <a:cs typeface="Arial Unicode MS" panose="020B0604020202020204" pitchFamily="34" charset="-128"/>
              </a:rPr>
              <a:t>l</a:t>
            </a:r>
            <a:r>
              <a:rPr lang="en-US" sz="2800" spc="-8" dirty="0">
                <a:ea typeface="Arial Unicode MS" panose="020B0604020202020204" pitchFamily="34" charset="-128"/>
                <a:cs typeface="Arial Unicode MS" panose="020B0604020202020204" pitchFamily="34" charset="-128"/>
              </a:rPr>
              <a:t>ud</a:t>
            </a:r>
            <a:r>
              <a:rPr lang="en-US" sz="2800" dirty="0">
                <a:ea typeface="Arial Unicode MS" panose="020B0604020202020204" pitchFamily="34" charset="-128"/>
                <a:cs typeface="Arial Unicode MS" panose="020B0604020202020204" pitchFamily="34" charset="-128"/>
              </a:rPr>
              <a:t>e</a:t>
            </a:r>
            <a:r>
              <a:rPr lang="en-US" sz="2800" spc="-15" dirty="0">
                <a:ea typeface="Arial Unicode MS" panose="020B0604020202020204" pitchFamily="34" charset="-128"/>
                <a:cs typeface="Arial Unicode MS" panose="020B0604020202020204" pitchFamily="34" charset="-128"/>
              </a:rPr>
              <a:t> the GCC </a:t>
            </a:r>
            <a:r>
              <a:rPr lang="en-US" sz="2800" b="1" u="sng" spc="-15" dirty="0">
                <a:ea typeface="Arial Unicode MS" panose="020B0604020202020204" pitchFamily="34" charset="-128"/>
                <a:cs typeface="Arial Unicode MS" panose="020B0604020202020204" pitchFamily="34" charset="-128"/>
              </a:rPr>
              <a:t>required</a:t>
            </a:r>
            <a:r>
              <a:rPr lang="en-US" sz="2800" spc="-15" dirty="0">
                <a:ea typeface="Arial Unicode MS" panose="020B0604020202020204" pitchFamily="34" charset="-128"/>
                <a:cs typeface="Arial Unicode MS" panose="020B0604020202020204" pitchFamily="34" charset="-128"/>
              </a:rPr>
              <a:t> “Summary Pages” for each expense category and </a:t>
            </a:r>
            <a:r>
              <a:rPr lang="en-US" sz="2800" spc="-8" dirty="0">
                <a:ea typeface="Arial Unicode MS" panose="020B0604020202020204" pitchFamily="34" charset="-128"/>
                <a:cs typeface="Arial Unicode MS" panose="020B0604020202020204" pitchFamily="34" charset="-128"/>
              </a:rPr>
              <a:t>a</a:t>
            </a:r>
            <a:r>
              <a:rPr lang="en-US" sz="2800" spc="-4" dirty="0">
                <a:ea typeface="Arial Unicode MS" panose="020B0604020202020204" pitchFamily="34" charset="-128"/>
                <a:cs typeface="Arial Unicode MS" panose="020B0604020202020204" pitchFamily="34" charset="-128"/>
              </a:rPr>
              <a:t>l</a:t>
            </a:r>
            <a:r>
              <a:rPr lang="en-US" sz="2800" dirty="0">
                <a:ea typeface="Arial Unicode MS" panose="020B0604020202020204" pitchFamily="34" charset="-128"/>
                <a:cs typeface="Arial Unicode MS" panose="020B0604020202020204" pitchFamily="34" charset="-128"/>
              </a:rPr>
              <a:t>l</a:t>
            </a:r>
            <a:r>
              <a:rPr lang="en-US" sz="2800" spc="4" dirty="0">
                <a:ea typeface="Arial Unicode MS" panose="020B0604020202020204" pitchFamily="34" charset="-128"/>
                <a:cs typeface="Arial Unicode MS" panose="020B0604020202020204" pitchFamily="34" charset="-128"/>
              </a:rPr>
              <a:t> </a:t>
            </a:r>
            <a:r>
              <a:rPr lang="en-US" sz="2800" spc="-8" dirty="0">
                <a:ea typeface="Arial Unicode MS" panose="020B0604020202020204" pitchFamily="34" charset="-128"/>
                <a:cs typeface="Arial Unicode MS" panose="020B0604020202020204" pitchFamily="34" charset="-128"/>
              </a:rPr>
              <a:t>do</a:t>
            </a:r>
            <a:r>
              <a:rPr lang="en-US" sz="2800" spc="4" dirty="0">
                <a:ea typeface="Arial Unicode MS" panose="020B0604020202020204" pitchFamily="34" charset="-128"/>
                <a:cs typeface="Arial Unicode MS" panose="020B0604020202020204" pitchFamily="34" charset="-128"/>
              </a:rPr>
              <a:t>c</a:t>
            </a:r>
            <a:r>
              <a:rPr lang="en-US" sz="2800" spc="-8" dirty="0">
                <a:ea typeface="Arial Unicode MS" panose="020B0604020202020204" pitchFamily="34" charset="-128"/>
                <a:cs typeface="Arial Unicode MS" panose="020B0604020202020204" pitchFamily="34" charset="-128"/>
              </a:rPr>
              <a:t>umen</a:t>
            </a:r>
            <a:r>
              <a:rPr lang="en-US" sz="2800" spc="-4" dirty="0">
                <a:ea typeface="Arial Unicode MS" panose="020B0604020202020204" pitchFamily="34" charset="-128"/>
                <a:cs typeface="Arial Unicode MS" panose="020B0604020202020204" pitchFamily="34" charset="-128"/>
              </a:rPr>
              <a:t>t</a:t>
            </a:r>
            <a:r>
              <a:rPr lang="en-US" sz="2800" spc="-8" dirty="0">
                <a:ea typeface="Arial Unicode MS" panose="020B0604020202020204" pitchFamily="34" charset="-128"/>
                <a:cs typeface="Arial Unicode MS" panose="020B0604020202020204" pitchFamily="34" charset="-128"/>
              </a:rPr>
              <a:t>a</a:t>
            </a:r>
            <a:r>
              <a:rPr lang="en-US" sz="2800" spc="-4" dirty="0">
                <a:ea typeface="Arial Unicode MS" panose="020B0604020202020204" pitchFamily="34" charset="-128"/>
                <a:cs typeface="Arial Unicode MS" panose="020B0604020202020204" pitchFamily="34" charset="-128"/>
              </a:rPr>
              <a:t>ti</a:t>
            </a:r>
            <a:r>
              <a:rPr lang="en-US" sz="2800" spc="-8" dirty="0">
                <a:ea typeface="Arial Unicode MS" panose="020B0604020202020204" pitchFamily="34" charset="-128"/>
                <a:cs typeface="Arial Unicode MS" panose="020B0604020202020204" pitchFamily="34" charset="-128"/>
              </a:rPr>
              <a:t>on </a:t>
            </a:r>
            <a:r>
              <a:rPr lang="en-US" sz="2800" spc="4" dirty="0">
                <a:ea typeface="Arial Unicode MS" panose="020B0604020202020204" pitchFamily="34" charset="-128"/>
                <a:cs typeface="Arial Unicode MS" panose="020B0604020202020204" pitchFamily="34" charset="-128"/>
              </a:rPr>
              <a:t>s</a:t>
            </a:r>
            <a:r>
              <a:rPr lang="en-US" sz="2800" spc="-8" dirty="0">
                <a:ea typeface="Arial Unicode MS" panose="020B0604020202020204" pitchFamily="34" charset="-128"/>
                <a:cs typeface="Arial Unicode MS" panose="020B0604020202020204" pitchFamily="34" charset="-128"/>
              </a:rPr>
              <a:t>upp</a:t>
            </a:r>
            <a:r>
              <a:rPr lang="en-US" sz="2800" spc="-8" dirty="0">
                <a:cs typeface="Arial"/>
              </a:rPr>
              <a:t>o</a:t>
            </a:r>
            <a:r>
              <a:rPr lang="en-US" sz="2800" dirty="0">
                <a:cs typeface="Arial"/>
              </a:rPr>
              <a:t>r</a:t>
            </a:r>
            <a:r>
              <a:rPr lang="en-US" sz="2800" spc="-4" dirty="0">
                <a:cs typeface="Arial"/>
              </a:rPr>
              <a:t>ti</a:t>
            </a:r>
            <a:r>
              <a:rPr lang="en-US" sz="2800" spc="-8" dirty="0">
                <a:cs typeface="Arial"/>
              </a:rPr>
              <a:t>n</a:t>
            </a:r>
            <a:r>
              <a:rPr lang="en-US" sz="2800" dirty="0">
                <a:cs typeface="Arial"/>
              </a:rPr>
              <a:t>g</a:t>
            </a:r>
            <a:r>
              <a:rPr lang="en-US" sz="2800" spc="-15" dirty="0">
                <a:cs typeface="Arial"/>
              </a:rPr>
              <a:t> </a:t>
            </a:r>
            <a:r>
              <a:rPr lang="en-US" sz="2800" spc="-4" dirty="0">
                <a:cs typeface="Arial"/>
              </a:rPr>
              <a:t>t</a:t>
            </a:r>
            <a:r>
              <a:rPr lang="en-US" sz="2800" spc="-8" dirty="0">
                <a:cs typeface="Arial"/>
              </a:rPr>
              <a:t>h</a:t>
            </a:r>
            <a:r>
              <a:rPr lang="en-US" sz="2800" dirty="0">
                <a:cs typeface="Arial"/>
              </a:rPr>
              <a:t>e</a:t>
            </a:r>
            <a:r>
              <a:rPr lang="en-US" sz="2800" spc="-15" dirty="0">
                <a:cs typeface="Arial"/>
              </a:rPr>
              <a:t>  </a:t>
            </a:r>
            <a:r>
              <a:rPr lang="en-US" sz="2800" spc="-8" dirty="0">
                <a:cs typeface="Arial"/>
              </a:rPr>
              <a:t>e</a:t>
            </a:r>
            <a:r>
              <a:rPr lang="en-US" sz="2800" spc="4" dirty="0">
                <a:cs typeface="Arial"/>
              </a:rPr>
              <a:t>x</a:t>
            </a:r>
            <a:r>
              <a:rPr lang="en-US" sz="2800" spc="-8" dirty="0">
                <a:cs typeface="Arial"/>
              </a:rPr>
              <a:t>pend</a:t>
            </a:r>
            <a:r>
              <a:rPr lang="en-US" sz="2800" spc="-4" dirty="0">
                <a:cs typeface="Arial"/>
              </a:rPr>
              <a:t>it</a:t>
            </a:r>
            <a:r>
              <a:rPr lang="en-US" sz="2800" spc="-8" dirty="0">
                <a:cs typeface="Arial"/>
              </a:rPr>
              <a:t>u</a:t>
            </a:r>
            <a:r>
              <a:rPr lang="en-US" sz="2800" dirty="0">
                <a:cs typeface="Arial"/>
              </a:rPr>
              <a:t>r</a:t>
            </a:r>
            <a:r>
              <a:rPr lang="en-US" sz="2800" spc="-8" dirty="0">
                <a:cs typeface="Arial"/>
              </a:rPr>
              <a:t>e</a:t>
            </a:r>
            <a:r>
              <a:rPr lang="en-US" sz="2800" dirty="0">
                <a:cs typeface="Arial"/>
              </a:rPr>
              <a:t>s</a:t>
            </a:r>
            <a:r>
              <a:rPr lang="en-US" sz="2800" spc="-15" dirty="0">
                <a:cs typeface="Arial"/>
              </a:rPr>
              <a:t> </a:t>
            </a:r>
            <a:r>
              <a:rPr lang="en-US" sz="2800" spc="-4" dirty="0">
                <a:cs typeface="Arial"/>
              </a:rPr>
              <a:t>on the reimbursement</a:t>
            </a:r>
            <a:r>
              <a:rPr lang="en-US" sz="2800" spc="-8" dirty="0">
                <a:cs typeface="Arial"/>
              </a:rPr>
              <a:t>.</a:t>
            </a:r>
          </a:p>
          <a:p>
            <a:pPr marL="0" marR="272415" indent="0">
              <a:lnSpc>
                <a:spcPct val="170000"/>
              </a:lnSpc>
              <a:spcBef>
                <a:spcPts val="574"/>
              </a:spcBef>
              <a:buNone/>
            </a:pPr>
            <a:r>
              <a:rPr lang="en-US" sz="2800" b="1" spc="-4" dirty="0">
                <a:ea typeface="Arial Unicode MS" panose="020B0604020202020204" pitchFamily="34" charset="-128"/>
                <a:cs typeface="Arial Unicode MS" panose="020B0604020202020204" pitchFamily="34" charset="-128"/>
              </a:rPr>
              <a:t>St</a:t>
            </a:r>
            <a:r>
              <a:rPr lang="en-US" sz="2800" b="1" spc="-8" dirty="0">
                <a:ea typeface="Arial Unicode MS" panose="020B0604020202020204" pitchFamily="34" charset="-128"/>
                <a:cs typeface="Arial Unicode MS" panose="020B0604020202020204" pitchFamily="34" charset="-128"/>
              </a:rPr>
              <a:t>e</a:t>
            </a:r>
            <a:r>
              <a:rPr lang="en-US" sz="2800" b="1" dirty="0">
                <a:ea typeface="Arial Unicode MS" panose="020B0604020202020204" pitchFamily="34" charset="-128"/>
                <a:cs typeface="Arial Unicode MS" panose="020B0604020202020204" pitchFamily="34" charset="-128"/>
              </a:rPr>
              <a:t>p</a:t>
            </a:r>
            <a:r>
              <a:rPr lang="en-US" sz="2800" b="1" spc="-8" dirty="0">
                <a:ea typeface="Arial Unicode MS" panose="020B0604020202020204" pitchFamily="34" charset="-128"/>
                <a:cs typeface="Arial Unicode MS" panose="020B0604020202020204" pitchFamily="34" charset="-128"/>
              </a:rPr>
              <a:t> 4</a:t>
            </a:r>
            <a:endParaRPr lang="en-US" sz="2800" b="1" spc="-4" dirty="0">
              <a:ea typeface="Arial Unicode MS" panose="020B0604020202020204" pitchFamily="34" charset="-128"/>
              <a:cs typeface="Arial Unicode MS" panose="020B0604020202020204" pitchFamily="34" charset="-128"/>
            </a:endParaRPr>
          </a:p>
          <a:p>
            <a:pPr marL="457200" marR="272415" indent="-457200">
              <a:lnSpc>
                <a:spcPct val="170000"/>
              </a:lnSpc>
              <a:spcBef>
                <a:spcPts val="574"/>
              </a:spcBef>
              <a:buClr>
                <a:srgbClr val="FF0000"/>
              </a:buClr>
              <a:buFont typeface="Wingdings 3" panose="05040102010807070707" pitchFamily="18" charset="2"/>
              <a:buChar char="}"/>
            </a:pPr>
            <a:r>
              <a:rPr lang="en-US" sz="2800" spc="-4" dirty="0">
                <a:ea typeface="Arial Unicode MS" panose="020B0604020202020204" pitchFamily="34" charset="-128"/>
                <a:cs typeface="Arial Unicode MS" panose="020B0604020202020204" pitchFamily="34" charset="-128"/>
              </a:rPr>
              <a:t>Submit your reimbursement through GEMS to GCC</a:t>
            </a:r>
            <a:r>
              <a:rPr lang="en-US" sz="2800" spc="-8" dirty="0">
                <a:cs typeface="Arial"/>
              </a:rPr>
              <a:t>.</a:t>
            </a:r>
          </a:p>
          <a:p>
            <a:endParaRPr lang="en-US" dirty="0"/>
          </a:p>
        </p:txBody>
      </p:sp>
      <p:sp>
        <p:nvSpPr>
          <p:cNvPr id="3" name="Title 2">
            <a:extLst>
              <a:ext uri="{FF2B5EF4-FFF2-40B4-BE49-F238E27FC236}">
                <a16:creationId xmlns:a16="http://schemas.microsoft.com/office/drawing/2014/main" id="{6D917324-D252-4AE5-AFD6-4EBE3AD421B6}"/>
              </a:ext>
            </a:extLst>
          </p:cNvPr>
          <p:cNvSpPr>
            <a:spLocks noGrp="1"/>
          </p:cNvSpPr>
          <p:nvPr>
            <p:ph type="title"/>
          </p:nvPr>
        </p:nvSpPr>
        <p:spPr/>
        <p:txBody>
          <a:bodyPr/>
          <a:lstStyle/>
          <a:p>
            <a:r>
              <a:rPr lang="en-US" dirty="0"/>
              <a:t>How Do I Get Reimbursed? </a:t>
            </a:r>
          </a:p>
        </p:txBody>
      </p:sp>
      <p:sp>
        <p:nvSpPr>
          <p:cNvPr id="5" name="Slide Number Placeholder 2">
            <a:extLst>
              <a:ext uri="{FF2B5EF4-FFF2-40B4-BE49-F238E27FC236}">
                <a16:creationId xmlns:a16="http://schemas.microsoft.com/office/drawing/2014/main" id="{8AD8B9E5-2B77-43C1-A65C-2308FEEA3CEE}"/>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7283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B258D-B8D0-478C-984A-8D7693148AF8}"/>
              </a:ext>
            </a:extLst>
          </p:cNvPr>
          <p:cNvSpPr>
            <a:spLocks noGrp="1"/>
          </p:cNvSpPr>
          <p:nvPr>
            <p:ph type="body" sz="quarter" idx="13"/>
          </p:nvPr>
        </p:nvSpPr>
        <p:spPr>
          <a:xfrm>
            <a:off x="430901" y="1577403"/>
            <a:ext cx="8393463" cy="4074383"/>
          </a:xfrm>
        </p:spPr>
        <p:txBody>
          <a:bodyPr/>
          <a:lstStyle/>
          <a:p>
            <a:pPr marL="0" indent="0">
              <a:buNone/>
            </a:pPr>
            <a:r>
              <a:rPr lang="en-US" spc="19" dirty="0">
                <a:latin typeface="+mj-lt"/>
                <a:cs typeface="Arial"/>
              </a:rPr>
              <a:t>3. </a:t>
            </a:r>
            <a:r>
              <a:rPr lang="en-US" spc="30" dirty="0">
                <a:latin typeface="+mj-lt"/>
                <a:cs typeface="Arial"/>
              </a:rPr>
              <a:t>Make</a:t>
            </a:r>
            <a:r>
              <a:rPr lang="en-US" spc="49" dirty="0">
                <a:latin typeface="+mj-lt"/>
                <a:cs typeface="Arial"/>
              </a:rPr>
              <a:t> </a:t>
            </a:r>
            <a:r>
              <a:rPr lang="en-US" spc="19" dirty="0">
                <a:latin typeface="+mj-lt"/>
                <a:cs typeface="Arial"/>
              </a:rPr>
              <a:t>a</a:t>
            </a:r>
            <a:r>
              <a:rPr lang="en-US" spc="41" dirty="0">
                <a:latin typeface="+mj-lt"/>
                <a:cs typeface="Arial"/>
              </a:rPr>
              <a:t> </a:t>
            </a:r>
            <a:r>
              <a:rPr lang="en-US" spc="19" dirty="0">
                <a:latin typeface="+mj-lt"/>
                <a:cs typeface="Arial"/>
              </a:rPr>
              <a:t>combined</a:t>
            </a:r>
            <a:r>
              <a:rPr lang="en-US" dirty="0">
                <a:latin typeface="+mj-lt"/>
                <a:cs typeface="Arial"/>
              </a:rPr>
              <a:t> </a:t>
            </a:r>
            <a:r>
              <a:rPr lang="en-US" spc="-236" dirty="0">
                <a:latin typeface="+mj-lt"/>
                <a:cs typeface="Arial"/>
              </a:rPr>
              <a:t> </a:t>
            </a:r>
            <a:r>
              <a:rPr lang="en-US" spc="15" dirty="0">
                <a:latin typeface="+mj-lt"/>
                <a:cs typeface="Arial"/>
              </a:rPr>
              <a:t>purchase</a:t>
            </a:r>
            <a:r>
              <a:rPr lang="en-US" spc="153" dirty="0">
                <a:latin typeface="+mj-lt"/>
                <a:cs typeface="Arial"/>
              </a:rPr>
              <a:t> and make a copy of the receipt for each grant </a:t>
            </a:r>
            <a:r>
              <a:rPr lang="en-US" spc="60" dirty="0">
                <a:latin typeface="+mj-lt"/>
                <a:cs typeface="Arial"/>
              </a:rPr>
              <a:t>h</a:t>
            </a:r>
            <a:r>
              <a:rPr lang="en-US" spc="-86" dirty="0">
                <a:latin typeface="+mj-lt"/>
                <a:cs typeface="Arial"/>
              </a:rPr>
              <a:t>i</a:t>
            </a:r>
            <a:r>
              <a:rPr lang="en-US" spc="30" dirty="0">
                <a:latin typeface="+mj-lt"/>
                <a:cs typeface="Arial"/>
              </a:rPr>
              <a:t>ghl</a:t>
            </a:r>
            <a:r>
              <a:rPr lang="en-US" spc="8" dirty="0">
                <a:latin typeface="+mj-lt"/>
                <a:cs typeface="Arial"/>
              </a:rPr>
              <a:t>i</a:t>
            </a:r>
            <a:r>
              <a:rPr lang="en-US" spc="38" dirty="0">
                <a:latin typeface="+mj-lt"/>
                <a:cs typeface="Arial"/>
              </a:rPr>
              <a:t>g</a:t>
            </a:r>
            <a:r>
              <a:rPr lang="en-US" spc="23" dirty="0">
                <a:latin typeface="+mj-lt"/>
                <a:cs typeface="Arial"/>
              </a:rPr>
              <a:t>hting the rece</a:t>
            </a:r>
            <a:r>
              <a:rPr lang="en-US" spc="38" dirty="0">
                <a:latin typeface="+mj-lt"/>
                <a:cs typeface="Arial"/>
              </a:rPr>
              <a:t>i</a:t>
            </a:r>
            <a:r>
              <a:rPr lang="en-US" spc="19" dirty="0">
                <a:latin typeface="+mj-lt"/>
                <a:cs typeface="Arial"/>
              </a:rPr>
              <a:t>pt</a:t>
            </a:r>
            <a:r>
              <a:rPr lang="en-US" spc="4" dirty="0">
                <a:latin typeface="+mj-lt"/>
                <a:cs typeface="Arial"/>
              </a:rPr>
              <a:t> </a:t>
            </a:r>
            <a:r>
              <a:rPr lang="en-US" spc="15" dirty="0">
                <a:latin typeface="+mj-lt"/>
                <a:cs typeface="Arial"/>
              </a:rPr>
              <a:t>showing</a:t>
            </a:r>
            <a:r>
              <a:rPr lang="en-US" spc="105" dirty="0">
                <a:latin typeface="+mj-lt"/>
                <a:cs typeface="Arial"/>
              </a:rPr>
              <a:t> </a:t>
            </a:r>
            <a:r>
              <a:rPr lang="en-US" spc="30" dirty="0">
                <a:latin typeface="+mj-lt"/>
                <a:cs typeface="Arial"/>
              </a:rPr>
              <a:t>wh</a:t>
            </a:r>
            <a:r>
              <a:rPr lang="en-US" spc="75" dirty="0">
                <a:latin typeface="+mj-lt"/>
                <a:cs typeface="Arial"/>
              </a:rPr>
              <a:t>i</a:t>
            </a:r>
            <a:r>
              <a:rPr lang="en-US" spc="45" dirty="0">
                <a:latin typeface="+mj-lt"/>
                <a:cs typeface="Arial"/>
              </a:rPr>
              <a:t>ch</a:t>
            </a:r>
            <a:r>
              <a:rPr lang="en-US" spc="68" dirty="0">
                <a:latin typeface="+mj-lt"/>
                <a:cs typeface="Arial"/>
              </a:rPr>
              <a:t> </a:t>
            </a:r>
            <a:r>
              <a:rPr lang="en-US" spc="-68" dirty="0">
                <a:latin typeface="+mj-lt"/>
                <a:cs typeface="Arial"/>
              </a:rPr>
              <a:t>i</a:t>
            </a:r>
            <a:r>
              <a:rPr lang="en-US" spc="8" dirty="0">
                <a:latin typeface="+mj-lt"/>
                <a:cs typeface="Arial"/>
              </a:rPr>
              <a:t>tems</a:t>
            </a:r>
            <a:r>
              <a:rPr lang="en-US" spc="98" dirty="0">
                <a:latin typeface="+mj-lt"/>
                <a:cs typeface="Arial"/>
              </a:rPr>
              <a:t> </a:t>
            </a:r>
            <a:r>
              <a:rPr lang="en-US" spc="19" dirty="0">
                <a:latin typeface="+mj-lt"/>
                <a:cs typeface="Arial"/>
              </a:rPr>
              <a:t>were</a:t>
            </a:r>
            <a:r>
              <a:rPr lang="en-US" spc="8" dirty="0">
                <a:latin typeface="+mj-lt"/>
                <a:cs typeface="Arial"/>
              </a:rPr>
              <a:t> </a:t>
            </a:r>
            <a:r>
              <a:rPr lang="en-US" spc="26" dirty="0">
                <a:latin typeface="+mj-lt"/>
                <a:cs typeface="Arial"/>
              </a:rPr>
              <a:t>charged</a:t>
            </a:r>
            <a:r>
              <a:rPr lang="en-US" spc="60" dirty="0">
                <a:latin typeface="+mj-lt"/>
                <a:cs typeface="Arial"/>
              </a:rPr>
              <a:t> </a:t>
            </a:r>
            <a:r>
              <a:rPr lang="en-US" spc="11" dirty="0">
                <a:latin typeface="+mj-lt"/>
                <a:cs typeface="Arial"/>
              </a:rPr>
              <a:t>to</a:t>
            </a:r>
            <a:r>
              <a:rPr lang="en-US" spc="75" dirty="0">
                <a:latin typeface="+mj-lt"/>
                <a:cs typeface="Arial"/>
              </a:rPr>
              <a:t> </a:t>
            </a:r>
            <a:r>
              <a:rPr lang="en-US" spc="19" dirty="0">
                <a:latin typeface="+mj-lt"/>
                <a:cs typeface="Arial"/>
              </a:rPr>
              <a:t>that particular grant</a:t>
            </a:r>
            <a:r>
              <a:rPr lang="en-US" spc="4" dirty="0">
                <a:latin typeface="+mj-lt"/>
                <a:cs typeface="Arial"/>
              </a:rPr>
              <a:t>. </a:t>
            </a:r>
            <a:r>
              <a:rPr lang="en-US" spc="23" dirty="0">
                <a:latin typeface="+mj-lt"/>
                <a:cs typeface="Arial"/>
              </a:rPr>
              <a:t>Subm</a:t>
            </a:r>
            <a:r>
              <a:rPr lang="en-US" spc="4" dirty="0">
                <a:latin typeface="+mj-lt"/>
                <a:cs typeface="Arial"/>
              </a:rPr>
              <a:t>i</a:t>
            </a:r>
            <a:r>
              <a:rPr lang="en-US" spc="30" dirty="0">
                <a:latin typeface="+mj-lt"/>
                <a:cs typeface="Arial"/>
              </a:rPr>
              <a:t>t </a:t>
            </a:r>
            <a:r>
              <a:rPr lang="en-US" spc="26" dirty="0">
                <a:latin typeface="+mj-lt"/>
                <a:cs typeface="Arial"/>
              </a:rPr>
              <a:t>cop</a:t>
            </a:r>
            <a:r>
              <a:rPr lang="en-US" spc="19" dirty="0">
                <a:latin typeface="+mj-lt"/>
                <a:cs typeface="Arial"/>
              </a:rPr>
              <a:t>i</a:t>
            </a:r>
            <a:r>
              <a:rPr lang="en-US" spc="53" dirty="0">
                <a:latin typeface="+mj-lt"/>
                <a:cs typeface="Arial"/>
              </a:rPr>
              <a:t>es</a:t>
            </a:r>
            <a:r>
              <a:rPr lang="en-US" spc="23" dirty="0">
                <a:latin typeface="+mj-lt"/>
                <a:cs typeface="Arial"/>
              </a:rPr>
              <a:t> </a:t>
            </a:r>
            <a:r>
              <a:rPr lang="en-US" spc="19" dirty="0">
                <a:latin typeface="+mj-lt"/>
                <a:cs typeface="Arial"/>
              </a:rPr>
              <a:t>of</a:t>
            </a:r>
            <a:r>
              <a:rPr lang="en-US" spc="-23" dirty="0">
                <a:latin typeface="+mj-lt"/>
                <a:cs typeface="Arial"/>
              </a:rPr>
              <a:t> </a:t>
            </a:r>
            <a:r>
              <a:rPr lang="en-US" spc="15" dirty="0">
                <a:latin typeface="+mj-lt"/>
                <a:cs typeface="Arial"/>
              </a:rPr>
              <a:t>the</a:t>
            </a:r>
            <a:r>
              <a:rPr lang="en-US" spc="101" dirty="0">
                <a:latin typeface="+mj-lt"/>
                <a:cs typeface="Arial"/>
              </a:rPr>
              <a:t> </a:t>
            </a:r>
            <a:r>
              <a:rPr lang="en-US" spc="15" dirty="0">
                <a:latin typeface="+mj-lt"/>
                <a:cs typeface="Arial"/>
              </a:rPr>
              <a:t>documentat</a:t>
            </a:r>
            <a:r>
              <a:rPr lang="en-US" spc="105" dirty="0">
                <a:latin typeface="+mj-lt"/>
                <a:cs typeface="Arial"/>
              </a:rPr>
              <a:t>i</a:t>
            </a:r>
            <a:r>
              <a:rPr lang="en-US" spc="19" dirty="0">
                <a:latin typeface="+mj-lt"/>
                <a:cs typeface="Arial"/>
              </a:rPr>
              <a:t>on</a:t>
            </a:r>
            <a:r>
              <a:rPr lang="en-US" dirty="0">
                <a:latin typeface="+mj-lt"/>
                <a:cs typeface="Arial"/>
              </a:rPr>
              <a:t> </a:t>
            </a:r>
            <a:r>
              <a:rPr lang="en-US" spc="38" dirty="0">
                <a:latin typeface="+mj-lt"/>
                <a:cs typeface="Arial"/>
              </a:rPr>
              <a:t>with</a:t>
            </a:r>
            <a:r>
              <a:rPr lang="en-US" spc="83" dirty="0">
                <a:latin typeface="+mj-lt"/>
                <a:cs typeface="Arial"/>
              </a:rPr>
              <a:t> </a:t>
            </a:r>
            <a:r>
              <a:rPr lang="en-US" spc="11" dirty="0">
                <a:latin typeface="+mj-lt"/>
                <a:cs typeface="Arial"/>
              </a:rPr>
              <a:t>all grant</a:t>
            </a:r>
            <a:r>
              <a:rPr lang="en-US" spc="158" dirty="0">
                <a:latin typeface="+mj-lt"/>
                <a:cs typeface="Arial"/>
              </a:rPr>
              <a:t> </a:t>
            </a:r>
            <a:r>
              <a:rPr lang="en-US" spc="30" dirty="0">
                <a:latin typeface="+mj-lt"/>
                <a:cs typeface="Arial"/>
              </a:rPr>
              <a:t>re</a:t>
            </a:r>
            <a:r>
              <a:rPr lang="en-US" dirty="0">
                <a:latin typeface="+mj-lt"/>
                <a:cs typeface="Arial"/>
              </a:rPr>
              <a:t>i</a:t>
            </a:r>
            <a:r>
              <a:rPr lang="en-US" spc="8" dirty="0">
                <a:latin typeface="+mj-lt"/>
                <a:cs typeface="Arial"/>
              </a:rPr>
              <a:t>mbursement</a:t>
            </a:r>
            <a:r>
              <a:rPr lang="en-US" spc="210" dirty="0">
                <a:latin typeface="+mj-lt"/>
                <a:cs typeface="Arial"/>
              </a:rPr>
              <a:t> </a:t>
            </a:r>
            <a:r>
              <a:rPr lang="en-US" spc="8" dirty="0">
                <a:latin typeface="+mj-lt"/>
                <a:cs typeface="Arial"/>
              </a:rPr>
              <a:t>claims.</a:t>
            </a:r>
            <a:endParaRPr lang="en-US" dirty="0">
              <a:latin typeface="+mj-lt"/>
              <a:cs typeface="Arial"/>
            </a:endParaRPr>
          </a:p>
          <a:p>
            <a:endParaRPr lang="en-US" dirty="0"/>
          </a:p>
        </p:txBody>
      </p:sp>
      <p:sp>
        <p:nvSpPr>
          <p:cNvPr id="3" name="Title 2">
            <a:extLst>
              <a:ext uri="{FF2B5EF4-FFF2-40B4-BE49-F238E27FC236}">
                <a16:creationId xmlns:a16="http://schemas.microsoft.com/office/drawing/2014/main" id="{5F2ECC5B-6686-41DF-A520-6021FA74A1DA}"/>
              </a:ext>
            </a:extLst>
          </p:cNvPr>
          <p:cNvSpPr>
            <a:spLocks noGrp="1"/>
          </p:cNvSpPr>
          <p:nvPr>
            <p:ph type="title"/>
          </p:nvPr>
        </p:nvSpPr>
        <p:spPr/>
        <p:txBody>
          <a:bodyPr anchor="ctr"/>
          <a:lstStyle/>
          <a:p>
            <a:r>
              <a:rPr lang="en-US" b="1" dirty="0"/>
              <a:t>Receipts</a:t>
            </a:r>
          </a:p>
        </p:txBody>
      </p:sp>
      <p:graphicFrame>
        <p:nvGraphicFramePr>
          <p:cNvPr id="4" name="Table 3">
            <a:extLst>
              <a:ext uri="{FF2B5EF4-FFF2-40B4-BE49-F238E27FC236}">
                <a16:creationId xmlns:a16="http://schemas.microsoft.com/office/drawing/2014/main" id="{1A0E5034-9708-4343-BFB0-F29578DDED9A}"/>
              </a:ext>
            </a:extLst>
          </p:cNvPr>
          <p:cNvGraphicFramePr>
            <a:graphicFrameLocks noGrp="1"/>
          </p:cNvGraphicFramePr>
          <p:nvPr/>
        </p:nvGraphicFramePr>
        <p:xfrm>
          <a:off x="1420606" y="3810000"/>
          <a:ext cx="6096000" cy="13030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65198536"/>
                    </a:ext>
                  </a:extLst>
                </a:gridCol>
                <a:gridCol w="2032000">
                  <a:extLst>
                    <a:ext uri="{9D8B030D-6E8A-4147-A177-3AD203B41FA5}">
                      <a16:colId xmlns:a16="http://schemas.microsoft.com/office/drawing/2014/main" val="2666670879"/>
                    </a:ext>
                  </a:extLst>
                </a:gridCol>
                <a:gridCol w="2032000">
                  <a:extLst>
                    <a:ext uri="{9D8B030D-6E8A-4147-A177-3AD203B41FA5}">
                      <a16:colId xmlns:a16="http://schemas.microsoft.com/office/drawing/2014/main" val="2860855106"/>
                    </a:ext>
                  </a:extLst>
                </a:gridCol>
              </a:tblGrid>
              <a:tr h="304990">
                <a:tc>
                  <a:txBody>
                    <a:bodyPr/>
                    <a:lstStyle/>
                    <a:p>
                      <a:pPr algn="ctr"/>
                      <a:r>
                        <a:rPr lang="en-US" sz="2400" b="1" dirty="0"/>
                        <a:t>Yellow</a:t>
                      </a:r>
                    </a:p>
                  </a:txBody>
                  <a:tcPr marL="68580" marR="68580" marT="34290" marB="34290" anchor="ctr"/>
                </a:tc>
                <a:tc>
                  <a:txBody>
                    <a:bodyPr/>
                    <a:lstStyle/>
                    <a:p>
                      <a:pPr algn="ctr"/>
                      <a:r>
                        <a:rPr lang="en-US" sz="2400" b="1" dirty="0"/>
                        <a:t>Grant # xyz3</a:t>
                      </a:r>
                    </a:p>
                  </a:txBody>
                  <a:tcPr marL="68580" marR="68580" marT="34290" marB="34290" anchor="ctr"/>
                </a:tc>
                <a:tc>
                  <a:txBody>
                    <a:bodyPr/>
                    <a:lstStyle/>
                    <a:p>
                      <a:pPr algn="ctr"/>
                      <a:r>
                        <a:rPr lang="en-US" sz="2400" b="1" dirty="0"/>
                        <a:t>$39.34</a:t>
                      </a:r>
                    </a:p>
                  </a:txBody>
                  <a:tcPr marL="68580" marR="68580" marT="34290" marB="34290" anchor="ctr"/>
                </a:tc>
                <a:extLst>
                  <a:ext uri="{0D108BD9-81ED-4DB2-BD59-A6C34878D82A}">
                    <a16:rowId xmlns:a16="http://schemas.microsoft.com/office/drawing/2014/main" val="2124882449"/>
                  </a:ext>
                </a:extLst>
              </a:tr>
              <a:tr h="281846">
                <a:tc>
                  <a:txBody>
                    <a:bodyPr/>
                    <a:lstStyle/>
                    <a:p>
                      <a:pPr algn="ctr"/>
                      <a:r>
                        <a:rPr lang="en-US" sz="2400" b="1" dirty="0"/>
                        <a:t>Blue</a:t>
                      </a:r>
                    </a:p>
                  </a:txBody>
                  <a:tcPr marL="68580" marR="68580" marT="34290" marB="34290" anchor="ctr"/>
                </a:tc>
                <a:tc>
                  <a:txBody>
                    <a:bodyPr/>
                    <a:lstStyle/>
                    <a:p>
                      <a:pPr algn="ctr"/>
                      <a:r>
                        <a:rPr lang="en-US" sz="2400" b="1" dirty="0"/>
                        <a:t>Grant # xyz4</a:t>
                      </a:r>
                    </a:p>
                  </a:txBody>
                  <a:tcPr marL="68580" marR="68580" marT="34290" marB="34290" anchor="ctr"/>
                </a:tc>
                <a:tc>
                  <a:txBody>
                    <a:bodyPr/>
                    <a:lstStyle/>
                    <a:p>
                      <a:pPr algn="ctr"/>
                      <a:r>
                        <a:rPr lang="en-US" sz="2400" b="1" dirty="0"/>
                        <a:t>$81.38</a:t>
                      </a:r>
                    </a:p>
                  </a:txBody>
                  <a:tcPr marL="68580" marR="68580" marT="34290" marB="34290" anchor="ctr"/>
                </a:tc>
                <a:extLst>
                  <a:ext uri="{0D108BD9-81ED-4DB2-BD59-A6C34878D82A}">
                    <a16:rowId xmlns:a16="http://schemas.microsoft.com/office/drawing/2014/main" val="2686788284"/>
                  </a:ext>
                </a:extLst>
              </a:tr>
              <a:tr h="281846">
                <a:tc>
                  <a:txBody>
                    <a:bodyPr/>
                    <a:lstStyle/>
                    <a:p>
                      <a:pPr algn="ctr"/>
                      <a:r>
                        <a:rPr lang="en-US" sz="2400" b="1" dirty="0"/>
                        <a:t>Green</a:t>
                      </a:r>
                    </a:p>
                  </a:txBody>
                  <a:tcPr marL="68580" marR="68580" marT="34290" marB="34290" anchor="ctr"/>
                </a:tc>
                <a:tc>
                  <a:txBody>
                    <a:bodyPr/>
                    <a:lstStyle/>
                    <a:p>
                      <a:pPr algn="ctr"/>
                      <a:r>
                        <a:rPr lang="en-US" sz="2400" b="1" dirty="0"/>
                        <a:t>Grant # xyz5</a:t>
                      </a:r>
                    </a:p>
                  </a:txBody>
                  <a:tcPr marL="68580" marR="68580" marT="34290" marB="34290" anchor="ctr"/>
                </a:tc>
                <a:tc>
                  <a:txBody>
                    <a:bodyPr/>
                    <a:lstStyle/>
                    <a:p>
                      <a:pPr algn="ctr"/>
                      <a:r>
                        <a:rPr lang="en-US" sz="2400" b="1" dirty="0"/>
                        <a:t>$25.62</a:t>
                      </a:r>
                    </a:p>
                  </a:txBody>
                  <a:tcPr marL="68580" marR="68580" marT="34290" marB="34290" anchor="ctr"/>
                </a:tc>
                <a:extLst>
                  <a:ext uri="{0D108BD9-81ED-4DB2-BD59-A6C34878D82A}">
                    <a16:rowId xmlns:a16="http://schemas.microsoft.com/office/drawing/2014/main" val="1604198468"/>
                  </a:ext>
                </a:extLst>
              </a:tr>
            </a:tbl>
          </a:graphicData>
        </a:graphic>
      </p:graphicFrame>
      <p:sp>
        <p:nvSpPr>
          <p:cNvPr id="5" name="Slide Number Placeholder 2">
            <a:extLst>
              <a:ext uri="{FF2B5EF4-FFF2-40B4-BE49-F238E27FC236}">
                <a16:creationId xmlns:a16="http://schemas.microsoft.com/office/drawing/2014/main" id="{6C21BFE1-6154-4570-9453-2E5A55ABD316}"/>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327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30EF1-AF9B-4B04-A894-CA575CA71DAF}"/>
              </a:ext>
            </a:extLst>
          </p:cNvPr>
          <p:cNvSpPr>
            <a:spLocks noGrp="1"/>
          </p:cNvSpPr>
          <p:nvPr>
            <p:ph type="title"/>
          </p:nvPr>
        </p:nvSpPr>
        <p:spPr/>
        <p:txBody>
          <a:bodyPr anchor="ctr"/>
          <a:lstStyle/>
          <a:p>
            <a:r>
              <a:rPr lang="en-US" b="1" dirty="0"/>
              <a:t>Vendor Invoice</a:t>
            </a:r>
          </a:p>
        </p:txBody>
      </p:sp>
      <p:sp>
        <p:nvSpPr>
          <p:cNvPr id="4" name="object 3">
            <a:extLst>
              <a:ext uri="{FF2B5EF4-FFF2-40B4-BE49-F238E27FC236}">
                <a16:creationId xmlns:a16="http://schemas.microsoft.com/office/drawing/2014/main" id="{DB238862-EDDB-4992-9FB4-3EE1D85A197C}"/>
              </a:ext>
            </a:extLst>
          </p:cNvPr>
          <p:cNvSpPr>
            <a:spLocks noGrp="1"/>
          </p:cNvSpPr>
          <p:nvPr>
            <p:ph type="body" sz="quarter" idx="13"/>
          </p:nvPr>
        </p:nvSpPr>
        <p:spPr>
          <a:xfrm>
            <a:off x="653917" y="2209800"/>
            <a:ext cx="7836165" cy="3964599"/>
          </a:xfrm>
          <a:prstGeom prst="rect">
            <a:avLst/>
          </a:prstGeom>
          <a:blipFill>
            <a:blip r:embed="rId3" cstate="print"/>
            <a:stretch>
              <a:fillRect/>
            </a:stretch>
          </a:blipFill>
        </p:spPr>
        <p:txBody>
          <a:bodyPr vert="horz" wrap="square" lIns="0" tIns="0" rIns="0" bIns="0" rtlCol="0">
            <a:normAutofit/>
          </a:bodyPr>
          <a:lstStyle/>
          <a:p>
            <a:pPr marL="34290" indent="0">
              <a:buNone/>
            </a:pPr>
            <a:r>
              <a:rPr lang="en-US" dirty="0">
                <a:solidFill>
                  <a:schemeClr val="bg1"/>
                </a:solidFill>
              </a:rPr>
              <a:t>0</a:t>
            </a:r>
          </a:p>
        </p:txBody>
      </p:sp>
      <p:sp>
        <p:nvSpPr>
          <p:cNvPr id="6" name="Rectangle 5">
            <a:extLst>
              <a:ext uri="{FF2B5EF4-FFF2-40B4-BE49-F238E27FC236}">
                <a16:creationId xmlns:a16="http://schemas.microsoft.com/office/drawing/2014/main" id="{51516130-3CB2-4F26-A329-BD4BA0903618}"/>
              </a:ext>
            </a:extLst>
          </p:cNvPr>
          <p:cNvSpPr/>
          <p:nvPr/>
        </p:nvSpPr>
        <p:spPr>
          <a:xfrm>
            <a:off x="2209800" y="1577403"/>
            <a:ext cx="4572000" cy="553998"/>
          </a:xfrm>
          <a:prstGeom prst="rect">
            <a:avLst/>
          </a:prstGeom>
        </p:spPr>
        <p:txBody>
          <a:bodyPr>
            <a:spAutoFit/>
          </a:bodyPr>
          <a:lstStyle/>
          <a:p>
            <a:pPr algn="ctr"/>
            <a:r>
              <a:rPr lang="en-US" sz="1500" b="1" dirty="0"/>
              <a:t>MUST PROVIDE PROOF OF PAYMENT WITH THE INVOICE</a:t>
            </a:r>
          </a:p>
        </p:txBody>
      </p:sp>
      <p:sp>
        <p:nvSpPr>
          <p:cNvPr id="5" name="Slide Number Placeholder 2">
            <a:extLst>
              <a:ext uri="{FF2B5EF4-FFF2-40B4-BE49-F238E27FC236}">
                <a16:creationId xmlns:a16="http://schemas.microsoft.com/office/drawing/2014/main" id="{83586352-BD1C-424A-B605-808CA2B1BDD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486EE116-1415-40C6-97C8-193ADB74AE55}"/>
              </a:ext>
            </a:extLst>
          </p:cNvPr>
          <p:cNvSpPr txBox="1"/>
          <p:nvPr/>
        </p:nvSpPr>
        <p:spPr>
          <a:xfrm>
            <a:off x="1066800" y="2902966"/>
            <a:ext cx="1447800" cy="307777"/>
          </a:xfrm>
          <a:prstGeom prst="rect">
            <a:avLst/>
          </a:prstGeom>
          <a:solidFill>
            <a:schemeClr val="tx2">
              <a:lumMod val="50000"/>
            </a:schemeClr>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6DD6CF06-E8BC-4CB0-B5EA-B5DF1A5A7AC5}"/>
              </a:ext>
            </a:extLst>
          </p:cNvPr>
          <p:cNvSpPr txBox="1"/>
          <p:nvPr/>
        </p:nvSpPr>
        <p:spPr>
          <a:xfrm flipH="1">
            <a:off x="1676400" y="2489323"/>
            <a:ext cx="1676400" cy="258565"/>
          </a:xfrm>
          <a:prstGeom prst="rect">
            <a:avLst/>
          </a:prstGeom>
          <a:solidFill>
            <a:schemeClr val="tx2">
              <a:lumMod val="50000"/>
            </a:schemeClr>
          </a:solidFill>
        </p:spPr>
        <p:txBody>
          <a:bodyPr wrap="square" rtlCol="0">
            <a:spAutoFit/>
          </a:bodyPr>
          <a:lstStyle/>
          <a:p>
            <a:endParaRPr lang="en-US" sz="600" dirty="0"/>
          </a:p>
        </p:txBody>
      </p:sp>
      <p:sp>
        <p:nvSpPr>
          <p:cNvPr id="8" name="TextBox 7">
            <a:extLst>
              <a:ext uri="{FF2B5EF4-FFF2-40B4-BE49-F238E27FC236}">
                <a16:creationId xmlns:a16="http://schemas.microsoft.com/office/drawing/2014/main" id="{808BF5CE-E2E5-4102-B7C2-0D881883C2E8}"/>
              </a:ext>
            </a:extLst>
          </p:cNvPr>
          <p:cNvSpPr txBox="1"/>
          <p:nvPr/>
        </p:nvSpPr>
        <p:spPr>
          <a:xfrm>
            <a:off x="7721827" y="2545016"/>
            <a:ext cx="583973" cy="107722"/>
          </a:xfrm>
          <a:prstGeom prst="rect">
            <a:avLst/>
          </a:prstGeom>
          <a:solidFill>
            <a:schemeClr val="tx2">
              <a:lumMod val="50000"/>
            </a:schemeClr>
          </a:solidFill>
        </p:spPr>
        <p:txBody>
          <a:bodyPr wrap="square" rtlCol="0">
            <a:spAutoFit/>
          </a:bodyPr>
          <a:lstStyle/>
          <a:p>
            <a:endParaRPr lang="en-US" sz="100" dirty="0"/>
          </a:p>
        </p:txBody>
      </p:sp>
    </p:spTree>
    <p:extLst>
      <p:ext uri="{BB962C8B-B14F-4D97-AF65-F5344CB8AC3E}">
        <p14:creationId xmlns:p14="http://schemas.microsoft.com/office/powerpoint/2010/main" val="4149751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03DB25-9390-4CDD-952D-36930D74182D}"/>
              </a:ext>
            </a:extLst>
          </p:cNvPr>
          <p:cNvSpPr>
            <a:spLocks noGrp="1"/>
          </p:cNvSpPr>
          <p:nvPr>
            <p:ph type="body" sz="quarter" idx="13"/>
          </p:nvPr>
        </p:nvSpPr>
        <p:spPr>
          <a:xfrm>
            <a:off x="430901" y="1780253"/>
            <a:ext cx="8393463" cy="4163347"/>
          </a:xfrm>
        </p:spPr>
        <p:txBody>
          <a:bodyPr anchor="ctr">
            <a:normAutofit lnSpcReduction="10000"/>
          </a:bodyPr>
          <a:lstStyle/>
          <a:p>
            <a:pPr marL="34290" indent="0">
              <a:buNone/>
            </a:pPr>
            <a:r>
              <a:rPr lang="en-US" b="1" dirty="0">
                <a:solidFill>
                  <a:schemeClr val="tx1"/>
                </a:solidFill>
                <a:latin typeface="+mj-lt"/>
                <a:cs typeface="Arial" panose="020B0604020202020204" pitchFamily="34" charset="0"/>
              </a:rPr>
              <a:t>The accepted proof of payment are as follows: </a:t>
            </a:r>
            <a:endParaRPr lang="en-US" dirty="0">
              <a:solidFill>
                <a:schemeClr val="tx1"/>
              </a:solidFill>
              <a:latin typeface="+mj-lt"/>
              <a:cs typeface="Arial" panose="020B0604020202020204" pitchFamily="34" charset="0"/>
            </a:endParaRPr>
          </a:p>
          <a:p>
            <a:pPr marL="377190" indent="-342900"/>
            <a:r>
              <a:rPr lang="en-US" b="1" dirty="0">
                <a:solidFill>
                  <a:schemeClr val="tx1"/>
                </a:solidFill>
                <a:latin typeface="+mj-lt"/>
                <a:cs typeface="Arial" panose="020B0604020202020204" pitchFamily="34" charset="0"/>
              </a:rPr>
              <a:t>Cleared check/cancelled check </a:t>
            </a:r>
            <a:r>
              <a:rPr lang="en-US" dirty="0">
                <a:solidFill>
                  <a:schemeClr val="tx1"/>
                </a:solidFill>
                <a:latin typeface="+mj-lt"/>
                <a:cs typeface="Arial" panose="020B0604020202020204" pitchFamily="34" charset="0"/>
              </a:rPr>
              <a:t>–  Check the endorsement side of the check, cleared checks are available as scanned images from the online bank account.</a:t>
            </a:r>
          </a:p>
          <a:p>
            <a:pPr marL="377190" indent="-342900"/>
            <a:r>
              <a:rPr lang="en-US" b="1" dirty="0">
                <a:solidFill>
                  <a:schemeClr val="tx1"/>
                </a:solidFill>
                <a:latin typeface="+mj-lt"/>
                <a:cs typeface="Arial" panose="020B0604020202020204" pitchFamily="34" charset="0"/>
              </a:rPr>
              <a:t>Credit card or Bank statement  </a:t>
            </a:r>
            <a:r>
              <a:rPr lang="en-US" dirty="0">
                <a:solidFill>
                  <a:schemeClr val="tx1"/>
                </a:solidFill>
                <a:latin typeface="+mj-lt"/>
                <a:cs typeface="Arial" panose="020B0604020202020204" pitchFamily="34" charset="0"/>
              </a:rPr>
              <a:t>–  should contain cardholder address, summary of account information (payment due, balance, etc.) and all other details relevant to the particular transaction for which reimbursement is requested. </a:t>
            </a:r>
            <a:endParaRPr lang="en-US" dirty="0">
              <a:solidFill>
                <a:schemeClr val="tx1"/>
              </a:solidFill>
              <a:latin typeface="+mj-lt"/>
            </a:endParaRPr>
          </a:p>
          <a:p>
            <a:endParaRPr lang="en-US" dirty="0"/>
          </a:p>
        </p:txBody>
      </p:sp>
      <p:sp>
        <p:nvSpPr>
          <p:cNvPr id="3" name="Title 2">
            <a:extLst>
              <a:ext uri="{FF2B5EF4-FFF2-40B4-BE49-F238E27FC236}">
                <a16:creationId xmlns:a16="http://schemas.microsoft.com/office/drawing/2014/main" id="{E5F2E675-217A-42D7-95BE-2219DF317ADA}"/>
              </a:ext>
            </a:extLst>
          </p:cNvPr>
          <p:cNvSpPr>
            <a:spLocks noGrp="1"/>
          </p:cNvSpPr>
          <p:nvPr>
            <p:ph type="title"/>
          </p:nvPr>
        </p:nvSpPr>
        <p:spPr/>
        <p:txBody>
          <a:bodyPr anchor="ctr"/>
          <a:lstStyle/>
          <a:p>
            <a:r>
              <a:rPr lang="en-US" b="1" dirty="0"/>
              <a:t>Forms of Proof of Payment </a:t>
            </a:r>
          </a:p>
        </p:txBody>
      </p:sp>
      <p:sp>
        <p:nvSpPr>
          <p:cNvPr id="4" name="Slide Number Placeholder 2">
            <a:extLst>
              <a:ext uri="{FF2B5EF4-FFF2-40B4-BE49-F238E27FC236}">
                <a16:creationId xmlns:a16="http://schemas.microsoft.com/office/drawing/2014/main" id="{1D20F1BB-BD58-4FBF-A408-7C63E73700D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7133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2D272-076E-449B-8CC4-1F6F0F0FABA9}"/>
              </a:ext>
            </a:extLst>
          </p:cNvPr>
          <p:cNvSpPr>
            <a:spLocks noGrp="1"/>
          </p:cNvSpPr>
          <p:nvPr>
            <p:ph type="body" sz="quarter" idx="13"/>
          </p:nvPr>
        </p:nvSpPr>
        <p:spPr>
          <a:xfrm>
            <a:off x="430901" y="1780253"/>
            <a:ext cx="8393463" cy="4315747"/>
          </a:xfrm>
        </p:spPr>
        <p:txBody>
          <a:bodyPr>
            <a:normAutofit/>
          </a:bodyPr>
          <a:lstStyle/>
          <a:p>
            <a:r>
              <a:rPr lang="en-US" sz="2400" dirty="0"/>
              <a:t>Bank statement showing expense</a:t>
            </a:r>
          </a:p>
          <a:p>
            <a:pPr marL="0" indent="0">
              <a:buNone/>
            </a:pPr>
            <a:endParaRPr lang="en-US" sz="2400" dirty="0"/>
          </a:p>
          <a:p>
            <a:r>
              <a:rPr lang="en-US" sz="2400" dirty="0"/>
              <a:t>Cleared/cancelled check</a:t>
            </a:r>
          </a:p>
          <a:p>
            <a:pPr marL="0" indent="0">
              <a:buNone/>
            </a:pPr>
            <a:endParaRPr lang="en-US" sz="2400" dirty="0"/>
          </a:p>
          <a:p>
            <a:r>
              <a:rPr lang="en-US" sz="2400" dirty="0"/>
              <a:t>Invoice showing balance paid</a:t>
            </a:r>
          </a:p>
          <a:p>
            <a:pPr marL="0" indent="0">
              <a:buNone/>
            </a:pPr>
            <a:endParaRPr lang="en-US" sz="2400" dirty="0"/>
          </a:p>
          <a:p>
            <a:r>
              <a:rPr lang="en-US" sz="2400" dirty="0">
                <a:cs typeface="Arial" panose="020B0604020202020204" pitchFamily="34" charset="0"/>
              </a:rPr>
              <a:t>Receipts showing the expense was paid.</a:t>
            </a:r>
          </a:p>
          <a:p>
            <a:endParaRPr lang="en-US" sz="2400" dirty="0"/>
          </a:p>
          <a:p>
            <a:endParaRPr lang="en-US" sz="2400" dirty="0"/>
          </a:p>
          <a:p>
            <a:pPr marL="0" indent="0">
              <a:buNone/>
            </a:pPr>
            <a:endParaRPr lang="en-US" sz="2400" dirty="0"/>
          </a:p>
        </p:txBody>
      </p:sp>
      <p:sp>
        <p:nvSpPr>
          <p:cNvPr id="3" name="Title 2">
            <a:extLst>
              <a:ext uri="{FF2B5EF4-FFF2-40B4-BE49-F238E27FC236}">
                <a16:creationId xmlns:a16="http://schemas.microsoft.com/office/drawing/2014/main" id="{7FAE7919-E19F-451A-BD9D-B2769376ADBE}"/>
              </a:ext>
            </a:extLst>
          </p:cNvPr>
          <p:cNvSpPr>
            <a:spLocks noGrp="1"/>
          </p:cNvSpPr>
          <p:nvPr>
            <p:ph type="title"/>
          </p:nvPr>
        </p:nvSpPr>
        <p:spPr/>
        <p:txBody>
          <a:bodyPr anchor="ctr"/>
          <a:lstStyle/>
          <a:p>
            <a:r>
              <a:rPr lang="en-US" b="1" dirty="0"/>
              <a:t>Forms of Proof of Payment</a:t>
            </a:r>
          </a:p>
        </p:txBody>
      </p:sp>
      <p:sp>
        <p:nvSpPr>
          <p:cNvPr id="4" name="Slide Number Placeholder 2">
            <a:extLst>
              <a:ext uri="{FF2B5EF4-FFF2-40B4-BE49-F238E27FC236}">
                <a16:creationId xmlns:a16="http://schemas.microsoft.com/office/drawing/2014/main" id="{39F1511F-41BC-4BF3-8558-C992A5E03BB0}"/>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198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B6398C-9D84-4869-A092-BA9572B44F0D}"/>
              </a:ext>
            </a:extLst>
          </p:cNvPr>
          <p:cNvSpPr>
            <a:spLocks noGrp="1"/>
          </p:cNvSpPr>
          <p:nvPr>
            <p:ph type="body" sz="quarter" idx="13"/>
          </p:nvPr>
        </p:nvSpPr>
        <p:spPr>
          <a:xfrm>
            <a:off x="381001" y="1295401"/>
            <a:ext cx="8443364" cy="4572000"/>
          </a:xfrm>
        </p:spPr>
        <p:txBody>
          <a:bodyPr>
            <a:normAutofit fontScale="85000" lnSpcReduction="10000"/>
          </a:bodyPr>
          <a:lstStyle/>
          <a:p>
            <a:pPr marL="462915" indent="-428625"/>
            <a:endParaRPr lang="en-US" sz="3000" b="1" dirty="0">
              <a:solidFill>
                <a:schemeClr val="accent3">
                  <a:lumMod val="75000"/>
                </a:schemeClr>
              </a:solidFill>
              <a:cs typeface="Arial" panose="020B0604020202020204" pitchFamily="34" charset="0"/>
            </a:endParaRPr>
          </a:p>
          <a:p>
            <a:r>
              <a:rPr lang="en-US" dirty="0">
                <a:cs typeface="Arial" panose="020B0604020202020204" pitchFamily="34" charset="0"/>
              </a:rPr>
              <a:t>A receipt is any document that contains the following five IRS-required elements:</a:t>
            </a:r>
          </a:p>
          <a:p>
            <a:pPr marL="0" indent="0">
              <a:buNone/>
            </a:pPr>
            <a:endParaRPr lang="en-US" dirty="0">
              <a:cs typeface="Arial" panose="020B0604020202020204" pitchFamily="34" charset="0"/>
            </a:endParaRPr>
          </a:p>
          <a:p>
            <a:pPr marL="34290" indent="0">
              <a:lnSpc>
                <a:spcPct val="150000"/>
              </a:lnSpc>
              <a:buNone/>
            </a:pPr>
            <a:r>
              <a:rPr lang="en-US" sz="2325" dirty="0">
                <a:cs typeface="Arial" panose="020B0604020202020204" pitchFamily="34" charset="0"/>
              </a:rPr>
              <a:t>           1. Name of vendor </a:t>
            </a:r>
            <a:r>
              <a:rPr lang="en-US" sz="1900" dirty="0">
                <a:cs typeface="Arial" panose="020B0604020202020204" pitchFamily="34" charset="0"/>
              </a:rPr>
              <a:t>(</a:t>
            </a:r>
            <a:r>
              <a:rPr lang="en-US" sz="1900" i="1" dirty="0">
                <a:cs typeface="Arial" panose="020B0604020202020204" pitchFamily="34" charset="0"/>
              </a:rPr>
              <a:t>person or company you paid</a:t>
            </a:r>
            <a:r>
              <a:rPr lang="en-US" sz="1900" dirty="0">
                <a:cs typeface="Arial" panose="020B0604020202020204" pitchFamily="34" charset="0"/>
              </a:rPr>
              <a:t>)</a:t>
            </a:r>
            <a:br>
              <a:rPr lang="en-US" sz="1900" dirty="0">
                <a:cs typeface="Arial" panose="020B0604020202020204" pitchFamily="34" charset="0"/>
              </a:rPr>
            </a:br>
            <a:r>
              <a:rPr lang="en-US" sz="2325" dirty="0">
                <a:cs typeface="Arial" panose="020B0604020202020204" pitchFamily="34" charset="0"/>
              </a:rPr>
              <a:t>           2. Transaction date </a:t>
            </a:r>
            <a:r>
              <a:rPr lang="en-US" sz="1900" dirty="0">
                <a:cs typeface="Arial" panose="020B0604020202020204" pitchFamily="34" charset="0"/>
              </a:rPr>
              <a:t>(</a:t>
            </a:r>
            <a:r>
              <a:rPr lang="en-US" sz="1900" i="1" dirty="0">
                <a:cs typeface="Arial" panose="020B0604020202020204" pitchFamily="34" charset="0"/>
              </a:rPr>
              <a:t>when you paid</a:t>
            </a:r>
            <a:r>
              <a:rPr lang="en-US" sz="1900" dirty="0">
                <a:cs typeface="Arial" panose="020B0604020202020204" pitchFamily="34" charset="0"/>
              </a:rPr>
              <a:t>)</a:t>
            </a:r>
            <a:br>
              <a:rPr lang="en-US" sz="1900" dirty="0">
                <a:cs typeface="Arial" panose="020B0604020202020204" pitchFamily="34" charset="0"/>
              </a:rPr>
            </a:br>
            <a:r>
              <a:rPr lang="en-US" sz="2325" dirty="0">
                <a:cs typeface="Arial" panose="020B0604020202020204" pitchFamily="34" charset="0"/>
              </a:rPr>
              <a:t>           3. Detailed description of goods or services purchased </a:t>
            </a:r>
            <a:r>
              <a:rPr lang="en-US" sz="1900" dirty="0">
                <a:cs typeface="Arial" panose="020B0604020202020204" pitchFamily="34" charset="0"/>
              </a:rPr>
              <a:t>(</a:t>
            </a:r>
            <a:r>
              <a:rPr lang="en-US" sz="1900" i="1" dirty="0">
                <a:cs typeface="Arial" panose="020B0604020202020204" pitchFamily="34" charset="0"/>
              </a:rPr>
              <a:t>what you bought</a:t>
            </a:r>
            <a:r>
              <a:rPr lang="en-US" sz="1900" dirty="0">
                <a:cs typeface="Arial" panose="020B0604020202020204" pitchFamily="34" charset="0"/>
              </a:rPr>
              <a:t>)</a:t>
            </a:r>
            <a:br>
              <a:rPr lang="en-US" sz="1900" dirty="0">
                <a:cs typeface="Arial" panose="020B0604020202020204" pitchFamily="34" charset="0"/>
              </a:rPr>
            </a:br>
            <a:r>
              <a:rPr lang="en-US" sz="2325" dirty="0">
                <a:cs typeface="Arial" panose="020B0604020202020204" pitchFamily="34" charset="0"/>
              </a:rPr>
              <a:t>           4. Amount paid                                           </a:t>
            </a:r>
            <a:br>
              <a:rPr lang="en-US" sz="1900" dirty="0">
                <a:cs typeface="Arial" panose="020B0604020202020204" pitchFamily="34" charset="0"/>
              </a:rPr>
            </a:br>
            <a:r>
              <a:rPr lang="en-US" sz="2325" dirty="0">
                <a:cs typeface="Arial" panose="020B0604020202020204" pitchFamily="34" charset="0"/>
              </a:rPr>
              <a:t>           5. Form of payment </a:t>
            </a:r>
            <a:r>
              <a:rPr lang="en-US" sz="1900" dirty="0">
                <a:cs typeface="Arial" panose="020B0604020202020204" pitchFamily="34" charset="0"/>
              </a:rPr>
              <a:t>(</a:t>
            </a:r>
            <a:r>
              <a:rPr lang="en-US" sz="1900" i="1" dirty="0">
                <a:cs typeface="Arial" panose="020B0604020202020204" pitchFamily="34" charset="0"/>
              </a:rPr>
              <a:t>how you paid – cash, check, or last four digits  of credit card</a:t>
            </a:r>
            <a:r>
              <a:rPr lang="en-US" sz="1900" dirty="0">
                <a:cs typeface="Arial" panose="020B0604020202020204" pitchFamily="34" charset="0"/>
              </a:rPr>
              <a:t>)</a:t>
            </a:r>
            <a:br>
              <a:rPr lang="en-US" sz="1900" dirty="0">
                <a:cs typeface="Arial" panose="020B0604020202020204" pitchFamily="34" charset="0"/>
              </a:rPr>
            </a:br>
            <a:r>
              <a:rPr lang="en-US" sz="2325" dirty="0">
                <a:cs typeface="Arial" panose="020B0604020202020204" pitchFamily="34" charset="0"/>
              </a:rPr>
              <a:t>         </a:t>
            </a:r>
            <a:endParaRPr lang="en-US" dirty="0"/>
          </a:p>
        </p:txBody>
      </p:sp>
      <p:sp>
        <p:nvSpPr>
          <p:cNvPr id="3" name="Title 2">
            <a:extLst>
              <a:ext uri="{FF2B5EF4-FFF2-40B4-BE49-F238E27FC236}">
                <a16:creationId xmlns:a16="http://schemas.microsoft.com/office/drawing/2014/main" id="{6EFA4078-3B39-44B4-B7B2-8927766A2FB7}"/>
              </a:ext>
            </a:extLst>
          </p:cNvPr>
          <p:cNvSpPr>
            <a:spLocks noGrp="1"/>
          </p:cNvSpPr>
          <p:nvPr>
            <p:ph type="title"/>
          </p:nvPr>
        </p:nvSpPr>
        <p:spPr/>
        <p:txBody>
          <a:bodyPr anchor="ctr"/>
          <a:lstStyle/>
          <a:p>
            <a:r>
              <a:rPr lang="en-US" b="1" dirty="0"/>
              <a:t>Receipts</a:t>
            </a:r>
          </a:p>
        </p:txBody>
      </p:sp>
      <p:sp>
        <p:nvSpPr>
          <p:cNvPr id="4" name="Slide Number Placeholder 2">
            <a:extLst>
              <a:ext uri="{FF2B5EF4-FFF2-40B4-BE49-F238E27FC236}">
                <a16:creationId xmlns:a16="http://schemas.microsoft.com/office/drawing/2014/main" id="{2675BFB1-D056-479D-8B02-4D2C0FD94328}"/>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3467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C677-7B57-4183-87F8-6708C59EEDD2}"/>
              </a:ext>
            </a:extLst>
          </p:cNvPr>
          <p:cNvSpPr>
            <a:spLocks noGrp="1"/>
          </p:cNvSpPr>
          <p:nvPr>
            <p:ph type="title"/>
          </p:nvPr>
        </p:nvSpPr>
        <p:spPr/>
        <p:txBody>
          <a:bodyPr anchor="ctr"/>
          <a:lstStyle/>
          <a:p>
            <a:r>
              <a:rPr lang="en-US" b="1" dirty="0"/>
              <a:t>Proof of Payment Example</a:t>
            </a:r>
          </a:p>
        </p:txBody>
      </p:sp>
      <p:grpSp>
        <p:nvGrpSpPr>
          <p:cNvPr id="4" name="Group 3">
            <a:extLst>
              <a:ext uri="{FF2B5EF4-FFF2-40B4-BE49-F238E27FC236}">
                <a16:creationId xmlns:a16="http://schemas.microsoft.com/office/drawing/2014/main" id="{E377575F-AC80-4E21-80F0-DC3412DF8170}"/>
              </a:ext>
            </a:extLst>
          </p:cNvPr>
          <p:cNvGrpSpPr/>
          <p:nvPr/>
        </p:nvGrpSpPr>
        <p:grpSpPr>
          <a:xfrm>
            <a:off x="1341927" y="1950218"/>
            <a:ext cx="6460145" cy="4191000"/>
            <a:chOff x="266700" y="-228600"/>
            <a:chExt cx="8801100" cy="7458075"/>
          </a:xfrm>
        </p:grpSpPr>
        <p:pic>
          <p:nvPicPr>
            <p:cNvPr id="5" name="Picture 2">
              <a:extLst>
                <a:ext uri="{FF2B5EF4-FFF2-40B4-BE49-F238E27FC236}">
                  <a16:creationId xmlns:a16="http://schemas.microsoft.com/office/drawing/2014/main" id="{B0D6CEC2-8C7A-41AA-95FF-A8AF44840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28600"/>
              <a:ext cx="8801100" cy="745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7B34916-2A4C-4209-BB87-D9E6FEA39682}"/>
                </a:ext>
              </a:extLst>
            </p:cNvPr>
            <p:cNvSpPr txBox="1"/>
            <p:nvPr/>
          </p:nvSpPr>
          <p:spPr>
            <a:xfrm>
              <a:off x="1219200" y="1828799"/>
              <a:ext cx="1676400" cy="54742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050" dirty="0"/>
            </a:p>
          </p:txBody>
        </p:sp>
      </p:grpSp>
      <p:sp>
        <p:nvSpPr>
          <p:cNvPr id="2" name="Rectangle 1">
            <a:extLst>
              <a:ext uri="{FF2B5EF4-FFF2-40B4-BE49-F238E27FC236}">
                <a16:creationId xmlns:a16="http://schemas.microsoft.com/office/drawing/2014/main" id="{CBDE7846-F5F3-48DC-80AE-7651BCF2BC0B}"/>
              </a:ext>
            </a:extLst>
          </p:cNvPr>
          <p:cNvSpPr/>
          <p:nvPr/>
        </p:nvSpPr>
        <p:spPr>
          <a:xfrm>
            <a:off x="5436158" y="3174092"/>
            <a:ext cx="1802842" cy="30762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7A32B2F0-E21B-411B-96C1-37EC02694E8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BE03869-A547-40B1-928E-4078FD45B79E}"/>
              </a:ext>
            </a:extLst>
          </p:cNvPr>
          <p:cNvSpPr/>
          <p:nvPr/>
        </p:nvSpPr>
        <p:spPr>
          <a:xfrm>
            <a:off x="2133600" y="2651727"/>
            <a:ext cx="857250" cy="13480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p>
        </p:txBody>
      </p:sp>
      <p:sp>
        <p:nvSpPr>
          <p:cNvPr id="13" name="Rectangle 12">
            <a:extLst>
              <a:ext uri="{FF2B5EF4-FFF2-40B4-BE49-F238E27FC236}">
                <a16:creationId xmlns:a16="http://schemas.microsoft.com/office/drawing/2014/main" id="{AB0E4DB1-44E8-44EF-B0F0-8D460AFB2410}"/>
              </a:ext>
            </a:extLst>
          </p:cNvPr>
          <p:cNvSpPr/>
          <p:nvPr/>
        </p:nvSpPr>
        <p:spPr>
          <a:xfrm>
            <a:off x="2562224" y="3750939"/>
            <a:ext cx="3000375" cy="15671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E9BE79-6BF9-4958-8B86-0CDD01B288FD}"/>
              </a:ext>
            </a:extLst>
          </p:cNvPr>
          <p:cNvSpPr/>
          <p:nvPr/>
        </p:nvSpPr>
        <p:spPr>
          <a:xfrm>
            <a:off x="1562100" y="4033880"/>
            <a:ext cx="2171700" cy="31270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737CDDB7-E553-41D2-B1EE-4A61A74E5C29}"/>
              </a:ext>
            </a:extLst>
          </p:cNvPr>
          <p:cNvSpPr/>
          <p:nvPr/>
        </p:nvSpPr>
        <p:spPr>
          <a:xfrm>
            <a:off x="1562100" y="2076079"/>
            <a:ext cx="2171700" cy="41037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p>
        </p:txBody>
      </p:sp>
      <p:sp>
        <p:nvSpPr>
          <p:cNvPr id="15" name="TextBox 14">
            <a:extLst>
              <a:ext uri="{FF2B5EF4-FFF2-40B4-BE49-F238E27FC236}">
                <a16:creationId xmlns:a16="http://schemas.microsoft.com/office/drawing/2014/main" id="{F9E29A44-CBC4-431F-9882-6C2FD1AFDA63}"/>
              </a:ext>
            </a:extLst>
          </p:cNvPr>
          <p:cNvSpPr txBox="1"/>
          <p:nvPr/>
        </p:nvSpPr>
        <p:spPr>
          <a:xfrm>
            <a:off x="1562100" y="5848270"/>
            <a:ext cx="2781300" cy="30762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050" dirty="0"/>
          </a:p>
        </p:txBody>
      </p:sp>
    </p:spTree>
    <p:extLst>
      <p:ext uri="{BB962C8B-B14F-4D97-AF65-F5344CB8AC3E}">
        <p14:creationId xmlns:p14="http://schemas.microsoft.com/office/powerpoint/2010/main" val="3653877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DFE43-A3C0-4A97-8DE8-3C12D0B91100}"/>
              </a:ext>
            </a:extLst>
          </p:cNvPr>
          <p:cNvSpPr>
            <a:spLocks noGrp="1"/>
          </p:cNvSpPr>
          <p:nvPr>
            <p:ph type="title"/>
          </p:nvPr>
        </p:nvSpPr>
        <p:spPr/>
        <p:txBody>
          <a:bodyPr anchor="ctr"/>
          <a:lstStyle/>
          <a:p>
            <a:r>
              <a:rPr lang="en-US" b="1" dirty="0"/>
              <a:t>Proof of Payment Example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6135A018-4CA7-40AB-A7F5-F78AFEA6A1DF}"/>
                  </a:ext>
                </a:extLst>
              </p14:cNvPr>
              <p14:cNvContentPartPr/>
              <p14:nvPr/>
            </p14:nvContentPartPr>
            <p14:xfrm>
              <a:off x="376022" y="7012632"/>
              <a:ext cx="52650" cy="46440"/>
            </p14:xfrm>
          </p:contentPart>
        </mc:Choice>
        <mc:Fallback xmlns="">
          <p:pic>
            <p:nvPicPr>
              <p:cNvPr id="8" name="Ink 7">
                <a:extLst>
                  <a:ext uri="{FF2B5EF4-FFF2-40B4-BE49-F238E27FC236}">
                    <a16:creationId xmlns:a16="http://schemas.microsoft.com/office/drawing/2014/main" id="{6135A018-4CA7-40AB-A7F5-F78AFEA6A1DF}"/>
                  </a:ext>
                </a:extLst>
              </p:cNvPr>
              <p:cNvPicPr/>
              <p:nvPr/>
            </p:nvPicPr>
            <p:blipFill>
              <a:blip r:embed="rId7"/>
              <a:stretch>
                <a:fillRect/>
              </a:stretch>
            </p:blipFill>
            <p:spPr>
              <a:xfrm>
                <a:off x="340206" y="6976632"/>
                <a:ext cx="123924" cy="118080"/>
              </a:xfrm>
              <a:prstGeom prst="rect">
                <a:avLst/>
              </a:prstGeom>
            </p:spPr>
          </p:pic>
        </mc:Fallback>
      </mc:AlternateContent>
      <p:sp>
        <p:nvSpPr>
          <p:cNvPr id="11" name="Slide Number Placeholder 2">
            <a:extLst>
              <a:ext uri="{FF2B5EF4-FFF2-40B4-BE49-F238E27FC236}">
                <a16:creationId xmlns:a16="http://schemas.microsoft.com/office/drawing/2014/main" id="{7878134B-AB25-4F98-ACFD-0047054D84A6}"/>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FC02C2A8-FCA4-4DAD-BDAF-69DB7FBEE522}"/>
              </a:ext>
            </a:extLst>
          </p:cNvPr>
          <p:cNvPicPr>
            <a:picLocks noChangeAspect="1"/>
          </p:cNvPicPr>
          <p:nvPr/>
        </p:nvPicPr>
        <p:blipFill>
          <a:blip r:embed="rId8"/>
          <a:stretch>
            <a:fillRect/>
          </a:stretch>
        </p:blipFill>
        <p:spPr>
          <a:xfrm>
            <a:off x="172598" y="1308100"/>
            <a:ext cx="8840434" cy="4860119"/>
          </a:xfrm>
          <a:prstGeom prst="rect">
            <a:avLst/>
          </a:prstGeom>
        </p:spPr>
      </p:pic>
      <p:sp>
        <p:nvSpPr>
          <p:cNvPr id="13" name="Rectangle 12">
            <a:extLst>
              <a:ext uri="{FF2B5EF4-FFF2-40B4-BE49-F238E27FC236}">
                <a16:creationId xmlns:a16="http://schemas.microsoft.com/office/drawing/2014/main" id="{6030BCBB-C284-4F4D-952B-E6294CD1C79A}"/>
              </a:ext>
            </a:extLst>
          </p:cNvPr>
          <p:cNvSpPr/>
          <p:nvPr/>
        </p:nvSpPr>
        <p:spPr>
          <a:xfrm>
            <a:off x="1143000" y="2743200"/>
            <a:ext cx="3429000" cy="762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9EBE0F-53B9-4416-9461-E51E53491C0C}"/>
              </a:ext>
            </a:extLst>
          </p:cNvPr>
          <p:cNvSpPr/>
          <p:nvPr/>
        </p:nvSpPr>
        <p:spPr>
          <a:xfrm>
            <a:off x="531613" y="4038599"/>
            <a:ext cx="1781128" cy="63239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DF1207-45FD-43B0-B817-6A8C2915653A}"/>
              </a:ext>
            </a:extLst>
          </p:cNvPr>
          <p:cNvSpPr/>
          <p:nvPr/>
        </p:nvSpPr>
        <p:spPr>
          <a:xfrm>
            <a:off x="685800" y="1447800"/>
            <a:ext cx="3505200" cy="58680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0B4521-5FC3-4F56-A071-1572EF72507D}"/>
              </a:ext>
            </a:extLst>
          </p:cNvPr>
          <p:cNvSpPr/>
          <p:nvPr/>
        </p:nvSpPr>
        <p:spPr>
          <a:xfrm>
            <a:off x="2971800" y="4038600"/>
            <a:ext cx="3124200" cy="17519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5C285-6204-4EA8-A339-A1E7C19AFF6C}"/>
              </a:ext>
            </a:extLst>
          </p:cNvPr>
          <p:cNvSpPr/>
          <p:nvPr/>
        </p:nvSpPr>
        <p:spPr>
          <a:xfrm>
            <a:off x="6858000" y="2460327"/>
            <a:ext cx="533400" cy="20666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353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7359A-A42E-4189-8F6E-A4F727AF9E46}"/>
              </a:ext>
            </a:extLst>
          </p:cNvPr>
          <p:cNvSpPr>
            <a:spLocks noGrp="1"/>
          </p:cNvSpPr>
          <p:nvPr>
            <p:ph type="title"/>
          </p:nvPr>
        </p:nvSpPr>
        <p:spPr/>
        <p:txBody>
          <a:bodyPr anchor="ctr"/>
          <a:lstStyle/>
          <a:p>
            <a:r>
              <a:rPr lang="en-US" b="1" dirty="0"/>
              <a:t>Proof of Payment Example</a:t>
            </a:r>
          </a:p>
        </p:txBody>
      </p:sp>
      <p:grpSp>
        <p:nvGrpSpPr>
          <p:cNvPr id="4" name="Group 3">
            <a:extLst>
              <a:ext uri="{FF2B5EF4-FFF2-40B4-BE49-F238E27FC236}">
                <a16:creationId xmlns:a16="http://schemas.microsoft.com/office/drawing/2014/main" id="{059579F7-CD8C-4A97-A9F5-ED7FD97E8AC0}"/>
              </a:ext>
            </a:extLst>
          </p:cNvPr>
          <p:cNvGrpSpPr/>
          <p:nvPr/>
        </p:nvGrpSpPr>
        <p:grpSpPr>
          <a:xfrm>
            <a:off x="243287" y="1577403"/>
            <a:ext cx="8657425" cy="4213797"/>
            <a:chOff x="1840454" y="296146"/>
            <a:chExt cx="7429987" cy="6373429"/>
          </a:xfrm>
        </p:grpSpPr>
        <p:pic>
          <p:nvPicPr>
            <p:cNvPr id="5" name="Picture 2">
              <a:extLst>
                <a:ext uri="{FF2B5EF4-FFF2-40B4-BE49-F238E27FC236}">
                  <a16:creationId xmlns:a16="http://schemas.microsoft.com/office/drawing/2014/main" id="{61FA1C41-0022-47B3-AD67-8CCC09009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454" y="296146"/>
              <a:ext cx="7429987" cy="637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CA8F7959-31FC-4714-81CF-D0C817D9EDFC}"/>
                </a:ext>
              </a:extLst>
            </p:cNvPr>
            <p:cNvSpPr txBox="1"/>
            <p:nvPr/>
          </p:nvSpPr>
          <p:spPr>
            <a:xfrm>
              <a:off x="2392194" y="3678223"/>
              <a:ext cx="2743200" cy="212640"/>
            </a:xfrm>
            <a:prstGeom prst="rect">
              <a:avLst/>
            </a:prstGeom>
            <a:solidFill>
              <a:schemeClr val="tx2">
                <a:lumMod val="90000"/>
              </a:schemeClr>
            </a:solidFill>
          </p:spPr>
          <p:txBody>
            <a:bodyPr wrap="square" rtlCol="0">
              <a:spAutoFit/>
            </a:bodyPr>
            <a:lstStyle/>
            <a:p>
              <a:endParaRPr lang="en-US" sz="150" dirty="0"/>
            </a:p>
          </p:txBody>
        </p:sp>
        <p:sp>
          <p:nvSpPr>
            <p:cNvPr id="7" name="TextBox 6">
              <a:extLst>
                <a:ext uri="{FF2B5EF4-FFF2-40B4-BE49-F238E27FC236}">
                  <a16:creationId xmlns:a16="http://schemas.microsoft.com/office/drawing/2014/main" id="{FD69191C-D57C-4CE1-8B3B-695C8EE28255}"/>
                </a:ext>
              </a:extLst>
            </p:cNvPr>
            <p:cNvSpPr txBox="1"/>
            <p:nvPr/>
          </p:nvSpPr>
          <p:spPr>
            <a:xfrm>
              <a:off x="2678003" y="2301079"/>
              <a:ext cx="1242533" cy="349137"/>
            </a:xfrm>
            <a:prstGeom prst="rect">
              <a:avLst/>
            </a:prstGeom>
            <a:solidFill>
              <a:schemeClr val="tx2"/>
            </a:solidFill>
          </p:spPr>
          <p:txBody>
            <a:bodyPr wrap="square" rtlCol="0">
              <a:spAutoFit/>
            </a:bodyPr>
            <a:lstStyle/>
            <a:p>
              <a:endParaRPr lang="en-US" sz="900" dirty="0"/>
            </a:p>
          </p:txBody>
        </p:sp>
      </p:gr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EF32A16-02D1-4575-B49B-8F9197D6F297}"/>
                  </a:ext>
                </a:extLst>
              </p14:cNvPr>
              <p14:cNvContentPartPr/>
              <p14:nvPr/>
            </p14:nvContentPartPr>
            <p14:xfrm>
              <a:off x="1651691" y="4660001"/>
              <a:ext cx="8370" cy="40230"/>
            </p14:xfrm>
          </p:contentPart>
        </mc:Choice>
        <mc:Fallback xmlns="">
          <p:pic>
            <p:nvPicPr>
              <p:cNvPr id="8" name="Ink 7">
                <a:extLst>
                  <a:ext uri="{FF2B5EF4-FFF2-40B4-BE49-F238E27FC236}">
                    <a16:creationId xmlns:a16="http://schemas.microsoft.com/office/drawing/2014/main" id="{2EF32A16-02D1-4575-B49B-8F9197D6F297}"/>
                  </a:ext>
                </a:extLst>
              </p:cNvPr>
              <p:cNvPicPr/>
              <p:nvPr/>
            </p:nvPicPr>
            <p:blipFill>
              <a:blip r:embed="rId5"/>
              <a:stretch>
                <a:fillRect/>
              </a:stretch>
            </p:blipFill>
            <p:spPr>
              <a:xfrm>
                <a:off x="1615300" y="4624081"/>
                <a:ext cx="80789" cy="111710"/>
              </a:xfrm>
              <a:prstGeom prst="rect">
                <a:avLst/>
              </a:prstGeom>
            </p:spPr>
          </p:pic>
        </mc:Fallback>
      </mc:AlternateContent>
      <p:sp>
        <p:nvSpPr>
          <p:cNvPr id="2" name="Rectangle: Rounded Corners 1">
            <a:extLst>
              <a:ext uri="{FF2B5EF4-FFF2-40B4-BE49-F238E27FC236}">
                <a16:creationId xmlns:a16="http://schemas.microsoft.com/office/drawing/2014/main" id="{6EEEBCEB-9D69-4655-B3D7-680C9815E0AB}"/>
              </a:ext>
            </a:extLst>
          </p:cNvPr>
          <p:cNvSpPr/>
          <p:nvPr/>
        </p:nvSpPr>
        <p:spPr>
          <a:xfrm>
            <a:off x="5094581" y="3917096"/>
            <a:ext cx="434191" cy="1143000"/>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Slide Number Placeholder 2">
            <a:extLst>
              <a:ext uri="{FF2B5EF4-FFF2-40B4-BE49-F238E27FC236}">
                <a16:creationId xmlns:a16="http://schemas.microsoft.com/office/drawing/2014/main" id="{22CFC27C-E75E-4234-BB47-6BB6FCF1903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9248C20-A69D-4084-BECD-E89396F08490}"/>
              </a:ext>
            </a:extLst>
          </p:cNvPr>
          <p:cNvSpPr/>
          <p:nvPr/>
        </p:nvSpPr>
        <p:spPr>
          <a:xfrm>
            <a:off x="1123012" y="3142939"/>
            <a:ext cx="787623" cy="13474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E1BB79-E0BD-45A0-B352-2323DE2E59E8}"/>
              </a:ext>
            </a:extLst>
          </p:cNvPr>
          <p:cNvSpPr/>
          <p:nvPr/>
        </p:nvSpPr>
        <p:spPr>
          <a:xfrm>
            <a:off x="990601" y="3505200"/>
            <a:ext cx="825388" cy="1524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EB5655-76C4-4197-944C-76F285E653FB}"/>
              </a:ext>
            </a:extLst>
          </p:cNvPr>
          <p:cNvSpPr/>
          <p:nvPr/>
        </p:nvSpPr>
        <p:spPr>
          <a:xfrm>
            <a:off x="3581400" y="3493169"/>
            <a:ext cx="1295400" cy="32029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084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9E5DF3-4C1A-48B1-8855-3798F98E8ACE}"/>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9AFC9090-7AEC-4A79-B485-9F552E9BD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4783282" cy="6190129"/>
          </a:xfrm>
          <a:prstGeom prst="rect">
            <a:avLst/>
          </a:prstGeom>
        </p:spPr>
      </p:pic>
    </p:spTree>
    <p:extLst>
      <p:ext uri="{BB962C8B-B14F-4D97-AF65-F5344CB8AC3E}">
        <p14:creationId xmlns:p14="http://schemas.microsoft.com/office/powerpoint/2010/main" val="2941128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1485901" y="2171701"/>
            <a:ext cx="6057900" cy="2093810"/>
          </a:xfrm>
        </p:spPr>
        <p:txBody>
          <a:bodyPr anchor="ctr"/>
          <a:lstStyle/>
          <a:p>
            <a:pPr marL="0" indent="0" algn="ctr">
              <a:buNone/>
            </a:pPr>
            <a:r>
              <a:rPr lang="en-US" b="1" dirty="0"/>
              <a:t>Cash Vs. In-Kind</a:t>
            </a:r>
          </a:p>
          <a:p>
            <a:endParaRPr lang="en-US" dirty="0"/>
          </a:p>
        </p:txBody>
      </p:sp>
      <p:sp>
        <p:nvSpPr>
          <p:cNvPr id="3" name="Title 2">
            <a:extLst>
              <a:ext uri="{FF2B5EF4-FFF2-40B4-BE49-F238E27FC236}">
                <a16:creationId xmlns:a16="http://schemas.microsoft.com/office/drawing/2014/main" id="{396BD60C-9F9C-4EBA-B98D-5436DA042842}"/>
              </a:ext>
            </a:extLst>
          </p:cNvPr>
          <p:cNvSpPr>
            <a:spLocks noGrp="1"/>
          </p:cNvSpPr>
          <p:nvPr>
            <p:ph type="title"/>
          </p:nvPr>
        </p:nvSpPr>
        <p:spPr/>
        <p:txBody>
          <a:bodyPr anchor="ctr"/>
          <a:lstStyle/>
          <a:p>
            <a:r>
              <a:rPr lang="en-US" b="1" dirty="0"/>
              <a:t>Match</a:t>
            </a:r>
          </a:p>
        </p:txBody>
      </p:sp>
      <p:sp>
        <p:nvSpPr>
          <p:cNvPr id="6" name="TextBox 5">
            <a:extLst>
              <a:ext uri="{FF2B5EF4-FFF2-40B4-BE49-F238E27FC236}">
                <a16:creationId xmlns:a16="http://schemas.microsoft.com/office/drawing/2014/main" id="{04B69BD4-07BC-4D40-9CAB-066225409B54}"/>
              </a:ext>
            </a:extLst>
          </p:cNvPr>
          <p:cNvSpPr txBox="1"/>
          <p:nvPr/>
        </p:nvSpPr>
        <p:spPr>
          <a:xfrm>
            <a:off x="8686800" y="64008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59</a:t>
            </a:fld>
            <a:endParaRPr lang="en-US" dirty="0"/>
          </a:p>
        </p:txBody>
      </p:sp>
    </p:spTree>
    <p:extLst>
      <p:ext uri="{BB962C8B-B14F-4D97-AF65-F5344CB8AC3E}">
        <p14:creationId xmlns:p14="http://schemas.microsoft.com/office/powerpoint/2010/main" val="124229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264E6-8405-4681-9C1A-E254758F0A85}"/>
              </a:ext>
            </a:extLst>
          </p:cNvPr>
          <p:cNvSpPr>
            <a:spLocks noGrp="1"/>
          </p:cNvSpPr>
          <p:nvPr>
            <p:ph type="body" sz="quarter" idx="13"/>
          </p:nvPr>
        </p:nvSpPr>
        <p:spPr>
          <a:xfrm>
            <a:off x="430901" y="1371601"/>
            <a:ext cx="8393463" cy="4648200"/>
          </a:xfrm>
        </p:spPr>
        <p:txBody>
          <a:bodyPr>
            <a:normAutofit fontScale="70000" lnSpcReduction="20000"/>
          </a:bodyPr>
          <a:lstStyle/>
          <a:p>
            <a:r>
              <a:rPr lang="en-US" sz="2800" b="1" dirty="0"/>
              <a:t>Required Cover Sheets for Expenditures:</a:t>
            </a:r>
            <a:endParaRPr lang="en-US" sz="2800" dirty="0"/>
          </a:p>
          <a:p>
            <a:pPr lvl="0"/>
            <a:r>
              <a:rPr lang="en-US" sz="2800" dirty="0"/>
              <a:t>Personnel – Coversheet A</a:t>
            </a:r>
          </a:p>
          <a:p>
            <a:pPr lvl="0"/>
            <a:r>
              <a:rPr lang="en-US" sz="2800" dirty="0"/>
              <a:t>Supplies – Coversheet B</a:t>
            </a:r>
          </a:p>
          <a:p>
            <a:pPr lvl="0"/>
            <a:r>
              <a:rPr lang="en-US" sz="2800" dirty="0"/>
              <a:t>Contractual – Coversheet C</a:t>
            </a:r>
          </a:p>
          <a:p>
            <a:pPr lvl="0"/>
            <a:r>
              <a:rPr lang="en-US" sz="2800" dirty="0"/>
              <a:t>Travel -Coversheet D</a:t>
            </a:r>
          </a:p>
          <a:p>
            <a:pPr lvl="0"/>
            <a:r>
              <a:rPr lang="en-US" sz="2800" dirty="0"/>
              <a:t>Equipment – Coversheet E</a:t>
            </a:r>
          </a:p>
          <a:p>
            <a:endParaRPr lang="en-US" sz="2800" dirty="0"/>
          </a:p>
          <a:p>
            <a:pPr marL="109728" indent="0">
              <a:buNone/>
            </a:pPr>
            <a:r>
              <a:rPr lang="en-US" sz="2800" b="1" dirty="0"/>
              <a:t>Orientation of Scanned Documents Uploaded in GEMS -Portrait</a:t>
            </a:r>
          </a:p>
          <a:p>
            <a:r>
              <a:rPr lang="en-US" sz="2800" dirty="0"/>
              <a:t>Specific Coversheet </a:t>
            </a:r>
            <a:r>
              <a:rPr lang="en-US" sz="2800" u="sng" dirty="0"/>
              <a:t>AND</a:t>
            </a:r>
            <a:r>
              <a:rPr lang="en-US" sz="2800" dirty="0"/>
              <a:t> supporting documentation that reflect page numbers (to ensure all documentation uploaded are complete – this will avoid delays of the processing of your reimbursement)</a:t>
            </a:r>
          </a:p>
          <a:p>
            <a:pPr lvl="1"/>
            <a:r>
              <a:rPr lang="en-US" sz="2400" i="1" dirty="0"/>
              <a:t>First Example:</a:t>
            </a:r>
            <a:r>
              <a:rPr lang="en-US" sz="2400" dirty="0"/>
              <a:t> Personnel Coversheet on the top and the timesheets, payroll register, proof of payment for fringe benefits will be under one packet</a:t>
            </a:r>
          </a:p>
          <a:p>
            <a:pPr lvl="1"/>
            <a:r>
              <a:rPr lang="en-US" sz="2400" i="1" dirty="0"/>
              <a:t>Second Example:</a:t>
            </a:r>
            <a:r>
              <a:rPr lang="en-US" sz="2400" dirty="0"/>
              <a:t> Supplies Coversheet on the top, and the vendor invoice, copy of proof of payment (receipts, credit card statements, allocation policy, procurement requests, etc.)</a:t>
            </a:r>
          </a:p>
          <a:p>
            <a:endParaRPr lang="en-US" dirty="0"/>
          </a:p>
        </p:txBody>
      </p:sp>
      <p:sp>
        <p:nvSpPr>
          <p:cNvPr id="3" name="Title 2">
            <a:extLst>
              <a:ext uri="{FF2B5EF4-FFF2-40B4-BE49-F238E27FC236}">
                <a16:creationId xmlns:a16="http://schemas.microsoft.com/office/drawing/2014/main" id="{853EDA72-9050-467F-8BFE-166821DCB81E}"/>
              </a:ext>
            </a:extLst>
          </p:cNvPr>
          <p:cNvSpPr>
            <a:spLocks noGrp="1"/>
          </p:cNvSpPr>
          <p:nvPr>
            <p:ph type="title"/>
          </p:nvPr>
        </p:nvSpPr>
        <p:spPr/>
        <p:txBody>
          <a:bodyPr>
            <a:normAutofit fontScale="90000"/>
          </a:bodyPr>
          <a:lstStyle/>
          <a:p>
            <a:r>
              <a:rPr lang="en-US" dirty="0"/>
              <a:t>Checklist for Reimbursements</a:t>
            </a:r>
          </a:p>
        </p:txBody>
      </p:sp>
      <p:sp>
        <p:nvSpPr>
          <p:cNvPr id="5" name="Slide Number Placeholder 2">
            <a:extLst>
              <a:ext uri="{FF2B5EF4-FFF2-40B4-BE49-F238E27FC236}">
                <a16:creationId xmlns:a16="http://schemas.microsoft.com/office/drawing/2014/main" id="{A83A08EE-49BE-44CC-8331-39C8A9181C4C}"/>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3480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FF218-A1C8-4F0C-B1DF-898A19A53C07}"/>
              </a:ext>
            </a:extLst>
          </p:cNvPr>
          <p:cNvSpPr>
            <a:spLocks noGrp="1"/>
          </p:cNvSpPr>
          <p:nvPr>
            <p:ph type="body" sz="quarter" idx="13"/>
          </p:nvPr>
        </p:nvSpPr>
        <p:spPr>
          <a:xfrm>
            <a:off x="430901" y="2192439"/>
            <a:ext cx="8229600" cy="3279266"/>
          </a:xfrm>
        </p:spPr>
        <p:txBody>
          <a:bodyPr>
            <a:normAutofit/>
          </a:bodyPr>
          <a:lstStyle/>
          <a:p>
            <a:pPr marL="342900" indent="-342900">
              <a:lnSpc>
                <a:spcPct val="87000"/>
              </a:lnSpc>
              <a:spcBef>
                <a:spcPts val="0"/>
              </a:spcBef>
              <a:spcAft>
                <a:spcPts val="1350"/>
              </a:spcAft>
            </a:pPr>
            <a:r>
              <a:rPr lang="en-US" sz="1950" dirty="0">
                <a:latin typeface="Calibri" panose="020F0502020204030204" pitchFamily="34" charset="0"/>
                <a:ea typeface="Calibri" panose="020F0502020204030204" pitchFamily="34" charset="0"/>
                <a:cs typeface="Times New Roman" panose="02020603050405020304" pitchFamily="18" charset="0"/>
              </a:rPr>
              <a:t>Cost sharing or matching means the portion of a project costs not paid by the Federal funds. Also known as grantee share. Aa defined by 2 CFR 200.29</a:t>
            </a:r>
          </a:p>
          <a:p>
            <a:pPr marL="342900" indent="-342900">
              <a:lnSpc>
                <a:spcPct val="87000"/>
              </a:lnSpc>
              <a:spcBef>
                <a:spcPts val="0"/>
              </a:spcBef>
              <a:spcAft>
                <a:spcPts val="1350"/>
              </a:spcAft>
            </a:pPr>
            <a:r>
              <a:rPr lang="en-US" sz="1950" dirty="0">
                <a:latin typeface="Calibri" panose="020F0502020204030204" pitchFamily="34" charset="0"/>
                <a:ea typeface="Calibri" panose="020F0502020204030204" pitchFamily="34" charset="0"/>
                <a:cs typeface="Times New Roman" panose="02020603050405020304" pitchFamily="18" charset="0"/>
              </a:rPr>
              <a:t>Costs incurred as match for the program's operations have the same restrictions and regulations as costs that will be reimbursed through Federal grant funds. If the cost is not allowable under the federal award, it is not allowable as match.</a:t>
            </a:r>
          </a:p>
          <a:p>
            <a:pPr marL="342900" indent="-342900">
              <a:lnSpc>
                <a:spcPct val="87000"/>
              </a:lnSpc>
              <a:spcBef>
                <a:spcPts val="0"/>
              </a:spcBef>
              <a:spcAft>
                <a:spcPts val="1350"/>
              </a:spcAft>
            </a:pPr>
            <a:r>
              <a:rPr lang="en-US" sz="1950" dirty="0">
                <a:latin typeface="Calibri" panose="020F0502020204030204" pitchFamily="34" charset="0"/>
                <a:ea typeface="Calibri" panose="020F0502020204030204" pitchFamily="34" charset="0"/>
                <a:cs typeface="Times New Roman" panose="02020603050405020304" pitchFamily="18" charset="0"/>
              </a:rPr>
              <a:t>Unless a project’s match has been waived, a required match must be met according </a:t>
            </a:r>
            <a:r>
              <a:rPr lang="en-US" sz="2100" dirty="0">
                <a:latin typeface="Calibri" panose="020F0502020204030204" pitchFamily="34" charset="0"/>
                <a:ea typeface="Calibri" panose="020F0502020204030204" pitchFamily="34" charset="0"/>
                <a:cs typeface="Times New Roman" panose="02020603050405020304" pitchFamily="18" charset="0"/>
              </a:rPr>
              <a:t>to Federal guidelines prior to the close of the grant. </a:t>
            </a:r>
            <a:endParaRPr lang="en-US" sz="19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AA8618E-E888-459D-8888-417D948B01BE}"/>
              </a:ext>
            </a:extLst>
          </p:cNvPr>
          <p:cNvSpPr>
            <a:spLocks noGrp="1"/>
          </p:cNvSpPr>
          <p:nvPr>
            <p:ph type="title"/>
          </p:nvPr>
        </p:nvSpPr>
        <p:spPr/>
        <p:txBody>
          <a:bodyPr/>
          <a:lstStyle/>
          <a:p>
            <a:r>
              <a:rPr lang="en-US" dirty="0"/>
              <a:t>What is Match?</a:t>
            </a:r>
          </a:p>
        </p:txBody>
      </p:sp>
      <p:sp>
        <p:nvSpPr>
          <p:cNvPr id="6" name="TextBox 5">
            <a:extLst>
              <a:ext uri="{FF2B5EF4-FFF2-40B4-BE49-F238E27FC236}">
                <a16:creationId xmlns:a16="http://schemas.microsoft.com/office/drawing/2014/main" id="{D491B9B0-4B8D-4EAF-9ABD-F68BC6B5CB48}"/>
              </a:ext>
            </a:extLst>
          </p:cNvPr>
          <p:cNvSpPr txBox="1"/>
          <p:nvPr/>
        </p:nvSpPr>
        <p:spPr>
          <a:xfrm>
            <a:off x="8534400" y="6400799"/>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60</a:t>
            </a:fld>
            <a:endParaRPr lang="en-US" dirty="0"/>
          </a:p>
        </p:txBody>
      </p:sp>
    </p:spTree>
    <p:extLst>
      <p:ext uri="{BB962C8B-B14F-4D97-AF65-F5344CB8AC3E}">
        <p14:creationId xmlns:p14="http://schemas.microsoft.com/office/powerpoint/2010/main" val="1973801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8E70A-C663-4D95-8A6B-43C8E2A4AE9D}"/>
              </a:ext>
            </a:extLst>
          </p:cNvPr>
          <p:cNvSpPr>
            <a:spLocks noGrp="1"/>
          </p:cNvSpPr>
          <p:nvPr>
            <p:ph type="body" sz="quarter" idx="13"/>
          </p:nvPr>
        </p:nvSpPr>
        <p:spPr>
          <a:xfrm>
            <a:off x="430901" y="2192441"/>
            <a:ext cx="8229600" cy="3279264"/>
          </a:xfrm>
        </p:spPr>
        <p:txBody>
          <a:bodyPr/>
          <a:lstStyle/>
          <a:p>
            <a:pPr marL="0" indent="0">
              <a:lnSpc>
                <a:spcPct val="107000"/>
              </a:lnSpc>
              <a:spcBef>
                <a:spcPts val="0"/>
              </a:spcBef>
              <a:spcAft>
                <a:spcPts val="600"/>
              </a:spcAft>
              <a:buNone/>
            </a:pPr>
            <a:r>
              <a:rPr lang="en-US" sz="2100" dirty="0">
                <a:latin typeface="Calibri" panose="020F0502020204030204" pitchFamily="34" charset="0"/>
                <a:ea typeface="Calibri" panose="020F0502020204030204" pitchFamily="34" charset="0"/>
                <a:cs typeface="Times New Roman" panose="02020603050405020304" pitchFamily="18" charset="0"/>
              </a:rPr>
              <a:t>Match requirements are always a specific percentage of the total project costs for an award. </a:t>
            </a:r>
          </a:p>
          <a:p>
            <a:pPr marL="0" indent="0">
              <a:lnSpc>
                <a:spcPct val="107000"/>
              </a:lnSpc>
              <a:spcBef>
                <a:spcPts val="0"/>
              </a:spcBef>
              <a:spcAft>
                <a:spcPts val="600"/>
              </a:spcAft>
              <a:buNone/>
            </a:pPr>
            <a:endParaRPr lang="en-US" sz="21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2100" b="1" dirty="0">
                <a:latin typeface="Calibri" panose="020F0502020204030204" pitchFamily="34" charset="0"/>
                <a:ea typeface="Calibri" panose="020F0502020204030204" pitchFamily="34" charset="0"/>
                <a:cs typeface="Times New Roman" panose="02020603050405020304" pitchFamily="18" charset="0"/>
              </a:rPr>
              <a:t>For example:</a:t>
            </a:r>
            <a:r>
              <a:rPr lang="en-US" sz="2100" dirty="0">
                <a:latin typeface="Calibri" panose="020F0502020204030204" pitchFamily="34" charset="0"/>
                <a:ea typeface="Calibri" panose="020F0502020204030204" pitchFamily="34" charset="0"/>
                <a:cs typeface="Times New Roman" panose="02020603050405020304" pitchFamily="18" charset="0"/>
              </a:rPr>
              <a:t> a 20% match on a $100,000 project would be $20,000, where $80,000 is provided by the Federal Government and $20,000 is provided by the sub-recipient.</a:t>
            </a:r>
          </a:p>
          <a:p>
            <a:endParaRPr lang="en-US" dirty="0"/>
          </a:p>
        </p:txBody>
      </p:sp>
      <p:sp>
        <p:nvSpPr>
          <p:cNvPr id="3" name="Title 2">
            <a:extLst>
              <a:ext uri="{FF2B5EF4-FFF2-40B4-BE49-F238E27FC236}">
                <a16:creationId xmlns:a16="http://schemas.microsoft.com/office/drawing/2014/main" id="{38F95DEB-8F85-426D-B8C8-8EE177C25BA5}"/>
              </a:ext>
            </a:extLst>
          </p:cNvPr>
          <p:cNvSpPr>
            <a:spLocks noGrp="1"/>
          </p:cNvSpPr>
          <p:nvPr>
            <p:ph type="title"/>
          </p:nvPr>
        </p:nvSpPr>
        <p:spPr/>
        <p:txBody>
          <a:bodyPr/>
          <a:lstStyle/>
          <a:p>
            <a:r>
              <a:rPr lang="en-US" dirty="0"/>
              <a:t>What is Match?</a:t>
            </a:r>
          </a:p>
        </p:txBody>
      </p:sp>
      <p:sp>
        <p:nvSpPr>
          <p:cNvPr id="5" name="TextBox 4">
            <a:extLst>
              <a:ext uri="{FF2B5EF4-FFF2-40B4-BE49-F238E27FC236}">
                <a16:creationId xmlns:a16="http://schemas.microsoft.com/office/drawing/2014/main" id="{FCBD8CCE-0BE7-459A-ADA5-7B6178C965ED}"/>
              </a:ext>
            </a:extLst>
          </p:cNvPr>
          <p:cNvSpPr txBox="1"/>
          <p:nvPr/>
        </p:nvSpPr>
        <p:spPr>
          <a:xfrm>
            <a:off x="8534400" y="64008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61</a:t>
            </a:fld>
            <a:endParaRPr lang="en-US" dirty="0"/>
          </a:p>
        </p:txBody>
      </p:sp>
    </p:spTree>
    <p:extLst>
      <p:ext uri="{BB962C8B-B14F-4D97-AF65-F5344CB8AC3E}">
        <p14:creationId xmlns:p14="http://schemas.microsoft.com/office/powerpoint/2010/main" val="2388513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02E81-4196-4E3D-ABD0-70E66C026BE4}"/>
              </a:ext>
            </a:extLst>
          </p:cNvPr>
          <p:cNvSpPr>
            <a:spLocks noGrp="1"/>
          </p:cNvSpPr>
          <p:nvPr>
            <p:ph type="body" sz="quarter" idx="13"/>
          </p:nvPr>
        </p:nvSpPr>
        <p:spPr>
          <a:xfrm>
            <a:off x="430901" y="2052502"/>
            <a:ext cx="8229600" cy="3429000"/>
          </a:xfrm>
        </p:spPr>
        <p:txBody>
          <a:bodyPr>
            <a:normAutofit/>
          </a:bodyPr>
          <a:lstStyle/>
          <a:p>
            <a:pPr marL="342900" indent="-342900">
              <a:lnSpc>
                <a:spcPct val="107000"/>
              </a:lnSpc>
              <a:spcBef>
                <a:spcPts val="0"/>
              </a:spcBef>
              <a:spcAft>
                <a:spcPts val="900"/>
              </a:spcAft>
              <a:buFont typeface="Wingdings" panose="05000000000000000000" pitchFamily="2" charset="2"/>
              <a:buChar char="Ø"/>
            </a:pPr>
            <a:r>
              <a:rPr lang="en-US" sz="2100" dirty="0">
                <a:latin typeface="Calibri" panose="020F0502020204030204" pitchFamily="34" charset="0"/>
                <a:ea typeface="Calibri" panose="020F0502020204030204" pitchFamily="34" charset="0"/>
                <a:cs typeface="Times New Roman" panose="02020603050405020304" pitchFamily="18" charset="0"/>
              </a:rPr>
              <a:t>Cash match (hard match) includes cash spent for project-related costs. Qualifying cash match contributions must  come from approved sources as required by federal regulations, except acquisition of land, when applicable.</a:t>
            </a:r>
            <a:endParaRPr lang="en-US" sz="2175" dirty="0">
              <a:latin typeface="Calibri" panose="020F0502020204030204" pitchFamily="34" charset="0"/>
              <a:ea typeface="Calibri" panose="020F0502020204030204" pitchFamily="34" charset="0"/>
              <a:cs typeface="Times New Roman" panose="02020603050405020304" pitchFamily="18" charset="0"/>
            </a:endParaRPr>
          </a:p>
          <a:p>
            <a:pPr marL="713232" lvl="2" indent="-342900">
              <a:lnSpc>
                <a:spcPct val="107000"/>
              </a:lnSpc>
              <a:spcBef>
                <a:spcPts val="0"/>
              </a:spcBef>
              <a:spcAft>
                <a:spcPts val="600"/>
              </a:spcAft>
              <a:buFont typeface="Wingdings" panose="05000000000000000000" pitchFamily="2" charset="2"/>
              <a:buChar char="§"/>
            </a:pPr>
            <a:r>
              <a:rPr lang="en-US" sz="2175" dirty="0">
                <a:latin typeface="Calibri" panose="020F0502020204030204" pitchFamily="34" charset="0"/>
                <a:ea typeface="Calibri" panose="020F0502020204030204" pitchFamily="34" charset="0"/>
                <a:cs typeface="Times New Roman" panose="02020603050405020304" pitchFamily="18" charset="0"/>
              </a:rPr>
              <a:t>Cash match is either the grantee’s own funds, general revenue, or cash donations from non-federal third parties or non-federal grants.</a:t>
            </a:r>
          </a:p>
          <a:p>
            <a:pPr marL="0"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2AC0307B-1612-41B4-A45D-B7599C1B128B}"/>
              </a:ext>
            </a:extLst>
          </p:cNvPr>
          <p:cNvSpPr>
            <a:spLocks noGrp="1"/>
          </p:cNvSpPr>
          <p:nvPr>
            <p:ph type="title"/>
          </p:nvPr>
        </p:nvSpPr>
        <p:spPr>
          <a:xfrm>
            <a:off x="430902" y="1064420"/>
            <a:ext cx="8214908" cy="748380"/>
          </a:xfrm>
        </p:spPr>
        <p:txBody>
          <a:bodyPr>
            <a:normAutofit/>
          </a:bodyPr>
          <a:lstStyle/>
          <a:p>
            <a:pPr>
              <a:lnSpc>
                <a:spcPct val="107000"/>
              </a:lnSpc>
              <a:spcBef>
                <a:spcPts val="0"/>
              </a:spcBef>
              <a:spcAft>
                <a:spcPts val="600"/>
              </a:spcAft>
            </a:pPr>
            <a:r>
              <a:rPr lang="en-US" sz="3300" dirty="0">
                <a:effectLst/>
                <a:latin typeface="Calibri" panose="020F0502020204030204" pitchFamily="34" charset="0"/>
                <a:ea typeface="Calibri" panose="020F0502020204030204" pitchFamily="34" charset="0"/>
                <a:cs typeface="Times New Roman" panose="02020603050405020304" pitchFamily="18" charset="0"/>
              </a:rPr>
              <a:t>Cash Match</a:t>
            </a:r>
            <a:endParaRPr lang="en-US" dirty="0"/>
          </a:p>
        </p:txBody>
      </p:sp>
      <p:sp>
        <p:nvSpPr>
          <p:cNvPr id="5" name="TextBox 4">
            <a:extLst>
              <a:ext uri="{FF2B5EF4-FFF2-40B4-BE49-F238E27FC236}">
                <a16:creationId xmlns:a16="http://schemas.microsoft.com/office/drawing/2014/main" id="{D171C1FE-82C0-4AB5-8DFB-82F479F5325C}"/>
              </a:ext>
            </a:extLst>
          </p:cNvPr>
          <p:cNvSpPr txBox="1"/>
          <p:nvPr/>
        </p:nvSpPr>
        <p:spPr>
          <a:xfrm>
            <a:off x="863959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62</a:t>
            </a:fld>
            <a:endParaRPr lang="en-US" dirty="0"/>
          </a:p>
        </p:txBody>
      </p:sp>
    </p:spTree>
    <p:extLst>
      <p:ext uri="{BB962C8B-B14F-4D97-AF65-F5344CB8AC3E}">
        <p14:creationId xmlns:p14="http://schemas.microsoft.com/office/powerpoint/2010/main" val="684312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CB235E-424E-464F-950D-B9B4185EDFE3}"/>
              </a:ext>
            </a:extLst>
          </p:cNvPr>
          <p:cNvSpPr>
            <a:spLocks noGrp="1"/>
          </p:cNvSpPr>
          <p:nvPr>
            <p:ph type="body" sz="quarter" idx="13"/>
          </p:nvPr>
        </p:nvSpPr>
        <p:spPr>
          <a:xfrm>
            <a:off x="578030" y="2032908"/>
            <a:ext cx="8229600" cy="3429000"/>
          </a:xfrm>
        </p:spPr>
        <p:txBody>
          <a:bodyPr>
            <a:normAutofit fontScale="77500" lnSpcReduction="20000"/>
          </a:bodyPr>
          <a:lstStyle/>
          <a:p>
            <a:pPr marL="0" marR="3572" indent="0">
              <a:buNone/>
              <a:tabLst>
                <a:tab pos="200382" algn="l"/>
              </a:tabLst>
            </a:pPr>
            <a:r>
              <a:rPr lang="en-US" sz="2531" spc="-3" dirty="0">
                <a:ea typeface="Arial Unicode MS" panose="020B0604020202020204" pitchFamily="34" charset="-128"/>
                <a:cs typeface="Arial Unicode MS" panose="020B0604020202020204" pitchFamily="34" charset="-128"/>
              </a:rPr>
              <a:t>Budget Lines that can be utilized as cash </a:t>
            </a:r>
            <a:r>
              <a:rPr lang="en-US" sz="2531" spc="-6" dirty="0">
                <a:ea typeface="Arial Unicode MS" panose="020B0604020202020204" pitchFamily="34" charset="-128"/>
                <a:cs typeface="Arial Unicode MS" panose="020B0604020202020204" pitchFamily="34" charset="-128"/>
              </a:rPr>
              <a:t>ma</a:t>
            </a:r>
            <a:r>
              <a:rPr lang="en-US" sz="2531" spc="-3" dirty="0">
                <a:ea typeface="Arial Unicode MS" panose="020B0604020202020204" pitchFamily="34" charset="-128"/>
                <a:cs typeface="Arial Unicode MS" panose="020B0604020202020204" pitchFamily="34" charset="-128"/>
              </a:rPr>
              <a:t>t</a:t>
            </a:r>
            <a:r>
              <a:rPr lang="en-US" sz="2531" spc="3" dirty="0">
                <a:ea typeface="Arial Unicode MS" panose="020B0604020202020204" pitchFamily="34" charset="-128"/>
                <a:cs typeface="Arial Unicode MS" panose="020B0604020202020204" pitchFamily="34" charset="-128"/>
              </a:rPr>
              <a:t>c</a:t>
            </a:r>
            <a:r>
              <a:rPr lang="en-US" sz="2531" spc="-6" dirty="0">
                <a:ea typeface="Arial Unicode MS" panose="020B0604020202020204" pitchFamily="34" charset="-128"/>
                <a:cs typeface="Arial Unicode MS" panose="020B0604020202020204" pitchFamily="34" charset="-128"/>
              </a:rPr>
              <a:t>h:</a:t>
            </a:r>
            <a:endParaRPr lang="en-US" sz="2531" dirty="0">
              <a:ea typeface="Arial Unicode MS" panose="020B0604020202020204" pitchFamily="34" charset="-128"/>
              <a:cs typeface="Arial Unicode MS" panose="020B0604020202020204" pitchFamily="34" charset="-128"/>
            </a:endParaRPr>
          </a:p>
          <a:p>
            <a:pPr marL="607218" lvl="1" indent="-342900">
              <a:lnSpc>
                <a:spcPct val="170000"/>
              </a:lnSpc>
              <a:spcBef>
                <a:spcPts val="124"/>
              </a:spcBef>
              <a:buSzPct val="68000"/>
              <a:buFont typeface="Wingdings 3" panose="05040102010807070707" pitchFamily="18" charset="2"/>
              <a:buChar char="}"/>
              <a:tabLst>
                <a:tab pos="481489" algn="l"/>
              </a:tabLst>
            </a:pPr>
            <a:r>
              <a:rPr lang="en-US" sz="2306" spc="-14" dirty="0">
                <a:ea typeface="Arial Unicode MS" panose="020B0604020202020204" pitchFamily="34" charset="-128"/>
                <a:cs typeface="Arial Unicode MS" panose="020B0604020202020204" pitchFamily="34" charset="-128"/>
              </a:rPr>
              <a:t>S</a:t>
            </a:r>
            <a:r>
              <a:rPr lang="en-US" sz="2306" spc="-8" dirty="0">
                <a:ea typeface="Arial Unicode MS" panose="020B0604020202020204" pitchFamily="34" charset="-128"/>
                <a:cs typeface="Arial Unicode MS" panose="020B0604020202020204" pitchFamily="34" charset="-128"/>
              </a:rPr>
              <a:t>a</a:t>
            </a:r>
            <a:r>
              <a:rPr lang="en-US" sz="2306" spc="-6" dirty="0">
                <a:ea typeface="Arial Unicode MS" panose="020B0604020202020204" pitchFamily="34" charset="-128"/>
                <a:cs typeface="Arial Unicode MS" panose="020B0604020202020204" pitchFamily="34" charset="-128"/>
              </a:rPr>
              <a:t>laries/</a:t>
            </a:r>
            <a:r>
              <a:rPr lang="en-US" sz="2306" spc="-14" dirty="0">
                <a:ea typeface="Arial Unicode MS" panose="020B0604020202020204" pitchFamily="34" charset="-128"/>
                <a:cs typeface="Arial Unicode MS" panose="020B0604020202020204" pitchFamily="34" charset="-128"/>
              </a:rPr>
              <a:t>B</a:t>
            </a:r>
            <a:r>
              <a:rPr lang="en-US" sz="2306" spc="-8" dirty="0">
                <a:ea typeface="Arial Unicode MS" panose="020B0604020202020204" pitchFamily="34" charset="-128"/>
                <a:cs typeface="Arial Unicode MS" panose="020B0604020202020204" pitchFamily="34" charset="-128"/>
              </a:rPr>
              <a:t>ene</a:t>
            </a:r>
            <a:r>
              <a:rPr lang="en-US" sz="2306" spc="-6" dirty="0">
                <a:ea typeface="Arial Unicode MS" panose="020B0604020202020204" pitchFamily="34" charset="-128"/>
                <a:cs typeface="Arial Unicode MS" panose="020B0604020202020204" pitchFamily="34" charset="-128"/>
              </a:rPr>
              <a:t>fits</a:t>
            </a:r>
            <a:endParaRPr lang="en-US" sz="2306" dirty="0">
              <a:ea typeface="Arial Unicode MS" panose="020B0604020202020204" pitchFamily="34" charset="-128"/>
              <a:cs typeface="Arial Unicode MS" panose="020B0604020202020204" pitchFamily="34" charset="-128"/>
            </a:endParaRPr>
          </a:p>
          <a:p>
            <a:pPr marL="607218" lvl="1" indent="-342900">
              <a:lnSpc>
                <a:spcPct val="170000"/>
              </a:lnSpc>
              <a:spcBef>
                <a:spcPts val="107"/>
              </a:spcBef>
              <a:buSzPct val="68000"/>
              <a:buFont typeface="Wingdings 3" panose="05040102010807070707" pitchFamily="18" charset="2"/>
              <a:buChar char="}"/>
              <a:tabLst>
                <a:tab pos="481489" algn="l"/>
              </a:tabLst>
            </a:pPr>
            <a:r>
              <a:rPr lang="en-US" sz="2306" spc="-14" dirty="0">
                <a:ea typeface="Arial Unicode MS" panose="020B0604020202020204" pitchFamily="34" charset="-128"/>
                <a:cs typeface="Arial Unicode MS" panose="020B0604020202020204" pitchFamily="34" charset="-128"/>
              </a:rPr>
              <a:t>T</a:t>
            </a:r>
            <a:r>
              <a:rPr lang="en-US" sz="2306" spc="-6" dirty="0">
                <a:ea typeface="Arial Unicode MS" panose="020B0604020202020204" pitchFamily="34" charset="-128"/>
                <a:cs typeface="Arial Unicode MS" panose="020B0604020202020204" pitchFamily="34" charset="-128"/>
              </a:rPr>
              <a:t>ravel</a:t>
            </a:r>
            <a:endParaRPr lang="en-US" sz="2306" dirty="0">
              <a:ea typeface="Arial Unicode MS" panose="020B0604020202020204" pitchFamily="34" charset="-128"/>
              <a:cs typeface="Arial Unicode MS" panose="020B0604020202020204" pitchFamily="34" charset="-128"/>
            </a:endParaRPr>
          </a:p>
          <a:p>
            <a:pPr marL="607218" lvl="1" indent="-342900">
              <a:lnSpc>
                <a:spcPct val="170000"/>
              </a:lnSpc>
              <a:spcBef>
                <a:spcPts val="115"/>
              </a:spcBef>
              <a:buSzPct val="68000"/>
              <a:buFont typeface="Wingdings 3" panose="05040102010807070707" pitchFamily="18" charset="2"/>
              <a:buChar char="}"/>
              <a:tabLst>
                <a:tab pos="481489" algn="l"/>
              </a:tabLst>
            </a:pPr>
            <a:r>
              <a:rPr lang="en-US" sz="2306" spc="-14" dirty="0">
                <a:ea typeface="Arial Unicode MS" panose="020B0604020202020204" pitchFamily="34" charset="-128"/>
                <a:cs typeface="Arial Unicode MS" panose="020B0604020202020204" pitchFamily="34" charset="-128"/>
              </a:rPr>
              <a:t>E</a:t>
            </a:r>
            <a:r>
              <a:rPr lang="en-US" sz="2306" spc="-8" dirty="0">
                <a:ea typeface="Arial Unicode MS" panose="020B0604020202020204" pitchFamily="34" charset="-128"/>
                <a:cs typeface="Arial Unicode MS" panose="020B0604020202020204" pitchFamily="34" charset="-128"/>
              </a:rPr>
              <a:t>qu</a:t>
            </a:r>
            <a:r>
              <a:rPr lang="en-US" sz="2306" spc="-6" dirty="0">
                <a:ea typeface="Arial Unicode MS" panose="020B0604020202020204" pitchFamily="34" charset="-128"/>
                <a:cs typeface="Arial Unicode MS" panose="020B0604020202020204" pitchFamily="34" charset="-128"/>
              </a:rPr>
              <a:t>i</a:t>
            </a:r>
            <a:r>
              <a:rPr lang="en-US" sz="2306" spc="-8" dirty="0">
                <a:ea typeface="Arial Unicode MS" panose="020B0604020202020204" pitchFamily="34" charset="-128"/>
                <a:cs typeface="Arial Unicode MS" panose="020B0604020202020204" pitchFamily="34" charset="-128"/>
              </a:rPr>
              <a:t>p</a:t>
            </a:r>
            <a:r>
              <a:rPr lang="en-US" sz="2306" spc="-17" dirty="0">
                <a:ea typeface="Arial Unicode MS" panose="020B0604020202020204" pitchFamily="34" charset="-128"/>
                <a:cs typeface="Arial Unicode MS" panose="020B0604020202020204" pitchFamily="34" charset="-128"/>
              </a:rPr>
              <a:t>m</a:t>
            </a:r>
            <a:r>
              <a:rPr lang="en-US" sz="2306" spc="-6" dirty="0">
                <a:ea typeface="Arial Unicode MS" panose="020B0604020202020204" pitchFamily="34" charset="-128"/>
                <a:cs typeface="Arial Unicode MS" panose="020B0604020202020204" pitchFamily="34" charset="-128"/>
              </a:rPr>
              <a:t>ent</a:t>
            </a:r>
            <a:endParaRPr lang="en-US" sz="2306" dirty="0">
              <a:ea typeface="Arial Unicode MS" panose="020B0604020202020204" pitchFamily="34" charset="-128"/>
              <a:cs typeface="Arial Unicode MS" panose="020B0604020202020204" pitchFamily="34" charset="-128"/>
            </a:endParaRPr>
          </a:p>
          <a:p>
            <a:pPr marL="607218" lvl="1" indent="-342900">
              <a:lnSpc>
                <a:spcPct val="170000"/>
              </a:lnSpc>
              <a:spcBef>
                <a:spcPts val="115"/>
              </a:spcBef>
              <a:buSzPct val="68000"/>
              <a:buFont typeface="Wingdings 3" panose="05040102010807070707" pitchFamily="18" charset="2"/>
              <a:buChar char="}"/>
              <a:tabLst>
                <a:tab pos="481489" algn="l"/>
              </a:tabLst>
            </a:pPr>
            <a:r>
              <a:rPr lang="en-US" sz="2306" spc="-14" dirty="0">
                <a:ea typeface="Arial Unicode MS" panose="020B0604020202020204" pitchFamily="34" charset="-128"/>
                <a:cs typeface="Arial Unicode MS" panose="020B0604020202020204" pitchFamily="34" charset="-128"/>
              </a:rPr>
              <a:t>S</a:t>
            </a:r>
            <a:r>
              <a:rPr lang="en-US" sz="2306" spc="-8" dirty="0">
                <a:ea typeface="Arial Unicode MS" panose="020B0604020202020204" pitchFamily="34" charset="-128"/>
                <a:cs typeface="Arial Unicode MS" panose="020B0604020202020204" pitchFamily="34" charset="-128"/>
              </a:rPr>
              <a:t>upp</a:t>
            </a:r>
            <a:r>
              <a:rPr lang="en-US" sz="2306" spc="-6" dirty="0">
                <a:ea typeface="Arial Unicode MS" panose="020B0604020202020204" pitchFamily="34" charset="-128"/>
                <a:cs typeface="Arial Unicode MS" panose="020B0604020202020204" pitchFamily="34" charset="-128"/>
              </a:rPr>
              <a:t>li</a:t>
            </a:r>
            <a:r>
              <a:rPr lang="en-US" sz="2306" spc="-8" dirty="0">
                <a:ea typeface="Arial Unicode MS" panose="020B0604020202020204" pitchFamily="34" charset="-128"/>
                <a:cs typeface="Arial Unicode MS" panose="020B0604020202020204" pitchFamily="34" charset="-128"/>
              </a:rPr>
              <a:t>es</a:t>
            </a:r>
            <a:r>
              <a:rPr lang="en-US" sz="2306" spc="3" dirty="0">
                <a:ea typeface="Arial Unicode MS" panose="020B0604020202020204" pitchFamily="34" charset="-128"/>
                <a:cs typeface="Arial Unicode MS" panose="020B0604020202020204" pitchFamily="34" charset="-128"/>
              </a:rPr>
              <a:t> </a:t>
            </a:r>
            <a:r>
              <a:rPr lang="en-US" sz="2306" spc="-8" dirty="0">
                <a:ea typeface="Arial Unicode MS" panose="020B0604020202020204" pitchFamily="34" charset="-128"/>
                <a:cs typeface="Arial Unicode MS" panose="020B0604020202020204" pitchFamily="34" charset="-128"/>
              </a:rPr>
              <a:t>an</a:t>
            </a:r>
            <a:r>
              <a:rPr lang="en-US" sz="2306" spc="-11" dirty="0">
                <a:ea typeface="Arial Unicode MS" panose="020B0604020202020204" pitchFamily="34" charset="-128"/>
                <a:cs typeface="Arial Unicode MS" panose="020B0604020202020204" pitchFamily="34" charset="-128"/>
              </a:rPr>
              <a:t>d</a:t>
            </a:r>
            <a:r>
              <a:rPr lang="en-US" sz="2306" spc="3" dirty="0">
                <a:ea typeface="Arial Unicode MS" panose="020B0604020202020204" pitchFamily="34" charset="-128"/>
                <a:cs typeface="Arial Unicode MS" panose="020B0604020202020204" pitchFamily="34" charset="-128"/>
              </a:rPr>
              <a:t> </a:t>
            </a:r>
            <a:r>
              <a:rPr lang="en-US" sz="2306" spc="-17" dirty="0">
                <a:ea typeface="Arial Unicode MS" panose="020B0604020202020204" pitchFamily="34" charset="-128"/>
                <a:cs typeface="Arial Unicode MS" panose="020B0604020202020204" pitchFamily="34" charset="-128"/>
              </a:rPr>
              <a:t>O</a:t>
            </a:r>
            <a:r>
              <a:rPr lang="en-US" sz="2306" spc="-6" dirty="0">
                <a:ea typeface="Arial Unicode MS" panose="020B0604020202020204" pitchFamily="34" charset="-128"/>
                <a:cs typeface="Arial Unicode MS" panose="020B0604020202020204" pitchFamily="34" charset="-128"/>
              </a:rPr>
              <a:t>perati</a:t>
            </a:r>
            <a:r>
              <a:rPr lang="en-US" sz="2306" spc="-8" dirty="0">
                <a:ea typeface="Arial Unicode MS" panose="020B0604020202020204" pitchFamily="34" charset="-128"/>
                <a:cs typeface="Arial Unicode MS" panose="020B0604020202020204" pitchFamily="34" charset="-128"/>
              </a:rPr>
              <a:t>n</a:t>
            </a:r>
            <a:r>
              <a:rPr lang="en-US" sz="2306" spc="-11" dirty="0">
                <a:ea typeface="Arial Unicode MS" panose="020B0604020202020204" pitchFamily="34" charset="-128"/>
                <a:cs typeface="Arial Unicode MS" panose="020B0604020202020204" pitchFamily="34" charset="-128"/>
              </a:rPr>
              <a:t>g</a:t>
            </a:r>
            <a:r>
              <a:rPr lang="en-US" sz="2306" spc="8" dirty="0">
                <a:ea typeface="Arial Unicode MS" panose="020B0604020202020204" pitchFamily="34" charset="-128"/>
                <a:cs typeface="Arial Unicode MS" panose="020B0604020202020204" pitchFamily="34" charset="-128"/>
              </a:rPr>
              <a:t> </a:t>
            </a:r>
            <a:r>
              <a:rPr lang="en-US" sz="2306" spc="-14" dirty="0">
                <a:ea typeface="Arial Unicode MS" panose="020B0604020202020204" pitchFamily="34" charset="-128"/>
                <a:cs typeface="Arial Unicode MS" panose="020B0604020202020204" pitchFamily="34" charset="-128"/>
              </a:rPr>
              <a:t>E</a:t>
            </a:r>
            <a:r>
              <a:rPr lang="en-US" sz="2306" spc="-6" dirty="0">
                <a:ea typeface="Arial Unicode MS" panose="020B0604020202020204" pitchFamily="34" charset="-128"/>
                <a:cs typeface="Arial Unicode MS" panose="020B0604020202020204" pitchFamily="34" charset="-128"/>
              </a:rPr>
              <a:t>xpenses</a:t>
            </a:r>
            <a:endParaRPr lang="en-US" sz="2306" dirty="0">
              <a:ea typeface="Arial Unicode MS" panose="020B0604020202020204" pitchFamily="34" charset="-128"/>
              <a:cs typeface="Arial Unicode MS" panose="020B0604020202020204" pitchFamily="34" charset="-128"/>
            </a:endParaRPr>
          </a:p>
          <a:p>
            <a:pPr marL="607218" lvl="1" indent="-342900">
              <a:lnSpc>
                <a:spcPct val="170000"/>
              </a:lnSpc>
              <a:spcBef>
                <a:spcPts val="107"/>
              </a:spcBef>
              <a:buSzPct val="68000"/>
              <a:buFont typeface="Wingdings 3" panose="05040102010807070707" pitchFamily="18" charset="2"/>
              <a:buChar char="}"/>
              <a:tabLst>
                <a:tab pos="481489" algn="l"/>
              </a:tabLst>
            </a:pPr>
            <a:r>
              <a:rPr lang="en-US" sz="2306" spc="-17" dirty="0">
                <a:ea typeface="Arial Unicode MS" panose="020B0604020202020204" pitchFamily="34" charset="-128"/>
                <a:cs typeface="Arial Unicode MS" panose="020B0604020202020204" pitchFamily="34" charset="-128"/>
              </a:rPr>
              <a:t>C</a:t>
            </a:r>
            <a:r>
              <a:rPr lang="en-US" sz="2306" spc="-8" dirty="0">
                <a:ea typeface="Arial Unicode MS" panose="020B0604020202020204" pitchFamily="34" charset="-128"/>
                <a:cs typeface="Arial Unicode MS" panose="020B0604020202020204" pitchFamily="34" charset="-128"/>
              </a:rPr>
              <a:t>onsu</a:t>
            </a:r>
            <a:r>
              <a:rPr lang="en-US" sz="2306" spc="-6" dirty="0">
                <a:ea typeface="Arial Unicode MS" panose="020B0604020202020204" pitchFamily="34" charset="-128"/>
                <a:cs typeface="Arial Unicode MS" panose="020B0604020202020204" pitchFamily="34" charset="-128"/>
              </a:rPr>
              <a:t>lt</a:t>
            </a:r>
            <a:r>
              <a:rPr lang="en-US" sz="2306" spc="-8" dirty="0">
                <a:ea typeface="Arial Unicode MS" panose="020B0604020202020204" pitchFamily="34" charset="-128"/>
                <a:cs typeface="Arial Unicode MS" panose="020B0604020202020204" pitchFamily="34" charset="-128"/>
              </a:rPr>
              <a:t>an</a:t>
            </a:r>
            <a:r>
              <a:rPr lang="en-US" sz="2306" spc="-6" dirty="0">
                <a:ea typeface="Arial Unicode MS" panose="020B0604020202020204" pitchFamily="34" charset="-128"/>
                <a:cs typeface="Arial Unicode MS" panose="020B0604020202020204" pitchFamily="34" charset="-128"/>
              </a:rPr>
              <a:t>ts/</a:t>
            </a:r>
            <a:r>
              <a:rPr lang="en-US" sz="2306" spc="-17" dirty="0">
                <a:ea typeface="Arial Unicode MS" panose="020B0604020202020204" pitchFamily="34" charset="-128"/>
                <a:cs typeface="Arial Unicode MS" panose="020B0604020202020204" pitchFamily="34" charset="-128"/>
              </a:rPr>
              <a:t>C</a:t>
            </a:r>
            <a:r>
              <a:rPr lang="en-US" sz="2306" spc="-8" dirty="0">
                <a:ea typeface="Arial Unicode MS" panose="020B0604020202020204" pitchFamily="34" charset="-128"/>
                <a:cs typeface="Arial Unicode MS" panose="020B0604020202020204" pitchFamily="34" charset="-128"/>
              </a:rPr>
              <a:t>on</a:t>
            </a:r>
            <a:r>
              <a:rPr lang="en-US" sz="2306" spc="-6" dirty="0">
                <a:ea typeface="Arial Unicode MS" panose="020B0604020202020204" pitchFamily="34" charset="-128"/>
                <a:cs typeface="Arial Unicode MS" panose="020B0604020202020204" pitchFamily="34" charset="-128"/>
              </a:rPr>
              <a:t>tractors</a:t>
            </a:r>
          </a:p>
          <a:p>
            <a:pPr marL="481131" lvl="1" indent="-216813">
              <a:spcBef>
                <a:spcPts val="107"/>
              </a:spcBef>
              <a:buFont typeface="Wingdings"/>
              <a:buChar char=""/>
              <a:tabLst>
                <a:tab pos="481489" algn="l"/>
              </a:tabLst>
            </a:pPr>
            <a:endParaRPr lang="en-US" sz="1575" dirty="0">
              <a:ea typeface="Arial Unicode MS" panose="020B0604020202020204" pitchFamily="34" charset="-128"/>
              <a:cs typeface="Arial Unicode MS" panose="020B0604020202020204" pitchFamily="34" charset="-128"/>
            </a:endParaRPr>
          </a:p>
          <a:p>
            <a:pPr marL="264319" marR="2858" indent="-257175">
              <a:lnSpc>
                <a:spcPct val="120000"/>
              </a:lnSpc>
              <a:spcBef>
                <a:spcPts val="431"/>
              </a:spcBef>
              <a:buSzPct val="100000"/>
              <a:buFont typeface="Wingdings" panose="05000000000000000000" pitchFamily="2" charset="2"/>
              <a:buChar char="§"/>
              <a:tabLst>
                <a:tab pos="200382" algn="l"/>
              </a:tabLst>
            </a:pPr>
            <a:r>
              <a:rPr lang="en-US" sz="2325" b="1" spc="-3" dirty="0">
                <a:ea typeface="Arial Unicode MS" panose="020B0604020202020204" pitchFamily="34" charset="-128"/>
                <a:cs typeface="Arial Unicode MS" panose="020B0604020202020204" pitchFamily="34" charset="-128"/>
              </a:rPr>
              <a:t>I</a:t>
            </a:r>
            <a:r>
              <a:rPr lang="en-US" sz="2325" b="1" dirty="0">
                <a:ea typeface="Arial Unicode MS" panose="020B0604020202020204" pitchFamily="34" charset="-128"/>
                <a:cs typeface="Arial Unicode MS" panose="020B0604020202020204" pitchFamily="34" charset="-128"/>
              </a:rPr>
              <a:t>f</a:t>
            </a:r>
            <a:r>
              <a:rPr lang="en-US" sz="2325" b="1" spc="-3" dirty="0">
                <a:ea typeface="Arial Unicode MS" panose="020B0604020202020204" pitchFamily="34" charset="-128"/>
                <a:cs typeface="Arial Unicode MS" panose="020B0604020202020204" pitchFamily="34" charset="-128"/>
              </a:rPr>
              <a:t> </a:t>
            </a:r>
            <a:r>
              <a:rPr lang="en-US" sz="2325" b="1" spc="3" dirty="0">
                <a:ea typeface="Arial Unicode MS" panose="020B0604020202020204" pitchFamily="34" charset="-128"/>
                <a:cs typeface="Arial Unicode MS" panose="020B0604020202020204" pitchFamily="34" charset="-128"/>
              </a:rPr>
              <a:t>y</a:t>
            </a:r>
            <a:r>
              <a:rPr lang="en-US" sz="2325" b="1" spc="-6" dirty="0">
                <a:ea typeface="Arial Unicode MS" panose="020B0604020202020204" pitchFamily="34" charset="-128"/>
                <a:cs typeface="Arial Unicode MS" panose="020B0604020202020204" pitchFamily="34" charset="-128"/>
              </a:rPr>
              <a:t>o</a:t>
            </a:r>
            <a:r>
              <a:rPr lang="en-US" sz="2325" b="1" dirty="0">
                <a:ea typeface="Arial Unicode MS" panose="020B0604020202020204" pitchFamily="34" charset="-128"/>
                <a:cs typeface="Arial Unicode MS" panose="020B0604020202020204" pitchFamily="34" charset="-128"/>
              </a:rPr>
              <a:t>u</a:t>
            </a:r>
            <a:r>
              <a:rPr lang="en-US" sz="2325" b="1" spc="-11" dirty="0">
                <a:ea typeface="Arial Unicode MS" panose="020B0604020202020204" pitchFamily="34" charset="-128"/>
                <a:cs typeface="Arial Unicode MS" panose="020B0604020202020204" pitchFamily="34" charset="-128"/>
              </a:rPr>
              <a:t> </a:t>
            </a:r>
            <a:r>
              <a:rPr lang="en-US" sz="2325" b="1" spc="-6" dirty="0">
                <a:ea typeface="Arial Unicode MS" panose="020B0604020202020204" pitchFamily="34" charset="-128"/>
                <a:cs typeface="Arial Unicode MS" panose="020B0604020202020204" pitchFamily="34" charset="-128"/>
              </a:rPr>
              <a:t>d</a:t>
            </a:r>
            <a:r>
              <a:rPr lang="en-US" sz="2325" b="1" dirty="0">
                <a:ea typeface="Arial Unicode MS" panose="020B0604020202020204" pitchFamily="34" charset="-128"/>
                <a:cs typeface="Arial Unicode MS" panose="020B0604020202020204" pitchFamily="34" charset="-128"/>
              </a:rPr>
              <a:t>o</a:t>
            </a:r>
            <a:r>
              <a:rPr lang="en-US" sz="2325" b="1" spc="-6" dirty="0">
                <a:ea typeface="Arial Unicode MS" panose="020B0604020202020204" pitchFamily="34" charset="-128"/>
                <a:cs typeface="Arial Unicode MS" panose="020B0604020202020204" pitchFamily="34" charset="-128"/>
              </a:rPr>
              <a:t> no</a:t>
            </a:r>
            <a:r>
              <a:rPr lang="en-US" sz="2325" b="1" dirty="0">
                <a:ea typeface="Arial Unicode MS" panose="020B0604020202020204" pitchFamily="34" charset="-128"/>
                <a:cs typeface="Arial Unicode MS" panose="020B0604020202020204" pitchFamily="34" charset="-128"/>
              </a:rPr>
              <a:t>t</a:t>
            </a:r>
            <a:r>
              <a:rPr lang="en-US" sz="2325" b="1" spc="-3" dirty="0">
                <a:ea typeface="Arial Unicode MS" panose="020B0604020202020204" pitchFamily="34" charset="-128"/>
                <a:cs typeface="Arial Unicode MS" panose="020B0604020202020204" pitchFamily="34" charset="-128"/>
              </a:rPr>
              <a:t> </a:t>
            </a:r>
            <a:r>
              <a:rPr lang="en-US" sz="2325" b="1" spc="-6" dirty="0">
                <a:ea typeface="Arial Unicode MS" panose="020B0604020202020204" pitchFamily="34" charset="-128"/>
                <a:cs typeface="Arial Unicode MS" panose="020B0604020202020204" pitchFamily="34" charset="-128"/>
              </a:rPr>
              <a:t>achieve</a:t>
            </a:r>
            <a:r>
              <a:rPr lang="en-US" sz="2325" b="1" spc="-20" dirty="0">
                <a:ea typeface="Arial Unicode MS" panose="020B0604020202020204" pitchFamily="34" charset="-128"/>
                <a:cs typeface="Arial Unicode MS" panose="020B0604020202020204" pitchFamily="34" charset="-128"/>
              </a:rPr>
              <a:t> </a:t>
            </a:r>
            <a:r>
              <a:rPr lang="en-US" sz="2325" b="1" spc="3" dirty="0">
                <a:ea typeface="Arial Unicode MS" panose="020B0604020202020204" pitchFamily="34" charset="-128"/>
                <a:cs typeface="Arial Unicode MS" panose="020B0604020202020204" pitchFamily="34" charset="-128"/>
              </a:rPr>
              <a:t>y</a:t>
            </a:r>
            <a:r>
              <a:rPr lang="en-US" sz="2325" b="1" spc="-6" dirty="0">
                <a:ea typeface="Arial Unicode MS" panose="020B0604020202020204" pitchFamily="34" charset="-128"/>
                <a:cs typeface="Arial Unicode MS" panose="020B0604020202020204" pitchFamily="34" charset="-128"/>
              </a:rPr>
              <a:t>ou</a:t>
            </a:r>
            <a:r>
              <a:rPr lang="en-US" sz="2325" b="1" dirty="0">
                <a:ea typeface="Arial Unicode MS" panose="020B0604020202020204" pitchFamily="34" charset="-128"/>
                <a:cs typeface="Arial Unicode MS" panose="020B0604020202020204" pitchFamily="34" charset="-128"/>
              </a:rPr>
              <a:t>r</a:t>
            </a:r>
            <a:r>
              <a:rPr lang="en-US" sz="2325" b="1" spc="-8" dirty="0">
                <a:ea typeface="Arial Unicode MS" panose="020B0604020202020204" pitchFamily="34" charset="-128"/>
                <a:cs typeface="Arial Unicode MS" panose="020B0604020202020204" pitchFamily="34" charset="-128"/>
              </a:rPr>
              <a:t> </a:t>
            </a:r>
            <a:r>
              <a:rPr lang="en-US" sz="2325" b="1" spc="3" dirty="0">
                <a:ea typeface="Arial Unicode MS" panose="020B0604020202020204" pitchFamily="34" charset="-128"/>
                <a:cs typeface="Arial Unicode MS" panose="020B0604020202020204" pitchFamily="34" charset="-128"/>
              </a:rPr>
              <a:t>cash</a:t>
            </a:r>
            <a:r>
              <a:rPr lang="en-US" sz="2325" b="1" spc="-11" dirty="0">
                <a:ea typeface="Arial Unicode MS" panose="020B0604020202020204" pitchFamily="34" charset="-128"/>
                <a:cs typeface="Arial Unicode MS" panose="020B0604020202020204" pitchFamily="34" charset="-128"/>
              </a:rPr>
              <a:t> </a:t>
            </a:r>
            <a:r>
              <a:rPr lang="en-US" sz="2325" b="1" spc="-6" dirty="0">
                <a:ea typeface="Arial Unicode MS" panose="020B0604020202020204" pitchFamily="34" charset="-128"/>
                <a:cs typeface="Arial Unicode MS" panose="020B0604020202020204" pitchFamily="34" charset="-128"/>
              </a:rPr>
              <a:t>ma</a:t>
            </a:r>
            <a:r>
              <a:rPr lang="en-US" sz="2325" b="1" spc="-3" dirty="0">
                <a:ea typeface="Arial Unicode MS" panose="020B0604020202020204" pitchFamily="34" charset="-128"/>
                <a:cs typeface="Arial Unicode MS" panose="020B0604020202020204" pitchFamily="34" charset="-128"/>
              </a:rPr>
              <a:t>t</a:t>
            </a:r>
            <a:r>
              <a:rPr lang="en-US" sz="2325" b="1" spc="3" dirty="0">
                <a:ea typeface="Arial Unicode MS" panose="020B0604020202020204" pitchFamily="34" charset="-128"/>
                <a:cs typeface="Arial Unicode MS" panose="020B0604020202020204" pitchFamily="34" charset="-128"/>
              </a:rPr>
              <a:t>c</a:t>
            </a:r>
            <a:r>
              <a:rPr lang="en-US" sz="2325" b="1" dirty="0">
                <a:ea typeface="Arial Unicode MS" panose="020B0604020202020204" pitchFamily="34" charset="-128"/>
                <a:cs typeface="Arial Unicode MS" panose="020B0604020202020204" pitchFamily="34" charset="-128"/>
              </a:rPr>
              <a:t>h </a:t>
            </a:r>
            <a:r>
              <a:rPr lang="en-US" sz="2325" b="1" spc="-6" dirty="0">
                <a:ea typeface="Arial Unicode MS" panose="020B0604020202020204" pitchFamily="34" charset="-128"/>
                <a:cs typeface="Arial Unicode MS" panose="020B0604020202020204" pitchFamily="34" charset="-128"/>
              </a:rPr>
              <a:t>goa</a:t>
            </a:r>
            <a:r>
              <a:rPr lang="en-US" sz="2325" b="1" spc="-3" dirty="0">
                <a:ea typeface="Arial Unicode MS" panose="020B0604020202020204" pitchFamily="34" charset="-128"/>
                <a:cs typeface="Arial Unicode MS" panose="020B0604020202020204" pitchFamily="34" charset="-128"/>
              </a:rPr>
              <a:t>l</a:t>
            </a:r>
            <a:r>
              <a:rPr lang="en-US" sz="2325" b="1" dirty="0">
                <a:ea typeface="Arial Unicode MS" panose="020B0604020202020204" pitchFamily="34" charset="-128"/>
                <a:cs typeface="Arial Unicode MS" panose="020B0604020202020204" pitchFamily="34" charset="-128"/>
              </a:rPr>
              <a:t>,</a:t>
            </a:r>
            <a:r>
              <a:rPr lang="en-US" sz="2325" b="1" spc="-11" dirty="0">
                <a:ea typeface="Arial Unicode MS" panose="020B0604020202020204" pitchFamily="34" charset="-128"/>
                <a:cs typeface="Arial Unicode MS" panose="020B0604020202020204" pitchFamily="34" charset="-128"/>
              </a:rPr>
              <a:t> </a:t>
            </a:r>
            <a:r>
              <a:rPr lang="en-US" sz="2325" b="1" spc="3" dirty="0">
                <a:ea typeface="Arial Unicode MS" panose="020B0604020202020204" pitchFamily="34" charset="-128"/>
                <a:cs typeface="Arial Unicode MS" panose="020B0604020202020204" pitchFamily="34" charset="-128"/>
              </a:rPr>
              <a:t>y</a:t>
            </a:r>
            <a:r>
              <a:rPr lang="en-US" sz="2325" b="1" spc="-6" dirty="0">
                <a:ea typeface="Arial Unicode MS" panose="020B0604020202020204" pitchFamily="34" charset="-128"/>
                <a:cs typeface="Arial Unicode MS" panose="020B0604020202020204" pitchFamily="34" charset="-128"/>
              </a:rPr>
              <a:t>o</a:t>
            </a:r>
            <a:r>
              <a:rPr lang="en-US" sz="2325" b="1" dirty="0">
                <a:ea typeface="Arial Unicode MS" panose="020B0604020202020204" pitchFamily="34" charset="-128"/>
                <a:cs typeface="Arial Unicode MS" panose="020B0604020202020204" pitchFamily="34" charset="-128"/>
              </a:rPr>
              <a:t>u</a:t>
            </a:r>
            <a:r>
              <a:rPr lang="en-US" sz="2325" b="1" spc="-6" dirty="0">
                <a:ea typeface="Arial Unicode MS" panose="020B0604020202020204" pitchFamily="34" charset="-128"/>
                <a:cs typeface="Arial Unicode MS" panose="020B0604020202020204" pitchFamily="34" charset="-128"/>
              </a:rPr>
              <a:t> ma</a:t>
            </a:r>
            <a:r>
              <a:rPr lang="en-US" sz="2325" b="1" dirty="0">
                <a:ea typeface="Arial Unicode MS" panose="020B0604020202020204" pitchFamily="34" charset="-128"/>
                <a:cs typeface="Arial Unicode MS" panose="020B0604020202020204" pitchFamily="34" charset="-128"/>
              </a:rPr>
              <a:t>y</a:t>
            </a:r>
            <a:r>
              <a:rPr lang="en-US" sz="2325" b="1" spc="-6" dirty="0">
                <a:ea typeface="Arial Unicode MS" panose="020B0604020202020204" pitchFamily="34" charset="-128"/>
                <a:cs typeface="Arial Unicode MS" panose="020B0604020202020204" pitchFamily="34" charset="-128"/>
              </a:rPr>
              <a:t> b</a:t>
            </a:r>
            <a:r>
              <a:rPr lang="en-US" sz="2325" b="1" dirty="0">
                <a:ea typeface="Arial Unicode MS" panose="020B0604020202020204" pitchFamily="34" charset="-128"/>
                <a:cs typeface="Arial Unicode MS" panose="020B0604020202020204" pitchFamily="34" charset="-128"/>
              </a:rPr>
              <a:t>e</a:t>
            </a:r>
            <a:r>
              <a:rPr lang="en-US" sz="2325" b="1" spc="-11" dirty="0">
                <a:ea typeface="Arial Unicode MS" panose="020B0604020202020204" pitchFamily="34" charset="-128"/>
                <a:cs typeface="Arial Unicode MS" panose="020B0604020202020204" pitchFamily="34" charset="-128"/>
              </a:rPr>
              <a:t> </a:t>
            </a:r>
            <a:r>
              <a:rPr lang="en-US" sz="2325" b="1" u="sng" dirty="0">
                <a:ea typeface="Arial Unicode MS" panose="020B0604020202020204" pitchFamily="34" charset="-128"/>
                <a:cs typeface="Arial Unicode MS" panose="020B0604020202020204" pitchFamily="34" charset="-128"/>
              </a:rPr>
              <a:t>r</a:t>
            </a:r>
            <a:r>
              <a:rPr lang="en-US" sz="2325" b="1" u="sng" spc="-6" dirty="0">
                <a:ea typeface="Arial Unicode MS" panose="020B0604020202020204" pitchFamily="34" charset="-128"/>
                <a:cs typeface="Arial Unicode MS" panose="020B0604020202020204" pitchFamily="34" charset="-128"/>
              </a:rPr>
              <a:t>equ</a:t>
            </a:r>
            <a:r>
              <a:rPr lang="en-US" sz="2325" b="1" u="sng" spc="-3" dirty="0">
                <a:ea typeface="Arial Unicode MS" panose="020B0604020202020204" pitchFamily="34" charset="-128"/>
                <a:cs typeface="Arial Unicode MS" panose="020B0604020202020204" pitchFamily="34" charset="-128"/>
              </a:rPr>
              <a:t>i</a:t>
            </a:r>
            <a:r>
              <a:rPr lang="en-US" sz="2325" b="1" u="sng" dirty="0">
                <a:ea typeface="Arial Unicode MS" panose="020B0604020202020204" pitchFamily="34" charset="-128"/>
                <a:cs typeface="Arial Unicode MS" panose="020B0604020202020204" pitchFamily="34" charset="-128"/>
              </a:rPr>
              <a:t>r</a:t>
            </a:r>
            <a:r>
              <a:rPr lang="en-US" sz="2325" b="1" u="sng" spc="-6" dirty="0">
                <a:ea typeface="Arial Unicode MS" panose="020B0604020202020204" pitchFamily="34" charset="-128"/>
                <a:cs typeface="Arial Unicode MS" panose="020B0604020202020204" pitchFamily="34" charset="-128"/>
              </a:rPr>
              <a:t>e</a:t>
            </a:r>
            <a:r>
              <a:rPr lang="en-US" sz="2325" b="1" u="sng" dirty="0">
                <a:ea typeface="Arial Unicode MS" panose="020B0604020202020204" pitchFamily="34" charset="-128"/>
                <a:cs typeface="Arial Unicode MS" panose="020B0604020202020204" pitchFamily="34" charset="-128"/>
              </a:rPr>
              <a:t>d</a:t>
            </a:r>
            <a:r>
              <a:rPr lang="en-US" sz="2325" b="1" u="sng" spc="-11" dirty="0">
                <a:ea typeface="Arial Unicode MS" panose="020B0604020202020204" pitchFamily="34" charset="-128"/>
                <a:cs typeface="Arial Unicode MS" panose="020B0604020202020204" pitchFamily="34" charset="-128"/>
              </a:rPr>
              <a:t> </a:t>
            </a:r>
            <a:r>
              <a:rPr lang="en-US" sz="2325" b="1" u="sng" spc="-3" dirty="0">
                <a:ea typeface="Arial Unicode MS" panose="020B0604020202020204" pitchFamily="34" charset="-128"/>
                <a:cs typeface="Arial Unicode MS" panose="020B0604020202020204" pitchFamily="34" charset="-128"/>
              </a:rPr>
              <a:t>t</a:t>
            </a:r>
            <a:r>
              <a:rPr lang="en-US" sz="2325" b="1" u="sng" dirty="0">
                <a:ea typeface="Arial Unicode MS" panose="020B0604020202020204" pitchFamily="34" charset="-128"/>
                <a:cs typeface="Arial Unicode MS" panose="020B0604020202020204" pitchFamily="34" charset="-128"/>
              </a:rPr>
              <a:t>o</a:t>
            </a:r>
            <a:r>
              <a:rPr lang="en-US" sz="2325" b="1" u="sng" spc="-6" dirty="0">
                <a:ea typeface="Arial Unicode MS" panose="020B0604020202020204" pitchFamily="34" charset="-128"/>
                <a:cs typeface="Arial Unicode MS" panose="020B0604020202020204" pitchFamily="34" charset="-128"/>
              </a:rPr>
              <a:t> </a:t>
            </a:r>
            <a:r>
              <a:rPr lang="en-US" sz="2325" b="1" u="sng" dirty="0">
                <a:ea typeface="Arial Unicode MS" panose="020B0604020202020204" pitchFamily="34" charset="-128"/>
                <a:cs typeface="Arial Unicode MS" panose="020B0604020202020204" pitchFamily="34" charset="-128"/>
              </a:rPr>
              <a:t>r</a:t>
            </a:r>
            <a:r>
              <a:rPr lang="en-US" sz="2325" b="1" u="sng" spc="-6" dirty="0">
                <a:ea typeface="Arial Unicode MS" panose="020B0604020202020204" pitchFamily="34" charset="-128"/>
                <a:cs typeface="Arial Unicode MS" panose="020B0604020202020204" pitchFamily="34" charset="-128"/>
              </a:rPr>
              <a:t>e</a:t>
            </a:r>
            <a:r>
              <a:rPr lang="en-US" sz="2325" b="1" u="sng" spc="-3" dirty="0">
                <a:ea typeface="Arial Unicode MS" panose="020B0604020202020204" pitchFamily="34" charset="-128"/>
                <a:cs typeface="Arial Unicode MS" panose="020B0604020202020204" pitchFamily="34" charset="-128"/>
              </a:rPr>
              <a:t>f</a:t>
            </a:r>
            <a:r>
              <a:rPr lang="en-US" sz="2325" b="1" u="sng" spc="-6" dirty="0">
                <a:ea typeface="Arial Unicode MS" panose="020B0604020202020204" pitchFamily="34" charset="-128"/>
                <a:cs typeface="Arial Unicode MS" panose="020B0604020202020204" pitchFamily="34" charset="-128"/>
              </a:rPr>
              <a:t>un</a:t>
            </a:r>
            <a:r>
              <a:rPr lang="en-US" sz="2325" b="1" u="sng" dirty="0">
                <a:ea typeface="Arial Unicode MS" panose="020B0604020202020204" pitchFamily="34" charset="-128"/>
                <a:cs typeface="Arial Unicode MS" panose="020B0604020202020204" pitchFamily="34" charset="-128"/>
              </a:rPr>
              <a:t>d</a:t>
            </a:r>
            <a:r>
              <a:rPr lang="en-US" sz="2325" b="1" u="sng" spc="-11" dirty="0">
                <a:ea typeface="Arial Unicode MS" panose="020B0604020202020204" pitchFamily="34" charset="-128"/>
                <a:cs typeface="Arial Unicode MS" panose="020B0604020202020204" pitchFamily="34" charset="-128"/>
              </a:rPr>
              <a:t> </a:t>
            </a:r>
            <a:r>
              <a:rPr lang="en-US" sz="2325" b="1" u="sng" dirty="0">
                <a:ea typeface="Arial Unicode MS" panose="020B0604020202020204" pitchFamily="34" charset="-128"/>
                <a:cs typeface="Arial Unicode MS" panose="020B0604020202020204" pitchFamily="34" charset="-128"/>
              </a:rPr>
              <a:t>a </a:t>
            </a:r>
            <a:r>
              <a:rPr lang="en-US" sz="2325" b="1" u="sng" spc="-6" dirty="0">
                <a:ea typeface="Arial Unicode MS" panose="020B0604020202020204" pitchFamily="34" charset="-128"/>
                <a:cs typeface="Arial Unicode MS" panose="020B0604020202020204" pitchFamily="34" charset="-128"/>
              </a:rPr>
              <a:t>po</a:t>
            </a:r>
            <a:r>
              <a:rPr lang="en-US" sz="2325" b="1" u="sng" dirty="0">
                <a:ea typeface="Arial Unicode MS" panose="020B0604020202020204" pitchFamily="34" charset="-128"/>
                <a:cs typeface="Arial Unicode MS" panose="020B0604020202020204" pitchFamily="34" charset="-128"/>
              </a:rPr>
              <a:t>r</a:t>
            </a:r>
            <a:r>
              <a:rPr lang="en-US" sz="2325" b="1" u="sng" spc="-3" dirty="0">
                <a:ea typeface="Arial Unicode MS" panose="020B0604020202020204" pitchFamily="34" charset="-128"/>
                <a:cs typeface="Arial Unicode MS" panose="020B0604020202020204" pitchFamily="34" charset="-128"/>
              </a:rPr>
              <a:t>ti</a:t>
            </a:r>
            <a:r>
              <a:rPr lang="en-US" sz="2325" b="1" u="sng" spc="-6" dirty="0">
                <a:ea typeface="Arial Unicode MS" panose="020B0604020202020204" pitchFamily="34" charset="-128"/>
                <a:cs typeface="Arial Unicode MS" panose="020B0604020202020204" pitchFamily="34" charset="-128"/>
              </a:rPr>
              <a:t>o</a:t>
            </a:r>
            <a:r>
              <a:rPr lang="en-US" sz="2325" b="1" u="sng" dirty="0">
                <a:ea typeface="Arial Unicode MS" panose="020B0604020202020204" pitchFamily="34" charset="-128"/>
                <a:cs typeface="Arial Unicode MS" panose="020B0604020202020204" pitchFamily="34" charset="-128"/>
              </a:rPr>
              <a:t>n</a:t>
            </a:r>
            <a:r>
              <a:rPr lang="en-US" sz="2325" b="1" u="sng" spc="-11" dirty="0">
                <a:ea typeface="Arial Unicode MS" panose="020B0604020202020204" pitchFamily="34" charset="-128"/>
                <a:cs typeface="Arial Unicode MS" panose="020B0604020202020204" pitchFamily="34" charset="-128"/>
              </a:rPr>
              <a:t> </a:t>
            </a:r>
            <a:r>
              <a:rPr lang="en-US" sz="2325" b="1" u="sng" spc="-6" dirty="0">
                <a:ea typeface="Arial Unicode MS" panose="020B0604020202020204" pitchFamily="34" charset="-128"/>
                <a:cs typeface="Arial Unicode MS" panose="020B0604020202020204" pitchFamily="34" charset="-128"/>
              </a:rPr>
              <a:t>o</a:t>
            </a:r>
            <a:r>
              <a:rPr lang="en-US" sz="2325" b="1" u="sng" dirty="0">
                <a:ea typeface="Arial Unicode MS" panose="020B0604020202020204" pitchFamily="34" charset="-128"/>
                <a:cs typeface="Arial Unicode MS" panose="020B0604020202020204" pitchFamily="34" charset="-128"/>
              </a:rPr>
              <a:t>f</a:t>
            </a:r>
            <a:r>
              <a:rPr lang="en-US" sz="2325" b="1" u="sng" spc="-3" dirty="0">
                <a:ea typeface="Arial Unicode MS" panose="020B0604020202020204" pitchFamily="34" charset="-128"/>
                <a:cs typeface="Arial Unicode MS" panose="020B0604020202020204" pitchFamily="34" charset="-128"/>
              </a:rPr>
              <a:t> t</a:t>
            </a:r>
            <a:r>
              <a:rPr lang="en-US" sz="2325" b="1" u="sng" spc="-6" dirty="0">
                <a:ea typeface="Arial Unicode MS" panose="020B0604020202020204" pitchFamily="34" charset="-128"/>
                <a:cs typeface="Arial Unicode MS" panose="020B0604020202020204" pitchFamily="34" charset="-128"/>
              </a:rPr>
              <a:t>h</a:t>
            </a:r>
            <a:r>
              <a:rPr lang="en-US" sz="2325" b="1" u="sng" dirty="0">
                <a:ea typeface="Arial Unicode MS" panose="020B0604020202020204" pitchFamily="34" charset="-128"/>
                <a:cs typeface="Arial Unicode MS" panose="020B0604020202020204" pitchFamily="34" charset="-128"/>
              </a:rPr>
              <a:t>e</a:t>
            </a:r>
            <a:r>
              <a:rPr lang="en-US" sz="2325" b="1" u="sng" spc="-6" dirty="0">
                <a:ea typeface="Arial Unicode MS" panose="020B0604020202020204" pitchFamily="34" charset="-128"/>
                <a:cs typeface="Arial Unicode MS" panose="020B0604020202020204" pitchFamily="34" charset="-128"/>
              </a:rPr>
              <a:t> Federal</a:t>
            </a:r>
            <a:r>
              <a:rPr lang="en-US" sz="2325" b="1" u="sng" spc="-11" dirty="0">
                <a:ea typeface="Arial Unicode MS" panose="020B0604020202020204" pitchFamily="34" charset="-128"/>
                <a:cs typeface="Arial Unicode MS" panose="020B0604020202020204" pitchFamily="34" charset="-128"/>
              </a:rPr>
              <a:t> </a:t>
            </a:r>
            <a:r>
              <a:rPr lang="en-US" sz="2325" b="1" u="sng" spc="-3" dirty="0">
                <a:ea typeface="Arial Unicode MS" panose="020B0604020202020204" pitchFamily="34" charset="-128"/>
                <a:cs typeface="Arial Unicode MS" panose="020B0604020202020204" pitchFamily="34" charset="-128"/>
              </a:rPr>
              <a:t>f</a:t>
            </a:r>
            <a:r>
              <a:rPr lang="en-US" sz="2325" b="1" u="sng" spc="-6" dirty="0">
                <a:ea typeface="Arial Unicode MS" panose="020B0604020202020204" pitchFamily="34" charset="-128"/>
                <a:cs typeface="Arial Unicode MS" panose="020B0604020202020204" pitchFamily="34" charset="-128"/>
              </a:rPr>
              <a:t>unds.</a:t>
            </a:r>
            <a:endParaRPr lang="en-US" sz="2325" b="1" u="sng" dirty="0">
              <a:ea typeface="Arial Unicode MS" panose="020B0604020202020204" pitchFamily="34" charset="-128"/>
              <a:cs typeface="Arial Unicode MS" panose="020B0604020202020204" pitchFamily="34" charset="-128"/>
            </a:endParaRPr>
          </a:p>
          <a:p>
            <a:endParaRPr lang="en-US" dirty="0"/>
          </a:p>
        </p:txBody>
      </p:sp>
      <p:sp>
        <p:nvSpPr>
          <p:cNvPr id="3" name="Title 2">
            <a:extLst>
              <a:ext uri="{FF2B5EF4-FFF2-40B4-BE49-F238E27FC236}">
                <a16:creationId xmlns:a16="http://schemas.microsoft.com/office/drawing/2014/main" id="{B2E8A356-ADA3-4C3F-A0ED-D7C338E119E1}"/>
              </a:ext>
            </a:extLst>
          </p:cNvPr>
          <p:cNvSpPr>
            <a:spLocks noGrp="1"/>
          </p:cNvSpPr>
          <p:nvPr>
            <p:ph type="title"/>
          </p:nvPr>
        </p:nvSpPr>
        <p:spPr>
          <a:xfrm>
            <a:off x="2209633" y="1046131"/>
            <a:ext cx="4724738" cy="782670"/>
          </a:xfrm>
        </p:spPr>
        <p:txBody>
          <a:bodyPr anchor="ctr"/>
          <a:lstStyle/>
          <a:p>
            <a:r>
              <a:rPr lang="en-US" b="1" dirty="0"/>
              <a:t>Cash Match</a:t>
            </a:r>
          </a:p>
        </p:txBody>
      </p:sp>
      <p:sp>
        <p:nvSpPr>
          <p:cNvPr id="6" name="TextBox 5">
            <a:extLst>
              <a:ext uri="{FF2B5EF4-FFF2-40B4-BE49-F238E27FC236}">
                <a16:creationId xmlns:a16="http://schemas.microsoft.com/office/drawing/2014/main" id="{966CC944-A092-4F71-B1FE-D22E100E5716}"/>
              </a:ext>
            </a:extLst>
          </p:cNvPr>
          <p:cNvSpPr txBox="1"/>
          <p:nvPr/>
        </p:nvSpPr>
        <p:spPr>
          <a:xfrm>
            <a:off x="2286000" y="3248999"/>
            <a:ext cx="45720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63</a:t>
            </a:fld>
            <a:endParaRPr lang="en-US" dirty="0"/>
          </a:p>
        </p:txBody>
      </p:sp>
      <p:sp>
        <p:nvSpPr>
          <p:cNvPr id="9" name="TextBox 8">
            <a:extLst>
              <a:ext uri="{FF2B5EF4-FFF2-40B4-BE49-F238E27FC236}">
                <a16:creationId xmlns:a16="http://schemas.microsoft.com/office/drawing/2014/main" id="{655FE463-C7D1-4511-AA08-16711AF19B77}"/>
              </a:ext>
            </a:extLst>
          </p:cNvPr>
          <p:cNvSpPr txBox="1"/>
          <p:nvPr/>
        </p:nvSpPr>
        <p:spPr>
          <a:xfrm>
            <a:off x="8594815" y="6324600"/>
            <a:ext cx="42563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63</a:t>
            </a:fld>
            <a:endParaRPr lang="en-US" dirty="0"/>
          </a:p>
        </p:txBody>
      </p:sp>
    </p:spTree>
    <p:extLst>
      <p:ext uri="{BB962C8B-B14F-4D97-AF65-F5344CB8AC3E}">
        <p14:creationId xmlns:p14="http://schemas.microsoft.com/office/powerpoint/2010/main" val="3439176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7CD800-C9C7-4B5B-A515-D578B1B7376A}"/>
              </a:ext>
            </a:extLst>
          </p:cNvPr>
          <p:cNvSpPr>
            <a:spLocks noGrp="1"/>
          </p:cNvSpPr>
          <p:nvPr>
            <p:ph type="body" sz="quarter" idx="13"/>
          </p:nvPr>
        </p:nvSpPr>
        <p:spPr>
          <a:xfrm>
            <a:off x="430901" y="2192440"/>
            <a:ext cx="8229600" cy="3269468"/>
          </a:xfrm>
        </p:spPr>
        <p:txBody>
          <a:bodyPr>
            <a:noAutofit/>
          </a:bodyPr>
          <a:lstStyle/>
          <a:p>
            <a:pPr marL="342900" indent="-342900" defTabSz="685800">
              <a:lnSpc>
                <a:spcPct val="107000"/>
              </a:lnSpc>
              <a:spcBef>
                <a:spcPts val="0"/>
              </a:spcBef>
              <a:spcAft>
                <a:spcPts val="900"/>
              </a:spcAft>
              <a:buClr>
                <a:srgbClr val="DA1F28"/>
              </a:buClr>
              <a:buFont typeface="Wingdings" panose="05000000000000000000" pitchFamily="2" charset="2"/>
              <a:buChar char="Ø"/>
              <a:defRPr/>
            </a:pPr>
            <a:r>
              <a:rPr lang="en-US" sz="1800" dirty="0">
                <a:solidFill>
                  <a:srgbClr val="39639D"/>
                </a:solidFill>
                <a:latin typeface="Calibri" panose="020F0502020204030204" pitchFamily="34" charset="0"/>
                <a:ea typeface="Calibri" panose="020F0502020204030204" pitchFamily="34" charset="0"/>
                <a:cs typeface="Times New Roman" panose="02020603050405020304" pitchFamily="18" charset="0"/>
              </a:rPr>
              <a:t>Third party in-kind match (soft match) includes, but is not limited to, the valuation of non-cash contributions. “In-kind” may be in the form of services, supplies, real property, and equipment.</a:t>
            </a:r>
          </a:p>
          <a:p>
            <a:pPr marL="733806" lvl="3" indent="-342900" defTabSz="685800">
              <a:lnSpc>
                <a:spcPct val="107000"/>
              </a:lnSpc>
              <a:spcBef>
                <a:spcPts val="0"/>
              </a:spcBef>
              <a:spcAft>
                <a:spcPts val="600"/>
              </a:spcAft>
              <a:buClr>
                <a:srgbClr val="DA1F28"/>
              </a:buClr>
              <a:buFont typeface="Wingdings" panose="05000000000000000000" pitchFamily="2" charset="2"/>
              <a:buChar char="§"/>
              <a:defRPr/>
            </a:pPr>
            <a:r>
              <a:rPr lang="en-US" sz="1800" dirty="0">
                <a:solidFill>
                  <a:srgbClr val="39639D"/>
                </a:solidFill>
                <a:latin typeface="Calibri" panose="020F0502020204030204" pitchFamily="34" charset="0"/>
                <a:ea typeface="Calibri" panose="020F0502020204030204" pitchFamily="34" charset="0"/>
                <a:cs typeface="Times New Roman" panose="02020603050405020304" pitchFamily="18" charset="0"/>
              </a:rPr>
              <a:t>In-kind donations are non-cash donations of goods or services that can be given a cash value and are used in achieving your program objectives.</a:t>
            </a:r>
          </a:p>
          <a:p>
            <a:pPr marL="0" indent="0" defTabSz="685800">
              <a:lnSpc>
                <a:spcPct val="107000"/>
              </a:lnSpc>
              <a:spcBef>
                <a:spcPts val="0"/>
              </a:spcBef>
              <a:spcAft>
                <a:spcPts val="600"/>
              </a:spcAft>
              <a:buClr>
                <a:srgbClr val="DA1F28"/>
              </a:buClr>
              <a:buNone/>
              <a:defRPr/>
            </a:pPr>
            <a:endParaRPr lang="en-US" sz="900" b="1" dirty="0">
              <a:solidFill>
                <a:srgbClr val="39639D"/>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a:lnSpc>
                <a:spcPct val="107000"/>
              </a:lnSpc>
              <a:spcBef>
                <a:spcPts val="0"/>
              </a:spcBef>
              <a:spcAft>
                <a:spcPts val="600"/>
              </a:spcAft>
              <a:buClr>
                <a:srgbClr val="DA1F28"/>
              </a:buClr>
              <a:buNone/>
              <a:defRPr/>
            </a:pPr>
            <a:r>
              <a:rPr lang="en-US" sz="1800" b="1" dirty="0">
                <a:solidFill>
                  <a:srgbClr val="39639D"/>
                </a:solidFill>
                <a:latin typeface="Calibri" panose="020F0502020204030204" pitchFamily="34" charset="0"/>
                <a:ea typeface="Calibri" panose="020F0502020204030204" pitchFamily="34" charset="0"/>
                <a:cs typeface="Times New Roman" panose="02020603050405020304" pitchFamily="18" charset="0"/>
              </a:rPr>
              <a:t>For example</a:t>
            </a:r>
            <a:r>
              <a:rPr lang="en-US" sz="1800" dirty="0">
                <a:solidFill>
                  <a:srgbClr val="39639D"/>
                </a:solidFill>
                <a:latin typeface="Calibri" panose="020F0502020204030204" pitchFamily="34" charset="0"/>
                <a:ea typeface="Calibri" panose="020F0502020204030204" pitchFamily="34" charset="0"/>
                <a:cs typeface="Times New Roman" panose="02020603050405020304" pitchFamily="18" charset="0"/>
              </a:rPr>
              <a:t>: If in-kind match is permitted by law, then the value of donated services can be used to comply with the match requirement; third party in-kind contributions may count toward satisfying match requirements, provided the recipient of the contributions expends them as allowable costs.</a:t>
            </a:r>
          </a:p>
          <a:p>
            <a:endParaRPr lang="en-US" dirty="0"/>
          </a:p>
        </p:txBody>
      </p:sp>
      <p:sp>
        <p:nvSpPr>
          <p:cNvPr id="3" name="Title 2">
            <a:extLst>
              <a:ext uri="{FF2B5EF4-FFF2-40B4-BE49-F238E27FC236}">
                <a16:creationId xmlns:a16="http://schemas.microsoft.com/office/drawing/2014/main" id="{484E1F63-493D-4F12-B16E-D402C676A051}"/>
              </a:ext>
            </a:extLst>
          </p:cNvPr>
          <p:cNvSpPr>
            <a:spLocks noGrp="1"/>
          </p:cNvSpPr>
          <p:nvPr>
            <p:ph type="title"/>
          </p:nvPr>
        </p:nvSpPr>
        <p:spPr/>
        <p:txBody>
          <a:bodyPr/>
          <a:lstStyle/>
          <a:p>
            <a:r>
              <a:rPr lang="en-US" sz="3075" dirty="0">
                <a:solidFill>
                  <a:srgbClr val="464646"/>
                </a:solidFill>
                <a:latin typeface="Calibri"/>
              </a:rPr>
              <a:t>In-Kind Match</a:t>
            </a:r>
            <a:endParaRPr lang="en-US" dirty="0"/>
          </a:p>
        </p:txBody>
      </p:sp>
      <p:sp>
        <p:nvSpPr>
          <p:cNvPr id="5" name="TextBox 4">
            <a:extLst>
              <a:ext uri="{FF2B5EF4-FFF2-40B4-BE49-F238E27FC236}">
                <a16:creationId xmlns:a16="http://schemas.microsoft.com/office/drawing/2014/main" id="{FE05993A-5B24-40CF-8903-669642FF443C}"/>
              </a:ext>
            </a:extLst>
          </p:cNvPr>
          <p:cNvSpPr txBox="1"/>
          <p:nvPr/>
        </p:nvSpPr>
        <p:spPr>
          <a:xfrm>
            <a:off x="8660501"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64</a:t>
            </a:fld>
            <a:endParaRPr lang="en-US" dirty="0"/>
          </a:p>
        </p:txBody>
      </p:sp>
    </p:spTree>
    <p:extLst>
      <p:ext uri="{BB962C8B-B14F-4D97-AF65-F5344CB8AC3E}">
        <p14:creationId xmlns:p14="http://schemas.microsoft.com/office/powerpoint/2010/main" val="1773531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4D14C-82F9-4DFC-8E18-77E7B364D198}"/>
              </a:ext>
            </a:extLst>
          </p:cNvPr>
          <p:cNvSpPr>
            <a:spLocks noGrp="1"/>
          </p:cNvSpPr>
          <p:nvPr>
            <p:ph type="body" sz="quarter" idx="13"/>
          </p:nvPr>
        </p:nvSpPr>
        <p:spPr>
          <a:xfrm>
            <a:off x="794583" y="2040302"/>
            <a:ext cx="7572178" cy="3277013"/>
          </a:xfrm>
        </p:spPr>
        <p:txBody>
          <a:bodyPr anchor="t">
            <a:noAutofit/>
          </a:bodyPr>
          <a:lstStyle/>
          <a:p>
            <a:pPr marL="170111" indent="-144661">
              <a:lnSpc>
                <a:spcPct val="87000"/>
              </a:lnSpc>
              <a:spcBef>
                <a:spcPts val="900"/>
              </a:spcBef>
              <a:spcAft>
                <a:spcPts val="300"/>
              </a:spcAft>
            </a:pPr>
            <a:r>
              <a:rPr lang="en-US" sz="1500" u="sng" spc="-13" dirty="0">
                <a:ea typeface="Arial Unicode MS" panose="020B0604020202020204" pitchFamily="34" charset="-128"/>
                <a:cs typeface="Arial Unicode MS" panose="020B0604020202020204" pitchFamily="34" charset="-128"/>
              </a:rPr>
              <a:t>D</a:t>
            </a:r>
            <a:r>
              <a:rPr lang="en-US" sz="1500" u="sng" spc="-6" dirty="0">
                <a:ea typeface="Arial Unicode MS" panose="020B0604020202020204" pitchFamily="34" charset="-128"/>
                <a:cs typeface="Arial Unicode MS" panose="020B0604020202020204" pitchFamily="34" charset="-128"/>
              </a:rPr>
              <a:t>ona</a:t>
            </a:r>
            <a:r>
              <a:rPr lang="en-US" sz="1500" u="sng" spc="-5" dirty="0">
                <a:ea typeface="Arial Unicode MS" panose="020B0604020202020204" pitchFamily="34" charset="-128"/>
                <a:cs typeface="Arial Unicode MS" panose="020B0604020202020204" pitchFamily="34" charset="-128"/>
              </a:rPr>
              <a:t>ti</a:t>
            </a:r>
            <a:r>
              <a:rPr lang="en-US" sz="1500" u="sng" spc="-6" dirty="0">
                <a:ea typeface="Arial Unicode MS" panose="020B0604020202020204" pitchFamily="34" charset="-128"/>
                <a:cs typeface="Arial Unicode MS" panose="020B0604020202020204" pitchFamily="34" charset="-128"/>
              </a:rPr>
              <a:t>o</a:t>
            </a:r>
            <a:r>
              <a:rPr lang="en-US" sz="1500" u="sng" spc="-8" dirty="0">
                <a:ea typeface="Arial Unicode MS" panose="020B0604020202020204" pitchFamily="34" charset="-128"/>
                <a:cs typeface="Arial Unicode MS" panose="020B0604020202020204" pitchFamily="34" charset="-128"/>
              </a:rPr>
              <a:t>ns</a:t>
            </a:r>
            <a:r>
              <a:rPr lang="en-US" sz="1500" spc="6"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o</a:t>
            </a:r>
            <a:r>
              <a:rPr lang="en-US" sz="1500" spc="-5" dirty="0">
                <a:ea typeface="Arial Unicode MS" panose="020B0604020202020204" pitchFamily="34" charset="-128"/>
                <a:cs typeface="Arial Unicode MS" panose="020B0604020202020204" pitchFamily="34" charset="-128"/>
              </a:rPr>
              <a:t>f space,</a:t>
            </a:r>
            <a:r>
              <a:rPr lang="en-US" sz="1500"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equ</a:t>
            </a:r>
            <a:r>
              <a:rPr lang="en-US" sz="1500" spc="-5" dirty="0">
                <a:ea typeface="Arial Unicode MS" panose="020B0604020202020204" pitchFamily="34" charset="-128"/>
                <a:cs typeface="Arial Unicode MS" panose="020B0604020202020204" pitchFamily="34" charset="-128"/>
              </a:rPr>
              <a:t>i</a:t>
            </a:r>
            <a:r>
              <a:rPr lang="en-US" sz="1500" spc="-6" dirty="0">
                <a:ea typeface="Arial Unicode MS" panose="020B0604020202020204" pitchFamily="34" charset="-128"/>
                <a:cs typeface="Arial Unicode MS" panose="020B0604020202020204" pitchFamily="34" charset="-128"/>
              </a:rPr>
              <a:t>p</a:t>
            </a:r>
            <a:r>
              <a:rPr lang="en-US" sz="1500" spc="-13" dirty="0">
                <a:ea typeface="Arial Unicode MS" panose="020B0604020202020204" pitchFamily="34" charset="-128"/>
                <a:cs typeface="Arial Unicode MS" panose="020B0604020202020204" pitchFamily="34" charset="-128"/>
              </a:rPr>
              <a:t>m</a:t>
            </a:r>
            <a:r>
              <a:rPr lang="en-US" sz="1500" spc="-6" dirty="0">
                <a:ea typeface="Arial Unicode MS" panose="020B0604020202020204" pitchFamily="34" charset="-128"/>
                <a:cs typeface="Arial Unicode MS" panose="020B0604020202020204" pitchFamily="34" charset="-128"/>
              </a:rPr>
              <a:t>en</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cl</a:t>
            </a:r>
            <a:r>
              <a:rPr lang="en-US" sz="1500" spc="-6" dirty="0">
                <a:ea typeface="Arial Unicode MS" panose="020B0604020202020204" pitchFamily="34" charset="-128"/>
                <a:cs typeface="Arial Unicode MS" panose="020B0604020202020204" pitchFamily="34" charset="-128"/>
              </a:rPr>
              <a:t>o</a:t>
            </a:r>
            <a:r>
              <a:rPr lang="en-US" sz="1500" spc="-5" dirty="0">
                <a:ea typeface="Arial Unicode MS" panose="020B0604020202020204" pitchFamily="34" charset="-128"/>
                <a:cs typeface="Arial Unicode MS" panose="020B0604020202020204" pitchFamily="34" charset="-128"/>
              </a:rPr>
              <a:t>t</a:t>
            </a:r>
            <a:r>
              <a:rPr lang="en-US" sz="1500" spc="-6" dirty="0">
                <a:ea typeface="Arial Unicode MS" panose="020B0604020202020204" pitchFamily="34" charset="-128"/>
                <a:cs typeface="Arial Unicode MS" panose="020B0604020202020204" pitchFamily="34" charset="-128"/>
              </a:rPr>
              <a:t>h</a:t>
            </a:r>
            <a:r>
              <a:rPr lang="en-US" sz="1500" spc="-5" dirty="0">
                <a:ea typeface="Arial Unicode MS" panose="020B0604020202020204" pitchFamily="34" charset="-128"/>
                <a:cs typeface="Arial Unicode MS" panose="020B0604020202020204" pitchFamily="34" charset="-128"/>
              </a:rPr>
              <a:t>i</a:t>
            </a:r>
            <a:r>
              <a:rPr lang="en-US" sz="1500" spc="-6" dirty="0">
                <a:ea typeface="Arial Unicode MS" panose="020B0604020202020204" pitchFamily="34" charset="-128"/>
                <a:cs typeface="Arial Unicode MS" panose="020B0604020202020204" pitchFamily="34" charset="-128"/>
              </a:rPr>
              <a:t>ng</a:t>
            </a:r>
            <a:r>
              <a:rPr lang="en-US" sz="1500" spc="-5" dirty="0">
                <a:ea typeface="Arial Unicode MS" panose="020B0604020202020204" pitchFamily="34" charset="-128"/>
                <a:cs typeface="Arial Unicode MS" panose="020B0604020202020204" pitchFamily="34" charset="-128"/>
              </a:rPr>
              <a:t>,</a:t>
            </a:r>
            <a:r>
              <a:rPr lang="en-US" sz="1500"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or</a:t>
            </a:r>
            <a:r>
              <a:rPr lang="en-US" sz="1500" spc="-2"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it</a:t>
            </a:r>
            <a:r>
              <a:rPr lang="en-US" sz="1500" spc="-6" dirty="0">
                <a:ea typeface="Arial Unicode MS" panose="020B0604020202020204" pitchFamily="34" charset="-128"/>
                <a:cs typeface="Arial Unicode MS" panose="020B0604020202020204" pitchFamily="34" charset="-128"/>
              </a:rPr>
              <a:t>e</a:t>
            </a:r>
            <a:r>
              <a:rPr lang="en-US" sz="1500" spc="-13" dirty="0">
                <a:ea typeface="Arial Unicode MS" panose="020B0604020202020204" pitchFamily="34" charset="-128"/>
                <a:cs typeface="Arial Unicode MS" panose="020B0604020202020204" pitchFamily="34" charset="-128"/>
              </a:rPr>
              <a:t>m</a:t>
            </a:r>
            <a:r>
              <a:rPr lang="en-US" sz="1500" spc="-6" dirty="0">
                <a:ea typeface="Arial Unicode MS" panose="020B0604020202020204" pitchFamily="34" charset="-128"/>
                <a:cs typeface="Arial Unicode MS" panose="020B0604020202020204" pitchFamily="34" charset="-128"/>
              </a:rPr>
              <a:t>s</a:t>
            </a:r>
            <a:r>
              <a:rPr lang="en-US" sz="1500" spc="2"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to</a:t>
            </a:r>
            <a:r>
              <a:rPr lang="en-US" sz="1500" spc="-2"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b</a:t>
            </a:r>
            <a:r>
              <a:rPr lang="en-US" sz="1500" spc="-8" dirty="0">
                <a:ea typeface="Arial Unicode MS" panose="020B0604020202020204" pitchFamily="34" charset="-128"/>
                <a:cs typeface="Arial Unicode MS" panose="020B0604020202020204" pitchFamily="34" charset="-128"/>
              </a:rPr>
              <a:t>e</a:t>
            </a:r>
            <a:r>
              <a:rPr lang="en-US" sz="1500" spc="2"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u</a:t>
            </a:r>
            <a:r>
              <a:rPr lang="en-US" sz="1500" spc="-5" dirty="0">
                <a:ea typeface="Arial Unicode MS" panose="020B0604020202020204" pitchFamily="34" charset="-128"/>
                <a:cs typeface="Arial Unicode MS" panose="020B0604020202020204" pitchFamily="34" charset="-128"/>
              </a:rPr>
              <a:t>tilize</a:t>
            </a:r>
            <a:r>
              <a:rPr lang="en-US" sz="1500" spc="-8" dirty="0">
                <a:ea typeface="Arial Unicode MS" panose="020B0604020202020204" pitchFamily="34" charset="-128"/>
                <a:cs typeface="Arial Unicode MS" panose="020B0604020202020204" pitchFamily="34" charset="-128"/>
              </a:rPr>
              <a:t>d</a:t>
            </a:r>
            <a:r>
              <a:rPr lang="en-US" sz="1500" spc="2"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to</a:t>
            </a:r>
            <a:r>
              <a:rPr lang="en-US" sz="1500" spc="-2"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furt</a:t>
            </a:r>
            <a:r>
              <a:rPr lang="en-US" sz="1500" spc="-6" dirty="0">
                <a:ea typeface="Arial Unicode MS" panose="020B0604020202020204" pitchFamily="34" charset="-128"/>
                <a:cs typeface="Arial Unicode MS" panose="020B0604020202020204" pitchFamily="34" charset="-128"/>
              </a:rPr>
              <a:t>he</a:t>
            </a:r>
            <a:r>
              <a:rPr lang="en-US" sz="1500" spc="-5" dirty="0">
                <a:ea typeface="Arial Unicode MS" panose="020B0604020202020204" pitchFamily="34" charset="-128"/>
                <a:cs typeface="Arial Unicode MS" panose="020B0604020202020204" pitchFamily="34" charset="-128"/>
              </a:rPr>
              <a:t>r</a:t>
            </a:r>
            <a:r>
              <a:rPr lang="en-US" sz="1500" spc="2"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t</a:t>
            </a:r>
            <a:r>
              <a:rPr lang="en-US" sz="1500" spc="-6" dirty="0">
                <a:ea typeface="Arial Unicode MS" panose="020B0604020202020204" pitchFamily="34" charset="-128"/>
                <a:cs typeface="Arial Unicode MS" panose="020B0604020202020204" pitchFamily="34" charset="-128"/>
              </a:rPr>
              <a:t>h</a:t>
            </a:r>
            <a:r>
              <a:rPr lang="en-US" sz="1500" spc="-8" dirty="0">
                <a:ea typeface="Arial Unicode MS" panose="020B0604020202020204" pitchFamily="34" charset="-128"/>
                <a:cs typeface="Arial Unicode MS" panose="020B0604020202020204" pitchFamily="34" charset="-128"/>
              </a:rPr>
              <a:t>e</a:t>
            </a:r>
            <a:r>
              <a:rPr lang="en-US" sz="1500" spc="2"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grant’s</a:t>
            </a:r>
            <a:r>
              <a:rPr lang="en-US" sz="1500" spc="-2"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goals</a:t>
            </a:r>
            <a:r>
              <a:rPr lang="en-US" sz="1500" spc="-5"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an</a:t>
            </a:r>
            <a:r>
              <a:rPr lang="en-US" sz="1500" spc="-8" dirty="0">
                <a:ea typeface="Arial Unicode MS" panose="020B0604020202020204" pitchFamily="34" charset="-128"/>
                <a:cs typeface="Arial Unicode MS" panose="020B0604020202020204" pitchFamily="34" charset="-128"/>
              </a:rPr>
              <a:t>d</a:t>
            </a:r>
            <a:r>
              <a:rPr lang="en-US" sz="1500" spc="2" dirty="0">
                <a:ea typeface="Arial Unicode MS" panose="020B0604020202020204" pitchFamily="34" charset="-128"/>
                <a:cs typeface="Arial Unicode MS" panose="020B0604020202020204" pitchFamily="34" charset="-128"/>
              </a:rPr>
              <a:t> </a:t>
            </a:r>
            <a:r>
              <a:rPr lang="en-US" sz="1500" spc="-6" dirty="0">
                <a:ea typeface="Arial Unicode MS" panose="020B0604020202020204" pitchFamily="34" charset="-128"/>
                <a:cs typeface="Arial Unicode MS" panose="020B0604020202020204" pitchFamily="34" charset="-128"/>
              </a:rPr>
              <a:t>ob</a:t>
            </a:r>
            <a:r>
              <a:rPr lang="en-US" sz="1500" spc="-5" dirty="0">
                <a:ea typeface="Arial Unicode MS" panose="020B0604020202020204" pitchFamily="34" charset="-128"/>
                <a:cs typeface="Arial Unicode MS" panose="020B0604020202020204" pitchFamily="34" charset="-128"/>
              </a:rPr>
              <a:t>jectives.</a:t>
            </a:r>
          </a:p>
          <a:p>
            <a:pPr marL="170111" indent="-144661">
              <a:lnSpc>
                <a:spcPct val="87000"/>
              </a:lnSpc>
              <a:spcBef>
                <a:spcPts val="900"/>
              </a:spcBef>
              <a:spcAft>
                <a:spcPts val="300"/>
              </a:spcAft>
            </a:pPr>
            <a:r>
              <a:rPr lang="en-US" sz="1500" u="sng" spc="-2" dirty="0">
                <a:ea typeface="Arial Unicode MS" panose="020B0604020202020204" pitchFamily="34" charset="-128"/>
                <a:cs typeface="Arial Unicode MS" panose="020B0604020202020204" pitchFamily="34" charset="-128"/>
              </a:rPr>
              <a:t>M</a:t>
            </a:r>
            <a:r>
              <a:rPr lang="en-US" sz="1500" u="sng" dirty="0">
                <a:ea typeface="Arial Unicode MS" panose="020B0604020202020204" pitchFamily="34" charset="-128"/>
                <a:cs typeface="Arial Unicode MS" panose="020B0604020202020204" pitchFamily="34" charset="-128"/>
              </a:rPr>
              <a:t>u</a:t>
            </a:r>
            <a:r>
              <a:rPr lang="en-US" sz="1500" u="sng" spc="2" dirty="0">
                <a:ea typeface="Arial Unicode MS" panose="020B0604020202020204" pitchFamily="34" charset="-128"/>
                <a:cs typeface="Arial Unicode MS" panose="020B0604020202020204" pitchFamily="34" charset="-128"/>
              </a:rPr>
              <a:t>s</a:t>
            </a:r>
            <a:r>
              <a:rPr lang="en-US" sz="1500" u="sng" dirty="0">
                <a:ea typeface="Arial Unicode MS" panose="020B0604020202020204" pitchFamily="34" charset="-128"/>
                <a:cs typeface="Arial Unicode MS" panose="020B0604020202020204" pitchFamily="34" charset="-128"/>
              </a:rPr>
              <a:t>t</a:t>
            </a:r>
            <a:r>
              <a:rPr lang="en-US" sz="1500" u="sng" spc="-15" dirty="0">
                <a:ea typeface="Arial Unicode MS" panose="020B0604020202020204" pitchFamily="34" charset="-128"/>
                <a:cs typeface="Arial Unicode MS" panose="020B0604020202020204" pitchFamily="34" charset="-128"/>
              </a:rPr>
              <a:t> </a:t>
            </a:r>
            <a:r>
              <a:rPr lang="en-US" sz="1500" u="sng" dirty="0">
                <a:ea typeface="Arial Unicode MS" panose="020B0604020202020204" pitchFamily="34" charset="-128"/>
                <a:cs typeface="Arial Unicode MS" panose="020B0604020202020204" pitchFamily="34" charset="-128"/>
              </a:rPr>
              <a:t>u</a:t>
            </a:r>
            <a:r>
              <a:rPr lang="en-US" sz="1500" u="sng" spc="2" dirty="0">
                <a:ea typeface="Arial Unicode MS" panose="020B0604020202020204" pitchFamily="34" charset="-128"/>
                <a:cs typeface="Arial Unicode MS" panose="020B0604020202020204" pitchFamily="34" charset="-128"/>
              </a:rPr>
              <a:t>s</a:t>
            </a:r>
            <a:r>
              <a:rPr lang="en-US" sz="1500" u="sng" dirty="0">
                <a:ea typeface="Arial Unicode MS" panose="020B0604020202020204" pitchFamily="34" charset="-128"/>
                <a:cs typeface="Arial Unicode MS" panose="020B0604020202020204" pitchFamily="34" charset="-128"/>
              </a:rPr>
              <a:t>e</a:t>
            </a:r>
            <a:r>
              <a:rPr lang="en-US" sz="1500" u="sng" spc="-6" dirty="0">
                <a:ea typeface="Arial Unicode MS" panose="020B0604020202020204" pitchFamily="34" charset="-128"/>
                <a:cs typeface="Arial Unicode MS" panose="020B0604020202020204" pitchFamily="34" charset="-128"/>
              </a:rPr>
              <a:t> </a:t>
            </a:r>
            <a:r>
              <a:rPr lang="en-US" sz="1500" u="sng" spc="-5" dirty="0">
                <a:ea typeface="Arial Unicode MS" panose="020B0604020202020204" pitchFamily="34" charset="-128"/>
                <a:cs typeface="Arial Unicode MS" panose="020B0604020202020204" pitchFamily="34" charset="-128"/>
              </a:rPr>
              <a:t>f</a:t>
            </a:r>
            <a:r>
              <a:rPr lang="en-US" sz="1500" u="sng" dirty="0">
                <a:ea typeface="Arial Unicode MS" panose="020B0604020202020204" pitchFamily="34" charset="-128"/>
                <a:cs typeface="Arial Unicode MS" panose="020B0604020202020204" pitchFamily="34" charset="-128"/>
              </a:rPr>
              <a:t>a</a:t>
            </a:r>
            <a:r>
              <a:rPr lang="en-US" sz="1500" u="sng" spc="-2" dirty="0">
                <a:ea typeface="Arial Unicode MS" panose="020B0604020202020204" pitchFamily="34" charset="-128"/>
                <a:cs typeface="Arial Unicode MS" panose="020B0604020202020204" pitchFamily="34" charset="-128"/>
              </a:rPr>
              <a:t>i</a:t>
            </a:r>
            <a:r>
              <a:rPr lang="en-US" sz="1500" u="sng" dirty="0">
                <a:ea typeface="Arial Unicode MS" panose="020B0604020202020204" pitchFamily="34" charset="-128"/>
                <a:cs typeface="Arial Unicode MS" panose="020B0604020202020204" pitchFamily="34" charset="-128"/>
              </a:rPr>
              <a:t>r</a:t>
            </a:r>
            <a:r>
              <a:rPr lang="en-US" sz="1500" u="sng" spc="-6" dirty="0">
                <a:ea typeface="Arial Unicode MS" panose="020B0604020202020204" pitchFamily="34" charset="-128"/>
                <a:cs typeface="Arial Unicode MS" panose="020B0604020202020204" pitchFamily="34" charset="-128"/>
              </a:rPr>
              <a:t> </a:t>
            </a:r>
            <a:r>
              <a:rPr lang="en-US" sz="1500" u="sng" spc="-2" dirty="0">
                <a:ea typeface="Arial Unicode MS" panose="020B0604020202020204" pitchFamily="34" charset="-128"/>
                <a:cs typeface="Arial Unicode MS" panose="020B0604020202020204" pitchFamily="34" charset="-128"/>
              </a:rPr>
              <a:t>m</a:t>
            </a:r>
            <a:r>
              <a:rPr lang="en-US" sz="1500" u="sng" dirty="0">
                <a:ea typeface="Arial Unicode MS" panose="020B0604020202020204" pitchFamily="34" charset="-128"/>
                <a:cs typeface="Arial Unicode MS" panose="020B0604020202020204" pitchFamily="34" charset="-128"/>
              </a:rPr>
              <a:t>ar</a:t>
            </a:r>
            <a:r>
              <a:rPr lang="en-US" sz="1500" u="sng" spc="2" dirty="0">
                <a:ea typeface="Arial Unicode MS" panose="020B0604020202020204" pitchFamily="34" charset="-128"/>
                <a:cs typeface="Arial Unicode MS" panose="020B0604020202020204" pitchFamily="34" charset="-128"/>
              </a:rPr>
              <a:t>k</a:t>
            </a:r>
            <a:r>
              <a:rPr lang="en-US" sz="1500" u="sng" dirty="0">
                <a:ea typeface="Arial Unicode MS" panose="020B0604020202020204" pitchFamily="34" charset="-128"/>
                <a:cs typeface="Arial Unicode MS" panose="020B0604020202020204" pitchFamily="34" charset="-128"/>
              </a:rPr>
              <a:t>et</a:t>
            </a:r>
            <a:r>
              <a:rPr lang="en-US" sz="1500" u="sng" spc="-20" dirty="0">
                <a:ea typeface="Arial Unicode MS" panose="020B0604020202020204" pitchFamily="34" charset="-128"/>
                <a:cs typeface="Arial Unicode MS" panose="020B0604020202020204" pitchFamily="34" charset="-128"/>
              </a:rPr>
              <a:t> </a:t>
            </a:r>
            <a:r>
              <a:rPr lang="en-US" sz="1500" u="sng" spc="-5" dirty="0">
                <a:ea typeface="Arial Unicode MS" panose="020B0604020202020204" pitchFamily="34" charset="-128"/>
                <a:cs typeface="Arial Unicode MS" panose="020B0604020202020204" pitchFamily="34" charset="-128"/>
              </a:rPr>
              <a:t>v</a:t>
            </a:r>
            <a:r>
              <a:rPr lang="en-US" sz="1500" u="sng" dirty="0">
                <a:ea typeface="Arial Unicode MS" panose="020B0604020202020204" pitchFamily="34" charset="-128"/>
                <a:cs typeface="Arial Unicode MS" panose="020B0604020202020204" pitchFamily="34" charset="-128"/>
              </a:rPr>
              <a:t>a</a:t>
            </a:r>
            <a:r>
              <a:rPr lang="en-US" sz="1500" u="sng" spc="-2" dirty="0">
                <a:ea typeface="Arial Unicode MS" panose="020B0604020202020204" pitchFamily="34" charset="-128"/>
                <a:cs typeface="Arial Unicode MS" panose="020B0604020202020204" pitchFamily="34" charset="-128"/>
              </a:rPr>
              <a:t>l</a:t>
            </a:r>
            <a:r>
              <a:rPr lang="en-US" sz="1500" u="sng" dirty="0">
                <a:ea typeface="Arial Unicode MS" panose="020B0604020202020204" pitchFamily="34" charset="-128"/>
                <a:cs typeface="Arial Unicode MS" panose="020B0604020202020204" pitchFamily="34" charset="-128"/>
              </a:rPr>
              <a:t>ue</a:t>
            </a:r>
            <a:r>
              <a:rPr lang="en-US" sz="1500" u="sng" spc="-2"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o</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de</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er</a:t>
            </a:r>
            <a:r>
              <a:rPr lang="en-US" sz="1500" spc="-2" dirty="0">
                <a:ea typeface="Arial Unicode MS" panose="020B0604020202020204" pitchFamily="34" charset="-128"/>
                <a:cs typeface="Arial Unicode MS" panose="020B0604020202020204" pitchFamily="34" charset="-128"/>
              </a:rPr>
              <a:t>mi</a:t>
            </a:r>
            <a:r>
              <a:rPr lang="en-US" sz="1500" dirty="0">
                <a:ea typeface="Arial Unicode MS" panose="020B0604020202020204" pitchFamily="34" charset="-128"/>
                <a:cs typeface="Arial Unicode MS" panose="020B0604020202020204" pitchFamily="34" charset="-128"/>
              </a:rPr>
              <a:t>ne</a:t>
            </a:r>
            <a:r>
              <a:rPr lang="en-US" sz="1500" spc="-13"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he</a:t>
            </a:r>
            <a:r>
              <a:rPr lang="en-US" sz="1500" spc="-6" dirty="0">
                <a:ea typeface="Arial Unicode MS" panose="020B0604020202020204" pitchFamily="34" charset="-128"/>
                <a:cs typeface="Arial Unicode MS" panose="020B0604020202020204" pitchFamily="34" charset="-128"/>
              </a:rPr>
              <a:t> </a:t>
            </a:r>
            <a:r>
              <a:rPr lang="en-US" sz="1500" u="sng" dirty="0">
                <a:ea typeface="Arial Unicode MS" panose="020B0604020202020204" pitchFamily="34" charset="-128"/>
                <a:cs typeface="Arial Unicode MS" panose="020B0604020202020204" pitchFamily="34" charset="-128"/>
              </a:rPr>
              <a:t>a</a:t>
            </a:r>
            <a:r>
              <a:rPr lang="en-US" sz="1500" u="sng" spc="-2" dirty="0">
                <a:ea typeface="Arial Unicode MS" panose="020B0604020202020204" pitchFamily="34" charset="-128"/>
                <a:cs typeface="Arial Unicode MS" panose="020B0604020202020204" pitchFamily="34" charset="-128"/>
              </a:rPr>
              <a:t>ll</a:t>
            </a:r>
            <a:r>
              <a:rPr lang="en-US" sz="1500" u="sng" dirty="0">
                <a:ea typeface="Arial Unicode MS" panose="020B0604020202020204" pitchFamily="34" charset="-128"/>
                <a:cs typeface="Arial Unicode MS" panose="020B0604020202020204" pitchFamily="34" charset="-128"/>
              </a:rPr>
              <a:t>o</a:t>
            </a:r>
            <a:r>
              <a:rPr lang="en-US" sz="1500" u="sng" spc="2" dirty="0">
                <a:ea typeface="Arial Unicode MS" panose="020B0604020202020204" pitchFamily="34" charset="-128"/>
                <a:cs typeface="Arial Unicode MS" panose="020B0604020202020204" pitchFamily="34" charset="-128"/>
              </a:rPr>
              <a:t>w</a:t>
            </a:r>
            <a:r>
              <a:rPr lang="en-US" sz="1500" u="sng" dirty="0">
                <a:ea typeface="Arial Unicode MS" panose="020B0604020202020204" pitchFamily="34" charset="-128"/>
                <a:cs typeface="Arial Unicode MS" panose="020B0604020202020204" pitchFamily="34" charset="-128"/>
              </a:rPr>
              <a:t>ab</a:t>
            </a:r>
            <a:r>
              <a:rPr lang="en-US" sz="1500" u="sng" spc="-2" dirty="0">
                <a:ea typeface="Arial Unicode MS" panose="020B0604020202020204" pitchFamily="34" charset="-128"/>
                <a:cs typeface="Arial Unicode MS" panose="020B0604020202020204" pitchFamily="34" charset="-128"/>
              </a:rPr>
              <a:t>l</a:t>
            </a:r>
            <a:r>
              <a:rPr lang="en-US" sz="1500" u="sng" dirty="0">
                <a:ea typeface="Arial Unicode MS" panose="020B0604020202020204" pitchFamily="34" charset="-128"/>
                <a:cs typeface="Arial Unicode MS" panose="020B0604020202020204" pitchFamily="34" charset="-128"/>
              </a:rPr>
              <a:t>e</a:t>
            </a:r>
            <a:r>
              <a:rPr lang="en-US" sz="1500"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v</a:t>
            </a:r>
            <a:r>
              <a:rPr lang="en-US" sz="1500" dirty="0">
                <a:ea typeface="Arial Unicode MS" panose="020B0604020202020204" pitchFamily="34" charset="-128"/>
                <a:cs typeface="Arial Unicode MS" panose="020B0604020202020204" pitchFamily="34" charset="-128"/>
              </a:rPr>
              <a:t>a</a:t>
            </a:r>
            <a:r>
              <a:rPr lang="en-US" sz="1500" spc="-2" dirty="0">
                <a:ea typeface="Arial Unicode MS" panose="020B0604020202020204" pitchFamily="34" charset="-128"/>
                <a:cs typeface="Arial Unicode MS" panose="020B0604020202020204" pitchFamily="34" charset="-128"/>
              </a:rPr>
              <a:t>l</a:t>
            </a:r>
            <a:r>
              <a:rPr lang="en-US" sz="1500" dirty="0">
                <a:ea typeface="Arial Unicode MS" panose="020B0604020202020204" pitchFamily="34" charset="-128"/>
                <a:cs typeface="Arial Unicode MS" panose="020B0604020202020204" pitchFamily="34" charset="-128"/>
              </a:rPr>
              <a:t>ue</a:t>
            </a:r>
            <a:r>
              <a:rPr lang="en-US" sz="1500" spc="-2"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of</a:t>
            </a:r>
            <a:r>
              <a:rPr lang="en-US" sz="1500" spc="-11"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dona</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ed</a:t>
            </a:r>
            <a:r>
              <a:rPr lang="en-US" sz="1500" spc="-13"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it</a:t>
            </a:r>
            <a:r>
              <a:rPr lang="en-US" sz="1500" dirty="0">
                <a:ea typeface="Arial Unicode MS" panose="020B0604020202020204" pitchFamily="34" charset="-128"/>
                <a:cs typeface="Arial Unicode MS" panose="020B0604020202020204" pitchFamily="34" charset="-128"/>
              </a:rPr>
              <a:t>e</a:t>
            </a:r>
            <a:r>
              <a:rPr lang="en-US" sz="1500" spc="-2" dirty="0">
                <a:ea typeface="Arial Unicode MS" panose="020B0604020202020204" pitchFamily="34" charset="-128"/>
                <a:cs typeface="Arial Unicode MS" panose="020B0604020202020204" pitchFamily="34" charset="-128"/>
              </a:rPr>
              <a:t>m</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a:t>
            </a:r>
            <a:endParaRPr lang="en-US" sz="1500" spc="-11" dirty="0">
              <a:ea typeface="Arial Unicode MS" panose="020B0604020202020204" pitchFamily="34" charset="-128"/>
              <a:cs typeface="Arial Unicode MS" panose="020B0604020202020204" pitchFamily="34" charset="-128"/>
            </a:endParaRPr>
          </a:p>
          <a:p>
            <a:pPr marL="171450" indent="-144018">
              <a:spcBef>
                <a:spcPts val="900"/>
              </a:spcBef>
              <a:spcAft>
                <a:spcPts val="300"/>
              </a:spcAft>
              <a:buFont typeface="Wingdings 3" panose="05040102010807070707" pitchFamily="18" charset="2"/>
              <a:buChar char=""/>
            </a:pPr>
            <a:r>
              <a:rPr lang="en-US" sz="1500" u="sng" spc="-11" dirty="0">
                <a:ea typeface="Arial Unicode MS" panose="020B0604020202020204" pitchFamily="34" charset="-128"/>
                <a:cs typeface="Arial Unicode MS" panose="020B0604020202020204" pitchFamily="34" charset="-128"/>
              </a:rPr>
              <a:t>V</a:t>
            </a:r>
            <a:r>
              <a:rPr lang="en-US" sz="1500" u="sng" spc="-6" dirty="0">
                <a:ea typeface="Arial Unicode MS" panose="020B0604020202020204" pitchFamily="34" charset="-128"/>
                <a:cs typeface="Arial Unicode MS" panose="020B0604020202020204" pitchFamily="34" charset="-128"/>
              </a:rPr>
              <a:t>o</a:t>
            </a:r>
            <a:r>
              <a:rPr lang="en-US" sz="1500" u="sng" spc="-5" dirty="0">
                <a:ea typeface="Arial Unicode MS" panose="020B0604020202020204" pitchFamily="34" charset="-128"/>
                <a:cs typeface="Arial Unicode MS" panose="020B0604020202020204" pitchFamily="34" charset="-128"/>
              </a:rPr>
              <a:t>l</a:t>
            </a:r>
            <a:r>
              <a:rPr lang="en-US" sz="1500" u="sng" spc="-6" dirty="0">
                <a:ea typeface="Arial Unicode MS" panose="020B0604020202020204" pitchFamily="34" charset="-128"/>
                <a:cs typeface="Arial Unicode MS" panose="020B0604020202020204" pitchFamily="34" charset="-128"/>
              </a:rPr>
              <a:t>un</a:t>
            </a:r>
            <a:r>
              <a:rPr lang="en-US" sz="1500" u="sng" spc="-5" dirty="0">
                <a:ea typeface="Arial Unicode MS" panose="020B0604020202020204" pitchFamily="34" charset="-128"/>
                <a:cs typeface="Arial Unicode MS" panose="020B0604020202020204" pitchFamily="34" charset="-128"/>
              </a:rPr>
              <a:t>t</a:t>
            </a:r>
            <a:r>
              <a:rPr lang="en-US" sz="1500" u="sng" spc="-6" dirty="0">
                <a:ea typeface="Arial Unicode MS" panose="020B0604020202020204" pitchFamily="34" charset="-128"/>
                <a:cs typeface="Arial Unicode MS" panose="020B0604020202020204" pitchFamily="34" charset="-128"/>
              </a:rPr>
              <a:t>ee</a:t>
            </a:r>
            <a:r>
              <a:rPr lang="en-US" sz="1500" u="sng" spc="-5" dirty="0">
                <a:ea typeface="Arial Unicode MS" panose="020B0604020202020204" pitchFamily="34" charset="-128"/>
                <a:cs typeface="Arial Unicode MS" panose="020B0604020202020204" pitchFamily="34" charset="-128"/>
              </a:rPr>
              <a:t>r</a:t>
            </a:r>
            <a:r>
              <a:rPr lang="en-US" sz="1500" u="sng" spc="6" dirty="0">
                <a:ea typeface="Arial Unicode MS" panose="020B0604020202020204" pitchFamily="34" charset="-128"/>
                <a:cs typeface="Arial Unicode MS" panose="020B0604020202020204" pitchFamily="34" charset="-128"/>
              </a:rPr>
              <a:t> </a:t>
            </a:r>
            <a:r>
              <a:rPr lang="en-US" sz="1500" u="sng" spc="-5" dirty="0">
                <a:ea typeface="Arial Unicode MS" panose="020B0604020202020204" pitchFamily="34" charset="-128"/>
                <a:cs typeface="Arial Unicode MS" panose="020B0604020202020204" pitchFamily="34" charset="-128"/>
              </a:rPr>
              <a:t>Hours </a:t>
            </a:r>
            <a:r>
              <a:rPr lang="en-US" sz="1500" spc="-5" dirty="0">
                <a:ea typeface="Arial Unicode MS" panose="020B0604020202020204" pitchFamily="34" charset="-128"/>
                <a:cs typeface="Arial Unicode MS" panose="020B0604020202020204" pitchFamily="34" charset="-128"/>
              </a:rPr>
              <a:t>must be documented and supported by the same methods as any other regular employee.</a:t>
            </a:r>
            <a:endParaRPr lang="en-US" sz="1500" b="1" u="sng" spc="-5" dirty="0">
              <a:ea typeface="Arial Unicode MS" panose="020B0604020202020204" pitchFamily="34" charset="-128"/>
              <a:cs typeface="Arial Unicode MS" panose="020B0604020202020204" pitchFamily="34" charset="-128"/>
            </a:endParaRPr>
          </a:p>
          <a:p>
            <a:pPr marL="170111" indent="-144661">
              <a:lnSpc>
                <a:spcPct val="87000"/>
              </a:lnSpc>
              <a:spcBef>
                <a:spcPts val="900"/>
              </a:spcBef>
              <a:spcAft>
                <a:spcPts val="300"/>
              </a:spcAft>
            </a:pPr>
            <a:r>
              <a:rPr lang="en-US" sz="1500" u="sng" spc="2" dirty="0">
                <a:ea typeface="Arial Unicode MS" panose="020B0604020202020204" pitchFamily="34" charset="-128"/>
                <a:cs typeface="Arial Unicode MS" panose="020B0604020202020204" pitchFamily="34" charset="-128"/>
              </a:rPr>
              <a:t>R</a:t>
            </a:r>
            <a:r>
              <a:rPr lang="en-US" sz="1500" u="sng" dirty="0">
                <a:ea typeface="Arial Unicode MS" panose="020B0604020202020204" pitchFamily="34" charset="-128"/>
                <a:cs typeface="Arial Unicode MS" panose="020B0604020202020204" pitchFamily="34" charset="-128"/>
              </a:rPr>
              <a:t>equ</a:t>
            </a:r>
            <a:r>
              <a:rPr lang="en-US" sz="1500" u="sng" spc="-2" dirty="0">
                <a:ea typeface="Arial Unicode MS" panose="020B0604020202020204" pitchFamily="34" charset="-128"/>
                <a:cs typeface="Arial Unicode MS" panose="020B0604020202020204" pitchFamily="34" charset="-128"/>
              </a:rPr>
              <a:t>i</a:t>
            </a:r>
            <a:r>
              <a:rPr lang="en-US" sz="1500" u="sng" dirty="0">
                <a:ea typeface="Arial Unicode MS" panose="020B0604020202020204" pitchFamily="34" charset="-128"/>
                <a:cs typeface="Arial Unicode MS" panose="020B0604020202020204" pitchFamily="34" charset="-128"/>
              </a:rPr>
              <a:t>res</a:t>
            </a:r>
            <a:r>
              <a:rPr lang="en-US" sz="1500" spc="-11"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t</a:t>
            </a:r>
            <a:r>
              <a:rPr lang="en-US" sz="1500" spc="-2" dirty="0">
                <a:ea typeface="Arial Unicode MS" panose="020B0604020202020204" pitchFamily="34" charset="-128"/>
                <a:cs typeface="Arial Unicode MS" panose="020B0604020202020204" pitchFamily="34" charset="-128"/>
              </a:rPr>
              <a:t>im</a:t>
            </a:r>
            <a:r>
              <a:rPr lang="en-US" sz="1500" dirty="0">
                <a:ea typeface="Arial Unicode MS" panose="020B0604020202020204" pitchFamily="34" charset="-128"/>
                <a:cs typeface="Arial Unicode MS" panose="020B0604020202020204" pitchFamily="34" charset="-128"/>
              </a:rPr>
              <a:t>e</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and</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a:t>
            </a:r>
            <a:r>
              <a:rPr lang="en-US" sz="1500" spc="-2" dirty="0">
                <a:ea typeface="Arial Unicode MS" panose="020B0604020202020204" pitchFamily="34" charset="-128"/>
                <a:cs typeface="Arial Unicode MS" panose="020B0604020202020204" pitchFamily="34" charset="-128"/>
              </a:rPr>
              <a:t>t</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endan</a:t>
            </a:r>
            <a:r>
              <a:rPr lang="en-US" sz="1500" spc="2" dirty="0">
                <a:ea typeface="Arial Unicode MS" panose="020B0604020202020204" pitchFamily="34" charset="-128"/>
                <a:cs typeface="Arial Unicode MS" panose="020B0604020202020204" pitchFamily="34" charset="-128"/>
              </a:rPr>
              <a:t>c</a:t>
            </a:r>
            <a:r>
              <a:rPr lang="en-US" sz="1500" dirty="0">
                <a:ea typeface="Arial Unicode MS" panose="020B0604020202020204" pitchFamily="34" charset="-128"/>
                <a:cs typeface="Arial Unicode MS" panose="020B0604020202020204" pitchFamily="34" charset="-128"/>
              </a:rPr>
              <a:t>e</a:t>
            </a:r>
            <a:r>
              <a:rPr lang="en-US" sz="1500" spc="-17"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re</a:t>
            </a:r>
            <a:r>
              <a:rPr lang="en-US" sz="1500" spc="2" dirty="0">
                <a:ea typeface="Arial Unicode MS" panose="020B0604020202020204" pitchFamily="34" charset="-128"/>
                <a:cs typeface="Arial Unicode MS" panose="020B0604020202020204" pitchFamily="34" charset="-128"/>
              </a:rPr>
              <a:t>c</a:t>
            </a:r>
            <a:r>
              <a:rPr lang="en-US" sz="1500" dirty="0">
                <a:ea typeface="Arial Unicode MS" panose="020B0604020202020204" pitchFamily="34" charset="-128"/>
                <a:cs typeface="Arial Unicode MS" panose="020B0604020202020204" pitchFamily="34" charset="-128"/>
              </a:rPr>
              <a:t>ords</a:t>
            </a:r>
            <a:r>
              <a:rPr lang="en-US" sz="1500" spc="-21"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s</a:t>
            </a:r>
            <a:r>
              <a:rPr lang="en-US" sz="1500" spc="-2" dirty="0">
                <a:ea typeface="Arial Unicode MS" panose="020B0604020202020204" pitchFamily="34" charset="-128"/>
                <a:cs typeface="Arial Unicode MS" panose="020B0604020202020204" pitchFamily="34" charset="-128"/>
              </a:rPr>
              <a:t>imil</a:t>
            </a:r>
            <a:r>
              <a:rPr lang="en-US" sz="1500" dirty="0">
                <a:ea typeface="Arial Unicode MS" panose="020B0604020202020204" pitchFamily="34" charset="-128"/>
                <a:cs typeface="Arial Unicode MS" panose="020B0604020202020204" pitchFamily="34" charset="-128"/>
              </a:rPr>
              <a:t>ar</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o e</a:t>
            </a:r>
            <a:r>
              <a:rPr lang="en-US" sz="1500" spc="-2" dirty="0">
                <a:ea typeface="Arial Unicode MS" panose="020B0604020202020204" pitchFamily="34" charset="-128"/>
                <a:cs typeface="Arial Unicode MS" panose="020B0604020202020204" pitchFamily="34" charset="-128"/>
              </a:rPr>
              <a:t>m</a:t>
            </a:r>
            <a:r>
              <a:rPr lang="en-US" sz="1500" dirty="0">
                <a:ea typeface="Arial Unicode MS" panose="020B0604020202020204" pitchFamily="34" charset="-128"/>
                <a:cs typeface="Arial Unicode MS" panose="020B0604020202020204" pitchFamily="34" charset="-128"/>
              </a:rPr>
              <a:t>p</a:t>
            </a:r>
            <a:r>
              <a:rPr lang="en-US" sz="1500" spc="-2" dirty="0">
                <a:ea typeface="Arial Unicode MS" panose="020B0604020202020204" pitchFamily="34" charset="-128"/>
                <a:cs typeface="Arial Unicode MS" panose="020B0604020202020204" pitchFamily="34" charset="-128"/>
              </a:rPr>
              <a:t>l</a:t>
            </a:r>
            <a:r>
              <a:rPr lang="en-US" sz="1500" dirty="0">
                <a:ea typeface="Arial Unicode MS" panose="020B0604020202020204" pitchFamily="34" charset="-128"/>
                <a:cs typeface="Arial Unicode MS" panose="020B0604020202020204" pitchFamily="34" charset="-128"/>
              </a:rPr>
              <a:t>o</a:t>
            </a:r>
            <a:r>
              <a:rPr lang="en-US" sz="1500" spc="-5" dirty="0">
                <a:ea typeface="Arial Unicode MS" panose="020B0604020202020204" pitchFamily="34" charset="-128"/>
                <a:cs typeface="Arial Unicode MS" panose="020B0604020202020204" pitchFamily="34" charset="-128"/>
              </a:rPr>
              <a:t>y</a:t>
            </a:r>
            <a:r>
              <a:rPr lang="en-US" sz="1500" dirty="0">
                <a:ea typeface="Arial Unicode MS" panose="020B0604020202020204" pitchFamily="34" charset="-128"/>
                <a:cs typeface="Arial Unicode MS" panose="020B0604020202020204" pitchFamily="34" charset="-128"/>
              </a:rPr>
              <a:t>ees</a:t>
            </a:r>
            <a:r>
              <a:rPr lang="en-US" sz="1500" spc="-11"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o</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how</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da</a:t>
            </a:r>
            <a:r>
              <a:rPr lang="en-US" sz="1500" spc="-2" dirty="0">
                <a:ea typeface="Arial Unicode MS" panose="020B0604020202020204" pitchFamily="34" charset="-128"/>
                <a:cs typeface="Arial Unicode MS" panose="020B0604020202020204" pitchFamily="34" charset="-128"/>
              </a:rPr>
              <a:t>il</a:t>
            </a:r>
            <a:r>
              <a:rPr lang="en-US" sz="1500" dirty="0">
                <a:ea typeface="Arial Unicode MS" panose="020B0604020202020204" pitchFamily="34" charset="-128"/>
                <a:cs typeface="Arial Unicode MS" panose="020B0604020202020204" pitchFamily="34" charset="-128"/>
              </a:rPr>
              <a:t>y</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hours</a:t>
            </a:r>
            <a:r>
              <a:rPr lang="en-US" sz="1500" spc="-11"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w</a:t>
            </a:r>
            <a:r>
              <a:rPr lang="en-US" sz="1500" dirty="0">
                <a:ea typeface="Arial Unicode MS" panose="020B0604020202020204" pitchFamily="34" charset="-128"/>
                <a:cs typeface="Arial Unicode MS" panose="020B0604020202020204" pitchFamily="34" charset="-128"/>
              </a:rPr>
              <a:t>or</a:t>
            </a:r>
            <a:r>
              <a:rPr lang="en-US" sz="1500" spc="2" dirty="0">
                <a:ea typeface="Arial Unicode MS" panose="020B0604020202020204" pitchFamily="34" charset="-128"/>
                <a:cs typeface="Arial Unicode MS" panose="020B0604020202020204" pitchFamily="34" charset="-128"/>
              </a:rPr>
              <a:t>k</a:t>
            </a:r>
            <a:r>
              <a:rPr lang="en-US" sz="1500" dirty="0">
                <a:ea typeface="Arial Unicode MS" panose="020B0604020202020204" pitchFamily="34" charset="-128"/>
                <a:cs typeface="Arial Unicode MS" panose="020B0604020202020204" pitchFamily="34" charset="-128"/>
              </a:rPr>
              <a:t>ed; timesheets must be signed by </a:t>
            </a:r>
            <a:r>
              <a:rPr lang="en-US" sz="1500" spc="-5" dirty="0">
                <a:ea typeface="Arial Unicode MS" panose="020B0604020202020204" pitchFamily="34" charset="-128"/>
                <a:cs typeface="Arial Unicode MS" panose="020B0604020202020204" pitchFamily="34" charset="-128"/>
              </a:rPr>
              <a:t>v</a:t>
            </a:r>
            <a:r>
              <a:rPr lang="en-US" sz="1500" dirty="0">
                <a:ea typeface="Arial Unicode MS" panose="020B0604020202020204" pitchFamily="34" charset="-128"/>
                <a:cs typeface="Arial Unicode MS" panose="020B0604020202020204" pitchFamily="34" charset="-128"/>
              </a:rPr>
              <a:t>o</a:t>
            </a:r>
            <a:r>
              <a:rPr lang="en-US" sz="1500" spc="-2" dirty="0">
                <a:ea typeface="Arial Unicode MS" panose="020B0604020202020204" pitchFamily="34" charset="-128"/>
                <a:cs typeface="Arial Unicode MS" panose="020B0604020202020204" pitchFamily="34" charset="-128"/>
              </a:rPr>
              <a:t>l</a:t>
            </a:r>
            <a:r>
              <a:rPr lang="en-US" sz="1500" dirty="0">
                <a:ea typeface="Arial Unicode MS" panose="020B0604020202020204" pitchFamily="34" charset="-128"/>
                <a:cs typeface="Arial Unicode MS" panose="020B0604020202020204" pitchFamily="34" charset="-128"/>
              </a:rPr>
              <a:t>un</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eer</a:t>
            </a:r>
            <a:r>
              <a:rPr lang="en-US" sz="1500" spc="-11"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and</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an</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A</a:t>
            </a:r>
            <a:r>
              <a:rPr lang="en-US" sz="1500" dirty="0">
                <a:ea typeface="Arial Unicode MS" panose="020B0604020202020204" pitchFamily="34" charset="-128"/>
                <a:cs typeface="Arial Unicode MS" panose="020B0604020202020204" pitchFamily="34" charset="-128"/>
              </a:rPr>
              <a:t>ppro</a:t>
            </a:r>
            <a:r>
              <a:rPr lang="en-US" sz="1500" spc="-5" dirty="0">
                <a:ea typeface="Arial Unicode MS" panose="020B0604020202020204" pitchFamily="34" charset="-128"/>
                <a:cs typeface="Arial Unicode MS" panose="020B0604020202020204" pitchFamily="34" charset="-128"/>
              </a:rPr>
              <a:t>v</a:t>
            </a:r>
            <a:r>
              <a:rPr lang="en-US" sz="1500" spc="-2" dirty="0">
                <a:ea typeface="Arial Unicode MS" panose="020B0604020202020204" pitchFamily="34" charset="-128"/>
                <a:cs typeface="Arial Unicode MS" panose="020B0604020202020204" pitchFamily="34" charset="-128"/>
              </a:rPr>
              <a:t>i</a:t>
            </a:r>
            <a:r>
              <a:rPr lang="en-US" sz="1500" dirty="0">
                <a:ea typeface="Arial Unicode MS" panose="020B0604020202020204" pitchFamily="34" charset="-128"/>
                <a:cs typeface="Arial Unicode MS" panose="020B0604020202020204" pitchFamily="34" charset="-128"/>
              </a:rPr>
              <a:t>ng</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O</a:t>
            </a:r>
            <a:r>
              <a:rPr lang="en-US" sz="1500" spc="-5" dirty="0">
                <a:ea typeface="Arial Unicode MS" panose="020B0604020202020204" pitchFamily="34" charset="-128"/>
                <a:cs typeface="Arial Unicode MS" panose="020B0604020202020204" pitchFamily="34" charset="-128"/>
              </a:rPr>
              <a:t>f</a:t>
            </a:r>
            <a:r>
              <a:rPr lang="en-US" sz="1500" spc="-2" dirty="0">
                <a:ea typeface="Arial Unicode MS" panose="020B0604020202020204" pitchFamily="34" charset="-128"/>
                <a:cs typeface="Arial Unicode MS" panose="020B0604020202020204" pitchFamily="34" charset="-128"/>
              </a:rPr>
              <a:t>fi</a:t>
            </a:r>
            <a:r>
              <a:rPr lang="en-US" sz="1500" spc="2" dirty="0">
                <a:ea typeface="Arial Unicode MS" panose="020B0604020202020204" pitchFamily="34" charset="-128"/>
                <a:cs typeface="Arial Unicode MS" panose="020B0604020202020204" pitchFamily="34" charset="-128"/>
              </a:rPr>
              <a:t>c</a:t>
            </a:r>
            <a:r>
              <a:rPr lang="en-US" sz="1500" spc="-2" dirty="0">
                <a:ea typeface="Arial Unicode MS" panose="020B0604020202020204" pitchFamily="34" charset="-128"/>
                <a:cs typeface="Arial Unicode MS" panose="020B0604020202020204" pitchFamily="34" charset="-128"/>
              </a:rPr>
              <a:t>i</a:t>
            </a:r>
            <a:r>
              <a:rPr lang="en-US" sz="1500" dirty="0">
                <a:ea typeface="Arial Unicode MS" panose="020B0604020202020204" pitchFamily="34" charset="-128"/>
                <a:cs typeface="Arial Unicode MS" panose="020B0604020202020204" pitchFamily="34" charset="-128"/>
              </a:rPr>
              <a:t>al. </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he</a:t>
            </a:r>
            <a:r>
              <a:rPr lang="en-US" sz="1500" spc="-2" dirty="0">
                <a:ea typeface="Arial Unicode MS" panose="020B0604020202020204" pitchFamily="34" charset="-128"/>
                <a:cs typeface="Arial Unicode MS" panose="020B0604020202020204" pitchFamily="34" charset="-128"/>
              </a:rPr>
              <a:t> tim</a:t>
            </a:r>
            <a:r>
              <a:rPr lang="en-US" sz="1500" dirty="0">
                <a:ea typeface="Arial Unicode MS" panose="020B0604020202020204" pitchFamily="34" charset="-128"/>
                <a:cs typeface="Arial Unicode MS" panose="020B0604020202020204" pitchFamily="34" charset="-128"/>
              </a:rPr>
              <a:t>e</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heet</a:t>
            </a:r>
            <a:r>
              <a:rPr lang="en-US" sz="1500" spc="-20"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m</a:t>
            </a:r>
            <a:r>
              <a:rPr lang="en-US" sz="1500" dirty="0">
                <a:ea typeface="Arial Unicode MS" panose="020B0604020202020204" pitchFamily="34" charset="-128"/>
                <a:cs typeface="Arial Unicode MS" panose="020B0604020202020204" pitchFamily="34" charset="-128"/>
              </a:rPr>
              <a:t>u</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t</a:t>
            </a:r>
            <a:r>
              <a:rPr lang="en-US" sz="1500" spc="-11"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a:t>
            </a:r>
            <a:r>
              <a:rPr lang="en-US" sz="1500" spc="-2" dirty="0">
                <a:ea typeface="Arial Unicode MS" panose="020B0604020202020204" pitchFamily="34" charset="-128"/>
                <a:cs typeface="Arial Unicode MS" panose="020B0604020202020204" pitchFamily="34" charset="-128"/>
              </a:rPr>
              <a:t>l</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o</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i</a:t>
            </a:r>
            <a:r>
              <a:rPr lang="en-US" sz="1500" dirty="0">
                <a:ea typeface="Arial Unicode MS" panose="020B0604020202020204" pitchFamily="34" charset="-128"/>
                <a:cs typeface="Arial Unicode MS" panose="020B0604020202020204" pitchFamily="34" charset="-128"/>
              </a:rPr>
              <a:t>n</a:t>
            </a:r>
            <a:r>
              <a:rPr lang="en-US" sz="1500" spc="2" dirty="0">
                <a:ea typeface="Arial Unicode MS" panose="020B0604020202020204" pitchFamily="34" charset="-128"/>
                <a:cs typeface="Arial Unicode MS" panose="020B0604020202020204" pitchFamily="34" charset="-128"/>
              </a:rPr>
              <a:t>c</a:t>
            </a:r>
            <a:r>
              <a:rPr lang="en-US" sz="1500" spc="-2" dirty="0">
                <a:ea typeface="Arial Unicode MS" panose="020B0604020202020204" pitchFamily="34" charset="-128"/>
                <a:cs typeface="Arial Unicode MS" panose="020B0604020202020204" pitchFamily="34" charset="-128"/>
              </a:rPr>
              <a:t>l</a:t>
            </a:r>
            <a:r>
              <a:rPr lang="en-US" sz="1500" dirty="0">
                <a:ea typeface="Arial Unicode MS" panose="020B0604020202020204" pitchFamily="34" charset="-128"/>
                <a:cs typeface="Arial Unicode MS" panose="020B0604020202020204" pitchFamily="34" charset="-128"/>
              </a:rPr>
              <a:t>ude</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hort de</a:t>
            </a:r>
            <a:r>
              <a:rPr lang="en-US" sz="1500" spc="2" dirty="0">
                <a:ea typeface="Arial Unicode MS" panose="020B0604020202020204" pitchFamily="34" charset="-128"/>
                <a:cs typeface="Arial Unicode MS" panose="020B0604020202020204" pitchFamily="34" charset="-128"/>
              </a:rPr>
              <a:t>sc</a:t>
            </a:r>
            <a:r>
              <a:rPr lang="en-US" sz="1500" dirty="0">
                <a:ea typeface="Arial Unicode MS" panose="020B0604020202020204" pitchFamily="34" charset="-128"/>
                <a:cs typeface="Arial Unicode MS" panose="020B0604020202020204" pitchFamily="34" charset="-128"/>
              </a:rPr>
              <a:t>r</a:t>
            </a:r>
            <a:r>
              <a:rPr lang="en-US" sz="1500" spc="-2" dirty="0">
                <a:ea typeface="Arial Unicode MS" panose="020B0604020202020204" pitchFamily="34" charset="-128"/>
                <a:cs typeface="Arial Unicode MS" panose="020B0604020202020204" pitchFamily="34" charset="-128"/>
              </a:rPr>
              <a:t>i</a:t>
            </a:r>
            <a:r>
              <a:rPr lang="en-US" sz="1500" dirty="0">
                <a:ea typeface="Arial Unicode MS" panose="020B0604020202020204" pitchFamily="34" charset="-128"/>
                <a:cs typeface="Arial Unicode MS" panose="020B0604020202020204" pitchFamily="34" charset="-128"/>
              </a:rPr>
              <a:t>p</a:t>
            </a:r>
            <a:r>
              <a:rPr lang="en-US" sz="1500" spc="-5" dirty="0">
                <a:ea typeface="Arial Unicode MS" panose="020B0604020202020204" pitchFamily="34" charset="-128"/>
                <a:cs typeface="Arial Unicode MS" panose="020B0604020202020204" pitchFamily="34" charset="-128"/>
              </a:rPr>
              <a:t>t</a:t>
            </a:r>
            <a:r>
              <a:rPr lang="en-US" sz="1500" spc="-2" dirty="0">
                <a:ea typeface="Arial Unicode MS" panose="020B0604020202020204" pitchFamily="34" charset="-128"/>
                <a:cs typeface="Arial Unicode MS" panose="020B0604020202020204" pitchFamily="34" charset="-128"/>
              </a:rPr>
              <a:t>i</a:t>
            </a:r>
            <a:r>
              <a:rPr lang="en-US" sz="1500" dirty="0">
                <a:ea typeface="Arial Unicode MS" panose="020B0604020202020204" pitchFamily="34" charset="-128"/>
                <a:cs typeface="Arial Unicode MS" panose="020B0604020202020204" pitchFamily="34" charset="-128"/>
              </a:rPr>
              <a:t>on</a:t>
            </a:r>
            <a:r>
              <a:rPr lang="en-US" sz="1500" spc="-17"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of</a:t>
            </a:r>
            <a:r>
              <a:rPr lang="en-US" sz="1500" spc="-11"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he</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w</a:t>
            </a:r>
            <a:r>
              <a:rPr lang="en-US" sz="1500" dirty="0">
                <a:ea typeface="Arial Unicode MS" panose="020B0604020202020204" pitchFamily="34" charset="-128"/>
                <a:cs typeface="Arial Unicode MS" panose="020B0604020202020204" pitchFamily="34" charset="-128"/>
              </a:rPr>
              <a:t>ork</a:t>
            </a:r>
            <a:r>
              <a:rPr lang="en-US" sz="1500" spc="-11"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per</a:t>
            </a:r>
            <a:r>
              <a:rPr lang="en-US" sz="1500" spc="-2" dirty="0">
                <a:ea typeface="Arial Unicode MS" panose="020B0604020202020204" pitchFamily="34" charset="-128"/>
                <a:cs typeface="Arial Unicode MS" panose="020B0604020202020204" pitchFamily="34" charset="-128"/>
              </a:rPr>
              <a:t>f</a:t>
            </a:r>
            <a:r>
              <a:rPr lang="en-US" sz="1500" dirty="0">
                <a:ea typeface="Arial Unicode MS" panose="020B0604020202020204" pitchFamily="34" charset="-128"/>
                <a:cs typeface="Arial Unicode MS" panose="020B0604020202020204" pitchFamily="34" charset="-128"/>
              </a:rPr>
              <a:t>or</a:t>
            </a:r>
            <a:r>
              <a:rPr lang="en-US" sz="1500" spc="-2" dirty="0">
                <a:ea typeface="Arial Unicode MS" panose="020B0604020202020204" pitchFamily="34" charset="-128"/>
                <a:cs typeface="Arial Unicode MS" panose="020B0604020202020204" pitchFamily="34" charset="-128"/>
              </a:rPr>
              <a:t>m</a:t>
            </a:r>
            <a:r>
              <a:rPr lang="en-US" sz="1500" dirty="0">
                <a:ea typeface="Arial Unicode MS" panose="020B0604020202020204" pitchFamily="34" charset="-128"/>
                <a:cs typeface="Arial Unicode MS" panose="020B0604020202020204" pitchFamily="34" charset="-128"/>
              </a:rPr>
              <a:t>ed. The volunteer services must be used for the grant.</a:t>
            </a:r>
          </a:p>
          <a:p>
            <a:pPr marL="170111" indent="-144661">
              <a:lnSpc>
                <a:spcPct val="87000"/>
              </a:lnSpc>
              <a:spcBef>
                <a:spcPts val="900"/>
              </a:spcBef>
              <a:spcAft>
                <a:spcPts val="300"/>
              </a:spcAft>
            </a:pPr>
            <a:r>
              <a:rPr lang="en-US" sz="1500" u="sng" spc="2" dirty="0">
                <a:ea typeface="Arial Unicode MS" panose="020B0604020202020204" pitchFamily="34" charset="-128"/>
                <a:cs typeface="Arial Unicode MS" panose="020B0604020202020204" pitchFamily="34" charset="-128"/>
              </a:rPr>
              <a:t>H</a:t>
            </a:r>
            <a:r>
              <a:rPr lang="en-US" sz="1500" u="sng" dirty="0">
                <a:ea typeface="Arial Unicode MS" panose="020B0604020202020204" pitchFamily="34" charset="-128"/>
                <a:cs typeface="Arial Unicode MS" panose="020B0604020202020204" pitchFamily="34" charset="-128"/>
              </a:rPr>
              <a:t>our</a:t>
            </a:r>
            <a:r>
              <a:rPr lang="en-US" sz="1500" u="sng" spc="-2" dirty="0">
                <a:ea typeface="Arial Unicode MS" panose="020B0604020202020204" pitchFamily="34" charset="-128"/>
                <a:cs typeface="Arial Unicode MS" panose="020B0604020202020204" pitchFamily="34" charset="-128"/>
              </a:rPr>
              <a:t>l</a:t>
            </a:r>
            <a:r>
              <a:rPr lang="en-US" sz="1500" u="sng" dirty="0">
                <a:ea typeface="Arial Unicode MS" panose="020B0604020202020204" pitchFamily="34" charset="-128"/>
                <a:cs typeface="Arial Unicode MS" panose="020B0604020202020204" pitchFamily="34" charset="-128"/>
              </a:rPr>
              <a:t>y</a:t>
            </a:r>
            <a:r>
              <a:rPr lang="en-US" sz="1500" u="sng" spc="-11" dirty="0">
                <a:ea typeface="Arial Unicode MS" panose="020B0604020202020204" pitchFamily="34" charset="-128"/>
                <a:cs typeface="Arial Unicode MS" panose="020B0604020202020204" pitchFamily="34" charset="-128"/>
              </a:rPr>
              <a:t> </a:t>
            </a:r>
            <a:r>
              <a:rPr lang="en-US" sz="1500" u="sng" dirty="0">
                <a:ea typeface="Arial Unicode MS" panose="020B0604020202020204" pitchFamily="34" charset="-128"/>
                <a:cs typeface="Arial Unicode MS" panose="020B0604020202020204" pitchFamily="34" charset="-128"/>
              </a:rPr>
              <a:t>ra</a:t>
            </a:r>
            <a:r>
              <a:rPr lang="en-US" sz="1500" u="sng" spc="-2" dirty="0">
                <a:ea typeface="Arial Unicode MS" panose="020B0604020202020204" pitchFamily="34" charset="-128"/>
                <a:cs typeface="Arial Unicode MS" panose="020B0604020202020204" pitchFamily="34" charset="-128"/>
              </a:rPr>
              <a:t>t</a:t>
            </a:r>
            <a:r>
              <a:rPr lang="en-US" sz="1500" u="sng" dirty="0">
                <a:ea typeface="Arial Unicode MS" panose="020B0604020202020204" pitchFamily="34" charset="-128"/>
                <a:cs typeface="Arial Unicode MS" panose="020B0604020202020204" pitchFamily="34" charset="-128"/>
              </a:rPr>
              <a:t>e</a:t>
            </a:r>
            <a:r>
              <a:rPr lang="en-US" sz="1500" u="sng" spc="-13"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m</a:t>
            </a:r>
            <a:r>
              <a:rPr lang="en-US" sz="1500" dirty="0">
                <a:ea typeface="Arial Unicode MS" panose="020B0604020202020204" pitchFamily="34" charset="-128"/>
                <a:cs typeface="Arial Unicode MS" panose="020B0604020202020204" pitchFamily="34" charset="-128"/>
              </a:rPr>
              <a:t>u</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t</a:t>
            </a:r>
            <a:r>
              <a:rPr lang="en-US" sz="1500" spc="-11"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be</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rea</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onab</a:t>
            </a:r>
            <a:r>
              <a:rPr lang="en-US" sz="1500" spc="-2" dirty="0">
                <a:ea typeface="Arial Unicode MS" panose="020B0604020202020204" pitchFamily="34" charset="-128"/>
                <a:cs typeface="Arial Unicode MS" panose="020B0604020202020204" pitchFamily="34" charset="-128"/>
              </a:rPr>
              <a:t>l</a:t>
            </a:r>
            <a:r>
              <a:rPr lang="en-US" sz="1500" dirty="0">
                <a:ea typeface="Arial Unicode MS" panose="020B0604020202020204" pitchFamily="34" charset="-128"/>
                <a:cs typeface="Arial Unicode MS" panose="020B0604020202020204" pitchFamily="34" charset="-128"/>
              </a:rPr>
              <a:t>e</a:t>
            </a:r>
            <a:r>
              <a:rPr lang="en-US" sz="1500" spc="-17"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and</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s</a:t>
            </a:r>
            <a:r>
              <a:rPr lang="en-US" sz="1500" spc="-2" dirty="0">
                <a:ea typeface="Arial Unicode MS" panose="020B0604020202020204" pitchFamily="34" charset="-128"/>
                <a:cs typeface="Arial Unicode MS" panose="020B0604020202020204" pitchFamily="34" charset="-128"/>
              </a:rPr>
              <a:t>imil</a:t>
            </a:r>
            <a:r>
              <a:rPr lang="en-US" sz="1500" dirty="0">
                <a:ea typeface="Arial Unicode MS" panose="020B0604020202020204" pitchFamily="34" charset="-128"/>
                <a:cs typeface="Arial Unicode MS" panose="020B0604020202020204" pitchFamily="34" charset="-128"/>
              </a:rPr>
              <a:t>ar</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o</a:t>
            </a:r>
            <a:r>
              <a:rPr lang="en-US" sz="1500" spc="-6" dirty="0">
                <a:ea typeface="Arial Unicode MS" panose="020B0604020202020204" pitchFamily="34" charset="-128"/>
                <a:cs typeface="Arial Unicode MS" panose="020B0604020202020204" pitchFamily="34" charset="-128"/>
              </a:rPr>
              <a:t> </a:t>
            </a:r>
            <a:r>
              <a:rPr lang="en-US" sz="1500" dirty="0">
                <a:ea typeface="Arial Unicode MS" panose="020B0604020202020204" pitchFamily="34" charset="-128"/>
                <a:cs typeface="Arial Unicode MS" panose="020B0604020202020204" pitchFamily="34" charset="-128"/>
              </a:rPr>
              <a:t>o</a:t>
            </a:r>
            <a:r>
              <a:rPr lang="en-US" sz="1500" spc="-5"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hers per</a:t>
            </a:r>
            <a:r>
              <a:rPr lang="en-US" sz="1500" spc="-5" dirty="0">
                <a:ea typeface="Arial Unicode MS" panose="020B0604020202020204" pitchFamily="34" charset="-128"/>
                <a:cs typeface="Arial Unicode MS" panose="020B0604020202020204" pitchFamily="34" charset="-128"/>
              </a:rPr>
              <a:t>f</a:t>
            </a:r>
            <a:r>
              <a:rPr lang="en-US" sz="1500" dirty="0">
                <a:ea typeface="Arial Unicode MS" panose="020B0604020202020204" pitchFamily="34" charset="-128"/>
                <a:cs typeface="Arial Unicode MS" panose="020B0604020202020204" pitchFamily="34" charset="-128"/>
              </a:rPr>
              <a:t>or</a:t>
            </a:r>
            <a:r>
              <a:rPr lang="en-US" sz="1500" spc="-2" dirty="0">
                <a:ea typeface="Arial Unicode MS" panose="020B0604020202020204" pitchFamily="34" charset="-128"/>
                <a:cs typeface="Arial Unicode MS" panose="020B0604020202020204" pitchFamily="34" charset="-128"/>
              </a:rPr>
              <a:t>mi</a:t>
            </a:r>
            <a:r>
              <a:rPr lang="en-US" sz="1500" dirty="0">
                <a:ea typeface="Arial Unicode MS" panose="020B0604020202020204" pitchFamily="34" charset="-128"/>
                <a:cs typeface="Arial Unicode MS" panose="020B0604020202020204" pitchFamily="34" charset="-128"/>
              </a:rPr>
              <a:t>ng</a:t>
            </a:r>
            <a:r>
              <a:rPr lang="en-US" sz="1500" spc="-17"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t</a:t>
            </a:r>
            <a:r>
              <a:rPr lang="en-US" sz="1500" dirty="0">
                <a:ea typeface="Arial Unicode MS" panose="020B0604020202020204" pitchFamily="34" charset="-128"/>
                <a:cs typeface="Arial Unicode MS" panose="020B0604020202020204" pitchFamily="34" charset="-128"/>
              </a:rPr>
              <a:t>he</a:t>
            </a:r>
            <a:r>
              <a:rPr lang="en-US" sz="1500" spc="-6"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s</a:t>
            </a:r>
            <a:r>
              <a:rPr lang="en-US" sz="1500" dirty="0">
                <a:ea typeface="Arial Unicode MS" panose="020B0604020202020204" pitchFamily="34" charset="-128"/>
                <a:cs typeface="Arial Unicode MS" panose="020B0604020202020204" pitchFamily="34" charset="-128"/>
              </a:rPr>
              <a:t>a</a:t>
            </a:r>
            <a:r>
              <a:rPr lang="en-US" sz="1500" spc="-2" dirty="0">
                <a:ea typeface="Arial Unicode MS" panose="020B0604020202020204" pitchFamily="34" charset="-128"/>
                <a:cs typeface="Arial Unicode MS" panose="020B0604020202020204" pitchFamily="34" charset="-128"/>
              </a:rPr>
              <a:t>m</a:t>
            </a:r>
            <a:r>
              <a:rPr lang="en-US" sz="1500" dirty="0">
                <a:ea typeface="Arial Unicode MS" panose="020B0604020202020204" pitchFamily="34" charset="-128"/>
                <a:cs typeface="Arial Unicode MS" panose="020B0604020202020204" pitchFamily="34" charset="-128"/>
              </a:rPr>
              <a:t>e</a:t>
            </a:r>
            <a:r>
              <a:rPr lang="en-US" sz="1500" spc="-13" dirty="0">
                <a:ea typeface="Arial Unicode MS" panose="020B0604020202020204" pitchFamily="34" charset="-128"/>
                <a:cs typeface="Arial Unicode MS" panose="020B0604020202020204" pitchFamily="34" charset="-128"/>
              </a:rPr>
              <a:t> </a:t>
            </a:r>
            <a:r>
              <a:rPr lang="en-US" sz="1500" spc="-2" dirty="0">
                <a:ea typeface="Arial Unicode MS" panose="020B0604020202020204" pitchFamily="34" charset="-128"/>
                <a:cs typeface="Arial Unicode MS" panose="020B0604020202020204" pitchFamily="34" charset="-128"/>
              </a:rPr>
              <a:t>j</a:t>
            </a:r>
            <a:r>
              <a:rPr lang="en-US" sz="1500" dirty="0">
                <a:ea typeface="Arial Unicode MS" panose="020B0604020202020204" pitchFamily="34" charset="-128"/>
                <a:cs typeface="Arial Unicode MS" panose="020B0604020202020204" pitchFamily="34" charset="-128"/>
              </a:rPr>
              <a:t>ob</a:t>
            </a:r>
            <a:r>
              <a:rPr lang="en-US" sz="1500" spc="-2" dirty="0">
                <a:ea typeface="Arial Unicode MS" panose="020B0604020202020204" pitchFamily="34" charset="-128"/>
                <a:cs typeface="Arial Unicode MS" panose="020B0604020202020204" pitchFamily="34" charset="-128"/>
              </a:rPr>
              <a:t> </a:t>
            </a:r>
            <a:r>
              <a:rPr lang="en-US" sz="1500" spc="-5" dirty="0">
                <a:ea typeface="Arial Unicode MS" panose="020B0604020202020204" pitchFamily="34" charset="-128"/>
                <a:cs typeface="Arial Unicode MS" panose="020B0604020202020204" pitchFamily="34" charset="-128"/>
              </a:rPr>
              <a:t>f</a:t>
            </a:r>
            <a:r>
              <a:rPr lang="en-US" sz="1500" dirty="0">
                <a:ea typeface="Arial Unicode MS" panose="020B0604020202020204" pitchFamily="34" charset="-128"/>
                <a:cs typeface="Arial Unicode MS" panose="020B0604020202020204" pitchFamily="34" charset="-128"/>
              </a:rPr>
              <a:t>un</a:t>
            </a:r>
            <a:r>
              <a:rPr lang="en-US" sz="1500" spc="2" dirty="0">
                <a:ea typeface="Arial Unicode MS" panose="020B0604020202020204" pitchFamily="34" charset="-128"/>
                <a:cs typeface="Arial Unicode MS" panose="020B0604020202020204" pitchFamily="34" charset="-128"/>
              </a:rPr>
              <a:t>c</a:t>
            </a:r>
            <a:r>
              <a:rPr lang="en-US" sz="1500" spc="-5" dirty="0">
                <a:ea typeface="Arial Unicode MS" panose="020B0604020202020204" pitchFamily="34" charset="-128"/>
                <a:cs typeface="Arial Unicode MS" panose="020B0604020202020204" pitchFamily="34" charset="-128"/>
              </a:rPr>
              <a:t>t</a:t>
            </a:r>
            <a:r>
              <a:rPr lang="en-US" sz="1500" spc="-2" dirty="0">
                <a:ea typeface="Arial Unicode MS" panose="020B0604020202020204" pitchFamily="34" charset="-128"/>
                <a:cs typeface="Arial Unicode MS" panose="020B0604020202020204" pitchFamily="34" charset="-128"/>
              </a:rPr>
              <a:t>i</a:t>
            </a:r>
            <a:r>
              <a:rPr lang="en-US" sz="1500" dirty="0">
                <a:ea typeface="Arial Unicode MS" panose="020B0604020202020204" pitchFamily="34" charset="-128"/>
                <a:cs typeface="Arial Unicode MS" panose="020B0604020202020204" pitchFamily="34" charset="-128"/>
              </a:rPr>
              <a:t>on. </a:t>
            </a:r>
          </a:p>
          <a:p>
            <a:pPr marL="82296" indent="0">
              <a:buNone/>
            </a:pPr>
            <a:endParaRPr lang="en-US" sz="1350" dirty="0">
              <a:latin typeface="+mj-lt"/>
            </a:endParaRPr>
          </a:p>
        </p:txBody>
      </p:sp>
      <p:sp>
        <p:nvSpPr>
          <p:cNvPr id="3" name="Title 2">
            <a:extLst>
              <a:ext uri="{FF2B5EF4-FFF2-40B4-BE49-F238E27FC236}">
                <a16:creationId xmlns:a16="http://schemas.microsoft.com/office/drawing/2014/main" id="{85373924-7A4B-4AF1-9B19-3DC5CCB2380E}"/>
              </a:ext>
            </a:extLst>
          </p:cNvPr>
          <p:cNvSpPr>
            <a:spLocks noGrp="1"/>
          </p:cNvSpPr>
          <p:nvPr>
            <p:ph type="title"/>
          </p:nvPr>
        </p:nvSpPr>
        <p:spPr/>
        <p:txBody>
          <a:bodyPr anchor="ctr"/>
          <a:lstStyle/>
          <a:p>
            <a:r>
              <a:rPr lang="en-US" b="1" dirty="0"/>
              <a:t>In-Kind Match</a:t>
            </a:r>
          </a:p>
        </p:txBody>
      </p:sp>
      <p:sp>
        <p:nvSpPr>
          <p:cNvPr id="6" name="TextBox 5">
            <a:extLst>
              <a:ext uri="{FF2B5EF4-FFF2-40B4-BE49-F238E27FC236}">
                <a16:creationId xmlns:a16="http://schemas.microsoft.com/office/drawing/2014/main" id="{DFED0578-614D-4A36-A90E-58002122B352}"/>
              </a:ext>
            </a:extLst>
          </p:cNvPr>
          <p:cNvSpPr txBox="1"/>
          <p:nvPr/>
        </p:nvSpPr>
        <p:spPr>
          <a:xfrm>
            <a:off x="8610600"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65</a:t>
            </a:fld>
            <a:endParaRPr lang="en-US" dirty="0"/>
          </a:p>
        </p:txBody>
      </p:sp>
    </p:spTree>
    <p:extLst>
      <p:ext uri="{BB962C8B-B14F-4D97-AF65-F5344CB8AC3E}">
        <p14:creationId xmlns:p14="http://schemas.microsoft.com/office/powerpoint/2010/main" val="4007749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4B4B90-A53D-4B70-BEC6-CC613D65D7EC}"/>
              </a:ext>
            </a:extLst>
          </p:cNvPr>
          <p:cNvSpPr>
            <a:spLocks noGrp="1"/>
          </p:cNvSpPr>
          <p:nvPr>
            <p:ph type="body" sz="quarter" idx="13"/>
          </p:nvPr>
        </p:nvSpPr>
        <p:spPr>
          <a:xfrm>
            <a:off x="804041" y="2114551"/>
            <a:ext cx="7543800" cy="3146009"/>
          </a:xfrm>
        </p:spPr>
        <p:txBody>
          <a:bodyPr>
            <a:normAutofit lnSpcReduction="10000"/>
          </a:bodyPr>
          <a:lstStyle/>
          <a:p>
            <a:pPr marL="7144" indent="0">
              <a:buNone/>
              <a:tabLst>
                <a:tab pos="264319" algn="l"/>
              </a:tabLst>
            </a:pPr>
            <a:r>
              <a:rPr lang="en-US" sz="1800" b="1" dirty="0">
                <a:latin typeface="+mj-lt"/>
                <a:ea typeface="Arial Unicode MS" panose="020B0604020202020204" pitchFamily="34" charset="-128"/>
                <a:cs typeface="Arial Unicode MS" panose="020B0604020202020204" pitchFamily="34" charset="-128"/>
              </a:rPr>
              <a:t>M</a:t>
            </a:r>
            <a:r>
              <a:rPr lang="en-US" sz="1800" b="1" spc="-3" dirty="0">
                <a:latin typeface="+mj-lt"/>
                <a:ea typeface="Arial Unicode MS" panose="020B0604020202020204" pitchFamily="34" charset="-128"/>
                <a:cs typeface="Arial Unicode MS" panose="020B0604020202020204" pitchFamily="34" charset="-128"/>
              </a:rPr>
              <a:t>a</a:t>
            </a:r>
            <a:r>
              <a:rPr lang="en-US" sz="1800" b="1" dirty="0">
                <a:latin typeface="+mj-lt"/>
                <a:ea typeface="Arial Unicode MS" panose="020B0604020202020204" pitchFamily="34" charset="-128"/>
                <a:cs typeface="Arial Unicode MS" panose="020B0604020202020204" pitchFamily="34" charset="-128"/>
              </a:rPr>
              <a:t>tch</a:t>
            </a:r>
            <a:r>
              <a:rPr lang="en-US" sz="1800" b="1" spc="-6" dirty="0">
                <a:latin typeface="+mj-lt"/>
                <a:ea typeface="Arial Unicode MS" panose="020B0604020202020204" pitchFamily="34" charset="-128"/>
                <a:cs typeface="Arial Unicode MS" panose="020B0604020202020204" pitchFamily="34" charset="-128"/>
              </a:rPr>
              <a:t> </a:t>
            </a:r>
            <a:r>
              <a:rPr lang="en-US" sz="1800" b="1" dirty="0">
                <a:latin typeface="+mj-lt"/>
                <a:ea typeface="Arial Unicode MS" panose="020B0604020202020204" pitchFamily="34" charset="-128"/>
                <a:cs typeface="Arial Unicode MS" panose="020B0604020202020204" pitchFamily="34" charset="-128"/>
              </a:rPr>
              <a:t>cr</a:t>
            </a:r>
            <a:r>
              <a:rPr lang="en-US" sz="1800" b="1" spc="-3" dirty="0">
                <a:latin typeface="+mj-lt"/>
                <a:ea typeface="Arial Unicode MS" panose="020B0604020202020204" pitchFamily="34" charset="-128"/>
                <a:cs typeface="Arial Unicode MS" panose="020B0604020202020204" pitchFamily="34" charset="-128"/>
              </a:rPr>
              <a:t>i</a:t>
            </a:r>
            <a:r>
              <a:rPr lang="en-US" sz="1800" b="1" dirty="0">
                <a:latin typeface="+mj-lt"/>
                <a:ea typeface="Arial Unicode MS" panose="020B0604020202020204" pitchFamily="34" charset="-128"/>
                <a:cs typeface="Arial Unicode MS" panose="020B0604020202020204" pitchFamily="34" charset="-128"/>
              </a:rPr>
              <a:t>t</a:t>
            </a:r>
            <a:r>
              <a:rPr lang="en-US" sz="1800" b="1" spc="-3" dirty="0">
                <a:latin typeface="+mj-lt"/>
                <a:ea typeface="Arial Unicode MS" panose="020B0604020202020204" pitchFamily="34" charset="-128"/>
                <a:cs typeface="Arial Unicode MS" panose="020B0604020202020204" pitchFamily="34" charset="-128"/>
              </a:rPr>
              <a:t>e</a:t>
            </a:r>
            <a:r>
              <a:rPr lang="en-US" sz="1800" b="1" dirty="0">
                <a:latin typeface="+mj-lt"/>
                <a:ea typeface="Arial Unicode MS" panose="020B0604020202020204" pitchFamily="34" charset="-128"/>
                <a:cs typeface="Arial Unicode MS" panose="020B0604020202020204" pitchFamily="34" charset="-128"/>
              </a:rPr>
              <a:t>r</a:t>
            </a:r>
            <a:r>
              <a:rPr lang="en-US" sz="1800" b="1" spc="-3" dirty="0">
                <a:latin typeface="+mj-lt"/>
                <a:ea typeface="Arial Unicode MS" panose="020B0604020202020204" pitchFamily="34" charset="-128"/>
                <a:cs typeface="Arial Unicode MS" panose="020B0604020202020204" pitchFamily="34" charset="-128"/>
              </a:rPr>
              <a:t>ia</a:t>
            </a:r>
          </a:p>
          <a:p>
            <a:pPr marL="7144" indent="0">
              <a:spcBef>
                <a:spcPts val="0"/>
              </a:spcBef>
              <a:buNone/>
              <a:tabLst>
                <a:tab pos="264319" algn="l"/>
              </a:tabLst>
            </a:pPr>
            <a:endParaRPr lang="en-US" sz="1200" dirty="0">
              <a:latin typeface="+mj-lt"/>
              <a:ea typeface="Arial Unicode MS" panose="020B0604020202020204" pitchFamily="34" charset="-128"/>
              <a:cs typeface="Arial Unicode MS" panose="020B0604020202020204" pitchFamily="34" charset="-128"/>
            </a:endParaRPr>
          </a:p>
          <a:p>
            <a:pPr marL="515541" lvl="1" indent="-170260">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re </a:t>
            </a:r>
            <a:r>
              <a:rPr lang="en-US" sz="1575" u="sng" dirty="0">
                <a:latin typeface="+mj-lt"/>
                <a:ea typeface="Arial Unicode MS" panose="020B0604020202020204" pitchFamily="34" charset="-128"/>
                <a:cs typeface="Arial Unicode MS" panose="020B0604020202020204" pitchFamily="34" charset="-128"/>
              </a:rPr>
              <a:t>v</a:t>
            </a:r>
            <a:r>
              <a:rPr lang="en-US" sz="1575" u="sng" spc="-3" dirty="0">
                <a:latin typeface="+mj-lt"/>
                <a:ea typeface="Arial Unicode MS" panose="020B0604020202020204" pitchFamily="34" charset="-128"/>
                <a:cs typeface="Arial Unicode MS" panose="020B0604020202020204" pitchFamily="34" charset="-128"/>
              </a:rPr>
              <a:t>e</a:t>
            </a:r>
            <a:r>
              <a:rPr lang="en-US" sz="1575" u="sng" dirty="0">
                <a:latin typeface="+mj-lt"/>
                <a:ea typeface="Arial Unicode MS" panose="020B0604020202020204" pitchFamily="34" charset="-128"/>
                <a:cs typeface="Arial Unicode MS" panose="020B0604020202020204" pitchFamily="34" charset="-128"/>
              </a:rPr>
              <a:t>r</a:t>
            </a:r>
            <a:r>
              <a:rPr lang="en-US" sz="1575" u="sng" spc="-3" dirty="0">
                <a:latin typeface="+mj-lt"/>
                <a:ea typeface="Arial Unicode MS" panose="020B0604020202020204" pitchFamily="34" charset="-128"/>
                <a:cs typeface="Arial Unicode MS" panose="020B0604020202020204" pitchFamily="34" charset="-128"/>
              </a:rPr>
              <a:t>i</a:t>
            </a:r>
            <a:r>
              <a:rPr lang="en-US" sz="1575" u="sng" dirty="0">
                <a:latin typeface="+mj-lt"/>
                <a:ea typeface="Arial Unicode MS" panose="020B0604020202020204" pitchFamily="34" charset="-128"/>
                <a:cs typeface="Arial Unicode MS" panose="020B0604020202020204" pitchFamily="34" charset="-128"/>
              </a:rPr>
              <a:t>f</a:t>
            </a:r>
            <a:r>
              <a:rPr lang="en-US" sz="1575" u="sng" spc="-3" dirty="0">
                <a:latin typeface="+mj-lt"/>
                <a:ea typeface="Arial Unicode MS" panose="020B0604020202020204" pitchFamily="34" charset="-128"/>
                <a:cs typeface="Arial Unicode MS" panose="020B0604020202020204" pitchFamily="34" charset="-128"/>
              </a:rPr>
              <a:t>iabl</a:t>
            </a:r>
            <a:r>
              <a:rPr lang="en-US" sz="1575" u="sng" dirty="0">
                <a:latin typeface="+mj-lt"/>
                <a:ea typeface="Arial Unicode MS" panose="020B0604020202020204" pitchFamily="34" charset="-128"/>
                <a:cs typeface="Arial Unicode MS" panose="020B0604020202020204" pitchFamily="34" charset="-128"/>
              </a:rPr>
              <a:t>e</a:t>
            </a:r>
            <a:r>
              <a:rPr lang="en-US" sz="1575" spc="14"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fr</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m</a:t>
            </a:r>
            <a:r>
              <a:rPr lang="en-US" sz="1575" spc="-8"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t</a:t>
            </a:r>
            <a:r>
              <a:rPr lang="en-US" sz="1575" spc="-3" dirty="0">
                <a:latin typeface="+mj-lt"/>
                <a:ea typeface="Arial Unicode MS" panose="020B0604020202020204" pitchFamily="34" charset="-128"/>
                <a:cs typeface="Arial Unicode MS" panose="020B0604020202020204" pitchFamily="34" charset="-128"/>
              </a:rPr>
              <a:t>h</a:t>
            </a:r>
            <a:r>
              <a:rPr lang="en-US" sz="1575" dirty="0">
                <a:latin typeface="+mj-lt"/>
                <a:ea typeface="Arial Unicode MS" panose="020B0604020202020204" pitchFamily="34" charset="-128"/>
                <a:cs typeface="Arial Unicode MS" panose="020B0604020202020204" pitchFamily="34" charset="-128"/>
              </a:rPr>
              <a:t>e s</a:t>
            </a:r>
            <a:r>
              <a:rPr lang="en-US" sz="1575" spc="-3" dirty="0">
                <a:latin typeface="+mj-lt"/>
                <a:ea typeface="Arial Unicode MS" panose="020B0604020202020204" pitchFamily="34" charset="-128"/>
                <a:cs typeface="Arial Unicode MS" panose="020B0604020202020204" pitchFamily="34" charset="-128"/>
              </a:rPr>
              <a:t>ub-recipient’</a:t>
            </a:r>
            <a:r>
              <a:rPr lang="en-US" sz="1575" dirty="0">
                <a:latin typeface="+mj-lt"/>
                <a:ea typeface="Arial Unicode MS" panose="020B0604020202020204" pitchFamily="34" charset="-128"/>
                <a:cs typeface="Arial Unicode MS" panose="020B0604020202020204" pitchFamily="34" charset="-128"/>
              </a:rPr>
              <a:t>s</a:t>
            </a:r>
            <a:r>
              <a:rPr lang="en-US" sz="1575" spc="14"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e</a:t>
            </a:r>
            <a:r>
              <a:rPr lang="en-US" sz="1575" dirty="0">
                <a:latin typeface="+mj-lt"/>
                <a:ea typeface="Arial Unicode MS" panose="020B0604020202020204" pitchFamily="34" charset="-128"/>
                <a:cs typeface="Arial Unicode MS" panose="020B0604020202020204" pitchFamily="34" charset="-128"/>
              </a:rPr>
              <a:t>c</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ds</a:t>
            </a:r>
            <a:endParaRPr lang="en-US" sz="1575" dirty="0">
              <a:latin typeface="+mj-lt"/>
              <a:ea typeface="Arial Unicode MS" panose="020B0604020202020204" pitchFamily="34" charset="-128"/>
              <a:cs typeface="Arial Unicode MS" panose="020B0604020202020204" pitchFamily="34" charset="-128"/>
            </a:endParaRPr>
          </a:p>
          <a:p>
            <a:pPr marL="515541" marR="372904" lvl="1" indent="-170260">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re </a:t>
            </a:r>
            <a:r>
              <a:rPr lang="en-US" sz="1575" u="sng" spc="-3" dirty="0">
                <a:latin typeface="+mj-lt"/>
                <a:ea typeface="Arial Unicode MS" panose="020B0604020202020204" pitchFamily="34" charset="-128"/>
                <a:cs typeface="Arial Unicode MS" panose="020B0604020202020204" pitchFamily="34" charset="-128"/>
              </a:rPr>
              <a:t>no</a:t>
            </a:r>
            <a:r>
              <a:rPr lang="en-US" sz="1575" u="sng" dirty="0">
                <a:latin typeface="+mj-lt"/>
                <a:ea typeface="Arial Unicode MS" panose="020B0604020202020204" pitchFamily="34" charset="-128"/>
                <a:cs typeface="Arial Unicode MS" panose="020B0604020202020204" pitchFamily="34" charset="-128"/>
              </a:rPr>
              <a:t>t</a:t>
            </a:r>
            <a:r>
              <a:rPr lang="en-US" sz="1575" u="sng" spc="-3" dirty="0">
                <a:latin typeface="+mj-lt"/>
                <a:ea typeface="Arial Unicode MS" panose="020B0604020202020204" pitchFamily="34" charset="-128"/>
                <a:cs typeface="Arial Unicode MS" panose="020B0604020202020204" pitchFamily="34" charset="-128"/>
              </a:rPr>
              <a:t> in</a:t>
            </a:r>
            <a:r>
              <a:rPr lang="en-US" sz="1575" u="sng" dirty="0">
                <a:latin typeface="+mj-lt"/>
                <a:ea typeface="Arial Unicode MS" panose="020B0604020202020204" pitchFamily="34" charset="-128"/>
                <a:cs typeface="Arial Unicode MS" panose="020B0604020202020204" pitchFamily="34" charset="-128"/>
              </a:rPr>
              <a:t>c</a:t>
            </a:r>
            <a:r>
              <a:rPr lang="en-US" sz="1575" u="sng" spc="-3" dirty="0">
                <a:latin typeface="+mj-lt"/>
                <a:ea typeface="Arial Unicode MS" panose="020B0604020202020204" pitchFamily="34" charset="-128"/>
                <a:cs typeface="Arial Unicode MS" panose="020B0604020202020204" pitchFamily="34" charset="-128"/>
              </a:rPr>
              <a:t>lude</a:t>
            </a:r>
            <a:r>
              <a:rPr lang="en-US" sz="1575" u="sng" dirty="0">
                <a:latin typeface="+mj-lt"/>
                <a:ea typeface="Arial Unicode MS" panose="020B0604020202020204" pitchFamily="34" charset="-128"/>
                <a:cs typeface="Arial Unicode MS" panose="020B0604020202020204" pitchFamily="34" charset="-128"/>
              </a:rPr>
              <a:t>d</a:t>
            </a:r>
            <a:r>
              <a:rPr lang="en-US" sz="1575" u="sng" spc="20"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s</a:t>
            </a:r>
            <a:r>
              <a:rPr lang="en-US" sz="1575" spc="3"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c</a:t>
            </a:r>
            <a:r>
              <a:rPr lang="en-US" sz="1575" spc="-3" dirty="0">
                <a:latin typeface="+mj-lt"/>
                <a:ea typeface="Arial Unicode MS" panose="020B0604020202020204" pitchFamily="34" charset="-128"/>
                <a:cs typeface="Arial Unicode MS" panose="020B0604020202020204" pitchFamily="34" charset="-128"/>
              </a:rPr>
              <a:t>on</a:t>
            </a:r>
            <a:r>
              <a:rPr lang="en-US" sz="1575" dirty="0">
                <a:latin typeface="+mj-lt"/>
                <a:ea typeface="Arial Unicode MS" panose="020B0604020202020204" pitchFamily="34" charset="-128"/>
                <a:cs typeface="Arial Unicode MS" panose="020B0604020202020204" pitchFamily="34" charset="-128"/>
              </a:rPr>
              <a:t>tr</a:t>
            </a:r>
            <a:r>
              <a:rPr lang="en-US" sz="1575" spc="-3" dirty="0">
                <a:latin typeface="+mj-lt"/>
                <a:ea typeface="Arial Unicode MS" panose="020B0604020202020204" pitchFamily="34" charset="-128"/>
                <a:cs typeface="Arial Unicode MS" panose="020B0604020202020204" pitchFamily="34" charset="-128"/>
              </a:rPr>
              <a:t>ibu</a:t>
            </a:r>
            <a:r>
              <a:rPr lang="en-US" sz="1575" dirty="0">
                <a:latin typeface="+mj-lt"/>
                <a:ea typeface="Arial Unicode MS" panose="020B0604020202020204" pitchFamily="34" charset="-128"/>
                <a:cs typeface="Arial Unicode MS" panose="020B0604020202020204" pitchFamily="34" charset="-128"/>
              </a:rPr>
              <a:t>t</a:t>
            </a:r>
            <a:r>
              <a:rPr lang="en-US" sz="1575" spc="-3" dirty="0">
                <a:latin typeface="+mj-lt"/>
                <a:ea typeface="Arial Unicode MS" panose="020B0604020202020204" pitchFamily="34" charset="-128"/>
                <a:cs typeface="Arial Unicode MS" panose="020B0604020202020204" pitchFamily="34" charset="-128"/>
              </a:rPr>
              <a:t>ion</a:t>
            </a:r>
            <a:r>
              <a:rPr lang="en-US" sz="1575" dirty="0">
                <a:latin typeface="+mj-lt"/>
                <a:ea typeface="Arial Unicode MS" panose="020B0604020202020204" pitchFamily="34" charset="-128"/>
                <a:cs typeface="Arial Unicode MS" panose="020B0604020202020204" pitchFamily="34" charset="-128"/>
              </a:rPr>
              <a:t>s</a:t>
            </a:r>
            <a:r>
              <a:rPr lang="en-US" sz="1575" spc="8"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f</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 an</a:t>
            </a:r>
            <a:r>
              <a:rPr lang="en-US" sz="1575" dirty="0">
                <a:latin typeface="+mj-lt"/>
                <a:ea typeface="Arial Unicode MS" panose="020B0604020202020204" pitchFamily="34" charset="-128"/>
                <a:cs typeface="Arial Unicode MS" panose="020B0604020202020204" pitchFamily="34" charset="-128"/>
              </a:rPr>
              <a:t>y </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t</a:t>
            </a:r>
            <a:r>
              <a:rPr lang="en-US" sz="1575" spc="-3" dirty="0">
                <a:latin typeface="+mj-lt"/>
                <a:ea typeface="Arial Unicode MS" panose="020B0604020202020204" pitchFamily="34" charset="-128"/>
                <a:cs typeface="Arial Unicode MS" panose="020B0604020202020204" pitchFamily="34" charset="-128"/>
              </a:rPr>
              <a:t>her fede</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l</a:t>
            </a:r>
            <a:r>
              <a:rPr lang="en-US" sz="1575" spc="6"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g</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an</a:t>
            </a:r>
            <a:r>
              <a:rPr lang="en-US" sz="1575" dirty="0">
                <a:latin typeface="+mj-lt"/>
                <a:ea typeface="Arial Unicode MS" panose="020B0604020202020204" pitchFamily="34" charset="-128"/>
                <a:cs typeface="Arial Unicode MS" panose="020B0604020202020204" pitchFamily="34" charset="-128"/>
              </a:rPr>
              <a:t>t</a:t>
            </a:r>
          </a:p>
          <a:p>
            <a:pPr marL="515541" marR="155020" lvl="1" indent="-170260">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re </a:t>
            </a:r>
            <a:r>
              <a:rPr lang="en-US" sz="1575" u="sng" spc="-3" dirty="0">
                <a:latin typeface="+mj-lt"/>
                <a:ea typeface="Arial Unicode MS" panose="020B0604020202020204" pitchFamily="34" charset="-128"/>
                <a:cs typeface="Arial Unicode MS" panose="020B0604020202020204" pitchFamily="34" charset="-128"/>
              </a:rPr>
              <a:t>ne</a:t>
            </a:r>
            <a:r>
              <a:rPr lang="en-US" sz="1575" u="sng" dirty="0">
                <a:latin typeface="+mj-lt"/>
                <a:ea typeface="Arial Unicode MS" panose="020B0604020202020204" pitchFamily="34" charset="-128"/>
                <a:cs typeface="Arial Unicode MS" panose="020B0604020202020204" pitchFamily="34" charset="-128"/>
              </a:rPr>
              <a:t>c</a:t>
            </a:r>
            <a:r>
              <a:rPr lang="en-US" sz="1575" u="sng" spc="-3" dirty="0">
                <a:latin typeface="+mj-lt"/>
                <a:ea typeface="Arial Unicode MS" panose="020B0604020202020204" pitchFamily="34" charset="-128"/>
                <a:cs typeface="Arial Unicode MS" panose="020B0604020202020204" pitchFamily="34" charset="-128"/>
              </a:rPr>
              <a:t>e</a:t>
            </a:r>
            <a:r>
              <a:rPr lang="en-US" sz="1575" u="sng" dirty="0">
                <a:latin typeface="+mj-lt"/>
                <a:ea typeface="Arial Unicode MS" panose="020B0604020202020204" pitchFamily="34" charset="-128"/>
                <a:cs typeface="Arial Unicode MS" panose="020B0604020202020204" pitchFamily="34" charset="-128"/>
              </a:rPr>
              <a:t>ss</a:t>
            </a:r>
            <a:r>
              <a:rPr lang="en-US" sz="1575" u="sng" spc="-3" dirty="0">
                <a:latin typeface="+mj-lt"/>
                <a:ea typeface="Arial Unicode MS" panose="020B0604020202020204" pitchFamily="34" charset="-128"/>
                <a:cs typeface="Arial Unicode MS" panose="020B0604020202020204" pitchFamily="34" charset="-128"/>
              </a:rPr>
              <a:t>a</a:t>
            </a:r>
            <a:r>
              <a:rPr lang="en-US" sz="1575" u="sng" dirty="0">
                <a:latin typeface="+mj-lt"/>
                <a:ea typeface="Arial Unicode MS" panose="020B0604020202020204" pitchFamily="34" charset="-128"/>
                <a:cs typeface="Arial Unicode MS" panose="020B0604020202020204" pitchFamily="34" charset="-128"/>
              </a:rPr>
              <a:t>ry</a:t>
            </a:r>
            <a:r>
              <a:rPr lang="en-US" sz="1575"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an</a:t>
            </a:r>
            <a:r>
              <a:rPr lang="en-US" sz="1575" dirty="0">
                <a:latin typeface="+mj-lt"/>
                <a:ea typeface="Arial Unicode MS" panose="020B0604020202020204" pitchFamily="34" charset="-128"/>
                <a:cs typeface="Arial Unicode MS" panose="020B0604020202020204" pitchFamily="34" charset="-128"/>
              </a:rPr>
              <a:t>d</a:t>
            </a:r>
            <a:r>
              <a:rPr lang="en-US" sz="1575" spc="6" dirty="0">
                <a:latin typeface="+mj-lt"/>
                <a:ea typeface="Arial Unicode MS" panose="020B0604020202020204" pitchFamily="34" charset="-128"/>
                <a:cs typeface="Arial Unicode MS" panose="020B0604020202020204" pitchFamily="34" charset="-128"/>
              </a:rPr>
              <a:t> </a:t>
            </a:r>
            <a:r>
              <a:rPr lang="en-US" sz="1575" u="sng" dirty="0">
                <a:latin typeface="+mj-lt"/>
                <a:ea typeface="Arial Unicode MS" panose="020B0604020202020204" pitchFamily="34" charset="-128"/>
                <a:cs typeface="Arial Unicode MS" panose="020B0604020202020204" pitchFamily="34" charset="-128"/>
              </a:rPr>
              <a:t>r</a:t>
            </a:r>
            <a:r>
              <a:rPr lang="en-US" sz="1575" u="sng" spc="-3" dirty="0">
                <a:latin typeface="+mj-lt"/>
                <a:ea typeface="Arial Unicode MS" panose="020B0604020202020204" pitchFamily="34" charset="-128"/>
                <a:cs typeface="Arial Unicode MS" panose="020B0604020202020204" pitchFamily="34" charset="-128"/>
              </a:rPr>
              <a:t>ea</a:t>
            </a:r>
            <a:r>
              <a:rPr lang="en-US" sz="1575" u="sng" dirty="0">
                <a:latin typeface="+mj-lt"/>
                <a:ea typeface="Arial Unicode MS" panose="020B0604020202020204" pitchFamily="34" charset="-128"/>
                <a:cs typeface="Arial Unicode MS" panose="020B0604020202020204" pitchFamily="34" charset="-128"/>
              </a:rPr>
              <a:t>s</a:t>
            </a:r>
            <a:r>
              <a:rPr lang="en-US" sz="1575" u="sng" spc="-3" dirty="0">
                <a:latin typeface="+mj-lt"/>
                <a:ea typeface="Arial Unicode MS" panose="020B0604020202020204" pitchFamily="34" charset="-128"/>
                <a:cs typeface="Arial Unicode MS" panose="020B0604020202020204" pitchFamily="34" charset="-128"/>
              </a:rPr>
              <a:t>onabl</a:t>
            </a:r>
            <a:r>
              <a:rPr lang="en-US" sz="1575" u="sng" dirty="0">
                <a:latin typeface="+mj-lt"/>
                <a:ea typeface="Arial Unicode MS" panose="020B0604020202020204" pitchFamily="34" charset="-128"/>
                <a:cs typeface="Arial Unicode MS" panose="020B0604020202020204" pitchFamily="34" charset="-128"/>
              </a:rPr>
              <a:t>e</a:t>
            </a:r>
            <a:r>
              <a:rPr lang="en-US" sz="1575" spc="20"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f</a:t>
            </a:r>
            <a:r>
              <a:rPr lang="en-US" sz="1575" spc="-3" dirty="0">
                <a:latin typeface="+mj-lt"/>
                <a:ea typeface="Arial Unicode MS" panose="020B0604020202020204" pitchFamily="34" charset="-128"/>
                <a:cs typeface="Arial Unicode MS" panose="020B0604020202020204" pitchFamily="34" charset="-128"/>
              </a:rPr>
              <a:t>or a</a:t>
            </a:r>
            <a:r>
              <a:rPr lang="en-US" sz="1575" dirty="0">
                <a:latin typeface="+mj-lt"/>
                <a:ea typeface="Arial Unicode MS" panose="020B0604020202020204" pitchFamily="34" charset="-128"/>
                <a:cs typeface="Arial Unicode MS" panose="020B0604020202020204" pitchFamily="34" charset="-128"/>
              </a:rPr>
              <a:t>cc</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m</a:t>
            </a:r>
            <a:r>
              <a:rPr lang="en-US" sz="1575" spc="-3" dirty="0">
                <a:latin typeface="+mj-lt"/>
                <a:ea typeface="Arial Unicode MS" panose="020B0604020202020204" pitchFamily="34" charset="-128"/>
                <a:cs typeface="Arial Unicode MS" panose="020B0604020202020204" pitchFamily="34" charset="-128"/>
              </a:rPr>
              <a:t>pli</a:t>
            </a:r>
            <a:r>
              <a:rPr lang="en-US" sz="1575" dirty="0">
                <a:latin typeface="+mj-lt"/>
                <a:ea typeface="Arial Unicode MS" panose="020B0604020202020204" pitchFamily="34" charset="-128"/>
                <a:cs typeface="Arial Unicode MS" panose="020B0604020202020204" pitchFamily="34" charset="-128"/>
              </a:rPr>
              <a:t>s</a:t>
            </a:r>
            <a:r>
              <a:rPr lang="en-US" sz="1575" spc="-3" dirty="0">
                <a:latin typeface="+mj-lt"/>
                <a:ea typeface="Arial Unicode MS" panose="020B0604020202020204" pitchFamily="34" charset="-128"/>
                <a:cs typeface="Arial Unicode MS" panose="020B0604020202020204" pitchFamily="34" charset="-128"/>
              </a:rPr>
              <a:t>h</a:t>
            </a:r>
            <a:r>
              <a:rPr lang="en-US" sz="1575" dirty="0">
                <a:latin typeface="+mj-lt"/>
                <a:ea typeface="Arial Unicode MS" panose="020B0604020202020204" pitchFamily="34" charset="-128"/>
                <a:cs typeface="Arial Unicode MS" panose="020B0604020202020204" pitchFamily="34" charset="-128"/>
              </a:rPr>
              <a:t>m</a:t>
            </a:r>
            <a:r>
              <a:rPr lang="en-US" sz="1575" spc="-3" dirty="0">
                <a:latin typeface="+mj-lt"/>
                <a:ea typeface="Arial Unicode MS" panose="020B0604020202020204" pitchFamily="34" charset="-128"/>
                <a:cs typeface="Arial Unicode MS" panose="020B0604020202020204" pitchFamily="34" charset="-128"/>
              </a:rPr>
              <a:t>en</a:t>
            </a:r>
            <a:r>
              <a:rPr lang="en-US" sz="1575" dirty="0">
                <a:latin typeface="+mj-lt"/>
                <a:ea typeface="Arial Unicode MS" panose="020B0604020202020204" pitchFamily="34" charset="-128"/>
                <a:cs typeface="Arial Unicode MS" panose="020B0604020202020204" pitchFamily="34" charset="-128"/>
              </a:rPr>
              <a:t>t</a:t>
            </a:r>
            <a:r>
              <a:rPr lang="en-US" sz="1575" spc="17"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f</a:t>
            </a:r>
            <a:r>
              <a:rPr lang="en-US" sz="1575" spc="-3" dirty="0">
                <a:latin typeface="+mj-lt"/>
                <a:ea typeface="Arial Unicode MS" panose="020B0604020202020204" pitchFamily="34" charset="-128"/>
                <a:cs typeface="Arial Unicode MS" panose="020B0604020202020204" pitchFamily="34" charset="-128"/>
              </a:rPr>
              <a:t> p</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o</a:t>
            </a:r>
            <a:r>
              <a:rPr lang="en-US" sz="1575" spc="3" dirty="0">
                <a:latin typeface="+mj-lt"/>
                <a:ea typeface="Arial Unicode MS" panose="020B0604020202020204" pitchFamily="34" charset="-128"/>
                <a:cs typeface="Arial Unicode MS" panose="020B0604020202020204" pitchFamily="34" charset="-128"/>
              </a:rPr>
              <a:t>j</a:t>
            </a:r>
            <a:r>
              <a:rPr lang="en-US" sz="1575" spc="-3" dirty="0">
                <a:latin typeface="+mj-lt"/>
                <a:ea typeface="Arial Unicode MS" panose="020B0604020202020204" pitchFamily="34" charset="-128"/>
                <a:cs typeface="Arial Unicode MS" panose="020B0604020202020204" pitchFamily="34" charset="-128"/>
              </a:rPr>
              <a:t>e</a:t>
            </a:r>
            <a:r>
              <a:rPr lang="en-US" sz="1575" dirty="0">
                <a:latin typeface="+mj-lt"/>
                <a:ea typeface="Arial Unicode MS" panose="020B0604020202020204" pitchFamily="34" charset="-128"/>
                <a:cs typeface="Arial Unicode MS" panose="020B0604020202020204" pitchFamily="34" charset="-128"/>
              </a:rPr>
              <a:t>ct</a:t>
            </a:r>
            <a:r>
              <a:rPr lang="en-US" sz="1575" spc="-3" dirty="0">
                <a:latin typeface="+mj-lt"/>
                <a:ea typeface="Arial Unicode MS" panose="020B0604020202020204" pitchFamily="34" charset="-128"/>
                <a:cs typeface="Arial Unicode MS" panose="020B0604020202020204" pitchFamily="34" charset="-128"/>
              </a:rPr>
              <a:t> o</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p</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og</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m</a:t>
            </a:r>
            <a:r>
              <a:rPr lang="en-US" sz="1575" spc="3"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ob</a:t>
            </a:r>
            <a:r>
              <a:rPr lang="en-US" sz="1575" spc="3" dirty="0">
                <a:latin typeface="+mj-lt"/>
                <a:ea typeface="Arial Unicode MS" panose="020B0604020202020204" pitchFamily="34" charset="-128"/>
                <a:cs typeface="Arial Unicode MS" panose="020B0604020202020204" pitchFamily="34" charset="-128"/>
              </a:rPr>
              <a:t>j</a:t>
            </a:r>
            <a:r>
              <a:rPr lang="en-US" sz="1575" spc="-3" dirty="0">
                <a:latin typeface="+mj-lt"/>
                <a:ea typeface="Arial Unicode MS" panose="020B0604020202020204" pitchFamily="34" charset="-128"/>
                <a:cs typeface="Arial Unicode MS" panose="020B0604020202020204" pitchFamily="34" charset="-128"/>
              </a:rPr>
              <a:t>e</a:t>
            </a:r>
            <a:r>
              <a:rPr lang="en-US" sz="1575" dirty="0">
                <a:latin typeface="+mj-lt"/>
                <a:ea typeface="Arial Unicode MS" panose="020B0604020202020204" pitchFamily="34" charset="-128"/>
                <a:cs typeface="Arial Unicode MS" panose="020B0604020202020204" pitchFamily="34" charset="-128"/>
              </a:rPr>
              <a:t>ct</a:t>
            </a:r>
            <a:r>
              <a:rPr lang="en-US" sz="1575" spc="-3" dirty="0">
                <a:latin typeface="+mj-lt"/>
                <a:ea typeface="Arial Unicode MS" panose="020B0604020202020204" pitchFamily="34" charset="-128"/>
                <a:cs typeface="Arial Unicode MS" panose="020B0604020202020204" pitchFamily="34" charset="-128"/>
              </a:rPr>
              <a:t>i</a:t>
            </a:r>
            <a:r>
              <a:rPr lang="en-US" sz="1575" dirty="0">
                <a:latin typeface="+mj-lt"/>
                <a:ea typeface="Arial Unicode MS" panose="020B0604020202020204" pitchFamily="34" charset="-128"/>
                <a:cs typeface="Arial Unicode MS" panose="020B0604020202020204" pitchFamily="34" charset="-128"/>
              </a:rPr>
              <a:t>v</a:t>
            </a:r>
            <a:r>
              <a:rPr lang="en-US" sz="1575" spc="-3" dirty="0">
                <a:latin typeface="+mj-lt"/>
                <a:ea typeface="Arial Unicode MS" panose="020B0604020202020204" pitchFamily="34" charset="-128"/>
                <a:cs typeface="Arial Unicode MS" panose="020B0604020202020204" pitchFamily="34" charset="-128"/>
              </a:rPr>
              <a:t>e</a:t>
            </a:r>
            <a:r>
              <a:rPr lang="en-US" sz="1575" dirty="0">
                <a:latin typeface="+mj-lt"/>
                <a:ea typeface="Arial Unicode MS" panose="020B0604020202020204" pitchFamily="34" charset="-128"/>
                <a:cs typeface="Arial Unicode MS" panose="020B0604020202020204" pitchFamily="34" charset="-128"/>
              </a:rPr>
              <a:t>s</a:t>
            </a:r>
          </a:p>
          <a:p>
            <a:pPr marL="515541" lvl="1" indent="-170260">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re </a:t>
            </a:r>
            <a:r>
              <a:rPr lang="en-US" sz="1575" u="sng" spc="-3" dirty="0">
                <a:latin typeface="+mj-lt"/>
                <a:ea typeface="Arial Unicode MS" panose="020B0604020202020204" pitchFamily="34" charset="-128"/>
                <a:cs typeface="Arial Unicode MS" panose="020B0604020202020204" pitchFamily="34" charset="-128"/>
              </a:rPr>
              <a:t>allowabl</a:t>
            </a:r>
            <a:r>
              <a:rPr lang="en-US" sz="1575" u="sng" dirty="0">
                <a:latin typeface="+mj-lt"/>
                <a:ea typeface="Arial Unicode MS" panose="020B0604020202020204" pitchFamily="34" charset="-128"/>
                <a:cs typeface="Arial Unicode MS" panose="020B0604020202020204" pitchFamily="34" charset="-128"/>
              </a:rPr>
              <a:t>e</a:t>
            </a:r>
            <a:r>
              <a:rPr lang="en-US" sz="1575" spc="28"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c</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sts</a:t>
            </a:r>
          </a:p>
          <a:p>
            <a:pPr marL="515541" lvl="1" indent="-170260">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re </a:t>
            </a:r>
            <a:r>
              <a:rPr lang="en-US" sz="1575" u="sng" spc="-3" dirty="0">
                <a:latin typeface="+mj-lt"/>
                <a:ea typeface="Arial Unicode MS" panose="020B0604020202020204" pitchFamily="34" charset="-128"/>
                <a:cs typeface="Arial Unicode MS" panose="020B0604020202020204" pitchFamily="34" charset="-128"/>
              </a:rPr>
              <a:t>no</a:t>
            </a:r>
            <a:r>
              <a:rPr lang="en-US" sz="1575" u="sng" dirty="0">
                <a:latin typeface="+mj-lt"/>
                <a:ea typeface="Arial Unicode MS" panose="020B0604020202020204" pitchFamily="34" charset="-128"/>
                <a:cs typeface="Arial Unicode MS" panose="020B0604020202020204" pitchFamily="34" charset="-128"/>
              </a:rPr>
              <a:t>t paid by</a:t>
            </a:r>
            <a:r>
              <a:rPr lang="en-US" sz="1575" u="sng" spc="-3" dirty="0">
                <a:latin typeface="+mj-lt"/>
                <a:ea typeface="Arial Unicode MS" panose="020B0604020202020204" pitchFamily="34" charset="-128"/>
                <a:cs typeface="Arial Unicode MS" panose="020B0604020202020204" pitchFamily="34" charset="-128"/>
              </a:rPr>
              <a:t> Fede</a:t>
            </a:r>
            <a:r>
              <a:rPr lang="en-US" sz="1575" u="sng" dirty="0">
                <a:latin typeface="+mj-lt"/>
                <a:ea typeface="Arial Unicode MS" panose="020B0604020202020204" pitchFamily="34" charset="-128"/>
                <a:cs typeface="Arial Unicode MS" panose="020B0604020202020204" pitchFamily="34" charset="-128"/>
              </a:rPr>
              <a:t>r</a:t>
            </a:r>
            <a:r>
              <a:rPr lang="en-US" sz="1575" u="sng" spc="-3" dirty="0">
                <a:latin typeface="+mj-lt"/>
                <a:ea typeface="Arial Unicode MS" panose="020B0604020202020204" pitchFamily="34" charset="-128"/>
                <a:cs typeface="Arial Unicode MS" panose="020B0604020202020204" pitchFamily="34" charset="-128"/>
              </a:rPr>
              <a:t>a</a:t>
            </a:r>
            <a:r>
              <a:rPr lang="en-US" sz="1575" u="sng" dirty="0">
                <a:latin typeface="+mj-lt"/>
                <a:ea typeface="Arial Unicode MS" panose="020B0604020202020204" pitchFamily="34" charset="-128"/>
                <a:cs typeface="Arial Unicode MS" panose="020B0604020202020204" pitchFamily="34" charset="-128"/>
              </a:rPr>
              <a:t>l</a:t>
            </a:r>
            <a:r>
              <a:rPr lang="en-US" sz="1575" u="sng" spc="6" dirty="0">
                <a:latin typeface="+mj-lt"/>
                <a:ea typeface="Arial Unicode MS" panose="020B0604020202020204" pitchFamily="34" charset="-128"/>
                <a:cs typeface="Arial Unicode MS" panose="020B0604020202020204" pitchFamily="34" charset="-128"/>
              </a:rPr>
              <a:t> </a:t>
            </a:r>
            <a:r>
              <a:rPr lang="en-US" sz="1575" u="sng" dirty="0">
                <a:latin typeface="+mj-lt"/>
                <a:ea typeface="Arial Unicode MS" panose="020B0604020202020204" pitchFamily="34" charset="-128"/>
                <a:cs typeface="Arial Unicode MS" panose="020B0604020202020204" pitchFamily="34" charset="-128"/>
              </a:rPr>
              <a:t>f</a:t>
            </a:r>
            <a:r>
              <a:rPr lang="en-US" sz="1575" u="sng" spc="-3" dirty="0">
                <a:latin typeface="+mj-lt"/>
                <a:ea typeface="Arial Unicode MS" panose="020B0604020202020204" pitchFamily="34" charset="-128"/>
                <a:cs typeface="Arial Unicode MS" panose="020B0604020202020204" pitchFamily="34" charset="-128"/>
              </a:rPr>
              <a:t>und</a:t>
            </a:r>
            <a:r>
              <a:rPr lang="en-US" sz="1575" u="sng" dirty="0">
                <a:latin typeface="+mj-lt"/>
                <a:ea typeface="Arial Unicode MS" panose="020B0604020202020204" pitchFamily="34" charset="-128"/>
                <a:cs typeface="Arial Unicode MS" panose="020B0604020202020204" pitchFamily="34" charset="-128"/>
              </a:rPr>
              <a:t>s </a:t>
            </a:r>
            <a:r>
              <a:rPr lang="en-US" sz="1575" dirty="0">
                <a:latin typeface="+mj-lt"/>
                <a:ea typeface="Arial Unicode MS" panose="020B0604020202020204" pitchFamily="34" charset="-128"/>
                <a:cs typeface="Arial Unicode MS" panose="020B0604020202020204" pitchFamily="34" charset="-128"/>
              </a:rPr>
              <a:t>fr</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m</a:t>
            </a:r>
            <a:r>
              <a:rPr lang="en-US" sz="1575" spc="-8"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ano</a:t>
            </a:r>
            <a:r>
              <a:rPr lang="en-US" sz="1575" dirty="0">
                <a:latin typeface="+mj-lt"/>
                <a:ea typeface="Arial Unicode MS" panose="020B0604020202020204" pitchFamily="34" charset="-128"/>
                <a:cs typeface="Arial Unicode MS" panose="020B0604020202020204" pitchFamily="34" charset="-128"/>
              </a:rPr>
              <a:t>t</a:t>
            </a:r>
            <a:r>
              <a:rPr lang="en-US" sz="1575" spc="-3" dirty="0">
                <a:latin typeface="+mj-lt"/>
                <a:ea typeface="Arial Unicode MS" panose="020B0604020202020204" pitchFamily="34" charset="-128"/>
                <a:cs typeface="Arial Unicode MS" panose="020B0604020202020204" pitchFamily="34" charset="-128"/>
              </a:rPr>
              <a:t>he</a:t>
            </a:r>
            <a:r>
              <a:rPr lang="en-US" sz="1575" dirty="0">
                <a:latin typeface="+mj-lt"/>
                <a:ea typeface="Arial Unicode MS" panose="020B0604020202020204" pitchFamily="34" charset="-128"/>
                <a:cs typeface="Arial Unicode MS" panose="020B0604020202020204" pitchFamily="34" charset="-128"/>
              </a:rPr>
              <a:t>r</a:t>
            </a:r>
            <a:r>
              <a:rPr lang="en-US" sz="1575" spc="11"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g</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an</a:t>
            </a:r>
            <a:r>
              <a:rPr lang="en-US" sz="1575" dirty="0">
                <a:latin typeface="+mj-lt"/>
                <a:ea typeface="Arial Unicode MS" panose="020B0604020202020204" pitchFamily="34" charset="-128"/>
                <a:cs typeface="Arial Unicode MS" panose="020B0604020202020204" pitchFamily="34" charset="-128"/>
              </a:rPr>
              <a:t>t</a:t>
            </a:r>
            <a:r>
              <a:rPr lang="en-US" sz="1575" spc="-3" dirty="0">
                <a:latin typeface="+mj-lt"/>
                <a:ea typeface="Arial Unicode MS" panose="020B0604020202020204" pitchFamily="34" charset="-128"/>
                <a:cs typeface="Arial Unicode MS" panose="020B0604020202020204" pitchFamily="34" charset="-128"/>
              </a:rPr>
              <a:t> o</a:t>
            </a:r>
            <a:r>
              <a:rPr lang="en-US" sz="1575"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awa</a:t>
            </a:r>
            <a:r>
              <a:rPr lang="en-US" sz="1575" spc="3" dirty="0">
                <a:latin typeface="+mj-lt"/>
                <a:ea typeface="Arial Unicode MS" panose="020B0604020202020204" pitchFamily="34" charset="-128"/>
                <a:cs typeface="Arial Unicode MS" panose="020B0604020202020204" pitchFamily="34" charset="-128"/>
              </a:rPr>
              <a:t>r</a:t>
            </a:r>
            <a:r>
              <a:rPr lang="en-US" sz="1575" spc="-3" dirty="0">
                <a:latin typeface="+mj-lt"/>
                <a:ea typeface="Arial Unicode MS" panose="020B0604020202020204" pitchFamily="34" charset="-128"/>
                <a:cs typeface="Arial Unicode MS" panose="020B0604020202020204" pitchFamily="34" charset="-128"/>
              </a:rPr>
              <a:t>d</a:t>
            </a:r>
            <a:endParaRPr lang="en-US" sz="1575" dirty="0">
              <a:latin typeface="+mj-lt"/>
              <a:ea typeface="Arial Unicode MS" panose="020B0604020202020204" pitchFamily="34" charset="-128"/>
              <a:cs typeface="Arial Unicode MS" panose="020B0604020202020204" pitchFamily="34" charset="-128"/>
            </a:endParaRPr>
          </a:p>
          <a:p>
            <a:pPr marL="515541" lvl="1" indent="-170260">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A</a:t>
            </a:r>
            <a:r>
              <a:rPr lang="en-US" sz="1575" dirty="0">
                <a:latin typeface="+mj-lt"/>
                <a:ea typeface="Arial Unicode MS" panose="020B0604020202020204" pitchFamily="34" charset="-128"/>
                <a:cs typeface="Arial Unicode MS" panose="020B0604020202020204" pitchFamily="34" charset="-128"/>
              </a:rPr>
              <a:t>re </a:t>
            </a:r>
            <a:r>
              <a:rPr lang="en-US" sz="1575" u="sng" spc="-3" dirty="0">
                <a:latin typeface="+mj-lt"/>
                <a:ea typeface="Arial Unicode MS" panose="020B0604020202020204" pitchFamily="34" charset="-128"/>
                <a:cs typeface="Arial Unicode MS" panose="020B0604020202020204" pitchFamily="34" charset="-128"/>
              </a:rPr>
              <a:t>app</a:t>
            </a:r>
            <a:r>
              <a:rPr lang="en-US" sz="1575" u="sng" dirty="0">
                <a:latin typeface="+mj-lt"/>
                <a:ea typeface="Arial Unicode MS" panose="020B0604020202020204" pitchFamily="34" charset="-128"/>
                <a:cs typeface="Arial Unicode MS" panose="020B0604020202020204" pitchFamily="34" charset="-128"/>
              </a:rPr>
              <a:t>r</a:t>
            </a:r>
            <a:r>
              <a:rPr lang="en-US" sz="1575" u="sng" spc="-3" dirty="0">
                <a:latin typeface="+mj-lt"/>
                <a:ea typeface="Arial Unicode MS" panose="020B0604020202020204" pitchFamily="34" charset="-128"/>
                <a:cs typeface="Arial Unicode MS" panose="020B0604020202020204" pitchFamily="34" charset="-128"/>
              </a:rPr>
              <a:t>o</a:t>
            </a:r>
            <a:r>
              <a:rPr lang="en-US" sz="1575" u="sng" dirty="0">
                <a:latin typeface="+mj-lt"/>
                <a:ea typeface="Arial Unicode MS" panose="020B0604020202020204" pitchFamily="34" charset="-128"/>
                <a:cs typeface="Arial Unicode MS" panose="020B0604020202020204" pitchFamily="34" charset="-128"/>
              </a:rPr>
              <a:t>v</a:t>
            </a:r>
            <a:r>
              <a:rPr lang="en-US" sz="1575" u="sng" spc="-3" dirty="0">
                <a:latin typeface="+mj-lt"/>
                <a:ea typeface="Arial Unicode MS" panose="020B0604020202020204" pitchFamily="34" charset="-128"/>
                <a:cs typeface="Arial Unicode MS" panose="020B0604020202020204" pitchFamily="34" charset="-128"/>
              </a:rPr>
              <a:t>e</a:t>
            </a:r>
            <a:r>
              <a:rPr lang="en-US" sz="1575" u="sng" dirty="0">
                <a:latin typeface="+mj-lt"/>
                <a:ea typeface="Arial Unicode MS" panose="020B0604020202020204" pitchFamily="34" charset="-128"/>
                <a:cs typeface="Arial Unicode MS" panose="020B0604020202020204" pitchFamily="34" charset="-128"/>
              </a:rPr>
              <a:t>d</a:t>
            </a:r>
            <a:r>
              <a:rPr lang="en-US" sz="1575" u="sng" spc="6" dirty="0">
                <a:latin typeface="+mj-lt"/>
                <a:ea typeface="Arial Unicode MS" panose="020B0604020202020204" pitchFamily="34" charset="-128"/>
                <a:cs typeface="Arial Unicode MS" panose="020B0604020202020204" pitchFamily="34" charset="-128"/>
              </a:rPr>
              <a:t> </a:t>
            </a:r>
            <a:r>
              <a:rPr lang="en-US" sz="1575" u="sng" spc="-3" dirty="0">
                <a:latin typeface="+mj-lt"/>
                <a:ea typeface="Arial Unicode MS" panose="020B0604020202020204" pitchFamily="34" charset="-128"/>
                <a:cs typeface="Arial Unicode MS" panose="020B0604020202020204" pitchFamily="34" charset="-128"/>
              </a:rPr>
              <a:t>i</a:t>
            </a:r>
            <a:r>
              <a:rPr lang="en-US" sz="1575" u="sng" dirty="0">
                <a:latin typeface="+mj-lt"/>
                <a:ea typeface="Arial Unicode MS" panose="020B0604020202020204" pitchFamily="34" charset="-128"/>
                <a:cs typeface="Arial Unicode MS" panose="020B0604020202020204" pitchFamily="34" charset="-128"/>
              </a:rPr>
              <a:t>n</a:t>
            </a:r>
            <a:r>
              <a:rPr lang="en-US" sz="1575" u="sng" spc="6" dirty="0">
                <a:latin typeface="+mj-lt"/>
                <a:ea typeface="Arial Unicode MS" panose="020B0604020202020204" pitchFamily="34" charset="-128"/>
                <a:cs typeface="Arial Unicode MS" panose="020B0604020202020204" pitchFamily="34" charset="-128"/>
              </a:rPr>
              <a:t> </a:t>
            </a:r>
            <a:r>
              <a:rPr lang="en-US" sz="1575" u="sng" dirty="0">
                <a:latin typeface="+mj-lt"/>
                <a:ea typeface="Arial Unicode MS" panose="020B0604020202020204" pitchFamily="34" charset="-128"/>
                <a:cs typeface="Arial Unicode MS" panose="020B0604020202020204" pitchFamily="34" charset="-128"/>
              </a:rPr>
              <a:t>t</a:t>
            </a:r>
            <a:r>
              <a:rPr lang="en-US" sz="1575" u="sng" spc="-3" dirty="0">
                <a:latin typeface="+mj-lt"/>
                <a:ea typeface="Arial Unicode MS" panose="020B0604020202020204" pitchFamily="34" charset="-128"/>
                <a:cs typeface="Arial Unicode MS" panose="020B0604020202020204" pitchFamily="34" charset="-128"/>
              </a:rPr>
              <a:t>h</a:t>
            </a:r>
            <a:r>
              <a:rPr lang="en-US" sz="1575" u="sng" dirty="0">
                <a:latin typeface="+mj-lt"/>
                <a:ea typeface="Arial Unicode MS" panose="020B0604020202020204" pitchFamily="34" charset="-128"/>
                <a:cs typeface="Arial Unicode MS" panose="020B0604020202020204" pitchFamily="34" charset="-128"/>
              </a:rPr>
              <a:t>e</a:t>
            </a:r>
            <a:r>
              <a:rPr lang="en-US" sz="1575" u="sng" spc="-6" dirty="0">
                <a:latin typeface="+mj-lt"/>
                <a:ea typeface="Arial Unicode MS" panose="020B0604020202020204" pitchFamily="34" charset="-128"/>
                <a:cs typeface="Arial Unicode MS" panose="020B0604020202020204" pitchFamily="34" charset="-128"/>
              </a:rPr>
              <a:t> </a:t>
            </a:r>
            <a:r>
              <a:rPr lang="en-US" sz="1575" u="sng" spc="-3" dirty="0">
                <a:latin typeface="+mj-lt"/>
                <a:ea typeface="Arial Unicode MS" panose="020B0604020202020204" pitchFamily="34" charset="-128"/>
                <a:cs typeface="Arial Unicode MS" panose="020B0604020202020204" pitchFamily="34" charset="-128"/>
              </a:rPr>
              <a:t>g</a:t>
            </a:r>
            <a:r>
              <a:rPr lang="en-US" sz="1575" u="sng" dirty="0">
                <a:latin typeface="+mj-lt"/>
                <a:ea typeface="Arial Unicode MS" panose="020B0604020202020204" pitchFamily="34" charset="-128"/>
                <a:cs typeface="Arial Unicode MS" panose="020B0604020202020204" pitchFamily="34" charset="-128"/>
              </a:rPr>
              <a:t>r</a:t>
            </a:r>
            <a:r>
              <a:rPr lang="en-US" sz="1575" u="sng" spc="-3" dirty="0">
                <a:latin typeface="+mj-lt"/>
                <a:ea typeface="Arial Unicode MS" panose="020B0604020202020204" pitchFamily="34" charset="-128"/>
                <a:cs typeface="Arial Unicode MS" panose="020B0604020202020204" pitchFamily="34" charset="-128"/>
              </a:rPr>
              <a:t>an</a:t>
            </a:r>
            <a:r>
              <a:rPr lang="en-US" sz="1575" u="sng" dirty="0">
                <a:latin typeface="+mj-lt"/>
                <a:ea typeface="Arial Unicode MS" panose="020B0604020202020204" pitchFamily="34" charset="-128"/>
                <a:cs typeface="Arial Unicode MS" panose="020B0604020202020204" pitchFamily="34" charset="-128"/>
              </a:rPr>
              <a:t>t</a:t>
            </a:r>
            <a:r>
              <a:rPr lang="en-US" sz="1575" u="sng" spc="3" dirty="0">
                <a:latin typeface="+mj-lt"/>
                <a:ea typeface="Arial Unicode MS" panose="020B0604020202020204" pitchFamily="34" charset="-128"/>
                <a:cs typeface="Arial Unicode MS" panose="020B0604020202020204" pitchFamily="34" charset="-128"/>
              </a:rPr>
              <a:t> </a:t>
            </a:r>
            <a:r>
              <a:rPr lang="en-US" sz="1575" u="sng" spc="-3" dirty="0">
                <a:latin typeface="+mj-lt"/>
                <a:ea typeface="Arial Unicode MS" panose="020B0604020202020204" pitchFamily="34" charset="-128"/>
                <a:cs typeface="Arial Unicode MS" panose="020B0604020202020204" pitchFamily="34" charset="-128"/>
              </a:rPr>
              <a:t>budge</a:t>
            </a:r>
            <a:r>
              <a:rPr lang="en-US" sz="1575" u="sng" spc="3" dirty="0">
                <a:latin typeface="+mj-lt"/>
                <a:ea typeface="Arial Unicode MS" panose="020B0604020202020204" pitchFamily="34" charset="-128"/>
                <a:cs typeface="Arial Unicode MS" panose="020B0604020202020204" pitchFamily="34" charset="-128"/>
              </a:rPr>
              <a:t>t</a:t>
            </a:r>
            <a:endParaRPr lang="en-US" sz="1575" dirty="0">
              <a:latin typeface="+mj-lt"/>
              <a:ea typeface="Arial Unicode MS" panose="020B0604020202020204" pitchFamily="34" charset="-128"/>
              <a:cs typeface="Arial Unicode MS" panose="020B0604020202020204" pitchFamily="34" charset="-128"/>
            </a:endParaRPr>
          </a:p>
          <a:p>
            <a:pPr marL="515541" lvl="1" indent="-170260">
              <a:lnSpc>
                <a:spcPts val="1606"/>
              </a:lnSpc>
              <a:spcBef>
                <a:spcPts val="450"/>
              </a:spcBef>
              <a:spcAft>
                <a:spcPts val="450"/>
              </a:spcAft>
              <a:buClr>
                <a:srgbClr val="FF0000"/>
              </a:buClr>
              <a:buFont typeface="Wingdings 3" panose="05040102010807070707" pitchFamily="18" charset="2"/>
              <a:buChar char="}"/>
              <a:tabLst>
                <a:tab pos="515541" algn="l"/>
              </a:tabLst>
            </a:pPr>
            <a:r>
              <a:rPr lang="en-US" sz="1575" spc="-3" dirty="0">
                <a:latin typeface="+mj-lt"/>
                <a:ea typeface="Arial Unicode MS" panose="020B0604020202020204" pitchFamily="34" charset="-128"/>
                <a:cs typeface="Arial Unicode MS" panose="020B0604020202020204" pitchFamily="34" charset="-128"/>
              </a:rPr>
              <a:t>Con</a:t>
            </a:r>
            <a:r>
              <a:rPr lang="en-US" sz="1575" spc="3" dirty="0">
                <a:latin typeface="+mj-lt"/>
                <a:ea typeface="Arial Unicode MS" panose="020B0604020202020204" pitchFamily="34" charset="-128"/>
                <a:cs typeface="Arial Unicode MS" panose="020B0604020202020204" pitchFamily="34" charset="-128"/>
              </a:rPr>
              <a:t>f</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rm</a:t>
            </a:r>
            <a:r>
              <a:rPr lang="en-US" sz="1575" spc="3"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to</a:t>
            </a:r>
            <a:r>
              <a:rPr lang="en-US" sz="1575" spc="-6"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t</a:t>
            </a:r>
            <a:r>
              <a:rPr lang="en-US" sz="1575" spc="-3" dirty="0">
                <a:latin typeface="+mj-lt"/>
                <a:ea typeface="Arial Unicode MS" panose="020B0604020202020204" pitchFamily="34" charset="-128"/>
                <a:cs typeface="Arial Unicode MS" panose="020B0604020202020204" pitchFamily="34" charset="-128"/>
              </a:rPr>
              <a:t>h</a:t>
            </a:r>
            <a:r>
              <a:rPr lang="en-US" sz="1575" dirty="0">
                <a:latin typeface="+mj-lt"/>
                <a:ea typeface="Arial Unicode MS" panose="020B0604020202020204" pitchFamily="34" charset="-128"/>
                <a:cs typeface="Arial Unicode MS" panose="020B0604020202020204" pitchFamily="34" charset="-128"/>
              </a:rPr>
              <a:t>e</a:t>
            </a:r>
            <a:r>
              <a:rPr lang="en-US" sz="1575" spc="-6" dirty="0">
                <a:latin typeface="+mj-lt"/>
                <a:ea typeface="Arial Unicode MS" panose="020B0604020202020204" pitchFamily="34" charset="-128"/>
                <a:cs typeface="Arial Unicode MS" panose="020B0604020202020204" pitchFamily="34" charset="-128"/>
              </a:rPr>
              <a:t> provisions</a:t>
            </a:r>
            <a:r>
              <a:rPr lang="en-US" sz="1575" spc="8" dirty="0">
                <a:latin typeface="+mj-lt"/>
                <a:ea typeface="Arial Unicode MS" panose="020B0604020202020204" pitchFamily="34" charset="-128"/>
                <a:cs typeface="Arial Unicode MS" panose="020B0604020202020204" pitchFamily="34" charset="-128"/>
              </a:rPr>
              <a:t> </a:t>
            </a:r>
            <a:r>
              <a:rPr lang="en-US" sz="1575" spc="-3" dirty="0">
                <a:latin typeface="+mj-lt"/>
                <a:ea typeface="Arial Unicode MS" panose="020B0604020202020204" pitchFamily="34" charset="-128"/>
                <a:cs typeface="Arial Unicode MS" panose="020B0604020202020204" pitchFamily="34" charset="-128"/>
              </a:rPr>
              <a:t>o</a:t>
            </a:r>
            <a:r>
              <a:rPr lang="en-US" sz="1575" dirty="0">
                <a:latin typeface="+mj-lt"/>
                <a:ea typeface="Arial Unicode MS" panose="020B0604020202020204" pitchFamily="34" charset="-128"/>
                <a:cs typeface="Arial Unicode MS" panose="020B0604020202020204" pitchFamily="34" charset="-128"/>
              </a:rPr>
              <a:t>f</a:t>
            </a:r>
            <a:r>
              <a:rPr lang="en-US" sz="1575" spc="-3" dirty="0">
                <a:latin typeface="+mj-lt"/>
                <a:ea typeface="Arial Unicode MS" panose="020B0604020202020204" pitchFamily="34" charset="-128"/>
                <a:cs typeface="Arial Unicode MS" panose="020B0604020202020204" pitchFamily="34" charset="-128"/>
              </a:rPr>
              <a:t> </a:t>
            </a:r>
            <a:r>
              <a:rPr lang="en-US" sz="1575" dirty="0">
                <a:latin typeface="+mj-lt"/>
                <a:ea typeface="Arial Unicode MS" panose="020B0604020202020204" pitchFamily="34" charset="-128"/>
                <a:cs typeface="Arial Unicode MS" panose="020B0604020202020204" pitchFamily="34" charset="-128"/>
              </a:rPr>
              <a:t>2 </a:t>
            </a:r>
            <a:r>
              <a:rPr lang="en-US" sz="1575" spc="-3" dirty="0">
                <a:latin typeface="+mj-lt"/>
                <a:ea typeface="Arial Unicode MS" panose="020B0604020202020204" pitchFamily="34" charset="-128"/>
                <a:cs typeface="Arial Unicode MS" panose="020B0604020202020204" pitchFamily="34" charset="-128"/>
              </a:rPr>
              <a:t>C</a:t>
            </a:r>
            <a:r>
              <a:rPr lang="en-US" sz="1575" dirty="0">
                <a:latin typeface="+mj-lt"/>
                <a:ea typeface="Arial Unicode MS" panose="020B0604020202020204" pitchFamily="34" charset="-128"/>
                <a:cs typeface="Arial Unicode MS" panose="020B0604020202020204" pitchFamily="34" charset="-128"/>
              </a:rPr>
              <a:t>.</a:t>
            </a:r>
            <a:r>
              <a:rPr lang="en-US" sz="1575" spc="-3" dirty="0">
                <a:latin typeface="+mj-lt"/>
                <a:ea typeface="Arial Unicode MS" panose="020B0604020202020204" pitchFamily="34" charset="-128"/>
                <a:cs typeface="Arial Unicode MS" panose="020B0604020202020204" pitchFamily="34" charset="-128"/>
              </a:rPr>
              <a:t>F</a:t>
            </a:r>
            <a:r>
              <a:rPr lang="en-US" sz="1575" dirty="0">
                <a:latin typeface="+mj-lt"/>
                <a:ea typeface="Arial Unicode MS" panose="020B0604020202020204" pitchFamily="34" charset="-128"/>
                <a:cs typeface="Arial Unicode MS" panose="020B0604020202020204" pitchFamily="34" charset="-128"/>
              </a:rPr>
              <a:t>.</a:t>
            </a:r>
            <a:r>
              <a:rPr lang="en-US" sz="1575" spc="-3" dirty="0">
                <a:latin typeface="+mj-lt"/>
                <a:ea typeface="Arial Unicode MS" panose="020B0604020202020204" pitchFamily="34" charset="-128"/>
                <a:cs typeface="Arial Unicode MS" panose="020B0604020202020204" pitchFamily="34" charset="-128"/>
              </a:rPr>
              <a:t>R</a:t>
            </a:r>
            <a:r>
              <a:rPr lang="en-US" sz="1575" dirty="0">
                <a:latin typeface="+mj-lt"/>
                <a:ea typeface="Arial Unicode MS" panose="020B0604020202020204" pitchFamily="34" charset="-128"/>
                <a:cs typeface="Arial Unicode MS" panose="020B0604020202020204" pitchFamily="34" charset="-128"/>
              </a:rPr>
              <a:t>.</a:t>
            </a:r>
            <a:r>
              <a:rPr lang="en-US" sz="1575" spc="-8" dirty="0">
                <a:latin typeface="+mj-lt"/>
                <a:ea typeface="Arial Unicode MS" panose="020B0604020202020204" pitchFamily="34" charset="-128"/>
                <a:cs typeface="Arial Unicode MS" panose="020B0604020202020204" pitchFamily="34" charset="-128"/>
              </a:rPr>
              <a:t> </a:t>
            </a:r>
            <a:r>
              <a:rPr lang="en-US" sz="1800" spc="-2" dirty="0">
                <a:ea typeface="Arial Unicode MS" panose="020B0604020202020204" pitchFamily="34" charset="-128"/>
                <a:cs typeface="Arial Unicode MS" panose="020B0604020202020204" pitchFamily="34" charset="-128"/>
              </a:rPr>
              <a:t>200, Subpart D, 200.306 (b)</a:t>
            </a:r>
            <a:endParaRPr lang="en-US" dirty="0"/>
          </a:p>
        </p:txBody>
      </p:sp>
      <p:sp>
        <p:nvSpPr>
          <p:cNvPr id="3" name="Title 2">
            <a:extLst>
              <a:ext uri="{FF2B5EF4-FFF2-40B4-BE49-F238E27FC236}">
                <a16:creationId xmlns:a16="http://schemas.microsoft.com/office/drawing/2014/main" id="{25E149A2-3494-4EC6-B42E-C5C114B9C445}"/>
              </a:ext>
            </a:extLst>
          </p:cNvPr>
          <p:cNvSpPr>
            <a:spLocks noGrp="1"/>
          </p:cNvSpPr>
          <p:nvPr>
            <p:ph type="title"/>
          </p:nvPr>
        </p:nvSpPr>
        <p:spPr>
          <a:xfrm>
            <a:off x="2209633" y="1046131"/>
            <a:ext cx="4724738" cy="782670"/>
          </a:xfrm>
        </p:spPr>
        <p:txBody>
          <a:bodyPr anchor="ctr">
            <a:normAutofit fontScale="90000"/>
          </a:bodyPr>
          <a:lstStyle/>
          <a:p>
            <a:r>
              <a:rPr lang="en-US" b="1" dirty="0"/>
              <a:t>2 C.F.R. Subpart D, 200.306</a:t>
            </a:r>
          </a:p>
        </p:txBody>
      </p:sp>
      <p:sp>
        <p:nvSpPr>
          <p:cNvPr id="6" name="TextBox 5">
            <a:extLst>
              <a:ext uri="{FF2B5EF4-FFF2-40B4-BE49-F238E27FC236}">
                <a16:creationId xmlns:a16="http://schemas.microsoft.com/office/drawing/2014/main" id="{C53FF2D9-FEC6-4A05-9ABB-09E335893B36}"/>
              </a:ext>
            </a:extLst>
          </p:cNvPr>
          <p:cNvSpPr txBox="1"/>
          <p:nvPr/>
        </p:nvSpPr>
        <p:spPr>
          <a:xfrm>
            <a:off x="8610600"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66</a:t>
            </a:fld>
            <a:endParaRPr lang="en-US" dirty="0"/>
          </a:p>
        </p:txBody>
      </p:sp>
    </p:spTree>
    <p:extLst>
      <p:ext uri="{BB962C8B-B14F-4D97-AF65-F5344CB8AC3E}">
        <p14:creationId xmlns:p14="http://schemas.microsoft.com/office/powerpoint/2010/main" val="1253386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5F57-EF03-4EFC-9E4F-96C8172E9614}"/>
              </a:ext>
            </a:extLst>
          </p:cNvPr>
          <p:cNvSpPr>
            <a:spLocks noGrp="1"/>
          </p:cNvSpPr>
          <p:nvPr>
            <p:ph type="body" sz="quarter" idx="13"/>
          </p:nvPr>
        </p:nvSpPr>
        <p:spPr>
          <a:xfrm>
            <a:off x="797735" y="2040302"/>
            <a:ext cx="7548530" cy="3216165"/>
          </a:xfrm>
        </p:spPr>
        <p:txBody>
          <a:bodyPr anchor="t">
            <a:normAutofit fontScale="92500"/>
          </a:bodyPr>
          <a:lstStyle/>
          <a:p>
            <a:pPr marL="342900" indent="-342900">
              <a:lnSpc>
                <a:spcPct val="87000"/>
              </a:lnSpc>
              <a:spcAft>
                <a:spcPts val="900"/>
              </a:spcAft>
            </a:pPr>
            <a:r>
              <a:rPr lang="en-US" sz="1800" spc="-3" dirty="0">
                <a:latin typeface="+mj-lt"/>
                <a:ea typeface="Arial Unicode MS" panose="020B0604020202020204" pitchFamily="34" charset="-128"/>
                <a:cs typeface="Arial Unicode MS" panose="020B0604020202020204" pitchFamily="34" charset="-128"/>
              </a:rPr>
              <a:t>Item</a:t>
            </a:r>
            <a:r>
              <a:rPr lang="en-US" sz="1800" dirty="0">
                <a:latin typeface="+mj-lt"/>
                <a:ea typeface="Arial Unicode MS" panose="020B0604020202020204" pitchFamily="34" charset="-128"/>
                <a:cs typeface="Arial Unicode MS" panose="020B0604020202020204" pitchFamily="34" charset="-128"/>
              </a:rPr>
              <a:t>s / costs</a:t>
            </a:r>
            <a:r>
              <a:rPr lang="en-US" sz="1800" spc="17"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ut</a:t>
            </a:r>
            <a:r>
              <a:rPr lang="en-US" sz="1800" dirty="0">
                <a:latin typeface="+mj-lt"/>
                <a:ea typeface="Arial Unicode MS" panose="020B0604020202020204" pitchFamily="34" charset="-128"/>
                <a:cs typeface="Arial Unicode MS" panose="020B0604020202020204" pitchFamily="34" charset="-128"/>
              </a:rPr>
              <a:t>iliz</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d</a:t>
            </a:r>
            <a:r>
              <a:rPr lang="en-US" sz="1800" spc="8"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fo</a:t>
            </a:r>
            <a:r>
              <a:rPr lang="en-US" sz="1800" dirty="0">
                <a:latin typeface="+mj-lt"/>
                <a:ea typeface="Arial Unicode MS" panose="020B0604020202020204" pitchFamily="34" charset="-128"/>
                <a:cs typeface="Arial Unicode MS" panose="020B0604020202020204" pitchFamily="34" charset="-128"/>
              </a:rPr>
              <a:t>r</a:t>
            </a:r>
            <a:r>
              <a:rPr lang="en-US" sz="1800" spc="8"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mat</a:t>
            </a:r>
            <a:r>
              <a:rPr lang="en-US" sz="1800" dirty="0">
                <a:latin typeface="+mj-lt"/>
                <a:ea typeface="Arial Unicode MS" panose="020B0604020202020204" pitchFamily="34" charset="-128"/>
                <a:cs typeface="Arial Unicode MS" panose="020B0604020202020204" pitchFamily="34" charset="-128"/>
              </a:rPr>
              <a:t>ch</a:t>
            </a:r>
            <a:r>
              <a:rPr lang="en-US" sz="1800" spc="14"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ar</a:t>
            </a:r>
            <a:r>
              <a:rPr lang="en-US" sz="1800" dirty="0">
                <a:latin typeface="+mj-lt"/>
                <a:ea typeface="Arial Unicode MS" panose="020B0604020202020204" pitchFamily="34" charset="-128"/>
                <a:cs typeface="Arial Unicode MS" panose="020B0604020202020204" pitchFamily="34" charset="-128"/>
              </a:rPr>
              <a:t>e s</a:t>
            </a:r>
            <a:r>
              <a:rPr lang="en-US" sz="1800" spc="-3" dirty="0">
                <a:latin typeface="+mj-lt"/>
                <a:ea typeface="Arial Unicode MS" panose="020B0604020202020204" pitchFamily="34" charset="-128"/>
                <a:cs typeface="Arial Unicode MS" panose="020B0604020202020204" pitchFamily="34" charset="-128"/>
              </a:rPr>
              <a:t>ub</a:t>
            </a:r>
            <a:r>
              <a:rPr lang="en-US" sz="1800" dirty="0">
                <a:latin typeface="+mj-lt"/>
                <a:ea typeface="Arial Unicode MS" panose="020B0604020202020204" pitchFamily="34" charset="-128"/>
                <a:cs typeface="Arial Unicode MS" panose="020B0604020202020204" pitchFamily="34" charset="-128"/>
              </a:rPr>
              <a:t>j</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ct</a:t>
            </a:r>
            <a:r>
              <a:rPr lang="en-US" sz="1800" spc="17"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t</a:t>
            </a:r>
            <a:r>
              <a:rPr lang="en-US" sz="1800" dirty="0">
                <a:latin typeface="+mj-lt"/>
                <a:ea typeface="Arial Unicode MS" panose="020B0604020202020204" pitchFamily="34" charset="-128"/>
                <a:cs typeface="Arial Unicode MS" panose="020B0604020202020204" pitchFamily="34" charset="-128"/>
              </a:rPr>
              <a:t>o</a:t>
            </a:r>
            <a:r>
              <a:rPr lang="en-US" sz="1800" spc="8"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th</a:t>
            </a:r>
            <a:r>
              <a:rPr lang="en-US" sz="1800" dirty="0">
                <a:latin typeface="+mj-lt"/>
                <a:ea typeface="Arial Unicode MS" panose="020B0604020202020204" pitchFamily="34" charset="-128"/>
                <a:cs typeface="Arial Unicode MS" panose="020B0604020202020204" pitchFamily="34" charset="-128"/>
              </a:rPr>
              <a:t>e</a:t>
            </a:r>
            <a:r>
              <a:rPr lang="en-US" sz="1800" spc="17" dirty="0">
                <a:latin typeface="+mj-lt"/>
                <a:ea typeface="Arial Unicode MS" panose="020B0604020202020204" pitchFamily="34" charset="-128"/>
                <a:cs typeface="Arial Unicode MS" panose="020B0604020202020204" pitchFamily="34" charset="-128"/>
              </a:rPr>
              <a:t> </a:t>
            </a:r>
            <a:r>
              <a:rPr lang="en-US" sz="1800" dirty="0">
                <a:latin typeface="+mj-lt"/>
                <a:ea typeface="Arial Unicode MS" panose="020B0604020202020204" pitchFamily="34" charset="-128"/>
                <a:cs typeface="Arial Unicode MS" panose="020B0604020202020204" pitchFamily="34" charset="-128"/>
              </a:rPr>
              <a:t>s</a:t>
            </a:r>
            <a:r>
              <a:rPr lang="en-US" sz="1800" spc="-3" dirty="0">
                <a:latin typeface="+mj-lt"/>
                <a:ea typeface="Arial Unicode MS" panose="020B0604020202020204" pitchFamily="34" charset="-128"/>
                <a:cs typeface="Arial Unicode MS" panose="020B0604020202020204" pitchFamily="34" charset="-128"/>
              </a:rPr>
              <a:t>ame </a:t>
            </a:r>
            <a:r>
              <a:rPr lang="en-US" sz="1800" dirty="0">
                <a:latin typeface="+mj-lt"/>
                <a:ea typeface="Arial Unicode MS" panose="020B0604020202020204" pitchFamily="34" charset="-128"/>
                <a:cs typeface="Arial Unicode MS" panose="020B0604020202020204" pitchFamily="34" charset="-128"/>
              </a:rPr>
              <a:t>s</a:t>
            </a:r>
            <a:r>
              <a:rPr lang="en-US" sz="1800" spc="-3" dirty="0">
                <a:latin typeface="+mj-lt"/>
                <a:ea typeface="Arial Unicode MS" panose="020B0604020202020204" pitchFamily="34" charset="-128"/>
                <a:cs typeface="Arial Unicode MS" panose="020B0604020202020204" pitchFamily="34" charset="-128"/>
              </a:rPr>
              <a:t>upport</a:t>
            </a:r>
            <a:r>
              <a:rPr lang="en-US" sz="1800" dirty="0">
                <a:latin typeface="+mj-lt"/>
                <a:ea typeface="Arial Unicode MS" panose="020B0604020202020204" pitchFamily="34" charset="-128"/>
                <a:cs typeface="Arial Unicode MS" panose="020B0604020202020204" pitchFamily="34" charset="-128"/>
              </a:rPr>
              <a:t>i</a:t>
            </a:r>
            <a:r>
              <a:rPr lang="en-US" sz="1800" spc="3" dirty="0">
                <a:latin typeface="+mj-lt"/>
                <a:ea typeface="Arial Unicode MS" panose="020B0604020202020204" pitchFamily="34" charset="-128"/>
                <a:cs typeface="Arial Unicode MS" panose="020B0604020202020204" pitchFamily="34" charset="-128"/>
              </a:rPr>
              <a:t>n</a:t>
            </a:r>
            <a:r>
              <a:rPr lang="en-US" sz="1800" dirty="0">
                <a:latin typeface="+mj-lt"/>
                <a:ea typeface="Arial Unicode MS" panose="020B0604020202020204" pitchFamily="34" charset="-128"/>
                <a:cs typeface="Arial Unicode MS" panose="020B0604020202020204" pitchFamily="34" charset="-128"/>
              </a:rPr>
              <a:t>g</a:t>
            </a:r>
            <a:r>
              <a:rPr lang="en-US" sz="1800" spc="28"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do</a:t>
            </a:r>
            <a:r>
              <a:rPr lang="en-US" sz="1800" dirty="0">
                <a:latin typeface="+mj-lt"/>
                <a:ea typeface="Arial Unicode MS" panose="020B0604020202020204" pitchFamily="34" charset="-128"/>
                <a:cs typeface="Arial Unicode MS" panose="020B0604020202020204" pitchFamily="34" charset="-128"/>
              </a:rPr>
              <a:t>c</a:t>
            </a:r>
            <a:r>
              <a:rPr lang="en-US" sz="1800" spc="-3" dirty="0">
                <a:latin typeface="+mj-lt"/>
                <a:ea typeface="Arial Unicode MS" panose="020B0604020202020204" pitchFamily="34" charset="-128"/>
                <a:cs typeface="Arial Unicode MS" panose="020B0604020202020204" pitchFamily="34" charset="-128"/>
              </a:rPr>
              <a:t>ume</a:t>
            </a:r>
            <a:r>
              <a:rPr lang="en-US" sz="1800" spc="3" dirty="0">
                <a:latin typeface="+mj-lt"/>
                <a:ea typeface="Arial Unicode MS" panose="020B0604020202020204" pitchFamily="34" charset="-128"/>
                <a:cs typeface="Arial Unicode MS" panose="020B0604020202020204" pitchFamily="34" charset="-128"/>
              </a:rPr>
              <a:t>nt</a:t>
            </a:r>
            <a:r>
              <a:rPr lang="en-US" sz="1800" spc="-3" dirty="0">
                <a:latin typeface="+mj-lt"/>
                <a:ea typeface="Arial Unicode MS" panose="020B0604020202020204" pitchFamily="34" charset="-128"/>
                <a:cs typeface="Arial Unicode MS" panose="020B0604020202020204" pitchFamily="34" charset="-128"/>
              </a:rPr>
              <a:t>at</a:t>
            </a:r>
            <a:r>
              <a:rPr lang="en-US" sz="1800" spc="6" dirty="0">
                <a:latin typeface="+mj-lt"/>
                <a:ea typeface="Arial Unicode MS" panose="020B0604020202020204" pitchFamily="34" charset="-128"/>
                <a:cs typeface="Arial Unicode MS" panose="020B0604020202020204" pitchFamily="34" charset="-128"/>
              </a:rPr>
              <a:t>i</a:t>
            </a:r>
            <a:r>
              <a:rPr lang="en-US" sz="1800" spc="-3" dirty="0">
                <a:latin typeface="+mj-lt"/>
                <a:ea typeface="Arial Unicode MS" panose="020B0604020202020204" pitchFamily="34" charset="-128"/>
                <a:cs typeface="Arial Unicode MS" panose="020B0604020202020204" pitchFamily="34" charset="-128"/>
              </a:rPr>
              <a:t>on ru</a:t>
            </a:r>
            <a:r>
              <a:rPr lang="en-US" sz="1800" dirty="0">
                <a:latin typeface="+mj-lt"/>
                <a:ea typeface="Arial Unicode MS" panose="020B0604020202020204" pitchFamily="34" charset="-128"/>
                <a:cs typeface="Arial Unicode MS" panose="020B0604020202020204" pitchFamily="34" charset="-128"/>
              </a:rPr>
              <a:t>l</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s</a:t>
            </a:r>
            <a:r>
              <a:rPr lang="en-US" sz="1800" spc="11"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pre</a:t>
            </a:r>
            <a:r>
              <a:rPr lang="en-US" sz="1800" dirty="0">
                <a:latin typeface="+mj-lt"/>
                <a:ea typeface="Arial Unicode MS" panose="020B0604020202020204" pitchFamily="34" charset="-128"/>
                <a:cs typeface="Arial Unicode MS" panose="020B0604020202020204" pitchFamily="34" charset="-128"/>
              </a:rPr>
              <a:t>vi</a:t>
            </a:r>
            <a:r>
              <a:rPr lang="en-US" sz="1800" spc="-3" dirty="0">
                <a:latin typeface="+mj-lt"/>
                <a:ea typeface="Arial Unicode MS" panose="020B0604020202020204" pitchFamily="34" charset="-128"/>
                <a:cs typeface="Arial Unicode MS" panose="020B0604020202020204" pitchFamily="34" charset="-128"/>
              </a:rPr>
              <a:t>ou</a:t>
            </a:r>
            <a:r>
              <a:rPr lang="en-US" sz="1800" dirty="0">
                <a:latin typeface="+mj-lt"/>
                <a:ea typeface="Arial Unicode MS" panose="020B0604020202020204" pitchFamily="34" charset="-128"/>
                <a:cs typeface="Arial Unicode MS" panose="020B0604020202020204" pitchFamily="34" charset="-128"/>
              </a:rPr>
              <a:t>sly</a:t>
            </a:r>
            <a:r>
              <a:rPr lang="en-US" sz="1800" spc="26"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re</a:t>
            </a:r>
            <a:r>
              <a:rPr lang="en-US" sz="1800" dirty="0">
                <a:latin typeface="+mj-lt"/>
                <a:ea typeface="Arial Unicode MS" panose="020B0604020202020204" pitchFamily="34" charset="-128"/>
                <a:cs typeface="Arial Unicode MS" panose="020B0604020202020204" pitchFamily="34" charset="-128"/>
              </a:rPr>
              <a:t>vi</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w</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d</a:t>
            </a:r>
            <a:r>
              <a:rPr lang="en-US" sz="1800" spc="14"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fo</a:t>
            </a:r>
            <a:r>
              <a:rPr lang="en-US" sz="1800" dirty="0">
                <a:latin typeface="+mj-lt"/>
                <a:ea typeface="Arial Unicode MS" panose="020B0604020202020204" pitchFamily="34" charset="-128"/>
                <a:cs typeface="Arial Unicode MS" panose="020B0604020202020204" pitchFamily="34" charset="-128"/>
              </a:rPr>
              <a:t>r </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x</a:t>
            </a:r>
            <a:r>
              <a:rPr lang="en-US" sz="1800" spc="-3" dirty="0">
                <a:latin typeface="+mj-lt"/>
                <a:ea typeface="Arial Unicode MS" panose="020B0604020202020204" pitchFamily="34" charset="-128"/>
                <a:cs typeface="Arial Unicode MS" panose="020B0604020202020204" pitchFamily="34" charset="-128"/>
              </a:rPr>
              <a:t>pend</a:t>
            </a:r>
            <a:r>
              <a:rPr lang="en-US" sz="1800" dirty="0">
                <a:latin typeface="+mj-lt"/>
                <a:ea typeface="Arial Unicode MS" panose="020B0604020202020204" pitchFamily="34" charset="-128"/>
                <a:cs typeface="Arial Unicode MS" panose="020B0604020202020204" pitchFamily="34" charset="-128"/>
              </a:rPr>
              <a:t>i</a:t>
            </a:r>
            <a:r>
              <a:rPr lang="en-US" sz="1800" spc="6" dirty="0">
                <a:latin typeface="+mj-lt"/>
                <a:ea typeface="Arial Unicode MS" panose="020B0604020202020204" pitchFamily="34" charset="-128"/>
                <a:cs typeface="Arial Unicode MS" panose="020B0604020202020204" pitchFamily="34" charset="-128"/>
              </a:rPr>
              <a:t>t</a:t>
            </a:r>
            <a:r>
              <a:rPr lang="en-US" sz="1800" spc="-3" dirty="0">
                <a:latin typeface="+mj-lt"/>
                <a:ea typeface="Arial Unicode MS" panose="020B0604020202020204" pitchFamily="34" charset="-128"/>
                <a:cs typeface="Arial Unicode MS" panose="020B0604020202020204" pitchFamily="34" charset="-128"/>
              </a:rPr>
              <a:t>u</a:t>
            </a:r>
            <a:r>
              <a:rPr lang="en-US" sz="1800" spc="3" dirty="0">
                <a:latin typeface="+mj-lt"/>
                <a:ea typeface="Arial Unicode MS" panose="020B0604020202020204" pitchFamily="34" charset="-128"/>
                <a:cs typeface="Arial Unicode MS" panose="020B0604020202020204" pitchFamily="34" charset="-128"/>
              </a:rPr>
              <a:t>r</a:t>
            </a:r>
            <a:r>
              <a:rPr lang="en-US" sz="1800" spc="-3" dirty="0">
                <a:latin typeface="+mj-lt"/>
                <a:ea typeface="Arial Unicode MS" panose="020B0604020202020204" pitchFamily="34" charset="-128"/>
                <a:cs typeface="Arial Unicode MS" panose="020B0604020202020204" pitchFamily="34" charset="-128"/>
              </a:rPr>
              <a:t>e</a:t>
            </a:r>
            <a:r>
              <a:rPr lang="en-US" sz="1800" dirty="0">
                <a:latin typeface="+mj-lt"/>
                <a:ea typeface="Arial Unicode MS" panose="020B0604020202020204" pitchFamily="34" charset="-128"/>
                <a:cs typeface="Arial Unicode MS" panose="020B0604020202020204" pitchFamily="34" charset="-128"/>
              </a:rPr>
              <a:t>s</a:t>
            </a:r>
            <a:r>
              <a:rPr lang="en-US" sz="1800" spc="31"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mad</a:t>
            </a:r>
            <a:r>
              <a:rPr lang="en-US" sz="1800" dirty="0">
                <a:latin typeface="+mj-lt"/>
                <a:ea typeface="Arial Unicode MS" panose="020B0604020202020204" pitchFamily="34" charset="-128"/>
                <a:cs typeface="Arial Unicode MS" panose="020B0604020202020204" pitchFamily="34" charset="-128"/>
              </a:rPr>
              <a:t>e</a:t>
            </a:r>
            <a:r>
              <a:rPr lang="en-US" sz="1800" spc="23" dirty="0">
                <a:latin typeface="+mj-lt"/>
                <a:ea typeface="Arial Unicode MS" panose="020B0604020202020204" pitchFamily="34" charset="-128"/>
                <a:cs typeface="Arial Unicode MS" panose="020B0604020202020204" pitchFamily="34" charset="-128"/>
              </a:rPr>
              <a:t> </a:t>
            </a:r>
            <a:r>
              <a:rPr lang="en-US" sz="1800" dirty="0">
                <a:latin typeface="+mj-lt"/>
                <a:ea typeface="Arial Unicode MS" panose="020B0604020202020204" pitchFamily="34" charset="-128"/>
                <a:cs typeface="Arial Unicode MS" panose="020B0604020202020204" pitchFamily="34" charset="-128"/>
              </a:rPr>
              <a:t>wi</a:t>
            </a:r>
            <a:r>
              <a:rPr lang="en-US" sz="1800" spc="-3" dirty="0">
                <a:latin typeface="+mj-lt"/>
                <a:ea typeface="Arial Unicode MS" panose="020B0604020202020204" pitchFamily="34" charset="-128"/>
                <a:cs typeface="Arial Unicode MS" panose="020B0604020202020204" pitchFamily="34" charset="-128"/>
              </a:rPr>
              <a:t>th gran</a:t>
            </a:r>
            <a:r>
              <a:rPr lang="en-US" sz="1800" dirty="0">
                <a:latin typeface="+mj-lt"/>
                <a:ea typeface="Arial Unicode MS" panose="020B0604020202020204" pitchFamily="34" charset="-128"/>
                <a:cs typeface="Arial Unicode MS" panose="020B0604020202020204" pitchFamily="34" charset="-128"/>
              </a:rPr>
              <a:t>t</a:t>
            </a:r>
            <a:r>
              <a:rPr lang="en-US" sz="1800" spc="23" dirty="0">
                <a:latin typeface="+mj-lt"/>
                <a:ea typeface="Arial Unicode MS" panose="020B0604020202020204" pitchFamily="34" charset="-128"/>
                <a:cs typeface="Arial Unicode MS" panose="020B0604020202020204" pitchFamily="34" charset="-128"/>
              </a:rPr>
              <a:t> </a:t>
            </a:r>
            <a:r>
              <a:rPr lang="en-US" sz="1800" spc="-3" dirty="0">
                <a:latin typeface="+mj-lt"/>
                <a:ea typeface="Arial Unicode MS" panose="020B0604020202020204" pitchFamily="34" charset="-128"/>
                <a:cs typeface="Arial Unicode MS" panose="020B0604020202020204" pitchFamily="34" charset="-128"/>
              </a:rPr>
              <a:t>fund</a:t>
            </a:r>
            <a:r>
              <a:rPr lang="en-US" sz="1800" dirty="0">
                <a:latin typeface="+mj-lt"/>
                <a:ea typeface="Arial Unicode MS" panose="020B0604020202020204" pitchFamily="34" charset="-128"/>
                <a:cs typeface="Arial Unicode MS" panose="020B0604020202020204" pitchFamily="34" charset="-128"/>
              </a:rPr>
              <a:t>s.</a:t>
            </a:r>
          </a:p>
          <a:p>
            <a:pPr marL="342900" indent="-342900">
              <a:lnSpc>
                <a:spcPct val="87000"/>
              </a:lnSpc>
              <a:spcAft>
                <a:spcPts val="900"/>
              </a:spcAft>
            </a:pPr>
            <a:r>
              <a:rPr lang="en-US" sz="1800" dirty="0">
                <a:ea typeface="Arial Unicode MS" panose="020B0604020202020204" pitchFamily="34" charset="-128"/>
                <a:cs typeface="Arial Unicode MS" panose="020B0604020202020204" pitchFamily="34" charset="-128"/>
              </a:rPr>
              <a:t>Recipients and sub-recipients must maintain records that clearly show the source, amount and timing of all match contributions.</a:t>
            </a:r>
            <a:endParaRPr lang="en-US" sz="1800" dirty="0">
              <a:latin typeface="+mj-lt"/>
              <a:ea typeface="Arial Unicode MS" panose="020B0604020202020204" pitchFamily="34" charset="-128"/>
              <a:cs typeface="Arial Unicode MS" panose="020B0604020202020204" pitchFamily="34" charset="-128"/>
            </a:endParaRPr>
          </a:p>
          <a:p>
            <a:pPr marL="342900" indent="-342900">
              <a:lnSpc>
                <a:spcPct val="87000"/>
              </a:lnSpc>
              <a:spcAft>
                <a:spcPts val="900"/>
              </a:spcAft>
            </a:pPr>
            <a:r>
              <a:rPr lang="en-US" sz="1800" dirty="0">
                <a:latin typeface="+mj-lt"/>
                <a:ea typeface="Arial Unicode MS" panose="020B0604020202020204" pitchFamily="34" charset="-128"/>
                <a:cs typeface="Arial Unicode MS" panose="020B0604020202020204" pitchFamily="34" charset="-128"/>
              </a:rPr>
              <a:t>Though matching contributions do not need to be applied at the exact time or in proportion to the obligation of the Federal funds; applying match contribution at the end of the project’s period of performance will negatively impact the project’s </a:t>
            </a:r>
            <a:r>
              <a:rPr lang="en-US" sz="1800" dirty="0">
                <a:latin typeface="Calibri" panose="020F0502020204030204" pitchFamily="34" charset="0"/>
                <a:ea typeface="Calibri" panose="020F0502020204030204" pitchFamily="34" charset="0"/>
              </a:rPr>
              <a:t>Utilization / Expenditure rate for both Federal and Match funds</a:t>
            </a:r>
            <a:r>
              <a:rPr lang="en-US" sz="2100" dirty="0">
                <a:latin typeface="Calibri" panose="020F0502020204030204" pitchFamily="34" charset="0"/>
                <a:ea typeface="Calibri" panose="020F0502020204030204" pitchFamily="34" charset="0"/>
              </a:rPr>
              <a:t>.</a:t>
            </a:r>
            <a:r>
              <a:rPr lang="en-US" sz="1800" dirty="0">
                <a:latin typeface="+mj-lt"/>
                <a:ea typeface="Arial Unicode MS" panose="020B0604020202020204" pitchFamily="34" charset="-128"/>
                <a:cs typeface="Arial Unicode MS" panose="020B0604020202020204" pitchFamily="34" charset="-128"/>
              </a:rPr>
              <a:t>  </a:t>
            </a:r>
          </a:p>
          <a:p>
            <a:pPr marL="342900" indent="-342900">
              <a:lnSpc>
                <a:spcPct val="87000"/>
              </a:lnSpc>
              <a:spcAft>
                <a:spcPts val="900"/>
              </a:spcAft>
            </a:pPr>
            <a:r>
              <a:rPr lang="en-US" sz="1800" dirty="0">
                <a:latin typeface="+mj-lt"/>
                <a:ea typeface="Arial Unicode MS" panose="020B0604020202020204" pitchFamily="34" charset="-128"/>
                <a:cs typeface="Arial Unicode MS" panose="020B0604020202020204" pitchFamily="34" charset="-128"/>
              </a:rPr>
              <a:t>The full matching share must be contributed by the end of the award period.</a:t>
            </a:r>
          </a:p>
          <a:p>
            <a:pPr marL="82296" indent="0">
              <a:buNone/>
            </a:pPr>
            <a:endParaRPr lang="en-US" dirty="0"/>
          </a:p>
        </p:txBody>
      </p:sp>
      <p:sp>
        <p:nvSpPr>
          <p:cNvPr id="3" name="Title 2">
            <a:extLst>
              <a:ext uri="{FF2B5EF4-FFF2-40B4-BE49-F238E27FC236}">
                <a16:creationId xmlns:a16="http://schemas.microsoft.com/office/drawing/2014/main" id="{3ABC78A7-9E55-47FB-A96D-8322049C8597}"/>
              </a:ext>
            </a:extLst>
          </p:cNvPr>
          <p:cNvSpPr>
            <a:spLocks noGrp="1"/>
          </p:cNvSpPr>
          <p:nvPr>
            <p:ph type="title"/>
          </p:nvPr>
        </p:nvSpPr>
        <p:spPr/>
        <p:txBody>
          <a:bodyPr anchor="ctr"/>
          <a:lstStyle/>
          <a:p>
            <a:r>
              <a:rPr lang="en-US" b="1" dirty="0"/>
              <a:t>Match</a:t>
            </a:r>
          </a:p>
        </p:txBody>
      </p:sp>
      <p:sp>
        <p:nvSpPr>
          <p:cNvPr id="7" name="TextBox 6">
            <a:extLst>
              <a:ext uri="{FF2B5EF4-FFF2-40B4-BE49-F238E27FC236}">
                <a16:creationId xmlns:a16="http://schemas.microsoft.com/office/drawing/2014/main" id="{54A37F8D-8740-4B21-8C18-A7B4431C8E90}"/>
              </a:ext>
            </a:extLst>
          </p:cNvPr>
          <p:cNvSpPr txBox="1"/>
          <p:nvPr/>
        </p:nvSpPr>
        <p:spPr>
          <a:xfrm>
            <a:off x="8534400" y="6400800"/>
            <a:ext cx="6096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67</a:t>
            </a:fld>
            <a:endParaRPr lang="en-US" dirty="0"/>
          </a:p>
        </p:txBody>
      </p:sp>
    </p:spTree>
    <p:extLst>
      <p:ext uri="{BB962C8B-B14F-4D97-AF65-F5344CB8AC3E}">
        <p14:creationId xmlns:p14="http://schemas.microsoft.com/office/powerpoint/2010/main" val="4060056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A8CBC-5B3B-4D12-BC36-6B249023C3A9}"/>
              </a:ext>
            </a:extLst>
          </p:cNvPr>
          <p:cNvSpPr>
            <a:spLocks noGrp="1"/>
          </p:cNvSpPr>
          <p:nvPr>
            <p:ph type="body" sz="quarter" idx="13"/>
          </p:nvPr>
        </p:nvSpPr>
        <p:spPr>
          <a:xfrm>
            <a:off x="1177685" y="2040302"/>
            <a:ext cx="6858000" cy="3367637"/>
          </a:xfrm>
        </p:spPr>
        <p:txBody>
          <a:bodyPr>
            <a:normAutofit/>
          </a:bodyPr>
          <a:lstStyle/>
          <a:p>
            <a:pPr>
              <a:spcAft>
                <a:spcPts val="900"/>
              </a:spcAft>
            </a:pPr>
            <a:r>
              <a:rPr lang="en-US" sz="2100" dirty="0"/>
              <a:t>In-kind match contributions must be documented.  Subrecipients must ensure that the following information is clearly documented:</a:t>
            </a:r>
          </a:p>
          <a:p>
            <a:pPr marL="480060" lvl="1">
              <a:spcAft>
                <a:spcPts val="450"/>
              </a:spcAft>
              <a:buFont typeface="Wingdings" panose="05000000000000000000" pitchFamily="2" charset="2"/>
              <a:buChar char="§"/>
            </a:pPr>
            <a:r>
              <a:rPr lang="en-US" sz="2100" dirty="0"/>
              <a:t>	Who is the source?</a:t>
            </a:r>
          </a:p>
          <a:p>
            <a:pPr marL="480060" lvl="1">
              <a:spcAft>
                <a:spcPts val="450"/>
              </a:spcAft>
              <a:buFont typeface="Wingdings" panose="05000000000000000000" pitchFamily="2" charset="2"/>
              <a:buChar char="§"/>
            </a:pPr>
            <a:r>
              <a:rPr lang="en-US" sz="2100" dirty="0"/>
              <a:t>	What was donated?</a:t>
            </a:r>
          </a:p>
          <a:p>
            <a:pPr marL="480060" lvl="1">
              <a:spcAft>
                <a:spcPts val="450"/>
              </a:spcAft>
              <a:buFont typeface="Wingdings" panose="05000000000000000000" pitchFamily="2" charset="2"/>
              <a:buChar char="§"/>
            </a:pPr>
            <a:r>
              <a:rPr lang="en-US" sz="2100" dirty="0"/>
              <a:t>	How was the value determined?</a:t>
            </a:r>
          </a:p>
          <a:p>
            <a:pPr marL="480060" lvl="1">
              <a:spcAft>
                <a:spcPts val="450"/>
              </a:spcAft>
              <a:buFont typeface="Wingdings" panose="05000000000000000000" pitchFamily="2" charset="2"/>
              <a:buChar char="§"/>
            </a:pPr>
            <a:r>
              <a:rPr lang="en-US" sz="2100" dirty="0"/>
              <a:t>	Who verified the information?</a:t>
            </a:r>
          </a:p>
          <a:p>
            <a:pPr marL="294894" lvl="1" indent="0">
              <a:buNone/>
            </a:pPr>
            <a:endParaRPr lang="en-US" sz="1050" dirty="0"/>
          </a:p>
          <a:p>
            <a:pPr marL="82296" indent="0">
              <a:lnSpc>
                <a:spcPct val="87000"/>
              </a:lnSpc>
              <a:buNone/>
            </a:pPr>
            <a:endParaRPr lang="en-US" dirty="0"/>
          </a:p>
          <a:p>
            <a:pPr marL="82296" indent="0">
              <a:lnSpc>
                <a:spcPct val="87000"/>
              </a:lnSpc>
              <a:buNone/>
            </a:pPr>
            <a:endParaRPr lang="en-US" dirty="0"/>
          </a:p>
        </p:txBody>
      </p:sp>
      <p:sp>
        <p:nvSpPr>
          <p:cNvPr id="3" name="Title 2">
            <a:extLst>
              <a:ext uri="{FF2B5EF4-FFF2-40B4-BE49-F238E27FC236}">
                <a16:creationId xmlns:a16="http://schemas.microsoft.com/office/drawing/2014/main" id="{0DC8A0A4-8716-4594-95DC-B99C277C710B}"/>
              </a:ext>
            </a:extLst>
          </p:cNvPr>
          <p:cNvSpPr>
            <a:spLocks noGrp="1"/>
          </p:cNvSpPr>
          <p:nvPr>
            <p:ph type="title"/>
          </p:nvPr>
        </p:nvSpPr>
        <p:spPr/>
        <p:txBody>
          <a:bodyPr/>
          <a:lstStyle/>
          <a:p>
            <a:r>
              <a:rPr lang="en-US" dirty="0"/>
              <a:t>Year End Match</a:t>
            </a:r>
          </a:p>
        </p:txBody>
      </p:sp>
      <p:sp>
        <p:nvSpPr>
          <p:cNvPr id="7" name="TextBox 6">
            <a:extLst>
              <a:ext uri="{FF2B5EF4-FFF2-40B4-BE49-F238E27FC236}">
                <a16:creationId xmlns:a16="http://schemas.microsoft.com/office/drawing/2014/main" id="{019D21CE-7650-4AE9-916E-1DF26FA8A415}"/>
              </a:ext>
            </a:extLst>
          </p:cNvPr>
          <p:cNvSpPr txBox="1"/>
          <p:nvPr/>
        </p:nvSpPr>
        <p:spPr>
          <a:xfrm>
            <a:off x="853440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68</a:t>
            </a:fld>
            <a:endParaRPr lang="en-US" dirty="0"/>
          </a:p>
        </p:txBody>
      </p:sp>
    </p:spTree>
    <p:extLst>
      <p:ext uri="{BB962C8B-B14F-4D97-AF65-F5344CB8AC3E}">
        <p14:creationId xmlns:p14="http://schemas.microsoft.com/office/powerpoint/2010/main" val="3170566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8203-246B-483A-B09B-CAE1E8BF08DA}"/>
              </a:ext>
            </a:extLst>
          </p:cNvPr>
          <p:cNvSpPr>
            <a:spLocks noGrp="1"/>
          </p:cNvSpPr>
          <p:nvPr>
            <p:ph type="body" sz="quarter" idx="13"/>
          </p:nvPr>
        </p:nvSpPr>
        <p:spPr>
          <a:xfrm>
            <a:off x="304800" y="381000"/>
            <a:ext cx="8393463" cy="4612461"/>
          </a:xfrm>
        </p:spPr>
        <p:txBody>
          <a:bodyPr anchor="ctr">
            <a:normAutofit/>
          </a:bodyPr>
          <a:lstStyle/>
          <a:p>
            <a:pPr marL="0" indent="0" algn="ctr">
              <a:buNone/>
            </a:pPr>
            <a:r>
              <a:rPr lang="en-US" sz="3600" b="1" dirty="0"/>
              <a:t>Reporting</a:t>
            </a:r>
          </a:p>
        </p:txBody>
      </p:sp>
      <p:sp>
        <p:nvSpPr>
          <p:cNvPr id="3" name="Slide Number Placeholder 2">
            <a:extLst>
              <a:ext uri="{FF2B5EF4-FFF2-40B4-BE49-F238E27FC236}">
                <a16:creationId xmlns:a16="http://schemas.microsoft.com/office/drawing/2014/main" id="{80724E51-1FBA-4262-BD00-58B456C0964D}"/>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703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B30C8-4937-45C1-BD2E-08BE186F5320}"/>
              </a:ext>
            </a:extLst>
          </p:cNvPr>
          <p:cNvSpPr>
            <a:spLocks noGrp="1"/>
          </p:cNvSpPr>
          <p:nvPr>
            <p:ph type="body" sz="quarter" idx="13"/>
          </p:nvPr>
        </p:nvSpPr>
        <p:spPr>
          <a:xfrm>
            <a:off x="430901" y="1219200"/>
            <a:ext cx="8393463" cy="4952999"/>
          </a:xfrm>
        </p:spPr>
        <p:txBody>
          <a:bodyPr>
            <a:normAutofit fontScale="62500" lnSpcReduction="20000"/>
          </a:bodyPr>
          <a:lstStyle/>
          <a:p>
            <a:r>
              <a:rPr lang="en-US" sz="2900" dirty="0"/>
              <a:t>Supporting documentation should reflect page numbers – this is to ensure all documentation uploaded in GEMS are complete. This will avoid any delays of processing your reimbursement or having the reimbursement sent back for modifications if there are missing pages.</a:t>
            </a:r>
          </a:p>
          <a:p>
            <a:pPr marL="109728" indent="0">
              <a:buNone/>
            </a:pPr>
            <a:endParaRPr lang="en-US" sz="2900" dirty="0"/>
          </a:p>
          <a:p>
            <a:pPr lvl="1"/>
            <a:r>
              <a:rPr lang="en-US" sz="2900" i="1" dirty="0"/>
              <a:t>First Example:</a:t>
            </a:r>
            <a:r>
              <a:rPr lang="en-US" sz="2900" dirty="0"/>
              <a:t> Personnel Coversheet will be labeled A-1. The timesheet following this coversheet will be labeled A-2, the payroll register following this timesheet will be labeled A-3, etc.</a:t>
            </a:r>
          </a:p>
          <a:p>
            <a:pPr lvl="1"/>
            <a:r>
              <a:rPr lang="en-US" sz="2900" dirty="0"/>
              <a:t>Please ensure that all uploaded documents are scanned upright for uniformity.</a:t>
            </a:r>
          </a:p>
          <a:p>
            <a:pPr marL="109728" indent="0">
              <a:buNone/>
            </a:pPr>
            <a:r>
              <a:rPr lang="en-US" sz="2900" dirty="0"/>
              <a:t> </a:t>
            </a:r>
          </a:p>
          <a:p>
            <a:r>
              <a:rPr lang="en-US" sz="2900" dirty="0"/>
              <a:t>Each coversheet and related supporting documentation are scanned and uploaded separately from other coversheet and documentation.</a:t>
            </a:r>
          </a:p>
          <a:p>
            <a:pPr marL="109728" indent="0">
              <a:buNone/>
            </a:pPr>
            <a:endParaRPr lang="en-US" sz="2900" dirty="0"/>
          </a:p>
          <a:p>
            <a:pPr lvl="0"/>
            <a:r>
              <a:rPr lang="en-US" sz="2900" dirty="0"/>
              <a:t>You will have separate files uploaded in GEMS for each kind of expenditure (Personnel Coversheet and supporting documentation will be one .pdf upload, Supplies Coversheet and supporting documentation will be another .pdf upload)  Use below Nomenclature for uploads.</a:t>
            </a:r>
          </a:p>
          <a:p>
            <a:pPr marL="109728" lvl="0" indent="0">
              <a:buNone/>
            </a:pPr>
            <a:r>
              <a:rPr lang="en-US" sz="2000" dirty="0"/>
              <a:t>		</a:t>
            </a:r>
            <a:r>
              <a:rPr lang="en-US" sz="2600" dirty="0"/>
              <a:t>PERSONNEL-October-2022 – (AGENCY NAME &amp; PROJECT: PROJ00000)</a:t>
            </a:r>
          </a:p>
          <a:p>
            <a:pPr marL="109728" lvl="0" indent="0">
              <a:buNone/>
            </a:pPr>
            <a:r>
              <a:rPr lang="en-US" sz="2600" dirty="0"/>
              <a:t>		EQUIPMENT- November 2022 – (AGENCY NAME &amp; PROJECT: PROJ00000)</a:t>
            </a:r>
          </a:p>
          <a:p>
            <a:pPr marL="109728" lvl="0" indent="0">
              <a:buNone/>
            </a:pPr>
            <a:r>
              <a:rPr lang="en-US" sz="2000" dirty="0"/>
              <a:t>	</a:t>
            </a:r>
            <a:endParaRPr lang="en-US" dirty="0"/>
          </a:p>
        </p:txBody>
      </p:sp>
      <p:sp>
        <p:nvSpPr>
          <p:cNvPr id="3" name="Title 2">
            <a:extLst>
              <a:ext uri="{FF2B5EF4-FFF2-40B4-BE49-F238E27FC236}">
                <a16:creationId xmlns:a16="http://schemas.microsoft.com/office/drawing/2014/main" id="{D9BF10D4-00D2-4727-8F01-97DE39326BBB}"/>
              </a:ext>
            </a:extLst>
          </p:cNvPr>
          <p:cNvSpPr>
            <a:spLocks noGrp="1"/>
          </p:cNvSpPr>
          <p:nvPr>
            <p:ph type="title"/>
          </p:nvPr>
        </p:nvSpPr>
        <p:spPr/>
        <p:txBody>
          <a:bodyPr>
            <a:normAutofit fontScale="90000"/>
          </a:bodyPr>
          <a:lstStyle/>
          <a:p>
            <a:r>
              <a:rPr lang="en-US" dirty="0"/>
              <a:t>Checklist for Reimbursements</a:t>
            </a:r>
          </a:p>
        </p:txBody>
      </p:sp>
      <p:sp>
        <p:nvSpPr>
          <p:cNvPr id="5" name="Slide Number Placeholder 2">
            <a:extLst>
              <a:ext uri="{FF2B5EF4-FFF2-40B4-BE49-F238E27FC236}">
                <a16:creationId xmlns:a16="http://schemas.microsoft.com/office/drawing/2014/main" id="{61241F93-932A-4236-8CB6-55BFD82F94EC}"/>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683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8EFA0-D7E6-4D83-B698-32D4E8FD0610}"/>
              </a:ext>
            </a:extLst>
          </p:cNvPr>
          <p:cNvSpPr>
            <a:spLocks noGrp="1"/>
          </p:cNvSpPr>
          <p:nvPr>
            <p:ph type="body" sz="quarter" idx="13"/>
          </p:nvPr>
        </p:nvSpPr>
        <p:spPr>
          <a:xfrm>
            <a:off x="430901" y="1780253"/>
            <a:ext cx="8393463" cy="3629947"/>
          </a:xfrm>
        </p:spPr>
        <p:txBody>
          <a:bodyPr anchor="ctr"/>
          <a:lstStyle/>
          <a:p>
            <a:pPr marL="352425" marR="188595" indent="-342900">
              <a:spcBef>
                <a:spcPts val="0"/>
              </a:spcBef>
              <a:tabLst>
                <a:tab pos="267176" algn="l"/>
              </a:tabLst>
            </a:pP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me</a:t>
            </a:r>
            <a:r>
              <a:rPr lang="en-US" sz="2400" spc="-4" dirty="0">
                <a:ea typeface="Arial Unicode MS" panose="020B0604020202020204" pitchFamily="34" charset="-128"/>
                <a:cs typeface="Arial Unicode MS" panose="020B0604020202020204" pitchFamily="34" charset="-128"/>
              </a:rPr>
              <a:t>l</a:t>
            </a:r>
            <a:r>
              <a:rPr lang="en-US" sz="2400" dirty="0">
                <a:ea typeface="Arial Unicode MS" panose="020B0604020202020204" pitchFamily="34" charset="-128"/>
                <a:cs typeface="Arial Unicode MS" panose="020B0604020202020204" pitchFamily="34" charset="-128"/>
              </a:rPr>
              <a:t>y</a:t>
            </a:r>
            <a:r>
              <a:rPr lang="en-US" sz="2400" spc="-8"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n</a:t>
            </a:r>
            <a:r>
              <a:rPr lang="en-US" sz="2400" dirty="0">
                <a:ea typeface="Arial Unicode MS" panose="020B0604020202020204" pitchFamily="34" charset="-128"/>
                <a:cs typeface="Arial Unicode MS" panose="020B0604020202020204" pitchFamily="34" charset="-128"/>
              </a:rPr>
              <a:t>g</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a:t>
            </a:r>
            <a:r>
              <a:rPr lang="en-US" sz="2400" dirty="0">
                <a:ea typeface="Arial Unicode MS" panose="020B0604020202020204" pitchFamily="34" charset="-128"/>
                <a:cs typeface="Arial Unicode MS" panose="020B0604020202020204" pitchFamily="34" charset="-128"/>
              </a:rPr>
              <a:t>s </a:t>
            </a:r>
            <a:r>
              <a:rPr lang="en-US" sz="2400" spc="4" dirty="0">
                <a:ea typeface="Arial Unicode MS" panose="020B0604020202020204" pitchFamily="34" charset="-128"/>
                <a:cs typeface="Arial Unicode MS" panose="020B0604020202020204" pitchFamily="34" charset="-128"/>
              </a:rPr>
              <a:t>c</a:t>
            </a:r>
            <a:r>
              <a:rPr lang="en-US" sz="2400" dirty="0">
                <a:ea typeface="Arial Unicode MS" panose="020B0604020202020204" pitchFamily="34" charset="-128"/>
                <a:cs typeface="Arial Unicode MS" panose="020B0604020202020204" pitchFamily="34" charset="-128"/>
              </a:rPr>
              <a:t>r</a:t>
            </a:r>
            <a:r>
              <a:rPr lang="en-US" sz="2400" spc="-4" dirty="0">
                <a:ea typeface="Arial Unicode MS" panose="020B0604020202020204" pitchFamily="34" charset="-128"/>
                <a:cs typeface="Arial Unicode MS" panose="020B0604020202020204" pitchFamily="34" charset="-128"/>
              </a:rPr>
              <a:t>iti</a:t>
            </a:r>
            <a:r>
              <a:rPr lang="en-US" sz="2400" spc="4" dirty="0">
                <a:ea typeface="Arial Unicode MS" panose="020B0604020202020204" pitchFamily="34" charset="-128"/>
                <a:cs typeface="Arial Unicode MS" panose="020B0604020202020204" pitchFamily="34" charset="-128"/>
              </a:rPr>
              <a:t>c</a:t>
            </a:r>
            <a:r>
              <a:rPr lang="en-US" sz="2400" spc="-8" dirty="0">
                <a:ea typeface="Arial Unicode MS" panose="020B0604020202020204" pitchFamily="34" charset="-128"/>
                <a:cs typeface="Arial Unicode MS" panose="020B0604020202020204" pitchFamily="34" charset="-128"/>
              </a:rPr>
              <a:t>a</a:t>
            </a:r>
            <a:r>
              <a:rPr lang="en-US" sz="2400" dirty="0">
                <a:ea typeface="Arial Unicode MS" panose="020B0604020202020204" pitchFamily="34" charset="-128"/>
                <a:cs typeface="Arial Unicode MS" panose="020B0604020202020204" pitchFamily="34" charset="-128"/>
              </a:rPr>
              <a:t>l</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GCC’s</a:t>
            </a:r>
            <a:r>
              <a:rPr lang="en-US" sz="2400"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c</a:t>
            </a:r>
            <a:r>
              <a:rPr lang="en-US" sz="2400" spc="-8" dirty="0">
                <a:ea typeface="Arial Unicode MS" panose="020B0604020202020204" pitchFamily="34" charset="-128"/>
                <a:cs typeface="Arial Unicode MS" panose="020B0604020202020204" pitchFamily="34" charset="-128"/>
              </a:rPr>
              <a:t>on</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nue</a:t>
            </a:r>
            <a:r>
              <a:rPr lang="en-US" sz="2400" dirty="0">
                <a:ea typeface="Arial Unicode MS" panose="020B0604020202020204" pitchFamily="34" charset="-128"/>
                <a:cs typeface="Arial Unicode MS" panose="020B0604020202020204" pitchFamily="34" charset="-128"/>
              </a:rPr>
              <a:t>d</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und</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ng.</a:t>
            </a:r>
          </a:p>
          <a:p>
            <a:pPr marL="352425" marR="188595" indent="-342900">
              <a:spcBef>
                <a:spcPts val="0"/>
              </a:spcBef>
              <a:tabLst>
                <a:tab pos="267176" algn="l"/>
              </a:tabLst>
            </a:pPr>
            <a:endParaRPr lang="en-US" sz="2400" dirty="0">
              <a:ea typeface="Arial Unicode MS" panose="020B0604020202020204" pitchFamily="34" charset="-128"/>
              <a:cs typeface="Arial Unicode MS" panose="020B0604020202020204" pitchFamily="34" charset="-128"/>
            </a:endParaRPr>
          </a:p>
          <a:p>
            <a:pPr marL="352425" marR="3810" indent="-342900">
              <a:spcBef>
                <a:spcPts val="0"/>
              </a:spcBef>
              <a:tabLst>
                <a:tab pos="267176" algn="l"/>
              </a:tabLst>
            </a:pPr>
            <a:r>
              <a:rPr lang="en-US" sz="2400" spc="-4" dirty="0">
                <a:ea typeface="Arial Unicode MS" panose="020B0604020202020204" pitchFamily="34" charset="-128"/>
                <a:cs typeface="Arial Unicode MS" panose="020B0604020202020204" pitchFamily="34" charset="-128"/>
              </a:rPr>
              <a:t>GCC</a:t>
            </a:r>
            <a:r>
              <a:rPr lang="en-US" sz="2400" spc="-15"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need</a:t>
            </a:r>
            <a:r>
              <a:rPr lang="en-US" sz="2400"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spc="-8" dirty="0">
                <a:ea typeface="Arial Unicode MS" panose="020B0604020202020204" pitchFamily="34" charset="-128"/>
                <a:cs typeface="Arial Unicode MS" panose="020B0604020202020204" pitchFamily="34" charset="-128"/>
              </a:rPr>
              <a:t>h</a:t>
            </a:r>
            <a:r>
              <a:rPr lang="en-US" sz="2400" dirty="0">
                <a:ea typeface="Arial Unicode MS" panose="020B0604020202020204" pitchFamily="34" charset="-128"/>
                <a:cs typeface="Arial Unicode MS" panose="020B0604020202020204" pitchFamily="34" charset="-128"/>
              </a:rPr>
              <a:t>e</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sub-recipients</a:t>
            </a:r>
            <a:r>
              <a:rPr lang="en-US" sz="2400" dirty="0">
                <a:ea typeface="Arial Unicode MS" panose="020B0604020202020204" pitchFamily="34" charset="-128"/>
                <a:cs typeface="Arial Unicode MS" panose="020B0604020202020204" pitchFamily="34" charset="-128"/>
              </a:rPr>
              <a:t>’</a:t>
            </a:r>
            <a:r>
              <a:rPr lang="en-US" sz="2400" spc="-23"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rt</a:t>
            </a:r>
            <a:r>
              <a:rPr lang="en-US" sz="2400" spc="-23"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 </a:t>
            </a:r>
            <a:r>
              <a:rPr lang="en-US" sz="2400" spc="4" dirty="0">
                <a:ea typeface="Arial Unicode MS" panose="020B0604020202020204" pitchFamily="34" charset="-128"/>
                <a:cs typeface="Arial Unicode MS" panose="020B0604020202020204" pitchFamily="34" charset="-128"/>
              </a:rPr>
              <a:t>c</a:t>
            </a:r>
            <a:r>
              <a:rPr lang="en-US" sz="2400" spc="-8" dirty="0">
                <a:ea typeface="Arial Unicode MS" panose="020B0604020202020204" pitchFamily="34" charset="-128"/>
                <a:cs typeface="Arial Unicode MS" panose="020B0604020202020204" pitchFamily="34" charset="-128"/>
              </a:rPr>
              <a:t>omp</a:t>
            </a:r>
            <a:r>
              <a:rPr lang="en-US" sz="2400" spc="-4" dirty="0">
                <a:ea typeface="Arial Unicode MS" panose="020B0604020202020204" pitchFamily="34" charset="-128"/>
                <a:cs typeface="Arial Unicode MS" panose="020B0604020202020204" pitchFamily="34" charset="-128"/>
              </a:rPr>
              <a:t>l</a:t>
            </a:r>
            <a:r>
              <a:rPr lang="en-US" sz="2400" spc="-8" dirty="0">
                <a:ea typeface="Arial Unicode MS" panose="020B0604020202020204" pitchFamily="34" charset="-128"/>
                <a:cs typeface="Arial Unicode MS" panose="020B0604020202020204" pitchFamily="34" charset="-128"/>
              </a:rPr>
              <a:t>e</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e</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it</a:t>
            </a:r>
            <a:r>
              <a:rPr lang="en-US" sz="2400" dirty="0">
                <a:ea typeface="Arial Unicode MS" panose="020B0604020202020204" pitchFamily="34" charset="-128"/>
                <a:cs typeface="Arial Unicode MS" panose="020B0604020202020204" pitchFamily="34" charset="-128"/>
              </a:rPr>
              <a:t>s </a:t>
            </a:r>
            <a:r>
              <a:rPr lang="en-US" sz="2400" spc="-8" dirty="0">
                <a:ea typeface="Arial Unicode MS" panose="020B0604020202020204" pitchFamily="34" charset="-128"/>
                <a:cs typeface="Arial Unicode MS" panose="020B0604020202020204" pitchFamily="34" charset="-128"/>
              </a:rPr>
              <a:t>o</a:t>
            </a:r>
            <a:r>
              <a:rPr lang="en-US" sz="2400" dirty="0">
                <a:ea typeface="Arial Unicode MS" panose="020B0604020202020204" pitchFamily="34" charset="-128"/>
                <a:cs typeface="Arial Unicode MS" panose="020B0604020202020204" pitchFamily="34" charset="-128"/>
              </a:rPr>
              <a:t>wn</a:t>
            </a:r>
            <a:r>
              <a:rPr lang="en-US" sz="2400" spc="-15"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s</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spc="-8" dirty="0">
                <a:ea typeface="Arial Unicode MS" panose="020B0604020202020204" pitchFamily="34" charset="-128"/>
                <a:cs typeface="Arial Unicode MS" panose="020B0604020202020204" pitchFamily="34" charset="-128"/>
              </a:rPr>
              <a:t>h</a:t>
            </a:r>
            <a:r>
              <a:rPr lang="en-US" sz="2400" dirty="0">
                <a:ea typeface="Arial Unicode MS" panose="020B0604020202020204" pitchFamily="34" charset="-128"/>
                <a:cs typeface="Arial Unicode MS" panose="020B0604020202020204" pitchFamily="34" charset="-128"/>
              </a:rPr>
              <a:t>e</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ede</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al a</a:t>
            </a:r>
            <a:r>
              <a:rPr lang="en-US" sz="2400" dirty="0">
                <a:ea typeface="Arial Unicode MS" panose="020B0604020202020204" pitchFamily="34" charset="-128"/>
                <a:cs typeface="Arial Unicode MS" panose="020B0604020202020204" pitchFamily="34" charset="-128"/>
              </a:rPr>
              <a:t>w</a:t>
            </a:r>
            <a:r>
              <a:rPr lang="en-US" sz="2400" spc="-8" dirty="0">
                <a:ea typeface="Arial Unicode MS" panose="020B0604020202020204" pitchFamily="34" charset="-128"/>
                <a:cs typeface="Arial Unicode MS" panose="020B0604020202020204" pitchFamily="34" charset="-128"/>
              </a:rPr>
              <a:t>a</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d</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n</a:t>
            </a:r>
            <a:r>
              <a:rPr lang="en-US" sz="2400" dirty="0">
                <a:ea typeface="Arial Unicode MS" panose="020B0604020202020204" pitchFamily="34" charset="-128"/>
                <a:cs typeface="Arial Unicode MS" panose="020B0604020202020204" pitchFamily="34" charset="-128"/>
              </a:rPr>
              <a:t>g</a:t>
            </a:r>
            <a:r>
              <a:rPr lang="en-US" sz="2400" spc="-15"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agen</a:t>
            </a:r>
            <a:r>
              <a:rPr lang="en-US" sz="2400" spc="4" dirty="0">
                <a:ea typeface="Arial Unicode MS" panose="020B0604020202020204" pitchFamily="34" charset="-128"/>
                <a:cs typeface="Arial Unicode MS" panose="020B0604020202020204" pitchFamily="34" charset="-128"/>
              </a:rPr>
              <a:t>c</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e</a:t>
            </a:r>
            <a:r>
              <a:rPr lang="en-US" sz="2400"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a:t>
            </a:r>
            <a:r>
              <a:rPr lang="en-US" sz="2400" dirty="0">
                <a:ea typeface="Arial Unicode MS" panose="020B0604020202020204" pitchFamily="34" charset="-128"/>
                <a:cs typeface="Arial Unicode MS" panose="020B0604020202020204" pitchFamily="34" charset="-128"/>
              </a:rPr>
              <a:t>n</a:t>
            </a:r>
            <a:r>
              <a:rPr lang="en-US" sz="2400" spc="-8" dirty="0">
                <a:ea typeface="Arial Unicode MS" panose="020B0604020202020204" pitchFamily="34" charset="-128"/>
                <a:cs typeface="Arial Unicode MS" panose="020B0604020202020204" pitchFamily="34" charset="-128"/>
              </a:rPr>
              <a:t> a</a:t>
            </a:r>
            <a:r>
              <a:rPr lang="en-US" sz="2400" dirty="0">
                <a:ea typeface="Arial Unicode MS" panose="020B0604020202020204" pitchFamily="34" charset="-128"/>
                <a:cs typeface="Arial Unicode MS" panose="020B0604020202020204" pitchFamily="34" charset="-128"/>
              </a:rPr>
              <a:t>n</a:t>
            </a:r>
            <a:r>
              <a:rPr lang="en-US" sz="2400" spc="-8" dirty="0">
                <a:ea typeface="Arial Unicode MS" panose="020B0604020202020204" pitchFamily="34" charset="-128"/>
                <a:cs typeface="Arial Unicode MS" panose="020B0604020202020204" pitchFamily="34" charset="-128"/>
              </a:rPr>
              <a:t> a</a:t>
            </a:r>
            <a:r>
              <a:rPr lang="en-US" sz="2400" spc="4" dirty="0">
                <a:ea typeface="Arial Unicode MS" panose="020B0604020202020204" pitchFamily="34" charset="-128"/>
                <a:cs typeface="Arial Unicode MS" panose="020B0604020202020204" pitchFamily="34" charset="-128"/>
              </a:rPr>
              <a:t>cc</a:t>
            </a:r>
            <a:r>
              <a:rPr lang="en-US" sz="2400" spc="-8" dirty="0">
                <a:ea typeface="Arial Unicode MS" panose="020B0604020202020204" pitchFamily="34" charset="-128"/>
                <a:cs typeface="Arial Unicode MS" panose="020B0604020202020204" pitchFamily="34" charset="-128"/>
              </a:rPr>
              <a:t>u</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a</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e</a:t>
            </a:r>
            <a:r>
              <a:rPr lang="en-US" sz="2400" spc="-15"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and </a:t>
            </a:r>
            <a:r>
              <a:rPr lang="en-US" sz="2400" spc="-4" dirty="0">
                <a:ea typeface="Arial Unicode MS" panose="020B0604020202020204" pitchFamily="34" charset="-128"/>
                <a:cs typeface="Arial Unicode MS" panose="020B0604020202020204" pitchFamily="34" charset="-128"/>
              </a:rPr>
              <a:t>tim</a:t>
            </a:r>
            <a:r>
              <a:rPr lang="en-US" sz="2400" spc="-8" dirty="0">
                <a:ea typeface="Arial Unicode MS" panose="020B0604020202020204" pitchFamily="34" charset="-128"/>
                <a:cs typeface="Arial Unicode MS" panose="020B0604020202020204" pitchFamily="34" charset="-128"/>
              </a:rPr>
              <a:t>e</a:t>
            </a:r>
            <a:r>
              <a:rPr lang="en-US" sz="2400" spc="-4" dirty="0">
                <a:ea typeface="Arial Unicode MS" panose="020B0604020202020204" pitchFamily="34" charset="-128"/>
                <a:cs typeface="Arial Unicode MS" panose="020B0604020202020204" pitchFamily="34" charset="-128"/>
              </a:rPr>
              <a:t>l</a:t>
            </a:r>
            <a:r>
              <a:rPr lang="en-US" sz="2400" dirty="0">
                <a:ea typeface="Arial Unicode MS" panose="020B0604020202020204" pitchFamily="34" charset="-128"/>
                <a:cs typeface="Arial Unicode MS" panose="020B0604020202020204" pitchFamily="34" charset="-128"/>
              </a:rPr>
              <a:t>y</a:t>
            </a:r>
            <a:r>
              <a:rPr lang="en-US" sz="2400" spc="4"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a</a:t>
            </a:r>
            <a:r>
              <a:rPr lang="en-US" sz="2400" spc="4"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h</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on.</a:t>
            </a:r>
          </a:p>
          <a:p>
            <a:pPr marL="352425" marR="3810" indent="-342900">
              <a:spcBef>
                <a:spcPts val="0"/>
              </a:spcBef>
              <a:tabLst>
                <a:tab pos="267176" algn="l"/>
              </a:tabLst>
            </a:pPr>
            <a:endParaRPr lang="en-US" sz="2400" dirty="0">
              <a:ea typeface="Arial Unicode MS" panose="020B0604020202020204" pitchFamily="34" charset="-128"/>
              <a:cs typeface="Arial Unicode MS" panose="020B0604020202020204" pitchFamily="34" charset="-128"/>
            </a:endParaRPr>
          </a:p>
          <a:p>
            <a:pPr marL="352425" marR="290989" indent="-342900">
              <a:spcBef>
                <a:spcPts val="0"/>
              </a:spcBef>
              <a:tabLst>
                <a:tab pos="267176" algn="l"/>
              </a:tabLst>
            </a:pPr>
            <a:r>
              <a:rPr lang="en-US" sz="2400" spc="-4"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an</a:t>
            </a:r>
            <a:r>
              <a:rPr lang="en-US" sz="2400" spc="4" dirty="0">
                <a:ea typeface="Arial Unicode MS" panose="020B0604020202020204" pitchFamily="34" charset="-128"/>
                <a:cs typeface="Arial Unicode MS" panose="020B0604020202020204" pitchFamily="34" charset="-128"/>
              </a:rPr>
              <a:t>c</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on</a:t>
            </a:r>
            <a:r>
              <a:rPr lang="en-US" sz="2400"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w</a:t>
            </a:r>
            <a:r>
              <a:rPr lang="en-US" sz="2400" spc="-4" dirty="0">
                <a:ea typeface="Arial Unicode MS" panose="020B0604020202020204" pitchFamily="34" charset="-128"/>
                <a:cs typeface="Arial Unicode MS" panose="020B0604020202020204" pitchFamily="34" charset="-128"/>
              </a:rPr>
              <a:t>il</a:t>
            </a:r>
            <a:r>
              <a:rPr lang="en-US" sz="2400" dirty="0">
                <a:ea typeface="Arial Unicode MS" panose="020B0604020202020204" pitchFamily="34" charset="-128"/>
                <a:cs typeface="Arial Unicode MS" panose="020B0604020202020204" pitchFamily="34" charset="-128"/>
              </a:rPr>
              <a:t>l</a:t>
            </a:r>
            <a:r>
              <a:rPr lang="en-US" sz="2400" spc="4" dirty="0">
                <a:ea typeface="Arial Unicode MS" panose="020B0604020202020204" pitchFamily="34" charset="-128"/>
                <a:cs typeface="Arial Unicode MS" panose="020B0604020202020204" pitchFamily="34" charset="-128"/>
              </a:rPr>
              <a:t> </a:t>
            </a:r>
            <a:r>
              <a:rPr lang="en-US" sz="2400" spc="-8" dirty="0">
                <a:ea typeface="Arial Unicode MS" panose="020B0604020202020204" pitchFamily="34" charset="-128"/>
                <a:cs typeface="Arial Unicode MS" panose="020B0604020202020204" pitchFamily="34" charset="-128"/>
              </a:rPr>
              <a:t>b</a:t>
            </a:r>
            <a:r>
              <a:rPr lang="en-US" sz="2400" dirty="0">
                <a:ea typeface="Arial Unicode MS" panose="020B0604020202020204" pitchFamily="34" charset="-128"/>
                <a:cs typeface="Arial Unicode MS" panose="020B0604020202020204" pitchFamily="34" charset="-128"/>
              </a:rPr>
              <a:t>e</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i</a:t>
            </a:r>
            <a:r>
              <a:rPr lang="en-US" sz="2400" spc="-8" dirty="0">
                <a:ea typeface="Arial Unicode MS" panose="020B0604020202020204" pitchFamily="34" charset="-128"/>
                <a:cs typeface="Arial Unicode MS" panose="020B0604020202020204" pitchFamily="34" charset="-128"/>
              </a:rPr>
              <a:t>mpo</a:t>
            </a:r>
            <a:r>
              <a:rPr lang="en-US" sz="2400" spc="4" dirty="0">
                <a:ea typeface="Arial Unicode MS" panose="020B0604020202020204" pitchFamily="34" charset="-128"/>
                <a:cs typeface="Arial Unicode MS" panose="020B0604020202020204" pitchFamily="34" charset="-128"/>
              </a:rPr>
              <a:t>s</a:t>
            </a:r>
            <a:r>
              <a:rPr lang="en-US" sz="2400" spc="-8" dirty="0">
                <a:ea typeface="Arial Unicode MS" panose="020B0604020202020204" pitchFamily="34" charset="-128"/>
                <a:cs typeface="Arial Unicode MS" panose="020B0604020202020204" pitchFamily="34" charset="-128"/>
              </a:rPr>
              <a:t>e</a:t>
            </a:r>
            <a:r>
              <a:rPr lang="en-US" sz="2400" dirty="0">
                <a:ea typeface="Arial Unicode MS" panose="020B0604020202020204" pitchFamily="34" charset="-128"/>
                <a:cs typeface="Arial Unicode MS" panose="020B0604020202020204" pitchFamily="34" charset="-128"/>
              </a:rPr>
              <a:t>d</a:t>
            </a:r>
            <a:r>
              <a:rPr lang="en-US" sz="2400" spc="-8" dirty="0">
                <a:ea typeface="Arial Unicode MS" panose="020B0604020202020204" pitchFamily="34" charset="-128"/>
                <a:cs typeface="Arial Unicode MS" panose="020B0604020202020204" pitchFamily="34" charset="-128"/>
              </a:rPr>
              <a:t> on </a:t>
            </a:r>
            <a:r>
              <a:rPr lang="en-US" sz="2400" spc="4" dirty="0">
                <a:ea typeface="Arial Unicode MS" panose="020B0604020202020204" pitchFamily="34" charset="-128"/>
                <a:cs typeface="Arial Unicode MS" panose="020B0604020202020204" pitchFamily="34" charset="-128"/>
              </a:rPr>
              <a:t>sub-recipients</a:t>
            </a:r>
            <a:r>
              <a:rPr lang="en-US" sz="2400" spc="-15"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w</a:t>
            </a:r>
            <a:r>
              <a:rPr lang="en-US" sz="2400" spc="-8" dirty="0">
                <a:ea typeface="Arial Unicode MS" panose="020B0604020202020204" pitchFamily="34" charset="-128"/>
                <a:cs typeface="Arial Unicode MS" panose="020B0604020202020204" pitchFamily="34" charset="-128"/>
              </a:rPr>
              <a:t>h</a:t>
            </a:r>
            <a:r>
              <a:rPr lang="en-US" sz="2400" dirty="0">
                <a:ea typeface="Arial Unicode MS" panose="020B0604020202020204" pitchFamily="34" charset="-128"/>
                <a:cs typeface="Arial Unicode MS" panose="020B0604020202020204" pitchFamily="34" charset="-128"/>
              </a:rPr>
              <a:t>o</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f</a:t>
            </a:r>
            <a:r>
              <a:rPr lang="en-US" sz="2400" spc="-8" dirty="0">
                <a:ea typeface="Arial Unicode MS" panose="020B0604020202020204" pitchFamily="34" charset="-128"/>
                <a:cs typeface="Arial Unicode MS" panose="020B0604020202020204" pitchFamily="34" charset="-128"/>
              </a:rPr>
              <a:t>a</a:t>
            </a:r>
            <a:r>
              <a:rPr lang="en-US" sz="2400" spc="-4" dirty="0">
                <a:ea typeface="Arial Unicode MS" panose="020B0604020202020204" pitchFamily="34" charset="-128"/>
                <a:cs typeface="Arial Unicode MS" panose="020B0604020202020204" pitchFamily="34" charset="-128"/>
              </a:rPr>
              <a:t>i</a:t>
            </a:r>
            <a:r>
              <a:rPr lang="en-US" sz="2400" dirty="0">
                <a:ea typeface="Arial Unicode MS" panose="020B0604020202020204" pitchFamily="34" charset="-128"/>
                <a:cs typeface="Arial Unicode MS" panose="020B0604020202020204" pitchFamily="34" charset="-128"/>
              </a:rPr>
              <a:t>l</a:t>
            </a:r>
            <a:r>
              <a:rPr lang="en-US" sz="2400" spc="4"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a:t>
            </a:r>
            <a:r>
              <a:rPr lang="en-US" sz="2400" dirty="0">
                <a:ea typeface="Arial Unicode MS" panose="020B0604020202020204" pitchFamily="34" charset="-128"/>
                <a:cs typeface="Arial Unicode MS" panose="020B0604020202020204" pitchFamily="34" charset="-128"/>
              </a:rPr>
              <a:t>o</a:t>
            </a:r>
            <a:r>
              <a:rPr lang="en-US" sz="2400" spc="-15" dirty="0">
                <a:ea typeface="Arial Unicode MS" panose="020B0604020202020204" pitchFamily="34" charset="-128"/>
                <a:cs typeface="Arial Unicode MS" panose="020B0604020202020204" pitchFamily="34" charset="-128"/>
              </a:rPr>
              <a:t> </a:t>
            </a:r>
            <a:r>
              <a:rPr lang="en-US" sz="2400" dirty="0">
                <a:ea typeface="Arial Unicode MS" panose="020B0604020202020204" pitchFamily="34" charset="-128"/>
                <a:cs typeface="Arial Unicode MS" panose="020B0604020202020204" pitchFamily="34" charset="-128"/>
              </a:rPr>
              <a:t>r</a:t>
            </a:r>
            <a:r>
              <a:rPr lang="en-US" sz="2400" spc="-8" dirty="0">
                <a:ea typeface="Arial Unicode MS" panose="020B0604020202020204" pitchFamily="34" charset="-128"/>
                <a:cs typeface="Arial Unicode MS" panose="020B0604020202020204" pitchFamily="34" charset="-128"/>
              </a:rPr>
              <a:t>epo</a:t>
            </a:r>
            <a:r>
              <a:rPr lang="en-US" sz="2400" dirty="0">
                <a:ea typeface="Arial Unicode MS" panose="020B0604020202020204" pitchFamily="34" charset="-128"/>
                <a:cs typeface="Arial Unicode MS" panose="020B0604020202020204" pitchFamily="34" charset="-128"/>
              </a:rPr>
              <a:t>rt</a:t>
            </a:r>
            <a:r>
              <a:rPr lang="en-US" sz="2400" spc="-15" dirty="0">
                <a:ea typeface="Arial Unicode MS" panose="020B0604020202020204" pitchFamily="34" charset="-128"/>
                <a:cs typeface="Arial Unicode MS" panose="020B0604020202020204" pitchFamily="34" charset="-128"/>
              </a:rPr>
              <a:t> </a:t>
            </a:r>
            <a:r>
              <a:rPr lang="en-US" sz="2400" spc="-4" dirty="0">
                <a:ea typeface="Arial Unicode MS" panose="020B0604020202020204" pitchFamily="34" charset="-128"/>
                <a:cs typeface="Arial Unicode MS" panose="020B0604020202020204" pitchFamily="34" charset="-128"/>
              </a:rPr>
              <a:t>ti</a:t>
            </a:r>
            <a:r>
              <a:rPr lang="en-US" sz="2400" spc="-8" dirty="0">
                <a:ea typeface="Arial Unicode MS" panose="020B0604020202020204" pitchFamily="34" charset="-128"/>
                <a:cs typeface="Arial Unicode MS" panose="020B0604020202020204" pitchFamily="34" charset="-128"/>
              </a:rPr>
              <a:t>me</a:t>
            </a:r>
            <a:r>
              <a:rPr lang="en-US" sz="2400" spc="-4" dirty="0">
                <a:ea typeface="Arial Unicode MS" panose="020B0604020202020204" pitchFamily="34" charset="-128"/>
                <a:cs typeface="Arial Unicode MS" panose="020B0604020202020204" pitchFamily="34" charset="-128"/>
              </a:rPr>
              <a:t>l</a:t>
            </a:r>
            <a:r>
              <a:rPr lang="en-US" sz="2400" spc="4" dirty="0">
                <a:ea typeface="Arial Unicode MS" panose="020B0604020202020204" pitchFamily="34" charset="-128"/>
                <a:cs typeface="Arial Unicode MS" panose="020B0604020202020204" pitchFamily="34" charset="-128"/>
              </a:rPr>
              <a:t>y</a:t>
            </a:r>
            <a:r>
              <a:rPr lang="en-US" sz="2400" dirty="0">
                <a:ea typeface="Arial Unicode MS" panose="020B0604020202020204" pitchFamily="34" charset="-128"/>
                <a:cs typeface="Arial Unicode MS" panose="020B0604020202020204" pitchFamily="34" charset="-128"/>
              </a:rPr>
              <a:t>.</a:t>
            </a:r>
          </a:p>
          <a:p>
            <a:endParaRPr lang="en-US" dirty="0"/>
          </a:p>
        </p:txBody>
      </p:sp>
      <p:sp>
        <p:nvSpPr>
          <p:cNvPr id="3" name="Title 2">
            <a:extLst>
              <a:ext uri="{FF2B5EF4-FFF2-40B4-BE49-F238E27FC236}">
                <a16:creationId xmlns:a16="http://schemas.microsoft.com/office/drawing/2014/main" id="{75AE174D-B9C9-4B16-9483-D28E45A3DB59}"/>
              </a:ext>
            </a:extLst>
          </p:cNvPr>
          <p:cNvSpPr>
            <a:spLocks noGrp="1"/>
          </p:cNvSpPr>
          <p:nvPr>
            <p:ph type="title"/>
          </p:nvPr>
        </p:nvSpPr>
        <p:spPr/>
        <p:txBody>
          <a:bodyPr anchor="ctr"/>
          <a:lstStyle/>
          <a:p>
            <a:r>
              <a:rPr lang="en-US" b="1" dirty="0"/>
              <a:t>Reporting </a:t>
            </a:r>
          </a:p>
        </p:txBody>
      </p:sp>
      <p:sp>
        <p:nvSpPr>
          <p:cNvPr id="4" name="Slide Number Placeholder 2">
            <a:extLst>
              <a:ext uri="{FF2B5EF4-FFF2-40B4-BE49-F238E27FC236}">
                <a16:creationId xmlns:a16="http://schemas.microsoft.com/office/drawing/2014/main" id="{CF163D15-1268-4BBC-8825-A2ED0E578765}"/>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4919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D8E29-863A-4D79-8924-638E88F7F91E}"/>
              </a:ext>
            </a:extLst>
          </p:cNvPr>
          <p:cNvSpPr>
            <a:spLocks noGrp="1"/>
          </p:cNvSpPr>
          <p:nvPr>
            <p:ph type="title"/>
          </p:nvPr>
        </p:nvSpPr>
        <p:spPr/>
        <p:txBody>
          <a:bodyPr anchor="ctr">
            <a:normAutofit fontScale="90000"/>
          </a:bodyPr>
          <a:lstStyle/>
          <a:p>
            <a:r>
              <a:rPr lang="en-US" b="1" dirty="0"/>
              <a:t>Required Reports and Due Dates </a:t>
            </a:r>
          </a:p>
        </p:txBody>
      </p:sp>
      <p:graphicFrame>
        <p:nvGraphicFramePr>
          <p:cNvPr id="6" name="Table 5">
            <a:extLst>
              <a:ext uri="{FF2B5EF4-FFF2-40B4-BE49-F238E27FC236}">
                <a16:creationId xmlns:a16="http://schemas.microsoft.com/office/drawing/2014/main" id="{4358F409-8406-4F69-8CAE-4D63D0ABE930}"/>
              </a:ext>
            </a:extLst>
          </p:cNvPr>
          <p:cNvGraphicFramePr>
            <a:graphicFrameLocks noGrp="1"/>
          </p:cNvGraphicFramePr>
          <p:nvPr>
            <p:extLst>
              <p:ext uri="{D42A27DB-BD31-4B8C-83A1-F6EECF244321}">
                <p14:modId xmlns:p14="http://schemas.microsoft.com/office/powerpoint/2010/main" val="1924474034"/>
              </p:ext>
            </p:extLst>
          </p:nvPr>
        </p:nvGraphicFramePr>
        <p:xfrm>
          <a:off x="353206" y="1578958"/>
          <a:ext cx="8437587" cy="3962060"/>
        </p:xfrm>
        <a:graphic>
          <a:graphicData uri="http://schemas.openxmlformats.org/drawingml/2006/table">
            <a:tbl>
              <a:tblPr firstRow="1" bandRow="1">
                <a:tableStyleId>{5940675A-B579-460E-94D1-54222C63F5DA}</a:tableStyleId>
              </a:tblPr>
              <a:tblGrid>
                <a:gridCol w="6885794">
                  <a:extLst>
                    <a:ext uri="{9D8B030D-6E8A-4147-A177-3AD203B41FA5}">
                      <a16:colId xmlns:a16="http://schemas.microsoft.com/office/drawing/2014/main" val="816435469"/>
                    </a:ext>
                  </a:extLst>
                </a:gridCol>
                <a:gridCol w="1551793">
                  <a:extLst>
                    <a:ext uri="{9D8B030D-6E8A-4147-A177-3AD203B41FA5}">
                      <a16:colId xmlns:a16="http://schemas.microsoft.com/office/drawing/2014/main" val="402252377"/>
                    </a:ext>
                  </a:extLst>
                </a:gridCol>
              </a:tblGrid>
              <a:tr h="388079">
                <a:tc>
                  <a:txBody>
                    <a:bodyPr/>
                    <a:lstStyle/>
                    <a:p>
                      <a:pPr algn="ctr"/>
                      <a:r>
                        <a:rPr lang="en-US" sz="2400" b="1" dirty="0"/>
                        <a:t>Required Reports</a:t>
                      </a:r>
                    </a:p>
                  </a:txBody>
                  <a:tcPr marL="68580" marR="68580" marT="34290" marB="34290" anchor="ctr">
                    <a:solidFill>
                      <a:schemeClr val="bg1">
                        <a:lumMod val="85000"/>
                      </a:schemeClr>
                    </a:solidFill>
                  </a:tcPr>
                </a:tc>
                <a:tc>
                  <a:txBody>
                    <a:bodyPr/>
                    <a:lstStyle/>
                    <a:p>
                      <a:pPr algn="ctr"/>
                      <a:r>
                        <a:rPr lang="en-US" sz="2400" b="1" dirty="0"/>
                        <a:t>Due Dates </a:t>
                      </a:r>
                    </a:p>
                  </a:txBody>
                  <a:tcPr marL="68580" marR="68580" marT="34290" marB="34290" anchor="ctr">
                    <a:solidFill>
                      <a:schemeClr val="bg1">
                        <a:lumMod val="85000"/>
                      </a:schemeClr>
                    </a:solidFill>
                  </a:tcPr>
                </a:tc>
                <a:extLst>
                  <a:ext uri="{0D108BD9-81ED-4DB2-BD59-A6C34878D82A}">
                    <a16:rowId xmlns:a16="http://schemas.microsoft.com/office/drawing/2014/main" val="1473064541"/>
                  </a:ext>
                </a:extLst>
              </a:tr>
              <a:tr h="501302">
                <a:tc>
                  <a:txBody>
                    <a:bodyPr/>
                    <a:lstStyle/>
                    <a:p>
                      <a:r>
                        <a:rPr lang="en-US" sz="2100" dirty="0"/>
                        <a:t>Contracts for Prior Approval with Pre-Contract request form</a:t>
                      </a:r>
                    </a:p>
                  </a:txBody>
                  <a:tcPr marL="68580" marR="68580" marT="34290" marB="34290"/>
                </a:tc>
                <a:tc>
                  <a:txBody>
                    <a:bodyPr/>
                    <a:lstStyle/>
                    <a:p>
                      <a:pPr algn="ctr"/>
                      <a:r>
                        <a:rPr lang="en-US" sz="2100" dirty="0"/>
                        <a:t>Immediately</a:t>
                      </a:r>
                    </a:p>
                  </a:txBody>
                  <a:tcPr marL="68580" marR="68580" marT="34290" marB="34290" anchor="ctr"/>
                </a:tc>
                <a:extLst>
                  <a:ext uri="{0D108BD9-81ED-4DB2-BD59-A6C34878D82A}">
                    <a16:rowId xmlns:a16="http://schemas.microsoft.com/office/drawing/2014/main" val="3464467696"/>
                  </a:ext>
                </a:extLst>
              </a:tr>
              <a:tr h="1197618">
                <a:tc>
                  <a:txBody>
                    <a:bodyPr/>
                    <a:lstStyle/>
                    <a:p>
                      <a:r>
                        <a:rPr lang="en-US" sz="2100" dirty="0"/>
                        <a:t>Notice of Grant Implementation- </a:t>
                      </a:r>
                    </a:p>
                    <a:p>
                      <a:r>
                        <a:rPr lang="en-US" sz="2100" dirty="0"/>
                        <a:t>*</a:t>
                      </a:r>
                      <a:r>
                        <a:rPr lang="en-US" sz="2100" i="1" dirty="0"/>
                        <a:t>Includes Attestation which Project Director and Financial Officer </a:t>
                      </a:r>
                      <a:r>
                        <a:rPr lang="en-US" sz="2100" i="1" u="none" dirty="0"/>
                        <a:t>must complete this notice before you can submit any reimbursement requests. </a:t>
                      </a:r>
                      <a:endParaRPr lang="en-US" sz="21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Immediately</a:t>
                      </a:r>
                    </a:p>
                    <a:p>
                      <a:pPr algn="ctr"/>
                      <a:endParaRPr lang="en-US" sz="2100" dirty="0"/>
                    </a:p>
                  </a:txBody>
                  <a:tcPr marL="68580" marR="68580" marT="34290" marB="34290" anchor="ctr"/>
                </a:tc>
                <a:extLst>
                  <a:ext uri="{0D108BD9-81ED-4DB2-BD59-A6C34878D82A}">
                    <a16:rowId xmlns:a16="http://schemas.microsoft.com/office/drawing/2014/main" val="2150543772"/>
                  </a:ext>
                </a:extLst>
              </a:tr>
              <a:tr h="480060">
                <a:tc>
                  <a:txBody>
                    <a:bodyPr/>
                    <a:lstStyle/>
                    <a:p>
                      <a:r>
                        <a:rPr lang="en-US" sz="2100" dirty="0"/>
                        <a:t>Initial Sub-grant Award Report</a:t>
                      </a:r>
                    </a:p>
                  </a:txBody>
                  <a:tcPr marL="68580" marR="68580" marT="34290" marB="34290"/>
                </a:tc>
                <a:tc>
                  <a:txBody>
                    <a:bodyPr/>
                    <a:lstStyle/>
                    <a:p>
                      <a:pPr algn="ctr"/>
                      <a:r>
                        <a:rPr lang="en-US" sz="2100" dirty="0"/>
                        <a:t>Immediately </a:t>
                      </a:r>
                    </a:p>
                  </a:txBody>
                  <a:tcPr marL="68580" marR="68580" marT="34290" marB="34290" anchor="ctr"/>
                </a:tc>
                <a:extLst>
                  <a:ext uri="{0D108BD9-81ED-4DB2-BD59-A6C34878D82A}">
                    <a16:rowId xmlns:a16="http://schemas.microsoft.com/office/drawing/2014/main" val="4121591686"/>
                  </a:ext>
                </a:extLst>
              </a:tr>
              <a:tr h="1197618">
                <a:tc>
                  <a:txBody>
                    <a:bodyPr/>
                    <a:lstStyle/>
                    <a:p>
                      <a:r>
                        <a:rPr lang="en-US" sz="2100" dirty="0"/>
                        <a:t>Expense Reimbursements</a:t>
                      </a:r>
                    </a:p>
                    <a:p>
                      <a:endParaRPr lang="en-US" sz="2100" dirty="0"/>
                    </a:p>
                    <a:p>
                      <a:pPr marL="0" indent="0">
                        <a:buFont typeface="Arial" panose="020B0604020202020204" pitchFamily="34" charset="0"/>
                        <a:buNone/>
                      </a:pPr>
                      <a:r>
                        <a:rPr lang="en-US" sz="2100" i="1" dirty="0"/>
                        <a:t>Report monthly expenses as they are incurred</a:t>
                      </a:r>
                    </a:p>
                  </a:txBody>
                  <a:tcPr marL="68580" marR="68580" marT="34290" marB="34290"/>
                </a:tc>
                <a:tc>
                  <a:txBody>
                    <a:bodyPr/>
                    <a:lstStyle/>
                    <a:p>
                      <a:pPr algn="ctr"/>
                      <a:r>
                        <a:rPr lang="en-US" sz="2100" dirty="0"/>
                        <a:t>Monthly</a:t>
                      </a:r>
                    </a:p>
                  </a:txBody>
                  <a:tcPr marL="68580" marR="68580" marT="34290" marB="34290" anchor="ctr"/>
                </a:tc>
                <a:extLst>
                  <a:ext uri="{0D108BD9-81ED-4DB2-BD59-A6C34878D82A}">
                    <a16:rowId xmlns:a16="http://schemas.microsoft.com/office/drawing/2014/main" val="2948416598"/>
                  </a:ext>
                </a:extLst>
              </a:tr>
            </a:tbl>
          </a:graphicData>
        </a:graphic>
      </p:graphicFrame>
      <p:sp>
        <p:nvSpPr>
          <p:cNvPr id="4" name="Slide Number Placeholder 2">
            <a:extLst>
              <a:ext uri="{FF2B5EF4-FFF2-40B4-BE49-F238E27FC236}">
                <a16:creationId xmlns:a16="http://schemas.microsoft.com/office/drawing/2014/main" id="{8B3A7894-9D32-44FF-B022-92F765DB3906}"/>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045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60988-A760-4F52-962B-C51464BEA5B9}"/>
              </a:ext>
            </a:extLst>
          </p:cNvPr>
          <p:cNvSpPr>
            <a:spLocks noGrp="1"/>
          </p:cNvSpPr>
          <p:nvPr>
            <p:ph type="body" sz="quarter" idx="13"/>
          </p:nvPr>
        </p:nvSpPr>
        <p:spPr>
          <a:xfrm>
            <a:off x="375268" y="1752601"/>
            <a:ext cx="8393463" cy="3886200"/>
          </a:xfrm>
        </p:spPr>
        <p:txBody>
          <a:bodyPr/>
          <a:lstStyle/>
          <a:p>
            <a:r>
              <a:rPr lang="en-US" dirty="0"/>
              <a:t>Performance Reports- You will hear more about these in the breakout.</a:t>
            </a:r>
          </a:p>
          <a:p>
            <a:endParaRPr lang="en-US" dirty="0"/>
          </a:p>
          <a:p>
            <a:r>
              <a:rPr lang="en-US" dirty="0"/>
              <a:t>Progress Reports- You will hear more about these in the breakout</a:t>
            </a:r>
          </a:p>
        </p:txBody>
      </p:sp>
      <p:sp>
        <p:nvSpPr>
          <p:cNvPr id="3" name="Title 2">
            <a:extLst>
              <a:ext uri="{FF2B5EF4-FFF2-40B4-BE49-F238E27FC236}">
                <a16:creationId xmlns:a16="http://schemas.microsoft.com/office/drawing/2014/main" id="{2BB1D91D-F27A-4EC4-AD7F-70C5BA2C3353}"/>
              </a:ext>
            </a:extLst>
          </p:cNvPr>
          <p:cNvSpPr>
            <a:spLocks noGrp="1"/>
          </p:cNvSpPr>
          <p:nvPr>
            <p:ph type="title"/>
          </p:nvPr>
        </p:nvSpPr>
        <p:spPr/>
        <p:txBody>
          <a:bodyPr/>
          <a:lstStyle/>
          <a:p>
            <a:r>
              <a:rPr lang="en-US" dirty="0"/>
              <a:t>Reports Continued</a:t>
            </a:r>
          </a:p>
        </p:txBody>
      </p:sp>
      <p:sp>
        <p:nvSpPr>
          <p:cNvPr id="5" name="TextBox 4">
            <a:extLst>
              <a:ext uri="{FF2B5EF4-FFF2-40B4-BE49-F238E27FC236}">
                <a16:creationId xmlns:a16="http://schemas.microsoft.com/office/drawing/2014/main" id="{D74A831A-963D-46A6-873B-49F8105039A5}"/>
              </a:ext>
            </a:extLst>
          </p:cNvPr>
          <p:cNvSpPr txBox="1"/>
          <p:nvPr/>
        </p:nvSpPr>
        <p:spPr>
          <a:xfrm>
            <a:off x="8502031"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72</a:t>
            </a:fld>
            <a:endParaRPr lang="en-US" dirty="0"/>
          </a:p>
        </p:txBody>
      </p:sp>
    </p:spTree>
    <p:extLst>
      <p:ext uri="{BB962C8B-B14F-4D97-AF65-F5344CB8AC3E}">
        <p14:creationId xmlns:p14="http://schemas.microsoft.com/office/powerpoint/2010/main" val="1254942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CBF3D3B-8469-4D87-995E-41743ACE69FD}"/>
              </a:ext>
            </a:extLst>
          </p:cNvPr>
          <p:cNvSpPr>
            <a:spLocks noGrp="1"/>
          </p:cNvSpPr>
          <p:nvPr>
            <p:ph idx="1"/>
          </p:nvPr>
        </p:nvSpPr>
        <p:spPr/>
        <p:txBody>
          <a:bodyPr>
            <a:normAutofit/>
          </a:bodyPr>
          <a:lstStyle/>
          <a:p>
            <a:r>
              <a:rPr lang="en-US" dirty="0"/>
              <a:t>North Carolina state law (G.S. 143C-6-23) requires every nongovernmental entity that receives State or Federal pass-through grant funds from a state agency to file annual reports on how those grant funds were used.  Specific requirements for each funding level are as follows:</a:t>
            </a:r>
          </a:p>
          <a:p>
            <a:endParaRPr lang="en-US" dirty="0"/>
          </a:p>
        </p:txBody>
      </p:sp>
      <p:sp>
        <p:nvSpPr>
          <p:cNvPr id="4" name="Title 3">
            <a:extLst>
              <a:ext uri="{FF2B5EF4-FFF2-40B4-BE49-F238E27FC236}">
                <a16:creationId xmlns:a16="http://schemas.microsoft.com/office/drawing/2014/main" id="{2A9CC4DE-9833-41CD-9FF6-2E586575C494}"/>
              </a:ext>
            </a:extLst>
          </p:cNvPr>
          <p:cNvSpPr>
            <a:spLocks noGrp="1"/>
          </p:cNvSpPr>
          <p:nvPr>
            <p:ph type="title"/>
          </p:nvPr>
        </p:nvSpPr>
        <p:spPr/>
        <p:txBody>
          <a:bodyPr/>
          <a:lstStyle/>
          <a:p>
            <a:r>
              <a:rPr lang="en-US" dirty="0"/>
              <a:t>Audit (Financial) Reporting</a:t>
            </a:r>
          </a:p>
        </p:txBody>
      </p:sp>
      <p:sp>
        <p:nvSpPr>
          <p:cNvPr id="6" name="TextBox 5">
            <a:extLst>
              <a:ext uri="{FF2B5EF4-FFF2-40B4-BE49-F238E27FC236}">
                <a16:creationId xmlns:a16="http://schemas.microsoft.com/office/drawing/2014/main" id="{95B27AD8-CEE4-4E66-9051-967D0028B0D5}"/>
              </a:ext>
            </a:extLst>
          </p:cNvPr>
          <p:cNvSpPr txBox="1"/>
          <p:nvPr/>
        </p:nvSpPr>
        <p:spPr>
          <a:xfrm>
            <a:off x="8682135" y="6303286"/>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73</a:t>
            </a:fld>
            <a:endParaRPr lang="en-US" dirty="0"/>
          </a:p>
        </p:txBody>
      </p:sp>
    </p:spTree>
    <p:extLst>
      <p:ext uri="{BB962C8B-B14F-4D97-AF65-F5344CB8AC3E}">
        <p14:creationId xmlns:p14="http://schemas.microsoft.com/office/powerpoint/2010/main" val="3259479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381000" y="251841"/>
            <a:ext cx="8458200" cy="424079"/>
          </a:xfrm>
        </p:spPr>
        <p:txBody>
          <a:bodyPr anchor="ctr">
            <a:noAutofit/>
          </a:bodyPr>
          <a:lstStyle/>
          <a:p>
            <a:r>
              <a:rPr lang="en-US" sz="3200" b="1" dirty="0"/>
              <a:t>Non-Governmental Entities 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2191885121"/>
              </p:ext>
            </p:extLst>
          </p:nvPr>
        </p:nvGraphicFramePr>
        <p:xfrm>
          <a:off x="381000" y="1061440"/>
          <a:ext cx="8458200" cy="511528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3576623319"/>
                    </a:ext>
                  </a:extLst>
                </a:gridCol>
                <a:gridCol w="5257800">
                  <a:extLst>
                    <a:ext uri="{9D8B030D-6E8A-4147-A177-3AD203B41FA5}">
                      <a16:colId xmlns:a16="http://schemas.microsoft.com/office/drawing/2014/main" val="970484103"/>
                    </a:ext>
                  </a:extLst>
                </a:gridCol>
              </a:tblGrid>
              <a:tr h="377377">
                <a:tc>
                  <a:txBody>
                    <a:bodyPr/>
                    <a:lstStyle/>
                    <a:p>
                      <a:pPr algn="ctr"/>
                      <a:r>
                        <a:rPr lang="en-US" sz="2000" b="1" dirty="0"/>
                        <a:t>Reporting Levels</a:t>
                      </a:r>
                    </a:p>
                  </a:txBody>
                  <a:tcPr marL="68580" marR="68580" marT="34290" marB="34290" anchor="ctr">
                    <a:solidFill>
                      <a:schemeClr val="bg1">
                        <a:lumMod val="85000"/>
                      </a:schemeClr>
                    </a:solidFill>
                  </a:tcPr>
                </a:tc>
                <a:tc>
                  <a:txBody>
                    <a:bodyPr/>
                    <a:lstStyle/>
                    <a:p>
                      <a:pPr algn="ctr"/>
                      <a:r>
                        <a:rPr lang="en-US" sz="20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4737903">
                <a:tc>
                  <a:txBody>
                    <a:bodyPr/>
                    <a:lstStyle/>
                    <a:p>
                      <a:pPr marL="0" lvl="2" fontAlgn="base"/>
                      <a:r>
                        <a:rPr kumimoji="0" lang="en-US" sz="24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 (Less than $25,000)</a:t>
                      </a:r>
                    </a:p>
                    <a:p>
                      <a:r>
                        <a:rPr kumimoji="0" lang="en-US" sz="2400" kern="1200" dirty="0">
                          <a:solidFill>
                            <a:schemeClr val="tx1"/>
                          </a:solidFill>
                          <a:effectLst/>
                          <a:latin typeface="+mn-lt"/>
                          <a:ea typeface="+mn-ea"/>
                          <a:cs typeface="+mn-cs"/>
                        </a:rPr>
                        <a:t>A grantee receiving less than $25,000 (combined) in State or Federal pass through funds must submit:</a:t>
                      </a:r>
                    </a:p>
                    <a:p>
                      <a:pPr marL="342900" indent="-342900">
                        <a:buFont typeface="Symbol" panose="05050102010706020507" pitchFamily="18" charset="2"/>
                        <a:buChar char="Ø"/>
                      </a:pPr>
                      <a:endParaRPr lang="en-US" sz="2400" dirty="0"/>
                    </a:p>
                    <a:p>
                      <a:endParaRPr kumimoji="0" lang="en-US" sz="2400" kern="1200" dirty="0">
                        <a:solidFill>
                          <a:schemeClr val="tx1"/>
                        </a:solidFill>
                        <a:effectLst/>
                        <a:latin typeface="+mn-lt"/>
                        <a:ea typeface="+mn-ea"/>
                        <a:cs typeface="+mn-cs"/>
                      </a:endParaRPr>
                    </a:p>
                    <a:p>
                      <a:pPr algn="l"/>
                      <a:endParaRPr lang="en-US" sz="2400" dirty="0"/>
                    </a:p>
                  </a:txBody>
                  <a:tcPr marL="68580" marR="68580" marT="34290" marB="34290" anchor="ctr"/>
                </a:tc>
                <a:tc>
                  <a:txBody>
                    <a:bodyPr/>
                    <a:lstStyle/>
                    <a:p>
                      <a:pPr marL="342900" lvl="0" indent="-342900">
                        <a:buFont typeface="Arial" panose="020B0604020202020204" pitchFamily="34" charset="0"/>
                        <a:buChar char="•"/>
                      </a:pPr>
                      <a:r>
                        <a:rPr kumimoji="0" lang="en-US" sz="2400" kern="1200" dirty="0">
                          <a:solidFill>
                            <a:schemeClr val="tx1"/>
                          </a:solidFill>
                          <a:effectLst/>
                          <a:latin typeface="+mn-lt"/>
                          <a:ea typeface="+mn-ea"/>
                          <a:cs typeface="+mn-cs"/>
                        </a:rPr>
                        <a:t>Certification Form</a:t>
                      </a:r>
                    </a:p>
                    <a:p>
                      <a:pPr marL="342900" lvl="0" indent="-342900">
                        <a:buFont typeface="Arial" panose="020B0604020202020204" pitchFamily="34" charset="0"/>
                        <a:buChar char="•"/>
                      </a:pPr>
                      <a:r>
                        <a:rPr kumimoji="0" lang="en-US" sz="2400" kern="1200" dirty="0">
                          <a:solidFill>
                            <a:schemeClr val="tx1"/>
                          </a:solidFill>
                          <a:effectLst/>
                          <a:latin typeface="+mn-lt"/>
                          <a:ea typeface="+mn-ea"/>
                          <a:cs typeface="+mn-cs"/>
                        </a:rPr>
                        <a:t>State Grants Compliance Reporting for Receipts of Less than $25,000</a:t>
                      </a:r>
                    </a:p>
                    <a:p>
                      <a:pPr marL="0" lvl="0" indent="0">
                        <a:buFont typeface="Arial" panose="020B0604020202020204" pitchFamily="34" charset="0"/>
                        <a:buNone/>
                      </a:pPr>
                      <a:endParaRPr kumimoji="0" lang="en-US" sz="2400" kern="1200" dirty="0">
                        <a:solidFill>
                          <a:schemeClr val="tx1"/>
                        </a:solidFill>
                        <a:effectLst/>
                        <a:latin typeface="+mn-lt"/>
                        <a:ea typeface="+mn-ea"/>
                        <a:cs typeface="+mn-cs"/>
                      </a:endParaRPr>
                    </a:p>
                    <a:p>
                      <a:pPr lvl="0"/>
                      <a:r>
                        <a:rPr kumimoji="0" lang="en-US" sz="2400" kern="1200" dirty="0">
                          <a:solidFill>
                            <a:schemeClr val="tx1"/>
                          </a:solidFill>
                          <a:effectLst/>
                          <a:latin typeface="+mn-lt"/>
                          <a:ea typeface="+mn-ea"/>
                          <a:cs typeface="+mn-cs"/>
                        </a:rPr>
                        <a:t>Level I forms and reporting must be submitted to: </a:t>
                      </a:r>
                    </a:p>
                    <a:p>
                      <a:pPr lvl="0"/>
                      <a:endParaRPr kumimoji="0" lang="en-US" sz="2400" b="1" u="none" kern="1200" dirty="0">
                        <a:solidFill>
                          <a:schemeClr val="tx2"/>
                        </a:solidFill>
                        <a:effectLst/>
                        <a:latin typeface="+mn-lt"/>
                        <a:ea typeface="+mn-ea"/>
                        <a:cs typeface="+mn-cs"/>
                      </a:endParaRPr>
                    </a:p>
                    <a:p>
                      <a:pPr lvl="0"/>
                      <a:r>
                        <a:rPr kumimoji="0" lang="en-US" sz="2000" b="1" u="none" kern="1200" dirty="0">
                          <a:solidFill>
                            <a:schemeClr val="tx2"/>
                          </a:solidFill>
                          <a:effectLst/>
                          <a:latin typeface="+mn-lt"/>
                          <a:ea typeface="+mn-ea"/>
                          <a:cs typeface="+mn-cs"/>
                        </a:rPr>
                        <a:t>DPS_GRANTCOMPLIANCEREPORTS@ncdps.gov</a:t>
                      </a:r>
                      <a:r>
                        <a:rPr kumimoji="0" lang="en-US" sz="2000" b="1" kern="1200" dirty="0">
                          <a:solidFill>
                            <a:schemeClr val="tx1"/>
                          </a:solidFill>
                          <a:effectLst/>
                          <a:latin typeface="+mn-lt"/>
                          <a:ea typeface="+mn-ea"/>
                          <a:cs typeface="+mn-cs"/>
                        </a:rPr>
                        <a:t>. </a:t>
                      </a:r>
                    </a:p>
                    <a:p>
                      <a:pPr algn="l"/>
                      <a:endParaRPr lang="en-US" sz="2400" dirty="0"/>
                    </a:p>
                  </a:txBody>
                  <a:tcPr marL="68580" marR="68580"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87550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381000" y="251841"/>
            <a:ext cx="8458200" cy="424079"/>
          </a:xfrm>
        </p:spPr>
        <p:txBody>
          <a:bodyPr anchor="ctr">
            <a:noAutofit/>
          </a:bodyPr>
          <a:lstStyle/>
          <a:p>
            <a:r>
              <a:rPr lang="en-US" sz="3200" b="1" dirty="0"/>
              <a:t>Non-Governmental Entities 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4255765267"/>
              </p:ext>
            </p:extLst>
          </p:nvPr>
        </p:nvGraphicFramePr>
        <p:xfrm>
          <a:off x="381000" y="1061440"/>
          <a:ext cx="8458200" cy="511528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3576623319"/>
                    </a:ext>
                  </a:extLst>
                </a:gridCol>
                <a:gridCol w="5334000">
                  <a:extLst>
                    <a:ext uri="{9D8B030D-6E8A-4147-A177-3AD203B41FA5}">
                      <a16:colId xmlns:a16="http://schemas.microsoft.com/office/drawing/2014/main" val="970484103"/>
                    </a:ext>
                  </a:extLst>
                </a:gridCol>
              </a:tblGrid>
              <a:tr h="377377">
                <a:tc>
                  <a:txBody>
                    <a:bodyPr/>
                    <a:lstStyle/>
                    <a:p>
                      <a:pPr algn="ctr"/>
                      <a:r>
                        <a:rPr lang="en-US" sz="2000" b="1" dirty="0"/>
                        <a:t>Reporting Levels</a:t>
                      </a:r>
                    </a:p>
                  </a:txBody>
                  <a:tcPr marL="68580" marR="68580" marT="34290" marB="34290" anchor="ctr">
                    <a:solidFill>
                      <a:schemeClr val="bg1">
                        <a:lumMod val="85000"/>
                      </a:schemeClr>
                    </a:solidFill>
                  </a:tcPr>
                </a:tc>
                <a:tc>
                  <a:txBody>
                    <a:bodyPr/>
                    <a:lstStyle/>
                    <a:p>
                      <a:pPr algn="ctr"/>
                      <a:r>
                        <a:rPr lang="en-US" sz="20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4737903">
                <a:tc>
                  <a:txBody>
                    <a:bodyPr/>
                    <a:lstStyle/>
                    <a:p>
                      <a:pPr marL="0" lvl="2" fontAlgn="base"/>
                      <a:r>
                        <a:rPr kumimoji="0" lang="en-US" sz="24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II ($25,000 - $499,999)</a:t>
                      </a:r>
                    </a:p>
                    <a:p>
                      <a:r>
                        <a:rPr kumimoji="0" lang="en-US" sz="2400" kern="1200" dirty="0">
                          <a:solidFill>
                            <a:schemeClr val="tx1"/>
                          </a:solidFill>
                          <a:effectLst/>
                          <a:latin typeface="+mn-lt"/>
                          <a:ea typeface="+mn-ea"/>
                          <a:cs typeface="+mn-cs"/>
                        </a:rPr>
                        <a:t>A grantee that receives between $25,000 - $499,999 (combined) in State or Federal pass-through funding must submit:</a:t>
                      </a:r>
                    </a:p>
                    <a:p>
                      <a:pPr marL="342900" indent="-342900">
                        <a:buFont typeface="Symbol" panose="05050102010706020507" pitchFamily="18" charset="2"/>
                        <a:buChar char="Ø"/>
                      </a:pPr>
                      <a:endParaRPr lang="en-US" sz="2400" dirty="0"/>
                    </a:p>
                    <a:p>
                      <a:endParaRPr kumimoji="0" lang="en-US" sz="2400" kern="1200" dirty="0">
                        <a:solidFill>
                          <a:schemeClr val="tx1"/>
                        </a:solidFill>
                        <a:effectLst/>
                        <a:latin typeface="+mn-lt"/>
                        <a:ea typeface="+mn-ea"/>
                        <a:cs typeface="+mn-cs"/>
                      </a:endParaRPr>
                    </a:p>
                    <a:p>
                      <a:pPr algn="l"/>
                      <a:endParaRPr lang="en-US" sz="2400" dirty="0"/>
                    </a:p>
                  </a:txBody>
                  <a:tcPr marL="68580" marR="68580" marT="34290" marB="34290" anchor="ctr"/>
                </a:tc>
                <a:tc>
                  <a:txBody>
                    <a:bodyPr/>
                    <a:lstStyle/>
                    <a:p>
                      <a:pPr marL="342900" lvl="0" indent="-342900">
                        <a:buFont typeface="Arial" panose="020B0604020202020204" pitchFamily="34" charset="0"/>
                        <a:buChar char="•"/>
                      </a:pPr>
                      <a:r>
                        <a:rPr kumimoji="0" lang="en-US" sz="2400" kern="1200" dirty="0">
                          <a:solidFill>
                            <a:schemeClr val="tx1"/>
                          </a:solidFill>
                          <a:effectLst/>
                          <a:latin typeface="+mn-lt"/>
                          <a:ea typeface="+mn-ea"/>
                          <a:cs typeface="+mn-cs"/>
                        </a:rPr>
                        <a:t>Certification Form</a:t>
                      </a:r>
                    </a:p>
                    <a:p>
                      <a:pPr marL="342900" lvl="0" indent="-342900">
                        <a:buFont typeface="Arial" panose="020B0604020202020204" pitchFamily="34" charset="0"/>
                        <a:buChar char="•"/>
                      </a:pPr>
                      <a:r>
                        <a:rPr kumimoji="0" lang="en-US" sz="2400" kern="1200" dirty="0">
                          <a:solidFill>
                            <a:schemeClr val="tx1"/>
                          </a:solidFill>
                          <a:effectLst/>
                          <a:latin typeface="+mn-lt"/>
                          <a:ea typeface="+mn-ea"/>
                          <a:cs typeface="+mn-cs"/>
                        </a:rPr>
                        <a:t>State Grants Compliance Reporting for Receipts of $25,000 or More</a:t>
                      </a:r>
                    </a:p>
                    <a:p>
                      <a:pPr marL="342900" lvl="0" indent="-342900">
                        <a:buFont typeface="Arial" panose="020B0604020202020204" pitchFamily="34" charset="0"/>
                        <a:buChar char="•"/>
                      </a:pPr>
                      <a:r>
                        <a:rPr kumimoji="0" lang="en-US" sz="2400" kern="1200" dirty="0">
                          <a:solidFill>
                            <a:schemeClr val="tx1"/>
                          </a:solidFill>
                          <a:effectLst/>
                          <a:latin typeface="+mn-lt"/>
                          <a:ea typeface="+mn-ea"/>
                          <a:cs typeface="+mn-cs"/>
                        </a:rPr>
                        <a:t>Schedule of Receipts and Expenditures</a:t>
                      </a:r>
                    </a:p>
                    <a:p>
                      <a:pPr marL="342900" lvl="0" indent="-342900">
                        <a:buFont typeface="Arial" panose="020B0604020202020204" pitchFamily="34" charset="0"/>
                        <a:buChar char="•"/>
                      </a:pPr>
                      <a:r>
                        <a:rPr kumimoji="0" lang="en-US" sz="2400" kern="1200" dirty="0">
                          <a:solidFill>
                            <a:schemeClr val="tx1"/>
                          </a:solidFill>
                          <a:effectLst/>
                          <a:latin typeface="+mn-lt"/>
                          <a:ea typeface="+mn-ea"/>
                          <a:cs typeface="+mn-cs"/>
                        </a:rPr>
                        <a:t>Program Activities and Accomplishments Reports</a:t>
                      </a:r>
                    </a:p>
                    <a:p>
                      <a:endParaRPr kumimoji="0" lang="en-US" sz="2400" kern="1200" dirty="0">
                        <a:solidFill>
                          <a:schemeClr val="tx1"/>
                        </a:solidFill>
                        <a:effectLst/>
                        <a:latin typeface="+mn-lt"/>
                        <a:ea typeface="+mn-ea"/>
                        <a:cs typeface="+mn-cs"/>
                      </a:endParaRPr>
                    </a:p>
                    <a:p>
                      <a:r>
                        <a:rPr kumimoji="0" lang="en-US" sz="2400" kern="1200" dirty="0">
                          <a:solidFill>
                            <a:schemeClr val="tx1"/>
                          </a:solidFill>
                          <a:effectLst/>
                          <a:latin typeface="+mn-lt"/>
                          <a:ea typeface="+mn-ea"/>
                          <a:cs typeface="+mn-cs"/>
                        </a:rPr>
                        <a:t>Level II forms and reporting must be submitted to: </a:t>
                      </a:r>
                    </a:p>
                    <a:p>
                      <a:endParaRPr kumimoji="0" lang="en-US" sz="2400" b="1" u="none" kern="1200" dirty="0">
                        <a:solidFill>
                          <a:schemeClr val="tx1"/>
                        </a:solidFill>
                        <a:effectLst/>
                        <a:latin typeface="+mn-lt"/>
                        <a:ea typeface="+mn-ea"/>
                        <a:cs typeface="+mn-cs"/>
                      </a:endParaRPr>
                    </a:p>
                    <a:p>
                      <a:r>
                        <a:rPr kumimoji="0" lang="en-US" sz="2000" b="1" u="none" kern="1200" dirty="0">
                          <a:solidFill>
                            <a:schemeClr val="tx2"/>
                          </a:solidFill>
                          <a:effectLst/>
                          <a:latin typeface="+mn-lt"/>
                          <a:ea typeface="+mn-ea"/>
                          <a:cs typeface="+mn-cs"/>
                        </a:rPr>
                        <a:t>DPS_GRANTCOMPLIANCEREPORTS@ncdps.gov</a:t>
                      </a:r>
                    </a:p>
                    <a:p>
                      <a:pPr algn="l"/>
                      <a:endParaRPr lang="en-US" sz="2400" dirty="0"/>
                    </a:p>
                  </a:txBody>
                  <a:tcPr marL="68580" marR="68580"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943321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381000" y="281748"/>
            <a:ext cx="8420100" cy="584890"/>
          </a:xfrm>
        </p:spPr>
        <p:txBody>
          <a:bodyPr anchor="ctr">
            <a:noAutofit/>
          </a:bodyPr>
          <a:lstStyle/>
          <a:p>
            <a:pPr algn="l"/>
            <a:r>
              <a:rPr lang="en-US" sz="3200" b="1" dirty="0"/>
              <a:t>Non-Governmental Entities 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2770215728"/>
              </p:ext>
            </p:extLst>
          </p:nvPr>
        </p:nvGraphicFramePr>
        <p:xfrm>
          <a:off x="381000" y="1061441"/>
          <a:ext cx="8458200" cy="5121793"/>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576623319"/>
                    </a:ext>
                  </a:extLst>
                </a:gridCol>
                <a:gridCol w="5410200">
                  <a:extLst>
                    <a:ext uri="{9D8B030D-6E8A-4147-A177-3AD203B41FA5}">
                      <a16:colId xmlns:a16="http://schemas.microsoft.com/office/drawing/2014/main" val="970484103"/>
                    </a:ext>
                  </a:extLst>
                </a:gridCol>
              </a:tblGrid>
              <a:tr h="362347">
                <a:tc>
                  <a:txBody>
                    <a:bodyPr/>
                    <a:lstStyle/>
                    <a:p>
                      <a:pPr algn="ctr"/>
                      <a:r>
                        <a:rPr lang="en-US" sz="2000" b="1" dirty="0"/>
                        <a:t>Reporting Levels</a:t>
                      </a:r>
                    </a:p>
                  </a:txBody>
                  <a:tcPr marL="68580" marR="68580" marT="34290" marB="34290" anchor="ctr">
                    <a:solidFill>
                      <a:schemeClr val="bg1">
                        <a:lumMod val="85000"/>
                      </a:schemeClr>
                    </a:solidFill>
                  </a:tcPr>
                </a:tc>
                <a:tc>
                  <a:txBody>
                    <a:bodyPr/>
                    <a:lstStyle/>
                    <a:p>
                      <a:pPr algn="ctr"/>
                      <a:r>
                        <a:rPr lang="en-US" sz="20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4748413">
                <a:tc>
                  <a:txBody>
                    <a:bodyPr/>
                    <a:lstStyle/>
                    <a:p>
                      <a:pPr marL="0" lvl="2" algn="l" fontAlgn="base"/>
                      <a:r>
                        <a:rPr kumimoji="0" lang="en-US" sz="20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III ($500,000 - $749,999)</a:t>
                      </a:r>
                    </a:p>
                    <a:p>
                      <a:r>
                        <a:rPr kumimoji="0" lang="en-US" sz="2000" kern="1200" dirty="0">
                          <a:solidFill>
                            <a:schemeClr val="tx1"/>
                          </a:solidFill>
                          <a:effectLst/>
                          <a:latin typeface="+mn-lt"/>
                          <a:ea typeface="+mn-ea"/>
                          <a:cs typeface="+mn-cs"/>
                        </a:rPr>
                        <a:t>A grantee that receives a combined </a:t>
                      </a:r>
                      <a:r>
                        <a:rPr kumimoji="0" lang="en-US" sz="2000" b="1" kern="1200" dirty="0">
                          <a:solidFill>
                            <a:schemeClr val="tx1"/>
                          </a:solidFill>
                          <a:effectLst/>
                          <a:latin typeface="+mn-lt"/>
                          <a:ea typeface="+mn-ea"/>
                          <a:cs typeface="+mn-cs"/>
                        </a:rPr>
                        <a:t>$500,000</a:t>
                      </a:r>
                      <a:r>
                        <a:rPr kumimoji="0" lang="en-US" sz="2000" kern="1200" dirty="0">
                          <a:solidFill>
                            <a:schemeClr val="tx1"/>
                          </a:solidFill>
                          <a:effectLst/>
                          <a:latin typeface="+mn-lt"/>
                          <a:ea typeface="+mn-ea"/>
                          <a:cs typeface="+mn-cs"/>
                        </a:rPr>
                        <a:t> or more in </a:t>
                      </a:r>
                      <a:r>
                        <a:rPr kumimoji="0" lang="en-US" sz="2000" b="1" kern="1200" dirty="0">
                          <a:solidFill>
                            <a:schemeClr val="tx1"/>
                          </a:solidFill>
                          <a:effectLst/>
                          <a:latin typeface="+mn-lt"/>
                          <a:ea typeface="+mn-ea"/>
                          <a:cs typeface="+mn-cs"/>
                        </a:rPr>
                        <a:t>North Carolina State funding or Federal funding passed through a State Agency</a:t>
                      </a:r>
                      <a:r>
                        <a:rPr kumimoji="0" lang="en-US" sz="2000" kern="1200" dirty="0">
                          <a:solidFill>
                            <a:schemeClr val="tx1"/>
                          </a:solidFill>
                          <a:effectLst/>
                          <a:latin typeface="+mn-lt"/>
                          <a:ea typeface="+mn-ea"/>
                          <a:cs typeface="+mn-cs"/>
                        </a:rPr>
                        <a:t> must submit:</a:t>
                      </a:r>
                    </a:p>
                    <a:p>
                      <a:pPr marL="342900" indent="-342900">
                        <a:buFont typeface="Symbol" panose="05050102010706020507" pitchFamily="18" charset="2"/>
                        <a:buChar char="Ø"/>
                      </a:pPr>
                      <a:endParaRPr lang="en-US" sz="2000" dirty="0"/>
                    </a:p>
                    <a:p>
                      <a:endParaRPr kumimoji="0" lang="en-US" sz="2000" kern="1200" dirty="0">
                        <a:solidFill>
                          <a:schemeClr val="tx1"/>
                        </a:solidFill>
                        <a:effectLst/>
                        <a:latin typeface="+mn-lt"/>
                        <a:ea typeface="+mn-ea"/>
                        <a:cs typeface="+mn-cs"/>
                      </a:endParaRPr>
                    </a:p>
                    <a:p>
                      <a:pPr algn="l"/>
                      <a:endParaRPr lang="en-US" sz="2000" dirty="0"/>
                    </a:p>
                  </a:txBody>
                  <a:tcPr marL="68580" marR="68580" marT="34290" marB="34290" anchor="ctr"/>
                </a:tc>
                <a:tc>
                  <a:txBody>
                    <a:bodyPr/>
                    <a:lstStyle/>
                    <a:p>
                      <a:pPr marL="342900" lvl="0" indent="-342900">
                        <a:buFont typeface="Arial" panose="020B0604020202020204" pitchFamily="34" charset="0"/>
                        <a:buChar char="•"/>
                      </a:pPr>
                      <a:r>
                        <a:rPr kumimoji="0" lang="en-US" sz="1900" kern="1200" dirty="0">
                          <a:solidFill>
                            <a:schemeClr val="tx1"/>
                          </a:solidFill>
                          <a:effectLst/>
                          <a:latin typeface="+mn-lt"/>
                          <a:ea typeface="+mn-ea"/>
                          <a:cs typeface="+mn-cs"/>
                        </a:rPr>
                        <a:t>Certification Form</a:t>
                      </a:r>
                    </a:p>
                    <a:p>
                      <a:pPr marL="342900" lvl="0" indent="-342900">
                        <a:buFont typeface="Arial" panose="020B0604020202020204" pitchFamily="34" charset="0"/>
                        <a:buChar char="•"/>
                      </a:pPr>
                      <a:r>
                        <a:rPr kumimoji="0" lang="en-US" sz="1900" kern="1200" dirty="0">
                          <a:solidFill>
                            <a:schemeClr val="tx1"/>
                          </a:solidFill>
                          <a:effectLst/>
                          <a:latin typeface="+mn-lt"/>
                          <a:ea typeface="+mn-ea"/>
                          <a:cs typeface="+mn-cs"/>
                        </a:rPr>
                        <a:t>State Grants Compliance Reporting for Receipts of $25,000 or More</a:t>
                      </a:r>
                    </a:p>
                    <a:p>
                      <a:pPr marL="342900" lvl="0" indent="-342900">
                        <a:buFont typeface="Arial" panose="020B0604020202020204" pitchFamily="34" charset="0"/>
                        <a:buChar char="•"/>
                      </a:pPr>
                      <a:r>
                        <a:rPr kumimoji="0" lang="en-US" sz="1900" kern="1200" dirty="0">
                          <a:solidFill>
                            <a:schemeClr val="tx1"/>
                          </a:solidFill>
                          <a:effectLst/>
                          <a:latin typeface="+mn-lt"/>
                          <a:ea typeface="+mn-ea"/>
                          <a:cs typeface="+mn-cs"/>
                        </a:rPr>
                        <a:t>Program Activities and Accomplishments Reports</a:t>
                      </a:r>
                    </a:p>
                    <a:p>
                      <a:pPr lvl="0"/>
                      <a:endParaRPr kumimoji="0" lang="en-US" sz="1900" kern="1200" dirty="0">
                        <a:solidFill>
                          <a:schemeClr val="tx1"/>
                        </a:solidFill>
                        <a:effectLst/>
                        <a:latin typeface="+mn-lt"/>
                        <a:ea typeface="+mn-ea"/>
                        <a:cs typeface="+mn-cs"/>
                      </a:endParaRPr>
                    </a:p>
                    <a:p>
                      <a:pPr lvl="0"/>
                      <a:r>
                        <a:rPr kumimoji="0" lang="en-US" sz="1900" kern="1200" dirty="0">
                          <a:solidFill>
                            <a:schemeClr val="tx1"/>
                          </a:solidFill>
                          <a:effectLst/>
                          <a:latin typeface="+mn-lt"/>
                          <a:ea typeface="+mn-ea"/>
                          <a:cs typeface="+mn-cs"/>
                        </a:rPr>
                        <a:t>Level III forms and reporting must be submitted to: </a:t>
                      </a:r>
                      <a:r>
                        <a:rPr kumimoji="0" lang="en-US" sz="1900" b="1" u="none" kern="1200" dirty="0">
                          <a:solidFill>
                            <a:schemeClr val="tx2"/>
                          </a:solidFill>
                          <a:effectLst/>
                          <a:latin typeface="+mn-lt"/>
                          <a:ea typeface="+mn-ea"/>
                          <a:cs typeface="+mn-cs"/>
                        </a:rPr>
                        <a:t>DPS_GRANTCOMPLIANCEREPORTS@ncdps.gov</a:t>
                      </a:r>
                      <a:r>
                        <a:rPr kumimoji="0" lang="en-US" sz="1900" u="none" kern="1200" dirty="0">
                          <a:solidFill>
                            <a:schemeClr val="tx1"/>
                          </a:solidFill>
                          <a:effectLst/>
                          <a:latin typeface="+mn-lt"/>
                          <a:ea typeface="+mn-ea"/>
                          <a:cs typeface="+mn-cs"/>
                        </a:rPr>
                        <a:t>. </a:t>
                      </a:r>
                    </a:p>
                    <a:p>
                      <a:pPr lvl="0"/>
                      <a:r>
                        <a:rPr kumimoji="0" lang="en-US" sz="1900" u="none" kern="1200" dirty="0">
                          <a:solidFill>
                            <a:schemeClr val="tx1"/>
                          </a:solidFill>
                          <a:effectLst/>
                          <a:latin typeface="+mn-lt"/>
                          <a:ea typeface="+mn-ea"/>
                          <a:cs typeface="+mn-cs"/>
                        </a:rPr>
                        <a:t>Submit within nine months of the grantee's fiscal year end: </a:t>
                      </a:r>
                    </a:p>
                    <a:p>
                      <a:pPr lvl="0"/>
                      <a:endParaRPr kumimoji="0" lang="en-US" sz="1900" u="none" kern="1200" dirty="0">
                        <a:solidFill>
                          <a:schemeClr val="tx1"/>
                        </a:solidFill>
                        <a:effectLst/>
                        <a:latin typeface="+mn-lt"/>
                        <a:ea typeface="+mn-ea"/>
                        <a:cs typeface="+mn-cs"/>
                      </a:endParaRPr>
                    </a:p>
                    <a:p>
                      <a:pPr lvl="0"/>
                      <a:r>
                        <a:rPr kumimoji="0" lang="en-US" sz="1900" u="none" kern="1200" dirty="0">
                          <a:solidFill>
                            <a:schemeClr val="tx1"/>
                          </a:solidFill>
                          <a:effectLst/>
                          <a:latin typeface="+mn-lt"/>
                          <a:ea typeface="+mn-ea"/>
                          <a:cs typeface="+mn-cs"/>
                        </a:rPr>
                        <a:t>Submit to DPS Internal Audit </a:t>
                      </a:r>
                      <a:r>
                        <a:rPr kumimoji="0" lang="en-US" sz="1900" b="1" u="none" kern="1200" dirty="0">
                          <a:solidFill>
                            <a:schemeClr val="tx2"/>
                          </a:solidFill>
                          <a:effectLst/>
                          <a:latin typeface="+mn-lt"/>
                          <a:ea typeface="+mn-ea"/>
                          <a:cs typeface="+mn-cs"/>
                        </a:rPr>
                        <a:t>AuditGrantsReport@ncdps.gov </a:t>
                      </a:r>
                      <a:r>
                        <a:rPr kumimoji="0" lang="en-US" sz="1900" kern="1200" dirty="0">
                          <a:solidFill>
                            <a:schemeClr val="tx1"/>
                          </a:solidFill>
                          <a:effectLst/>
                          <a:latin typeface="+mn-lt"/>
                          <a:ea typeface="+mn-ea"/>
                          <a:cs typeface="+mn-cs"/>
                        </a:rPr>
                        <a:t>a single audit prepared and completed in accordance with Generally Accepted Government Auditing Standards. </a:t>
                      </a:r>
                    </a:p>
                    <a:p>
                      <a:pPr algn="l"/>
                      <a:endParaRPr lang="en-US" sz="2000" dirty="0"/>
                    </a:p>
                  </a:txBody>
                  <a:tcPr marL="68580" marR="68580"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0465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F9431-9ADF-4102-B15A-703C68E5976D}"/>
              </a:ext>
            </a:extLst>
          </p:cNvPr>
          <p:cNvSpPr>
            <a:spLocks noGrp="1"/>
          </p:cNvSpPr>
          <p:nvPr>
            <p:ph type="title"/>
          </p:nvPr>
        </p:nvSpPr>
        <p:spPr>
          <a:xfrm>
            <a:off x="381000" y="251841"/>
            <a:ext cx="8458200" cy="424079"/>
          </a:xfrm>
        </p:spPr>
        <p:txBody>
          <a:bodyPr anchor="ctr">
            <a:noAutofit/>
          </a:bodyPr>
          <a:lstStyle/>
          <a:p>
            <a:r>
              <a:rPr lang="en-US" sz="3200" b="1" dirty="0"/>
              <a:t>Non-Governmental Entities Required Reporting </a:t>
            </a:r>
          </a:p>
        </p:txBody>
      </p:sp>
      <p:graphicFrame>
        <p:nvGraphicFramePr>
          <p:cNvPr id="4" name="Table 3">
            <a:extLst>
              <a:ext uri="{FF2B5EF4-FFF2-40B4-BE49-F238E27FC236}">
                <a16:creationId xmlns:a16="http://schemas.microsoft.com/office/drawing/2014/main" id="{97064E98-6945-4CA1-9B55-834805AFB44F}"/>
              </a:ext>
            </a:extLst>
          </p:cNvPr>
          <p:cNvGraphicFramePr>
            <a:graphicFrameLocks noGrp="1"/>
          </p:cNvGraphicFramePr>
          <p:nvPr>
            <p:extLst>
              <p:ext uri="{D42A27DB-BD31-4B8C-83A1-F6EECF244321}">
                <p14:modId xmlns:p14="http://schemas.microsoft.com/office/powerpoint/2010/main" val="651034905"/>
              </p:ext>
            </p:extLst>
          </p:nvPr>
        </p:nvGraphicFramePr>
        <p:xfrm>
          <a:off x="381000" y="675921"/>
          <a:ext cx="8458200" cy="54200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576623319"/>
                    </a:ext>
                  </a:extLst>
                </a:gridCol>
                <a:gridCol w="5410200">
                  <a:extLst>
                    <a:ext uri="{9D8B030D-6E8A-4147-A177-3AD203B41FA5}">
                      <a16:colId xmlns:a16="http://schemas.microsoft.com/office/drawing/2014/main" val="970484103"/>
                    </a:ext>
                  </a:extLst>
                </a:gridCol>
              </a:tblGrid>
              <a:tr h="378325">
                <a:tc>
                  <a:txBody>
                    <a:bodyPr/>
                    <a:lstStyle/>
                    <a:p>
                      <a:pPr algn="ctr"/>
                      <a:r>
                        <a:rPr lang="en-US" sz="2000" b="1" dirty="0"/>
                        <a:t>Reporting Levels</a:t>
                      </a:r>
                    </a:p>
                  </a:txBody>
                  <a:tcPr marL="68580" marR="68580" marT="34290" marB="34290" anchor="ctr">
                    <a:solidFill>
                      <a:schemeClr val="bg1">
                        <a:lumMod val="85000"/>
                      </a:schemeClr>
                    </a:solidFill>
                  </a:tcPr>
                </a:tc>
                <a:tc>
                  <a:txBody>
                    <a:bodyPr/>
                    <a:lstStyle/>
                    <a:p>
                      <a:pPr algn="ctr"/>
                      <a:r>
                        <a:rPr lang="en-US" sz="2000" b="1" dirty="0"/>
                        <a:t>Required Documents</a:t>
                      </a:r>
                    </a:p>
                  </a:txBody>
                  <a:tcPr marL="68580" marR="68580" marT="34290" marB="34290" anchor="ctr">
                    <a:solidFill>
                      <a:schemeClr val="bg1">
                        <a:lumMod val="85000"/>
                      </a:schemeClr>
                    </a:solidFill>
                  </a:tcPr>
                </a:tc>
                <a:extLst>
                  <a:ext uri="{0D108BD9-81ED-4DB2-BD59-A6C34878D82A}">
                    <a16:rowId xmlns:a16="http://schemas.microsoft.com/office/drawing/2014/main" val="820202153"/>
                  </a:ext>
                </a:extLst>
              </a:tr>
              <a:tr h="5041755">
                <a:tc>
                  <a:txBody>
                    <a:bodyPr/>
                    <a:lstStyle/>
                    <a:p>
                      <a:pPr marL="0" lvl="2" fontAlgn="base"/>
                      <a:r>
                        <a:rPr kumimoji="0" lang="en-US" sz="2000" b="1" i="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Level III ($750,000+)</a:t>
                      </a:r>
                    </a:p>
                    <a:p>
                      <a:r>
                        <a:rPr kumimoji="0" lang="en-US" sz="2000" kern="1200" dirty="0">
                          <a:solidFill>
                            <a:schemeClr val="tx1"/>
                          </a:solidFill>
                          <a:effectLst/>
                          <a:latin typeface="+mn-lt"/>
                          <a:ea typeface="+mn-ea"/>
                          <a:cs typeface="+mn-cs"/>
                        </a:rPr>
                        <a:t>A grantee that receives a combined </a:t>
                      </a:r>
                      <a:r>
                        <a:rPr kumimoji="0" lang="en-US" sz="2000" b="1" kern="1200" dirty="0">
                          <a:solidFill>
                            <a:schemeClr val="tx1"/>
                          </a:solidFill>
                          <a:effectLst/>
                          <a:latin typeface="+mn-lt"/>
                          <a:ea typeface="+mn-ea"/>
                          <a:cs typeface="+mn-cs"/>
                        </a:rPr>
                        <a:t>$750,000</a:t>
                      </a:r>
                      <a:r>
                        <a:rPr kumimoji="0" lang="en-US" sz="2000" kern="1200" dirty="0">
                          <a:solidFill>
                            <a:schemeClr val="tx1"/>
                          </a:solidFill>
                          <a:effectLst/>
                          <a:latin typeface="+mn-lt"/>
                          <a:ea typeface="+mn-ea"/>
                          <a:cs typeface="+mn-cs"/>
                        </a:rPr>
                        <a:t> or more in funding from all </a:t>
                      </a:r>
                      <a:r>
                        <a:rPr kumimoji="0" lang="en-US" sz="2000" b="1" kern="1200" dirty="0">
                          <a:solidFill>
                            <a:schemeClr val="tx1"/>
                          </a:solidFill>
                          <a:effectLst/>
                          <a:latin typeface="+mn-lt"/>
                          <a:ea typeface="+mn-ea"/>
                          <a:cs typeface="+mn-cs"/>
                        </a:rPr>
                        <a:t>federal</a:t>
                      </a:r>
                      <a:r>
                        <a:rPr kumimoji="0" lang="en-US" sz="2000" kern="1200" dirty="0">
                          <a:solidFill>
                            <a:schemeClr val="tx1"/>
                          </a:solidFill>
                          <a:effectLst/>
                          <a:latin typeface="+mn-lt"/>
                          <a:ea typeface="+mn-ea"/>
                          <a:cs typeface="+mn-cs"/>
                        </a:rPr>
                        <a:t> funding sources, even those passed through a state agency must submit:</a:t>
                      </a:r>
                    </a:p>
                    <a:p>
                      <a:pPr marL="342900" indent="-342900">
                        <a:buFont typeface="Symbol" panose="05050102010706020507" pitchFamily="18" charset="2"/>
                        <a:buChar char="Ø"/>
                      </a:pPr>
                      <a:endParaRPr lang="en-US" sz="2100" dirty="0"/>
                    </a:p>
                    <a:p>
                      <a:endParaRPr kumimoji="0" lang="en-US" sz="1800" kern="1200" dirty="0">
                        <a:solidFill>
                          <a:schemeClr val="tx1"/>
                        </a:solidFill>
                        <a:effectLst/>
                        <a:latin typeface="+mn-lt"/>
                        <a:ea typeface="+mn-ea"/>
                        <a:cs typeface="+mn-cs"/>
                      </a:endParaRPr>
                    </a:p>
                    <a:p>
                      <a:pPr algn="l"/>
                      <a:endParaRPr lang="en-US" sz="2100" dirty="0"/>
                    </a:p>
                  </a:txBody>
                  <a:tcPr marL="68580" marR="68580" marT="34290" marB="34290" anchor="ctr"/>
                </a:tc>
                <a:tc>
                  <a:txBody>
                    <a:bodyPr/>
                    <a:lstStyle/>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Certification Form</a:t>
                      </a:r>
                    </a:p>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State Grants Compliance Reporting for Receipts of $25,000 or More</a:t>
                      </a:r>
                    </a:p>
                    <a:p>
                      <a:pPr marL="285750" lvl="0" indent="-285750">
                        <a:buFont typeface="Arial" panose="020B0604020202020204" pitchFamily="34" charset="0"/>
                        <a:buChar char="•"/>
                      </a:pPr>
                      <a:r>
                        <a:rPr kumimoji="0" lang="en-US" sz="1800" kern="1200" dirty="0">
                          <a:solidFill>
                            <a:schemeClr val="tx1"/>
                          </a:solidFill>
                          <a:effectLst/>
                          <a:latin typeface="+mn-lt"/>
                          <a:ea typeface="+mn-ea"/>
                          <a:cs typeface="+mn-cs"/>
                        </a:rPr>
                        <a:t>Program Activities and Accomplishments Reports</a:t>
                      </a:r>
                    </a:p>
                    <a:p>
                      <a:pPr lvl="0"/>
                      <a:r>
                        <a:rPr kumimoji="0" lang="en-US" sz="1800" kern="1200" dirty="0">
                          <a:solidFill>
                            <a:schemeClr val="tx1"/>
                          </a:solidFill>
                          <a:effectLst/>
                          <a:latin typeface="+mn-lt"/>
                          <a:ea typeface="+mn-ea"/>
                          <a:cs typeface="+mn-cs"/>
                        </a:rPr>
                        <a:t>Level III forms and reporting must be submitted to: </a:t>
                      </a:r>
                      <a:r>
                        <a:rPr kumimoji="0" lang="en-US" sz="1800" b="1" u="none" kern="1200" dirty="0">
                          <a:solidFill>
                            <a:schemeClr val="tx2"/>
                          </a:solidFill>
                          <a:effectLst/>
                          <a:latin typeface="+mn-lt"/>
                          <a:ea typeface="+mn-ea"/>
                          <a:cs typeface="+mn-cs"/>
                        </a:rPr>
                        <a:t>DPS_GRANTCOMPLIANCEREPORTS@ncdps.gov. </a:t>
                      </a:r>
                    </a:p>
                    <a:p>
                      <a:pPr lvl="0"/>
                      <a:r>
                        <a:rPr kumimoji="0" lang="en-US" sz="1800" u="none" kern="1200" dirty="0">
                          <a:solidFill>
                            <a:schemeClr val="tx1"/>
                          </a:solidFill>
                          <a:effectLst/>
                          <a:latin typeface="+mn-lt"/>
                          <a:ea typeface="+mn-ea"/>
                          <a:cs typeface="+mn-cs"/>
                        </a:rPr>
                        <a:t>Submit within nine months of the grantee's fiscal year end: </a:t>
                      </a:r>
                    </a:p>
                    <a:p>
                      <a:pPr lvl="0"/>
                      <a:r>
                        <a:rPr kumimoji="0" lang="en-US" sz="1800" u="none" kern="1200" dirty="0">
                          <a:solidFill>
                            <a:schemeClr val="tx1"/>
                          </a:solidFill>
                          <a:effectLst/>
                          <a:latin typeface="+mn-lt"/>
                          <a:ea typeface="+mn-ea"/>
                          <a:cs typeface="+mn-cs"/>
                        </a:rPr>
                        <a:t>Submit to DPS Internal Audit (</a:t>
                      </a:r>
                      <a:r>
                        <a:rPr kumimoji="0" lang="en-US" sz="1800" b="1" u="none" kern="1200" dirty="0">
                          <a:solidFill>
                            <a:schemeClr val="tx2"/>
                          </a:solidFill>
                          <a:effectLst/>
                          <a:latin typeface="+mn-lt"/>
                          <a:ea typeface="+mn-ea"/>
                          <a:cs typeface="+mn-cs"/>
                        </a:rPr>
                        <a:t>AuditGrantsReport@ncdps.gov</a:t>
                      </a:r>
                      <a:r>
                        <a:rPr kumimoji="0" lang="en-US" sz="1800" u="none" kern="1200" dirty="0">
                          <a:solidFill>
                            <a:schemeClr val="tx1"/>
                          </a:solidFill>
                          <a:effectLst/>
                          <a:latin typeface="+mn-lt"/>
                          <a:ea typeface="+mn-ea"/>
                          <a:cs typeface="+mn-cs"/>
                        </a:rPr>
                        <a:t>) </a:t>
                      </a:r>
                    </a:p>
                    <a:p>
                      <a:pPr lvl="0"/>
                      <a:r>
                        <a:rPr kumimoji="0" lang="en-US" sz="1800" u="none" kern="1200" dirty="0">
                          <a:solidFill>
                            <a:schemeClr val="tx1"/>
                          </a:solidFill>
                          <a:effectLst/>
                          <a:latin typeface="+mn-lt"/>
                          <a:ea typeface="+mn-ea"/>
                          <a:cs typeface="+mn-cs"/>
                        </a:rPr>
                        <a:t>1. a single audit prepared and completed in accordance with Generally Accepted Government Auditing Standards.</a:t>
                      </a:r>
                    </a:p>
                    <a:p>
                      <a:pPr lvl="0"/>
                      <a:r>
                        <a:rPr kumimoji="0" lang="en-US" sz="1800" u="none" kern="1200" dirty="0">
                          <a:solidFill>
                            <a:schemeClr val="tx1"/>
                          </a:solidFill>
                          <a:effectLst/>
                          <a:latin typeface="+mn-lt"/>
                          <a:ea typeface="+mn-ea"/>
                          <a:cs typeface="+mn-cs"/>
                        </a:rPr>
                        <a:t>2. Post the single audit to the Federal Audit Clearinghouse (</a:t>
                      </a:r>
                      <a:r>
                        <a:rPr kumimoji="0" lang="en-US" sz="1800" b="1" u="none" kern="1200" dirty="0">
                          <a:solidFill>
                            <a:schemeClr val="tx2"/>
                          </a:solidFill>
                          <a:effectLst/>
                          <a:latin typeface="+mn-lt"/>
                          <a:ea typeface="+mn-ea"/>
                          <a:cs typeface="+mn-cs"/>
                        </a:rPr>
                        <a:t>https://harvester.census.gov/facweb/).</a:t>
                      </a:r>
                      <a:r>
                        <a:rPr kumimoji="0" lang="en-US" sz="1800" u="none" kern="1200" dirty="0">
                          <a:solidFill>
                            <a:schemeClr val="tx1"/>
                          </a:solidFill>
                          <a:effectLst/>
                          <a:latin typeface="+mn-lt"/>
                          <a:ea typeface="+mn-ea"/>
                          <a:cs typeface="+mn-cs"/>
                        </a:rPr>
                        <a:t>Make copies of the single audit available </a:t>
                      </a:r>
                      <a:r>
                        <a:rPr kumimoji="0" lang="en-US" sz="1800" kern="1200" dirty="0">
                          <a:solidFill>
                            <a:schemeClr val="tx1"/>
                          </a:solidFill>
                          <a:effectLst/>
                          <a:latin typeface="+mn-lt"/>
                          <a:ea typeface="+mn-ea"/>
                          <a:cs typeface="+mn-cs"/>
                        </a:rPr>
                        <a:t>to the public. </a:t>
                      </a:r>
                      <a:r>
                        <a:rPr kumimoji="0" lang="en-US" sz="1600" kern="1200" dirty="0">
                          <a:solidFill>
                            <a:schemeClr val="tx1"/>
                          </a:solidFill>
                          <a:effectLst/>
                          <a:latin typeface="+mn-lt"/>
                          <a:ea typeface="+mn-ea"/>
                          <a:cs typeface="+mn-cs"/>
                        </a:rPr>
                        <a:t> </a:t>
                      </a:r>
                    </a:p>
                    <a:p>
                      <a:pPr algn="l"/>
                      <a:endParaRPr lang="en-US" sz="1600" dirty="0"/>
                    </a:p>
                  </a:txBody>
                  <a:tcPr marL="68580" marR="68580" marT="34290" marB="34290" anchor="ctr"/>
                </a:tc>
                <a:extLst>
                  <a:ext uri="{0D108BD9-81ED-4DB2-BD59-A6C34878D82A}">
                    <a16:rowId xmlns:a16="http://schemas.microsoft.com/office/drawing/2014/main" val="2036944095"/>
                  </a:ext>
                </a:extLst>
              </a:tr>
            </a:tbl>
          </a:graphicData>
        </a:graphic>
      </p:graphicFrame>
      <p:sp>
        <p:nvSpPr>
          <p:cNvPr id="5" name="Slide Number Placeholder 2">
            <a:extLst>
              <a:ext uri="{FF2B5EF4-FFF2-40B4-BE49-F238E27FC236}">
                <a16:creationId xmlns:a16="http://schemas.microsoft.com/office/drawing/2014/main" id="{2EFC4BD2-3087-4760-BA76-DB1A18734B8A}"/>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2732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89DC-A886-4EAF-9BBF-312C5BA41EDD}"/>
              </a:ext>
            </a:extLst>
          </p:cNvPr>
          <p:cNvSpPr>
            <a:spLocks noGrp="1"/>
          </p:cNvSpPr>
          <p:nvPr>
            <p:ph type="ctrTitle"/>
          </p:nvPr>
        </p:nvSpPr>
        <p:spPr>
          <a:xfrm>
            <a:off x="0" y="914400"/>
            <a:ext cx="7590099" cy="2195377"/>
          </a:xfrm>
        </p:spPr>
        <p:txBody>
          <a:bodyPr/>
          <a:lstStyle/>
          <a:p>
            <a:r>
              <a:rPr lang="en-US" dirty="0"/>
              <a:t>GCC Website &amp; </a:t>
            </a:r>
            <a:br>
              <a:rPr lang="en-US" dirty="0"/>
            </a:br>
            <a:r>
              <a:rPr lang="en-US" dirty="0"/>
              <a:t>The FUTURE OF GEMS</a:t>
            </a:r>
          </a:p>
        </p:txBody>
      </p:sp>
      <p:sp>
        <p:nvSpPr>
          <p:cNvPr id="3" name="Subtitle 2">
            <a:extLst>
              <a:ext uri="{FF2B5EF4-FFF2-40B4-BE49-F238E27FC236}">
                <a16:creationId xmlns:a16="http://schemas.microsoft.com/office/drawing/2014/main" id="{5055579C-3308-48FF-A017-5D25A5AF410A}"/>
              </a:ext>
            </a:extLst>
          </p:cNvPr>
          <p:cNvSpPr>
            <a:spLocks noGrp="1"/>
          </p:cNvSpPr>
          <p:nvPr>
            <p:ph type="subTitle" idx="1"/>
          </p:nvPr>
        </p:nvSpPr>
        <p:spPr>
          <a:xfrm>
            <a:off x="2177608" y="3397898"/>
            <a:ext cx="5403160" cy="407217"/>
          </a:xfrm>
        </p:spPr>
        <p:txBody>
          <a:bodyPr>
            <a:normAutofit fontScale="92500" lnSpcReduction="20000"/>
          </a:bodyPr>
          <a:lstStyle/>
          <a:p>
            <a:r>
              <a:rPr lang="en-US" dirty="0"/>
              <a:t>GCC Grant Award Workshop</a:t>
            </a:r>
          </a:p>
        </p:txBody>
      </p:sp>
      <p:sp>
        <p:nvSpPr>
          <p:cNvPr id="5" name="TextBox 4">
            <a:extLst>
              <a:ext uri="{FF2B5EF4-FFF2-40B4-BE49-F238E27FC236}">
                <a16:creationId xmlns:a16="http://schemas.microsoft.com/office/drawing/2014/main" id="{66BAAD37-FE82-48ED-8916-C7B35E4FBDBC}"/>
              </a:ext>
            </a:extLst>
          </p:cNvPr>
          <p:cNvSpPr txBox="1"/>
          <p:nvPr/>
        </p:nvSpPr>
        <p:spPr>
          <a:xfrm>
            <a:off x="8590384" y="6324600"/>
            <a:ext cx="5334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78</a:t>
            </a:fld>
            <a:endParaRPr lang="en-US" dirty="0"/>
          </a:p>
        </p:txBody>
      </p:sp>
    </p:spTree>
    <p:extLst>
      <p:ext uri="{BB962C8B-B14F-4D97-AF65-F5344CB8AC3E}">
        <p14:creationId xmlns:p14="http://schemas.microsoft.com/office/powerpoint/2010/main" val="10280910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76155-F995-47D6-B57E-E4049E7884F6}"/>
              </a:ext>
            </a:extLst>
          </p:cNvPr>
          <p:cNvSpPr>
            <a:spLocks noGrp="1"/>
          </p:cNvSpPr>
          <p:nvPr>
            <p:ph type="title"/>
          </p:nvPr>
        </p:nvSpPr>
        <p:spPr>
          <a:xfrm>
            <a:off x="970772" y="1199434"/>
            <a:ext cx="7202456" cy="357140"/>
          </a:xfrm>
        </p:spPr>
        <p:txBody>
          <a:bodyPr>
            <a:normAutofit fontScale="90000"/>
          </a:bodyPr>
          <a:lstStyle/>
          <a:p>
            <a:pPr algn="ctr"/>
            <a:r>
              <a:rPr lang="en-US" dirty="0"/>
              <a:t>www.ncdps.gov/GCC</a:t>
            </a:r>
          </a:p>
        </p:txBody>
      </p:sp>
      <p:pic>
        <p:nvPicPr>
          <p:cNvPr id="7" name="Picture 6">
            <a:extLst>
              <a:ext uri="{FF2B5EF4-FFF2-40B4-BE49-F238E27FC236}">
                <a16:creationId xmlns:a16="http://schemas.microsoft.com/office/drawing/2014/main" id="{A1060C22-1077-4934-AC15-BABDB6E607A7}"/>
              </a:ext>
            </a:extLst>
          </p:cNvPr>
          <p:cNvPicPr>
            <a:picLocks noChangeAspect="1"/>
          </p:cNvPicPr>
          <p:nvPr/>
        </p:nvPicPr>
        <p:blipFill>
          <a:blip r:embed="rId3"/>
          <a:stretch>
            <a:fillRect/>
          </a:stretch>
        </p:blipFill>
        <p:spPr>
          <a:xfrm>
            <a:off x="552502" y="1905000"/>
            <a:ext cx="8038995" cy="4249781"/>
          </a:xfrm>
          <a:prstGeom prst="rect">
            <a:avLst/>
          </a:prstGeom>
          <a:ln w="38100">
            <a:solidFill>
              <a:srgbClr val="002060"/>
            </a:solidFill>
          </a:ln>
        </p:spPr>
      </p:pic>
      <p:sp>
        <p:nvSpPr>
          <p:cNvPr id="5" name="TextBox 4">
            <a:extLst>
              <a:ext uri="{FF2B5EF4-FFF2-40B4-BE49-F238E27FC236}">
                <a16:creationId xmlns:a16="http://schemas.microsoft.com/office/drawing/2014/main" id="{BEFCAA08-0440-4CD5-8BAC-59CA7007DB76}"/>
              </a:ext>
            </a:extLst>
          </p:cNvPr>
          <p:cNvSpPr txBox="1"/>
          <p:nvPr/>
        </p:nvSpPr>
        <p:spPr>
          <a:xfrm>
            <a:off x="8458201" y="6241216"/>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79</a:t>
            </a:fld>
            <a:endParaRPr lang="en-US" dirty="0"/>
          </a:p>
        </p:txBody>
      </p:sp>
    </p:spTree>
    <p:extLst>
      <p:ext uri="{BB962C8B-B14F-4D97-AF65-F5344CB8AC3E}">
        <p14:creationId xmlns:p14="http://schemas.microsoft.com/office/powerpoint/2010/main" val="289693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DDD07-255F-4CCF-8FD0-E8FA1C66141B}"/>
              </a:ext>
            </a:extLst>
          </p:cNvPr>
          <p:cNvSpPr>
            <a:spLocks noGrp="1"/>
          </p:cNvSpPr>
          <p:nvPr>
            <p:ph type="body" sz="quarter" idx="13"/>
          </p:nvPr>
        </p:nvSpPr>
        <p:spPr>
          <a:xfrm>
            <a:off x="430901" y="1780253"/>
            <a:ext cx="8393463" cy="4239547"/>
          </a:xfrm>
        </p:spPr>
        <p:txBody>
          <a:bodyPr>
            <a:normAutofit fontScale="70000" lnSpcReduction="20000"/>
          </a:bodyPr>
          <a:lstStyle/>
          <a:p>
            <a:r>
              <a:rPr lang="en-US" sz="3200" dirty="0"/>
              <a:t>Reimbursements are to be submitted monthly, by the last day of the month, for actual expenses made during the previous month</a:t>
            </a:r>
          </a:p>
          <a:p>
            <a:endParaRPr lang="en-US" sz="3200" dirty="0"/>
          </a:p>
          <a:p>
            <a:r>
              <a:rPr lang="en-US" sz="3200" dirty="0"/>
              <a:t>If submitted on time, it is the Grants Management Team’s goal to have the first touch of the reimbursement within 10 days of submitting.  This means the reimbursement will be approved, require modifications, or be denied.</a:t>
            </a:r>
          </a:p>
          <a:p>
            <a:endParaRPr lang="en-US" sz="3200" dirty="0"/>
          </a:p>
          <a:p>
            <a:r>
              <a:rPr lang="en-US" sz="3200" dirty="0"/>
              <a:t>If these are submitted after the last day of the month the grant managers will have 30 days to provide the first touch</a:t>
            </a:r>
          </a:p>
          <a:p>
            <a:pPr marL="109728" indent="0">
              <a:buNone/>
            </a:pPr>
            <a:endParaRPr lang="en-US" sz="3200" dirty="0"/>
          </a:p>
          <a:p>
            <a:r>
              <a:rPr lang="en-US" sz="3200" dirty="0"/>
              <a:t>Final reimbursement is due </a:t>
            </a:r>
            <a:r>
              <a:rPr lang="en-US" sz="3800" dirty="0"/>
              <a:t>60</a:t>
            </a:r>
            <a:r>
              <a:rPr lang="en-US" sz="3200" dirty="0"/>
              <a:t> days after the end of the period of performance</a:t>
            </a:r>
          </a:p>
          <a:p>
            <a:endParaRPr lang="en-US" dirty="0"/>
          </a:p>
        </p:txBody>
      </p:sp>
      <p:sp>
        <p:nvSpPr>
          <p:cNvPr id="3" name="Title 2">
            <a:extLst>
              <a:ext uri="{FF2B5EF4-FFF2-40B4-BE49-F238E27FC236}">
                <a16:creationId xmlns:a16="http://schemas.microsoft.com/office/drawing/2014/main" id="{941CFB17-A405-488C-B60D-B37B85A0F6F6}"/>
              </a:ext>
            </a:extLst>
          </p:cNvPr>
          <p:cNvSpPr>
            <a:spLocks noGrp="1"/>
          </p:cNvSpPr>
          <p:nvPr>
            <p:ph type="title"/>
          </p:nvPr>
        </p:nvSpPr>
        <p:spPr/>
        <p:txBody>
          <a:bodyPr/>
          <a:lstStyle/>
          <a:p>
            <a:r>
              <a:rPr lang="en-US" dirty="0"/>
              <a:t>Reimbursement</a:t>
            </a:r>
          </a:p>
        </p:txBody>
      </p:sp>
      <p:sp>
        <p:nvSpPr>
          <p:cNvPr id="5" name="Slide Number Placeholder 2">
            <a:extLst>
              <a:ext uri="{FF2B5EF4-FFF2-40B4-BE49-F238E27FC236}">
                <a16:creationId xmlns:a16="http://schemas.microsoft.com/office/drawing/2014/main" id="{10B5D98F-636E-4939-A2EA-59FAEF81AD8E}"/>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77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76155-F995-47D6-B57E-E4049E7884F6}"/>
              </a:ext>
            </a:extLst>
          </p:cNvPr>
          <p:cNvSpPr>
            <a:spLocks noGrp="1"/>
          </p:cNvSpPr>
          <p:nvPr>
            <p:ph type="title"/>
          </p:nvPr>
        </p:nvSpPr>
        <p:spPr>
          <a:xfrm>
            <a:off x="970772" y="1199434"/>
            <a:ext cx="7202456" cy="357140"/>
          </a:xfrm>
        </p:spPr>
        <p:txBody>
          <a:bodyPr>
            <a:normAutofit fontScale="90000"/>
          </a:bodyPr>
          <a:lstStyle/>
          <a:p>
            <a:pPr algn="ctr"/>
            <a:r>
              <a:rPr lang="en-US" dirty="0"/>
              <a:t>www.ncdps.gov/GCC</a:t>
            </a:r>
          </a:p>
        </p:txBody>
      </p:sp>
      <p:pic>
        <p:nvPicPr>
          <p:cNvPr id="2" name="Picture 1">
            <a:extLst>
              <a:ext uri="{FF2B5EF4-FFF2-40B4-BE49-F238E27FC236}">
                <a16:creationId xmlns:a16="http://schemas.microsoft.com/office/drawing/2014/main" id="{89939BE3-719A-4AB6-A42B-1DA73BD1DF38}"/>
              </a:ext>
            </a:extLst>
          </p:cNvPr>
          <p:cNvPicPr>
            <a:picLocks noChangeAspect="1"/>
          </p:cNvPicPr>
          <p:nvPr/>
        </p:nvPicPr>
        <p:blipFill>
          <a:blip r:embed="rId3"/>
          <a:stretch>
            <a:fillRect/>
          </a:stretch>
        </p:blipFill>
        <p:spPr>
          <a:xfrm>
            <a:off x="430966" y="1870984"/>
            <a:ext cx="8282067" cy="2239109"/>
          </a:xfrm>
          <a:prstGeom prst="rect">
            <a:avLst/>
          </a:prstGeom>
          <a:ln w="38100">
            <a:solidFill>
              <a:srgbClr val="002060"/>
            </a:solidFill>
          </a:ln>
        </p:spPr>
      </p:pic>
      <p:sp>
        <p:nvSpPr>
          <p:cNvPr id="5" name="TextBox 4">
            <a:extLst>
              <a:ext uri="{FF2B5EF4-FFF2-40B4-BE49-F238E27FC236}">
                <a16:creationId xmlns:a16="http://schemas.microsoft.com/office/drawing/2014/main" id="{7C64B297-54FE-4436-8C81-38EFACC209AA}"/>
              </a:ext>
            </a:extLst>
          </p:cNvPr>
          <p:cNvSpPr txBox="1"/>
          <p:nvPr/>
        </p:nvSpPr>
        <p:spPr>
          <a:xfrm>
            <a:off x="853440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80</a:t>
            </a:fld>
            <a:endParaRPr lang="en-US" dirty="0"/>
          </a:p>
        </p:txBody>
      </p:sp>
    </p:spTree>
    <p:extLst>
      <p:ext uri="{BB962C8B-B14F-4D97-AF65-F5344CB8AC3E}">
        <p14:creationId xmlns:p14="http://schemas.microsoft.com/office/powerpoint/2010/main" val="425136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7C0189-6334-4B17-B15E-675390ED346E}"/>
              </a:ext>
            </a:extLst>
          </p:cNvPr>
          <p:cNvPicPr>
            <a:picLocks noChangeAspect="1"/>
          </p:cNvPicPr>
          <p:nvPr/>
        </p:nvPicPr>
        <p:blipFill>
          <a:blip r:embed="rId3"/>
          <a:stretch>
            <a:fillRect/>
          </a:stretch>
        </p:blipFill>
        <p:spPr>
          <a:xfrm>
            <a:off x="1573305" y="1676400"/>
            <a:ext cx="5997389" cy="4170434"/>
          </a:xfrm>
          <a:prstGeom prst="rect">
            <a:avLst/>
          </a:prstGeom>
          <a:ln w="38100">
            <a:solidFill>
              <a:srgbClr val="002060"/>
            </a:solidFill>
          </a:ln>
        </p:spPr>
      </p:pic>
      <p:sp>
        <p:nvSpPr>
          <p:cNvPr id="3" name="Title 3">
            <a:extLst>
              <a:ext uri="{FF2B5EF4-FFF2-40B4-BE49-F238E27FC236}">
                <a16:creationId xmlns:a16="http://schemas.microsoft.com/office/drawing/2014/main" id="{07FB83A6-91F2-469A-923E-C78CEBA70497}"/>
              </a:ext>
            </a:extLst>
          </p:cNvPr>
          <p:cNvSpPr txBox="1">
            <a:spLocks/>
          </p:cNvSpPr>
          <p:nvPr/>
        </p:nvSpPr>
        <p:spPr>
          <a:xfrm>
            <a:off x="970772" y="1123234"/>
            <a:ext cx="7202456" cy="35714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a:t>www.ncdps.gov/GCC</a:t>
            </a:r>
            <a:endParaRPr lang="en-US" sz="2400" dirty="0"/>
          </a:p>
        </p:txBody>
      </p:sp>
      <p:sp>
        <p:nvSpPr>
          <p:cNvPr id="5" name="TextBox 4">
            <a:extLst>
              <a:ext uri="{FF2B5EF4-FFF2-40B4-BE49-F238E27FC236}">
                <a16:creationId xmlns:a16="http://schemas.microsoft.com/office/drawing/2014/main" id="{F58C7530-51EC-44C4-B25E-4FA646297350}"/>
              </a:ext>
            </a:extLst>
          </p:cNvPr>
          <p:cNvSpPr txBox="1"/>
          <p:nvPr/>
        </p:nvSpPr>
        <p:spPr>
          <a:xfrm>
            <a:off x="853440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81</a:t>
            </a:fld>
            <a:endParaRPr lang="en-US" dirty="0"/>
          </a:p>
        </p:txBody>
      </p:sp>
    </p:spTree>
    <p:extLst>
      <p:ext uri="{BB962C8B-B14F-4D97-AF65-F5344CB8AC3E}">
        <p14:creationId xmlns:p14="http://schemas.microsoft.com/office/powerpoint/2010/main" val="27448238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7FB83A6-91F2-469A-923E-C78CEBA70497}"/>
              </a:ext>
            </a:extLst>
          </p:cNvPr>
          <p:cNvSpPr txBox="1">
            <a:spLocks/>
          </p:cNvSpPr>
          <p:nvPr/>
        </p:nvSpPr>
        <p:spPr>
          <a:xfrm>
            <a:off x="970772" y="1123234"/>
            <a:ext cx="7202456" cy="35714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a:t>www.ncdps.gov/GCC</a:t>
            </a:r>
            <a:endParaRPr lang="en-US" sz="2400" dirty="0"/>
          </a:p>
        </p:txBody>
      </p:sp>
      <p:pic>
        <p:nvPicPr>
          <p:cNvPr id="4" name="Picture 3">
            <a:extLst>
              <a:ext uri="{FF2B5EF4-FFF2-40B4-BE49-F238E27FC236}">
                <a16:creationId xmlns:a16="http://schemas.microsoft.com/office/drawing/2014/main" id="{ABBCDCAE-119C-42F6-A94F-D81018DEC9C4}"/>
              </a:ext>
            </a:extLst>
          </p:cNvPr>
          <p:cNvPicPr>
            <a:picLocks noChangeAspect="1"/>
          </p:cNvPicPr>
          <p:nvPr/>
        </p:nvPicPr>
        <p:blipFill>
          <a:blip r:embed="rId3"/>
          <a:stretch>
            <a:fillRect/>
          </a:stretch>
        </p:blipFill>
        <p:spPr>
          <a:xfrm>
            <a:off x="1592580" y="1566065"/>
            <a:ext cx="5958839" cy="4168701"/>
          </a:xfrm>
          <a:prstGeom prst="rect">
            <a:avLst/>
          </a:prstGeom>
          <a:ln w="38100">
            <a:solidFill>
              <a:srgbClr val="002060"/>
            </a:solidFill>
          </a:ln>
        </p:spPr>
      </p:pic>
      <p:sp>
        <p:nvSpPr>
          <p:cNvPr id="5" name="TextBox 4">
            <a:extLst>
              <a:ext uri="{FF2B5EF4-FFF2-40B4-BE49-F238E27FC236}">
                <a16:creationId xmlns:a16="http://schemas.microsoft.com/office/drawing/2014/main" id="{986FC03C-DF13-4BC8-8A10-E05737FA39AE}"/>
              </a:ext>
            </a:extLst>
          </p:cNvPr>
          <p:cNvSpPr txBox="1"/>
          <p:nvPr/>
        </p:nvSpPr>
        <p:spPr>
          <a:xfrm>
            <a:off x="8534400" y="64008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82</a:t>
            </a:fld>
            <a:endParaRPr lang="en-US" dirty="0"/>
          </a:p>
        </p:txBody>
      </p:sp>
    </p:spTree>
    <p:extLst>
      <p:ext uri="{BB962C8B-B14F-4D97-AF65-F5344CB8AC3E}">
        <p14:creationId xmlns:p14="http://schemas.microsoft.com/office/powerpoint/2010/main" val="3587696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7FB83A6-91F2-469A-923E-C78CEBA70497}"/>
              </a:ext>
            </a:extLst>
          </p:cNvPr>
          <p:cNvSpPr txBox="1">
            <a:spLocks/>
          </p:cNvSpPr>
          <p:nvPr/>
        </p:nvSpPr>
        <p:spPr>
          <a:xfrm>
            <a:off x="970772" y="1123234"/>
            <a:ext cx="7202456" cy="35714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dirty="0"/>
              <a:t>www.ncdps.gov/GCC</a:t>
            </a:r>
          </a:p>
        </p:txBody>
      </p:sp>
      <p:pic>
        <p:nvPicPr>
          <p:cNvPr id="2" name="Picture 1">
            <a:extLst>
              <a:ext uri="{FF2B5EF4-FFF2-40B4-BE49-F238E27FC236}">
                <a16:creationId xmlns:a16="http://schemas.microsoft.com/office/drawing/2014/main" id="{F27F170D-989A-442C-A4AA-F4E81A5BA84F}"/>
              </a:ext>
            </a:extLst>
          </p:cNvPr>
          <p:cNvPicPr>
            <a:picLocks noChangeAspect="1"/>
          </p:cNvPicPr>
          <p:nvPr/>
        </p:nvPicPr>
        <p:blipFill>
          <a:blip r:embed="rId2"/>
          <a:stretch>
            <a:fillRect/>
          </a:stretch>
        </p:blipFill>
        <p:spPr>
          <a:xfrm>
            <a:off x="889959" y="1550670"/>
            <a:ext cx="7364081" cy="4061460"/>
          </a:xfrm>
          <a:prstGeom prst="rect">
            <a:avLst/>
          </a:prstGeom>
          <a:ln w="38100">
            <a:solidFill>
              <a:srgbClr val="002060"/>
            </a:solidFill>
          </a:ln>
        </p:spPr>
      </p:pic>
      <p:sp>
        <p:nvSpPr>
          <p:cNvPr id="5" name="TextBox 4">
            <a:extLst>
              <a:ext uri="{FF2B5EF4-FFF2-40B4-BE49-F238E27FC236}">
                <a16:creationId xmlns:a16="http://schemas.microsoft.com/office/drawing/2014/main" id="{A488AB04-DE57-4E51-971E-EC3F72699D5B}"/>
              </a:ext>
            </a:extLst>
          </p:cNvPr>
          <p:cNvSpPr txBox="1"/>
          <p:nvPr/>
        </p:nvSpPr>
        <p:spPr>
          <a:xfrm>
            <a:off x="8458200" y="6324600"/>
            <a:ext cx="4572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83</a:t>
            </a:fld>
            <a:endParaRPr lang="en-US" dirty="0"/>
          </a:p>
        </p:txBody>
      </p:sp>
    </p:spTree>
    <p:extLst>
      <p:ext uri="{BB962C8B-B14F-4D97-AF65-F5344CB8AC3E}">
        <p14:creationId xmlns:p14="http://schemas.microsoft.com/office/powerpoint/2010/main" val="1087299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9217CF-D77A-4AA9-B6B8-6AA00A581BE9}"/>
              </a:ext>
            </a:extLst>
          </p:cNvPr>
          <p:cNvSpPr txBox="1"/>
          <p:nvPr/>
        </p:nvSpPr>
        <p:spPr>
          <a:xfrm>
            <a:off x="1219200" y="1492099"/>
            <a:ext cx="5576341" cy="461665"/>
          </a:xfrm>
          <a:prstGeom prst="rect">
            <a:avLst/>
          </a:prstGeom>
          <a:noFill/>
        </p:spPr>
        <p:txBody>
          <a:bodyPr wrap="square" rtlCol="0">
            <a:spAutoFit/>
          </a:bodyPr>
          <a:lstStyle/>
          <a:p>
            <a:r>
              <a:rPr lang="en-US" sz="2400" dirty="0"/>
              <a:t>FUTURE OF GEMS</a:t>
            </a:r>
          </a:p>
        </p:txBody>
      </p:sp>
      <p:pic>
        <p:nvPicPr>
          <p:cNvPr id="9" name="Picture 8">
            <a:extLst>
              <a:ext uri="{FF2B5EF4-FFF2-40B4-BE49-F238E27FC236}">
                <a16:creationId xmlns:a16="http://schemas.microsoft.com/office/drawing/2014/main" id="{58BAF401-E211-441C-BF71-41273EC792FD}"/>
              </a:ext>
            </a:extLst>
          </p:cNvPr>
          <p:cNvPicPr>
            <a:picLocks noChangeAspect="1"/>
          </p:cNvPicPr>
          <p:nvPr/>
        </p:nvPicPr>
        <p:blipFill>
          <a:blip r:embed="rId3"/>
          <a:stretch>
            <a:fillRect/>
          </a:stretch>
        </p:blipFill>
        <p:spPr>
          <a:xfrm>
            <a:off x="5181600" y="219219"/>
            <a:ext cx="2882111" cy="1173710"/>
          </a:xfrm>
          <a:prstGeom prst="rect">
            <a:avLst/>
          </a:prstGeom>
        </p:spPr>
      </p:pic>
      <p:sp>
        <p:nvSpPr>
          <p:cNvPr id="10" name="TextBox 9">
            <a:extLst>
              <a:ext uri="{FF2B5EF4-FFF2-40B4-BE49-F238E27FC236}">
                <a16:creationId xmlns:a16="http://schemas.microsoft.com/office/drawing/2014/main" id="{65B66E44-C5C1-4219-839E-68A4D56429AD}"/>
              </a:ext>
            </a:extLst>
          </p:cNvPr>
          <p:cNvSpPr txBox="1"/>
          <p:nvPr/>
        </p:nvSpPr>
        <p:spPr>
          <a:xfrm>
            <a:off x="280035" y="2514600"/>
            <a:ext cx="8583930" cy="3477875"/>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a:t>GEMS is built in an older technology that can no longer be updated.  Also, the State of NC is moving to a new Financial System that will not work with GEMS.</a:t>
            </a:r>
          </a:p>
          <a:p>
            <a:pPr marL="342900" indent="-342900">
              <a:buClr>
                <a:schemeClr val="accent1"/>
              </a:buClr>
              <a:buFont typeface="Wingdings" panose="05000000000000000000" pitchFamily="2" charset="2"/>
              <a:buChar char="§"/>
            </a:pPr>
            <a:endParaRPr lang="en-US" sz="2000" dirty="0"/>
          </a:p>
          <a:p>
            <a:pPr marL="342900" indent="-342900">
              <a:buClr>
                <a:schemeClr val="accent1"/>
              </a:buClr>
              <a:buFont typeface="Wingdings" panose="05000000000000000000" pitchFamily="2" charset="2"/>
              <a:buChar char="§"/>
            </a:pPr>
            <a:r>
              <a:rPr lang="en-US" sz="2000" dirty="0"/>
              <a:t>2023 will be the last year of using GEMS</a:t>
            </a:r>
          </a:p>
          <a:p>
            <a:pPr marL="342900" indent="-342900">
              <a:buClr>
                <a:schemeClr val="accent1"/>
              </a:buClr>
              <a:buFont typeface="Wingdings" panose="05000000000000000000" pitchFamily="2" charset="2"/>
              <a:buChar char="§"/>
            </a:pPr>
            <a:endParaRPr lang="en-US" sz="2000" dirty="0"/>
          </a:p>
          <a:p>
            <a:pPr marL="342900" indent="-342900">
              <a:buClr>
                <a:schemeClr val="accent1"/>
              </a:buClr>
              <a:buFont typeface="Wingdings" panose="05000000000000000000" pitchFamily="2" charset="2"/>
              <a:buChar char="§"/>
            </a:pPr>
            <a:r>
              <a:rPr lang="en-US" sz="2000" dirty="0"/>
              <a:t>A new Grants Management System has been selected and we are in process of signing a contract now.  This is the same system used by the Governor’s Highway Safety Program.</a:t>
            </a:r>
          </a:p>
          <a:p>
            <a:pPr marL="342900" indent="-342900">
              <a:buClr>
                <a:schemeClr val="accent1"/>
              </a:buClr>
              <a:buFont typeface="Wingdings" panose="05000000000000000000" pitchFamily="2" charset="2"/>
              <a:buChar char="§"/>
            </a:pPr>
            <a:endParaRPr lang="en-US" sz="2000" dirty="0"/>
          </a:p>
          <a:p>
            <a:pPr marL="342900" indent="-342900">
              <a:buClr>
                <a:schemeClr val="accent1"/>
              </a:buClr>
              <a:buFont typeface="Wingdings" panose="05000000000000000000" pitchFamily="2" charset="2"/>
              <a:buChar char="§"/>
            </a:pPr>
            <a:r>
              <a:rPr lang="en-US" sz="2000" dirty="0"/>
              <a:t>We will keep subrecipients updated throughout the process and will provide training in 2023</a:t>
            </a:r>
          </a:p>
        </p:txBody>
      </p:sp>
      <p:sp>
        <p:nvSpPr>
          <p:cNvPr id="6" name="TextBox 5">
            <a:extLst>
              <a:ext uri="{FF2B5EF4-FFF2-40B4-BE49-F238E27FC236}">
                <a16:creationId xmlns:a16="http://schemas.microsoft.com/office/drawing/2014/main" id="{A2AB1A33-2223-4023-A545-6E3A9354DDC3}"/>
              </a:ext>
            </a:extLst>
          </p:cNvPr>
          <p:cNvSpPr txBox="1"/>
          <p:nvPr/>
        </p:nvSpPr>
        <p:spPr>
          <a:xfrm>
            <a:off x="8534400" y="6324600"/>
            <a:ext cx="609600" cy="369332"/>
          </a:xfrm>
          <a:prstGeom prst="rect">
            <a:avLst/>
          </a:prstGeom>
          <a:noFill/>
        </p:spPr>
        <p:txBody>
          <a:bodyPr wrap="square">
            <a:spAutoFit/>
          </a:bodyPr>
          <a:lstStyle/>
          <a:p>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a:t>84</a:t>
            </a:fld>
            <a:endParaRPr lang="en-US" dirty="0"/>
          </a:p>
        </p:txBody>
      </p:sp>
    </p:spTree>
    <p:extLst>
      <p:ext uri="{BB962C8B-B14F-4D97-AF65-F5344CB8AC3E}">
        <p14:creationId xmlns:p14="http://schemas.microsoft.com/office/powerpoint/2010/main" val="37162203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05E4D-94B6-4AF8-8022-E907CCD14096}"/>
              </a:ext>
            </a:extLst>
          </p:cNvPr>
          <p:cNvSpPr>
            <a:spLocks noGrp="1"/>
          </p:cNvSpPr>
          <p:nvPr>
            <p:ph type="body" sz="quarter" idx="13"/>
          </p:nvPr>
        </p:nvSpPr>
        <p:spPr>
          <a:xfrm>
            <a:off x="457200" y="1752601"/>
            <a:ext cx="8393463" cy="3276600"/>
          </a:xfrm>
        </p:spPr>
        <p:txBody>
          <a:bodyPr anchor="ctr">
            <a:normAutofit/>
          </a:bodyPr>
          <a:lstStyle/>
          <a:p>
            <a:pPr marL="0" indent="0" algn="ctr">
              <a:buNone/>
            </a:pPr>
            <a:r>
              <a:rPr lang="en-US" dirty="0"/>
              <a:t>If you have any questions or concerns do not hesitate to contact your grants administrator. We are here to help!</a:t>
            </a:r>
          </a:p>
        </p:txBody>
      </p:sp>
      <p:sp>
        <p:nvSpPr>
          <p:cNvPr id="3" name="Title 2">
            <a:extLst>
              <a:ext uri="{FF2B5EF4-FFF2-40B4-BE49-F238E27FC236}">
                <a16:creationId xmlns:a16="http://schemas.microsoft.com/office/drawing/2014/main" id="{2DAA2B5A-A08F-4AD2-85D6-259F79B3F5BC}"/>
              </a:ext>
            </a:extLst>
          </p:cNvPr>
          <p:cNvSpPr>
            <a:spLocks noGrp="1"/>
          </p:cNvSpPr>
          <p:nvPr>
            <p:ph type="title"/>
          </p:nvPr>
        </p:nvSpPr>
        <p:spPr/>
        <p:txBody>
          <a:bodyPr anchor="ctr"/>
          <a:lstStyle/>
          <a:p>
            <a:r>
              <a:rPr lang="en-US" b="1" dirty="0"/>
              <a:t>Technical Assistance </a:t>
            </a:r>
          </a:p>
        </p:txBody>
      </p:sp>
      <p:sp>
        <p:nvSpPr>
          <p:cNvPr id="4" name="Slide Number Placeholder 2">
            <a:extLst>
              <a:ext uri="{FF2B5EF4-FFF2-40B4-BE49-F238E27FC236}">
                <a16:creationId xmlns:a16="http://schemas.microsoft.com/office/drawing/2014/main" id="{CBE7A86B-6211-4EB1-A13F-D26CE012153B}"/>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4066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7177-3AB0-402E-9BD5-7A57EBD4F610}"/>
              </a:ext>
            </a:extLst>
          </p:cNvPr>
          <p:cNvSpPr>
            <a:spLocks noGrp="1"/>
          </p:cNvSpPr>
          <p:nvPr>
            <p:ph type="ctrTitle"/>
          </p:nvPr>
        </p:nvSpPr>
        <p:spPr>
          <a:xfrm>
            <a:off x="685800" y="1752601"/>
            <a:ext cx="7772400" cy="2057399"/>
          </a:xfrm>
        </p:spPr>
        <p:txBody>
          <a:bodyPr/>
          <a:lstStyle/>
          <a:p>
            <a:pPr algn="ctr"/>
            <a:r>
              <a:rPr lang="en-US" sz="6000" dirty="0"/>
              <a:t>Thank You</a:t>
            </a:r>
          </a:p>
        </p:txBody>
      </p:sp>
      <p:sp>
        <p:nvSpPr>
          <p:cNvPr id="4" name="Slide Number Placeholder 2">
            <a:extLst>
              <a:ext uri="{FF2B5EF4-FFF2-40B4-BE49-F238E27FC236}">
                <a16:creationId xmlns:a16="http://schemas.microsoft.com/office/drawing/2014/main" id="{9FCD0EB5-1F8D-46B8-AF48-614B80883149}"/>
              </a:ext>
            </a:extLst>
          </p:cNvPr>
          <p:cNvSpPr txBox="1">
            <a:spLocks/>
          </p:cNvSpPr>
          <p:nvPr/>
        </p:nvSpPr>
        <p:spPr>
          <a:xfrm>
            <a:off x="8534400" y="6407944"/>
            <a:ext cx="4786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347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731E7-7F13-46FF-BEC9-40F648D98419}"/>
              </a:ext>
            </a:extLst>
          </p:cNvPr>
          <p:cNvSpPr>
            <a:spLocks noGrp="1"/>
          </p:cNvSpPr>
          <p:nvPr>
            <p:ph type="body" sz="quarter" idx="13"/>
          </p:nvPr>
        </p:nvSpPr>
        <p:spPr>
          <a:xfrm>
            <a:off x="430901" y="1780253"/>
            <a:ext cx="8393463" cy="4315747"/>
          </a:xfrm>
        </p:spPr>
        <p:txBody>
          <a:bodyPr>
            <a:normAutofit/>
          </a:bodyPr>
          <a:lstStyle/>
          <a:p>
            <a:r>
              <a:rPr lang="en-US" dirty="0"/>
              <a:t>90 days prior to Period of Performance ending final budget adjustments are due.</a:t>
            </a:r>
          </a:p>
          <a:p>
            <a:endParaRPr lang="en-US" dirty="0"/>
          </a:p>
          <a:p>
            <a:r>
              <a:rPr lang="en-US" dirty="0"/>
              <a:t>SAM registration no longer required but a UEI is required to be received using the SAM.GOV site.</a:t>
            </a:r>
          </a:p>
          <a:p>
            <a:endParaRPr lang="en-US" dirty="0"/>
          </a:p>
          <a:p>
            <a:r>
              <a:rPr lang="en-US" dirty="0"/>
              <a:t>Year one unspent funds will be reverted as will unspent year 2 funds.</a:t>
            </a:r>
          </a:p>
          <a:p>
            <a:pPr marL="109728" indent="0">
              <a:buNone/>
            </a:pPr>
            <a:endParaRPr lang="en-US" dirty="0"/>
          </a:p>
        </p:txBody>
      </p:sp>
      <p:sp>
        <p:nvSpPr>
          <p:cNvPr id="3" name="Title 2">
            <a:extLst>
              <a:ext uri="{FF2B5EF4-FFF2-40B4-BE49-F238E27FC236}">
                <a16:creationId xmlns:a16="http://schemas.microsoft.com/office/drawing/2014/main" id="{83C681C7-0A6B-4B6A-BDDB-1C6A8B719A89}"/>
              </a:ext>
            </a:extLst>
          </p:cNvPr>
          <p:cNvSpPr>
            <a:spLocks noGrp="1"/>
          </p:cNvSpPr>
          <p:nvPr>
            <p:ph type="title"/>
          </p:nvPr>
        </p:nvSpPr>
        <p:spPr/>
        <p:txBody>
          <a:bodyPr anchor="ctr">
            <a:normAutofit fontScale="90000"/>
          </a:bodyPr>
          <a:lstStyle/>
          <a:p>
            <a:r>
              <a:rPr lang="en-US" b="1" dirty="0"/>
              <a:t>Changes </a:t>
            </a:r>
            <a:r>
              <a:rPr lang="en-US" dirty="0"/>
              <a:t>made to the Guidelines</a:t>
            </a:r>
            <a:endParaRPr lang="en-US" b="1" dirty="0"/>
          </a:p>
        </p:txBody>
      </p:sp>
      <p:sp>
        <p:nvSpPr>
          <p:cNvPr id="5" name="Slide Number Placeholder 2">
            <a:extLst>
              <a:ext uri="{FF2B5EF4-FFF2-40B4-BE49-F238E27FC236}">
                <a16:creationId xmlns:a16="http://schemas.microsoft.com/office/drawing/2014/main" id="{1DA8BCCD-5EE2-47BD-B8D1-0371250D7A6F}"/>
              </a:ext>
            </a:extLst>
          </p:cNvPr>
          <p:cNvSpPr txBox="1">
            <a:spLocks/>
          </p:cNvSpPr>
          <p:nvPr/>
        </p:nvSpPr>
        <p:spPr>
          <a:xfrm>
            <a:off x="8647272" y="6407944"/>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2534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Props1.xml><?xml version="1.0" encoding="utf-8"?>
<ds:datastoreItem xmlns:ds="http://schemas.openxmlformats.org/officeDocument/2006/customXml" ds:itemID="{74F7FA2B-9FB2-46E1-A8DF-5D023648B73A}"/>
</file>

<file path=customXml/itemProps2.xml><?xml version="1.0" encoding="utf-8"?>
<ds:datastoreItem xmlns:ds="http://schemas.openxmlformats.org/officeDocument/2006/customXml" ds:itemID="{B8BC49AB-1ED9-4E94-9F03-9DB88E223D2D}"/>
</file>

<file path=customXml/itemProps3.xml><?xml version="1.0" encoding="utf-8"?>
<ds:datastoreItem xmlns:ds="http://schemas.openxmlformats.org/officeDocument/2006/customXml" ds:itemID="{AEE0C20C-DA79-41F3-B9AC-A2D49B1CC3FC}"/>
</file>

<file path=docProps/app.xml><?xml version="1.0" encoding="utf-8"?>
<Properties xmlns="http://schemas.openxmlformats.org/officeDocument/2006/extended-properties" xmlns:vt="http://schemas.openxmlformats.org/officeDocument/2006/docPropsVTypes">
  <Template>DPStheme</Template>
  <TotalTime>9315</TotalTime>
  <Words>3788</Words>
  <Application>Microsoft Office PowerPoint</Application>
  <PresentationFormat>On-screen Show (4:3)</PresentationFormat>
  <Paragraphs>618</Paragraphs>
  <Slides>86</Slides>
  <Notes>85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86</vt:i4>
      </vt:variant>
    </vt:vector>
  </HeadingPairs>
  <TitlesOfParts>
    <vt:vector size="96" baseType="lpstr">
      <vt:lpstr>Arial</vt:lpstr>
      <vt:lpstr>Calibri</vt:lpstr>
      <vt:lpstr>Courier New</vt:lpstr>
      <vt:lpstr>Symbol</vt:lpstr>
      <vt:lpstr>Verdana</vt:lpstr>
      <vt:lpstr>Wingdings</vt:lpstr>
      <vt:lpstr>Wingdings 2</vt:lpstr>
      <vt:lpstr>Wingdings 3</vt:lpstr>
      <vt:lpstr>DPStheme</vt:lpstr>
      <vt:lpstr>1_DPStheme</vt:lpstr>
      <vt:lpstr>Governor’s Crime Commission</vt:lpstr>
      <vt:lpstr>PowerPoint Presentation</vt:lpstr>
      <vt:lpstr>Grants Administrators</vt:lpstr>
      <vt:lpstr>How Do I Get Reimbursed? </vt:lpstr>
      <vt:lpstr>How Do I Get Reimbursed? </vt:lpstr>
      <vt:lpstr>Checklist for Reimbursements</vt:lpstr>
      <vt:lpstr>Checklist for Reimbursements</vt:lpstr>
      <vt:lpstr>Reimbursement</vt:lpstr>
      <vt:lpstr>Changes made to the Guidelines</vt:lpstr>
      <vt:lpstr>Year 1 Sweep Process</vt:lpstr>
      <vt:lpstr>PowerPoint Presentation</vt:lpstr>
      <vt:lpstr>Adjustments</vt:lpstr>
      <vt:lpstr>Adjustments</vt:lpstr>
      <vt:lpstr>Budget Adjustments</vt:lpstr>
      <vt:lpstr>Submitting a Budget Adjustment </vt:lpstr>
      <vt:lpstr>Budget Modification Cap- 10% rule </vt:lpstr>
      <vt:lpstr>Budget Modification Cap- 10% rule Continued</vt:lpstr>
      <vt:lpstr>Budget Modification/Adjustment Denial</vt:lpstr>
      <vt:lpstr>Supporting Documentation</vt:lpstr>
      <vt:lpstr>Payroll Documentation</vt:lpstr>
      <vt:lpstr>Pay Stub Example</vt:lpstr>
      <vt:lpstr>Time &amp; Activity Sheets</vt:lpstr>
      <vt:lpstr>PowerPoint Presentation</vt:lpstr>
      <vt:lpstr>PowerPoint Presentation</vt:lpstr>
      <vt:lpstr>PowerPoint Presentation</vt:lpstr>
      <vt:lpstr>Notification of Employee Separation</vt:lpstr>
      <vt:lpstr>Notification of New Hires</vt:lpstr>
      <vt:lpstr>Supporting Documentation</vt:lpstr>
      <vt:lpstr>Supporting Documentation</vt:lpstr>
      <vt:lpstr>PowerPoint Presentation</vt:lpstr>
      <vt:lpstr>Equipment Must Have A Property Tag</vt:lpstr>
      <vt:lpstr>PowerPoint Presentation</vt:lpstr>
      <vt:lpstr>PowerPoint Presentation</vt:lpstr>
      <vt:lpstr>PowerPoint Presentation</vt:lpstr>
      <vt:lpstr>Supporting Documentation</vt:lpstr>
      <vt:lpstr>Consultants/Contractors </vt:lpstr>
      <vt:lpstr>PowerPoint Presentation</vt:lpstr>
      <vt:lpstr>Consultants/Contractors </vt:lpstr>
      <vt:lpstr>PowerPoint Presentation</vt:lpstr>
      <vt:lpstr>PowerPoint Presentation</vt:lpstr>
      <vt:lpstr>Consultants/Contractors </vt:lpstr>
      <vt:lpstr>Supporting Documentation</vt:lpstr>
      <vt:lpstr>Receipts</vt:lpstr>
      <vt:lpstr>PowerPoint Presentation</vt:lpstr>
      <vt:lpstr>PowerPoint Presentation</vt:lpstr>
      <vt:lpstr>Supporting Documentation</vt:lpstr>
      <vt:lpstr>Supplies and Operating Expenses</vt:lpstr>
      <vt:lpstr>Receipts</vt:lpstr>
      <vt:lpstr>Receipts</vt:lpstr>
      <vt:lpstr>Receipts</vt:lpstr>
      <vt:lpstr>Vendor Invoice</vt:lpstr>
      <vt:lpstr>Forms of Proof of Payment </vt:lpstr>
      <vt:lpstr>Forms of Proof of Payment</vt:lpstr>
      <vt:lpstr>Receipts</vt:lpstr>
      <vt:lpstr>Proof of Payment Example</vt:lpstr>
      <vt:lpstr>Proof of Payment Example</vt:lpstr>
      <vt:lpstr>Proof of Payment Example</vt:lpstr>
      <vt:lpstr>PowerPoint Presentation</vt:lpstr>
      <vt:lpstr>Match</vt:lpstr>
      <vt:lpstr>What is Match?</vt:lpstr>
      <vt:lpstr>What is Match?</vt:lpstr>
      <vt:lpstr>Cash Match</vt:lpstr>
      <vt:lpstr>Cash Match</vt:lpstr>
      <vt:lpstr>In-Kind Match</vt:lpstr>
      <vt:lpstr>In-Kind Match</vt:lpstr>
      <vt:lpstr>2 C.F.R. Subpart D, 200.306</vt:lpstr>
      <vt:lpstr>Match</vt:lpstr>
      <vt:lpstr>Year End Match</vt:lpstr>
      <vt:lpstr>PowerPoint Presentation</vt:lpstr>
      <vt:lpstr>Reporting </vt:lpstr>
      <vt:lpstr>Required Reports and Due Dates </vt:lpstr>
      <vt:lpstr>Reports Continued</vt:lpstr>
      <vt:lpstr>Audit (Financial) Reporting</vt:lpstr>
      <vt:lpstr>Non-Governmental Entities Required Reporting </vt:lpstr>
      <vt:lpstr>Non-Governmental Entities Required Reporting </vt:lpstr>
      <vt:lpstr>Non-Governmental Entities Required Reporting </vt:lpstr>
      <vt:lpstr>Non-Governmental Entities Required Reporting </vt:lpstr>
      <vt:lpstr>GCC Website &amp;  The FUTURE OF GEMS</vt:lpstr>
      <vt:lpstr>www.ncdps.gov/GCC</vt:lpstr>
      <vt:lpstr>www.ncdps.gov/GCC</vt:lpstr>
      <vt:lpstr>PowerPoint Presentation</vt:lpstr>
      <vt:lpstr>PowerPoint Presentation</vt:lpstr>
      <vt:lpstr>PowerPoint Presentation</vt:lpstr>
      <vt:lpstr>PowerPoint Presentation</vt:lpstr>
      <vt:lpstr>Technical Assistance </vt:lpstr>
      <vt:lpstr>Thank You</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Wimmer, Allen</cp:lastModifiedBy>
  <cp:revision>268</cp:revision>
  <cp:lastPrinted>2020-09-15T18:23:58Z</cp:lastPrinted>
  <dcterms:created xsi:type="dcterms:W3CDTF">2012-07-26T16:23:26Z</dcterms:created>
  <dcterms:modified xsi:type="dcterms:W3CDTF">2022-09-21T14:32:48Z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