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7" r:id="rId2"/>
    <p:sldId id="256" r:id="rId3"/>
    <p:sldId id="268" r:id="rId4"/>
    <p:sldId id="269" r:id="rId5"/>
    <p:sldId id="272" r:id="rId6"/>
    <p:sldId id="273" r:id="rId7"/>
    <p:sldId id="274" r:id="rId8"/>
    <p:sldId id="261" r:id="rId9"/>
    <p:sldId id="262" r:id="rId10"/>
    <p:sldId id="263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CC00"/>
    <a:srgbClr val="99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0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B3CE94B-155C-4716-9AB8-89CD5FA341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Private Protective Services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D302129-E308-4F2E-8086-A3F4A5AFBE0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06537916-5ABD-49B7-99A5-E6E5B279C37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Basic Security Officer Training - Traffic Direction &amp; Control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586B659C-FADA-4DB6-AF25-DA11DDA7F89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D9C601-0AC6-4A56-A063-1DA03F2F7B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B317F9D-930C-47F1-9B67-8EA74574397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Private Protective Services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0F74524-7A82-4564-942B-67DB92B605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893ACB8-CFFE-48CF-9060-9CD9DA60AB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C32E4FC9-B827-4D37-BB54-5FABDF5B26F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8899F937-B07C-4E64-B0B6-EFF4D3FD2E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US" altLang="en-US"/>
              <a:t>Basic Security Officer Training - Traffic Direction &amp; Control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475EE6BE-73CD-4C59-8297-873B6C6F96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6DD79B-42CA-4F9B-ABF2-4C91D810DE0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17B7D0E-D197-4C6F-A09C-DF4EFF1868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altLang="en-US"/>
              <a:t>Private Protective Services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E14E89-5AE6-4362-B54C-57B78655C8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Basic Security Officer Training - Traffic Direction &amp; Control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D2C1D05-454D-4074-A042-5E6551DAE5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54DCD6-DFE8-4A7D-8FFE-1F0DD685674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418BFEF-015E-46BB-9904-0FC2F9149B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B51A4FE-F8EA-4934-919B-EE6170CAD6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C1742-9A9A-448B-B670-FE57BF5BCE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9040D-B04A-47C8-9974-102676D4F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63605-0FA2-40A9-AB1A-FD958F0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A187B-DE53-43F9-A5C8-1C5D9296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21DDD-5683-48EC-BB87-FD7D439B1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E0A58-3071-407C-B64E-A24F73BF1B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3921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82D81-D297-4278-9CDC-EA345E0FA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25B04F-5C00-4DB8-B860-6D4DD8ADF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13E51-5E89-4932-97EB-F0C48F5FC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A4E04-9320-4D7F-9861-1610637D2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AB8B8-FE69-44D9-A0A0-8CB3130E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7D1DA-3949-467D-B4ED-59DB89AEFB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206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C8C175-30F1-4CBC-AA3D-EB6D9AC43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3598F-0807-4006-8297-67A96B211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0597C-F65F-42BA-8B5A-1AADF9F4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1D1E9-E40E-4B49-A1DB-37B82E626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A1A40-E28F-41CA-AC9C-9E50FF345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D9569-6A9D-4FDA-8756-A6755D3580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24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C890-A131-48DE-96EF-7E8604CC9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C9311-BBA8-41FD-9761-03041A2CC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A63F1-2447-4C85-B450-8C1F2B81B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48D60-1A50-4772-A92B-9A0E935E8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F935A-2A65-487C-A1E1-C464A6A0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751AA-DCA2-4307-A684-D7E258D519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545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BD5ED-0355-414B-BCFB-587529E67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B34C7E-1365-49FE-9896-B2FA9E37E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36031-6972-44E0-88E2-E14A763F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E2A54-FBC0-421A-87F1-558EE48C4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40D7B-66A1-475C-8CD2-DD080955E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7B062-8DA8-4AA6-87F0-CAB567817E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53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829F-9E3A-4D40-ABC0-EB0F6AE0C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3BF2D-FAD4-4E5B-A86E-3F2060136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14DFE-E6D9-4154-8B0B-B01F2722F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115E6-F4FC-4AF3-9F55-B3CDDB381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12A33-9442-435C-95BC-6D5215821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EE428-3E70-4797-8BB4-D4257548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204EB-08C6-4626-BE16-B64D5700EE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93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A2A32-7E04-455B-97CE-3F9961604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1C886-FB41-4F6E-A41B-CD6BF0677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6BE0B-CD27-4018-8BA1-F0FB4B21E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7EE6D-1269-4331-9150-14A81AC2DB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842E6C-9D46-4538-B912-5BC42F12C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3ECE87-72D2-4226-8971-0DAA6158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B5378-09D0-49BB-9F2C-576651DCF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7E1DFB-2CDE-4C84-8EEA-DC622B31F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96772-48D3-46B0-8AA9-BB3AB5DBE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264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9C3FF-ADA5-41F1-92BF-571E8009F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4AC425-448A-4822-9473-886CA05ED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47D1C-D708-49D4-9A68-EDCDFB06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7A3362-00F0-4BEC-9D3A-0EFFA1E8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B9321-5E65-4FA4-98E0-E12E16AC9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936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466DF5-F6E8-4FC2-A0B3-17BB2ECB9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2AE8F7-47EB-40CD-A557-376E4FDE9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FFA99-55E6-45AF-92FB-FDCDC710A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60FCA-30B6-41A4-97A6-9917A6D6B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221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2B2DA-14F5-4220-AE12-CDEF3AE1D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2FC04-D1CE-4B90-8DA8-52AF58868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3C5993-9FA4-4E7E-BA1F-A5F54FAF6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D50303-1B62-4F83-B003-03F60DD20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41B9E4-6C2B-4788-8B56-3A3286F1F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0BA8D-7CA6-4AD4-A1F3-ACF781D6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EC2A3-C49A-4A42-AC26-9B15D7544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78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7B990-7F18-422E-9669-9734B5CFA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210042-380A-4500-A54F-63276C7A4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F3E59-CB02-4B6D-A2D7-DB55A5170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869B82-415D-4E09-BC48-E124EC67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3DFED-0A21-4B52-8188-B2F521E3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833628-C77F-4F88-B96F-8D3E34961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FC444-FD1B-4BE1-B647-C8030503DD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56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0BD7290-B8B3-4EC1-9C36-ED60A08E5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03B0344-4943-4D07-A85B-0A804F4438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EE07E2-FFE1-43D2-96AE-A4275DC8941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C8AA849-52EB-4B28-B640-AA52C40E73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A073301-CF57-41EF-9430-6B3DA02BDF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A53C257-5B87-4F99-8ACD-7CE2749D0B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wmf"/><Relationship Id="rId4" Type="http://schemas.openxmlformats.org/officeDocument/2006/relationships/image" Target="../media/image2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sjohnson\My Documents\My Pictures\ppsbbackground.gif">
            <a:extLst>
              <a:ext uri="{FF2B5EF4-FFF2-40B4-BE49-F238E27FC236}">
                <a16:creationId xmlns:a16="http://schemas.microsoft.com/office/drawing/2014/main" id="{0A0B5D73-71DC-4A14-BD6B-E8E2E0F0D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C:\Documents and Settings\sjohnson\My Documents\My Pictures\pps.bmp">
            <a:extLst>
              <a:ext uri="{FF2B5EF4-FFF2-40B4-BE49-F238E27FC236}">
                <a16:creationId xmlns:a16="http://schemas.microsoft.com/office/drawing/2014/main" id="{96958383-72E2-465E-A555-8793B7E3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60198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6" name="Text Box 4">
            <a:extLst>
              <a:ext uri="{FF2B5EF4-FFF2-40B4-BE49-F238E27FC236}">
                <a16:creationId xmlns:a16="http://schemas.microsoft.com/office/drawing/2014/main" id="{5E935F6F-C930-456A-9B65-77E68D64C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52800"/>
            <a:ext cx="8686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800" b="1" dirty="0"/>
              <a:t>Basic Security Guard Training</a:t>
            </a:r>
          </a:p>
        </p:txBody>
      </p:sp>
      <p:sp>
        <p:nvSpPr>
          <p:cNvPr id="13317" name="Text Box 5">
            <a:extLst>
              <a:ext uri="{FF2B5EF4-FFF2-40B4-BE49-F238E27FC236}">
                <a16:creationId xmlns:a16="http://schemas.microsoft.com/office/drawing/2014/main" id="{100D0AB2-34CA-492F-AB8D-5850B2749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876800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4000"/>
              <a:t>Traffic Directions and Control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75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221" name="WordArt 5">
            <a:extLst>
              <a:ext uri="{FF2B5EF4-FFF2-40B4-BE49-F238E27FC236}">
                <a16:creationId xmlns:a16="http://schemas.microsoft.com/office/drawing/2014/main" id="{86389A7B-442A-40F4-B325-16067C044A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81025" y="762000"/>
            <a:ext cx="2819400" cy="3340100"/>
          </a:xfrm>
          <a:prstGeom prst="rect">
            <a:avLst/>
          </a:prstGeom>
        </p:spPr>
        <p:txBody>
          <a:bodyPr vert="horz" lIns="91440" tIns="45720" rIns="91440" bIns="45720" rtlCol="0" fromWordArt="1" anchor="ctr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 kern="120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+mj-lt"/>
                <a:ea typeface="+mj-ea"/>
                <a:cs typeface="+mj-cs"/>
              </a:rPr>
              <a:t>Traffic Control at Fires</a:t>
            </a:r>
          </a:p>
        </p:txBody>
      </p:sp>
      <p:sp>
        <p:nvSpPr>
          <p:cNvPr id="9226" name="Rectangle 77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FF42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9223" name="Picture 7" descr="C:\Documents and Settings\sjohnson\Application Data\Microsoft\Media Catalog\engine3.gif">
            <a:extLst>
              <a:ext uri="{FF2B5EF4-FFF2-40B4-BE49-F238E27FC236}">
                <a16:creationId xmlns:a16="http://schemas.microsoft.com/office/drawing/2014/main" id="{B0B4EF1F-2AC3-407F-8F47-D787EBB0C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7625" y="3157975"/>
            <a:ext cx="1428753" cy="542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Rectangle 79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228" name="Rectangle 81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222" name="Text Box 6">
            <a:extLst>
              <a:ext uri="{FF2B5EF4-FFF2-40B4-BE49-F238E27FC236}">
                <a16:creationId xmlns:a16="http://schemas.microsoft.com/office/drawing/2014/main" id="{141AFD4C-89FE-4957-AB5B-3995AC8DB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577" y="795548"/>
            <a:ext cx="2819398" cy="52756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700" b="1" dirty="0">
                <a:latin typeface="+mn-lt"/>
              </a:rPr>
              <a:t>  Keep all vehicle and pedestrian traffic beyond the established fire line</a:t>
            </a: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1700" b="1" dirty="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1700" b="1" dirty="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en-US" sz="1700" b="1" dirty="0">
              <a:latin typeface="+mn-lt"/>
            </a:endParaRP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700" b="1" dirty="0">
                <a:latin typeface="+mn-lt"/>
              </a:rPr>
              <a:t>Coordinate enforcement and traffic direction and activities with the fire department officials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4F2456-E105-45E6-830D-E0060AD0D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Training Objectives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Graphic 6" descr="Presentation with Checklist">
            <a:extLst>
              <a:ext uri="{FF2B5EF4-FFF2-40B4-BE49-F238E27FC236}">
                <a16:creationId xmlns:a16="http://schemas.microsoft.com/office/drawing/2014/main" id="{EA52FBED-978E-43F4-8798-89CECC7F65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8E911-A819-4BEE-8017-32A70C375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/>
              <a:t>Identify situations that require traffic direction and necessary equipment to perform the task.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/>
              <a:t>Demonstrate proper hand signals and gestures when controlling the flow of traffic.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/>
              <a:t>Demonstrate effective traffic control procedures utilizing the following signaling aids: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/>
              <a:t>Whistle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/>
              <a:t>Voice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/>
              <a:t>Illuminated Baton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/>
              <a:t>Signal Flare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/>
              <a:t>List various factors that can complicate traffic direction at an accident or fire scene.</a:t>
            </a:r>
          </a:p>
          <a:p>
            <a:pPr marL="1257300" lvl="3" indent="0">
              <a:lnSpc>
                <a:spcPct val="90000"/>
              </a:lnSpc>
              <a:buNone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46371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21177"/>
            <a:ext cx="3249230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A0C485-A4BA-4F4A-B997-3925848D1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77" y="914400"/>
            <a:ext cx="27432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3344" y="3910267"/>
            <a:ext cx="1940093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B9D741-D030-41B6-8476-971ACB6FA3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5366" y="1577498"/>
            <a:ext cx="4915159" cy="371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3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>
            <a:extLst>
              <a:ext uri="{FF2B5EF4-FFF2-40B4-BE49-F238E27FC236}">
                <a16:creationId xmlns:a16="http://schemas.microsoft.com/office/drawing/2014/main" id="{E58E11C5-401D-4C58-A6CA-E31958C9FEC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838200"/>
            <a:ext cx="71247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rial Black" panose="020B0A04020102020204" pitchFamily="34" charset="0"/>
              </a:rPr>
              <a:t>Traffic Direction and Control</a:t>
            </a:r>
          </a:p>
        </p:txBody>
      </p:sp>
      <p:pic>
        <p:nvPicPr>
          <p:cNvPr id="2052" name="Picture 4" descr="E:\IMAGES\TRANSPRT\GROUND\DGP00261.WMF">
            <a:extLst>
              <a:ext uri="{FF2B5EF4-FFF2-40B4-BE49-F238E27FC236}">
                <a16:creationId xmlns:a16="http://schemas.microsoft.com/office/drawing/2014/main" id="{94169877-7DE8-46A4-867A-715EA8456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429000"/>
            <a:ext cx="4672013" cy="261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E:\IMAGES\TRANSPRT\GROUND\DGP00260.WMF">
            <a:extLst>
              <a:ext uri="{FF2B5EF4-FFF2-40B4-BE49-F238E27FC236}">
                <a16:creationId xmlns:a16="http://schemas.microsoft.com/office/drawing/2014/main" id="{D680B659-C2C3-4836-902D-EDCC70FEFB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387725"/>
            <a:ext cx="4419600" cy="347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:\IMAGES\TRANSPRT\GROUND\DGR00046.WMF">
            <a:extLst>
              <a:ext uri="{FF2B5EF4-FFF2-40B4-BE49-F238E27FC236}">
                <a16:creationId xmlns:a16="http://schemas.microsoft.com/office/drawing/2014/main" id="{2529CD2E-4FE0-4906-BC53-6ED84D3D8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962400"/>
            <a:ext cx="2286000" cy="241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6543" y="450221"/>
            <a:ext cx="3301783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4F2456-E105-45E6-830D-E0060AD0D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025" y="762000"/>
            <a:ext cx="2819400" cy="33401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Training Objectives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86B68C-84BC-4A6E-99D1-EE87483C1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86711" y="450221"/>
            <a:ext cx="1586592" cy="1898903"/>
          </a:xfrm>
          <a:prstGeom prst="rect">
            <a:avLst/>
          </a:prstGeom>
          <a:solidFill>
            <a:srgbClr val="A5A5A5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Graphic 6" descr="Presentation with Checklist">
            <a:extLst>
              <a:ext uri="{FF2B5EF4-FFF2-40B4-BE49-F238E27FC236}">
                <a16:creationId xmlns:a16="http://schemas.microsoft.com/office/drawing/2014/main" id="{EA52FBED-978E-43F4-8798-89CECC7F65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57625" y="2715061"/>
            <a:ext cx="1428753" cy="142875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190" y="4521269"/>
            <a:ext cx="5023144" cy="187781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3563" y="450221"/>
            <a:ext cx="3316246" cy="5948858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8E911-A819-4BEE-8017-32A70C375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3577" y="795548"/>
            <a:ext cx="2819398" cy="5275603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Identify situations that require traffic direction and necessary equipment to perform the task.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Demonstrate proper hand signals and gestures when controlling the flow of traffic.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Demonstrate effective traffic control procedures utilizing the following signaling aids: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 dirty="0"/>
              <a:t>Whistle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 dirty="0"/>
              <a:t>Voice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 dirty="0"/>
              <a:t>Illuminated Baton</a:t>
            </a:r>
          </a:p>
          <a:p>
            <a:pPr marL="1314450" lvl="2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1600" dirty="0"/>
              <a:t>Signal Flare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US" sz="1600" dirty="0"/>
              <a:t>List various factors that can complicate traffic direction at an accident or fire scene.</a:t>
            </a:r>
          </a:p>
          <a:p>
            <a:pPr marL="1257300" lvl="3" indent="0">
              <a:lnSpc>
                <a:spcPct val="90000"/>
              </a:lnSpc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79905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7A424F-74AA-4D4A-8DD7-402E84BE2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Situations for traffic direction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FB3131C-643E-44A5-90CB-8E8FA4DE3A8B}"/>
              </a:ext>
            </a:extLst>
          </p:cNvPr>
          <p:cNvGrpSpPr/>
          <p:nvPr/>
        </p:nvGrpSpPr>
        <p:grpSpPr>
          <a:xfrm>
            <a:off x="3895725" y="471642"/>
            <a:ext cx="4885203" cy="1681139"/>
            <a:chOff x="3895725" y="471642"/>
            <a:chExt cx="4885203" cy="1681139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0D4404C-2543-484C-8367-65601F3DFD03}"/>
                </a:ext>
              </a:extLst>
            </p:cNvPr>
            <p:cNvSpPr/>
            <p:nvPr/>
          </p:nvSpPr>
          <p:spPr>
            <a:xfrm>
              <a:off x="3895725" y="471642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 descr="Firefighter">
              <a:extLst>
                <a:ext uri="{FF2B5EF4-FFF2-40B4-BE49-F238E27FC236}">
                  <a16:creationId xmlns:a16="http://schemas.microsoft.com/office/drawing/2014/main" id="{FD150869-6A39-414D-87F9-8F5512D0471E}"/>
                </a:ext>
              </a:extLst>
            </p:cNvPr>
            <p:cNvSpPr/>
            <p:nvPr/>
          </p:nvSpPr>
          <p:spPr>
            <a:xfrm>
              <a:off x="4404269" y="849898"/>
              <a:ext cx="924626" cy="924626"/>
            </a:xfrm>
            <a:prstGeom prst="rect">
              <a:avLst/>
            </a:prstGeom>
            <a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13956F2-2669-4A73-B6F9-BCEC7694BF90}"/>
                </a:ext>
              </a:extLst>
            </p:cNvPr>
            <p:cNvSpPr/>
            <p:nvPr/>
          </p:nvSpPr>
          <p:spPr>
            <a:xfrm>
              <a:off x="5837441" y="471642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Accidents, fires and other emergencies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5AA2CA9-6FA3-40CC-A3D9-17F9785B2E1C}"/>
              </a:ext>
            </a:extLst>
          </p:cNvPr>
          <p:cNvGrpSpPr/>
          <p:nvPr/>
        </p:nvGrpSpPr>
        <p:grpSpPr>
          <a:xfrm>
            <a:off x="3895725" y="2573067"/>
            <a:ext cx="4885203" cy="1681139"/>
            <a:chOff x="3895725" y="2573067"/>
            <a:chExt cx="4885203" cy="168113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C88D435-6701-4222-8BE8-59C5CD63E1EE}"/>
                </a:ext>
              </a:extLst>
            </p:cNvPr>
            <p:cNvSpPr/>
            <p:nvPr/>
          </p:nvSpPr>
          <p:spPr>
            <a:xfrm>
              <a:off x="3895725" y="2573067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 descr="Car">
              <a:extLst>
                <a:ext uri="{FF2B5EF4-FFF2-40B4-BE49-F238E27FC236}">
                  <a16:creationId xmlns:a16="http://schemas.microsoft.com/office/drawing/2014/main" id="{866E27AA-1B3D-4FF4-91A7-A240F1B7DF2B}"/>
                </a:ext>
              </a:extLst>
            </p:cNvPr>
            <p:cNvSpPr/>
            <p:nvPr/>
          </p:nvSpPr>
          <p:spPr>
            <a:xfrm>
              <a:off x="4404269" y="2951323"/>
              <a:ext cx="924626" cy="924626"/>
            </a:xfrm>
            <a:prstGeom prst="rect">
              <a:avLst/>
            </a:prstGeom>
            <a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-7200000"/>
                <a:satOff val="-30002"/>
                <a:lumOff val="2500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6D20E5A-E1AC-40FF-BFA3-B811A2BBB6AF}"/>
                </a:ext>
              </a:extLst>
            </p:cNvPr>
            <p:cNvSpPr/>
            <p:nvPr/>
          </p:nvSpPr>
          <p:spPr>
            <a:xfrm>
              <a:off x="5837441" y="2573067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Congestion 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8E2AF28-7313-4BFB-A251-1CD7FF931FF4}"/>
              </a:ext>
            </a:extLst>
          </p:cNvPr>
          <p:cNvGrpSpPr/>
          <p:nvPr/>
        </p:nvGrpSpPr>
        <p:grpSpPr>
          <a:xfrm>
            <a:off x="3895725" y="4674491"/>
            <a:ext cx="4885203" cy="1681139"/>
            <a:chOff x="3895725" y="4674491"/>
            <a:chExt cx="4885203" cy="1681139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A871D322-8D49-40A8-99C9-FB839C2BDE29}"/>
                </a:ext>
              </a:extLst>
            </p:cNvPr>
            <p:cNvSpPr/>
            <p:nvPr/>
          </p:nvSpPr>
          <p:spPr>
            <a:xfrm>
              <a:off x="3895725" y="4674491"/>
              <a:ext cx="4885203" cy="1681139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bg1">
                <a:lumMod val="95000"/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lumMod val="95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 descr="Traffic cone">
              <a:extLst>
                <a:ext uri="{FF2B5EF4-FFF2-40B4-BE49-F238E27FC236}">
                  <a16:creationId xmlns:a16="http://schemas.microsoft.com/office/drawing/2014/main" id="{1E21F774-7593-4310-B110-2FA28CBF4864}"/>
                </a:ext>
              </a:extLst>
            </p:cNvPr>
            <p:cNvSpPr/>
            <p:nvPr/>
          </p:nvSpPr>
          <p:spPr>
            <a:xfrm>
              <a:off x="4404269" y="5052748"/>
              <a:ext cx="924626" cy="924626"/>
            </a:xfrm>
            <a:prstGeom prst="rect">
              <a:avLst/>
            </a:prstGeom>
            <a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-14400000"/>
                <a:satOff val="-60003"/>
                <a:lumOff val="5000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F089441-5000-4B60-9A7E-6E15EEAA4E9F}"/>
                </a:ext>
              </a:extLst>
            </p:cNvPr>
            <p:cNvSpPr/>
            <p:nvPr/>
          </p:nvSpPr>
          <p:spPr>
            <a:xfrm>
              <a:off x="5837441" y="4674491"/>
              <a:ext cx="2943486" cy="1681139"/>
            </a:xfrm>
            <a:custGeom>
              <a:avLst/>
              <a:gdLst>
                <a:gd name="connsiteX0" fmla="*/ 0 w 2943486"/>
                <a:gd name="connsiteY0" fmla="*/ 0 h 1681139"/>
                <a:gd name="connsiteX1" fmla="*/ 2943486 w 2943486"/>
                <a:gd name="connsiteY1" fmla="*/ 0 h 1681139"/>
                <a:gd name="connsiteX2" fmla="*/ 2943486 w 2943486"/>
                <a:gd name="connsiteY2" fmla="*/ 1681139 h 1681139"/>
                <a:gd name="connsiteX3" fmla="*/ 0 w 2943486"/>
                <a:gd name="connsiteY3" fmla="*/ 1681139 h 1681139"/>
                <a:gd name="connsiteX4" fmla="*/ 0 w 2943486"/>
                <a:gd name="connsiteY4" fmla="*/ 0 h 1681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3486" h="1681139">
                  <a:moveTo>
                    <a:pt x="0" y="0"/>
                  </a:moveTo>
                  <a:lnTo>
                    <a:pt x="2943486" y="0"/>
                  </a:lnTo>
                  <a:lnTo>
                    <a:pt x="2943486" y="1681139"/>
                  </a:lnTo>
                  <a:lnTo>
                    <a:pt x="0" y="168113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77921" tIns="177921" rIns="177921" bIns="177921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500" kern="1200" dirty="0"/>
                <a:t>Heavy traffic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443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1CEC-5E2F-403D-BD7E-CD67005E1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084"/>
            <a:ext cx="3446303" cy="1645501"/>
          </a:xfrm>
        </p:spPr>
        <p:txBody>
          <a:bodyPr>
            <a:normAutofit/>
          </a:bodyPr>
          <a:lstStyle/>
          <a:p>
            <a:r>
              <a:rPr lang="en-US" dirty="0"/>
              <a:t>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E1D25-E3DE-4BED-BAA3-9507312A4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001"/>
            <a:ext cx="3446303" cy="4271962"/>
          </a:xfrm>
        </p:spPr>
        <p:txBody>
          <a:bodyPr>
            <a:normAutofit/>
          </a:bodyPr>
          <a:lstStyle/>
          <a:p>
            <a:r>
              <a:rPr lang="en-US" sz="2400" dirty="0"/>
              <a:t>Daytime</a:t>
            </a:r>
          </a:p>
          <a:p>
            <a:pPr lvl="1"/>
            <a:r>
              <a:rPr lang="en-US" sz="2400" dirty="0"/>
              <a:t>Reflective Vest</a:t>
            </a:r>
          </a:p>
          <a:p>
            <a:pPr lvl="1"/>
            <a:r>
              <a:rPr lang="en-US" sz="2400" dirty="0"/>
              <a:t>Whistle</a:t>
            </a:r>
          </a:p>
          <a:p>
            <a:pPr lvl="1"/>
            <a:r>
              <a:rPr lang="en-US" sz="2400" dirty="0"/>
              <a:t>Highly visible gloves</a:t>
            </a:r>
          </a:p>
          <a:p>
            <a:r>
              <a:rPr lang="en-US" sz="2400" dirty="0"/>
              <a:t>Nighttime</a:t>
            </a:r>
          </a:p>
          <a:p>
            <a:pPr lvl="1"/>
            <a:r>
              <a:rPr lang="en-US" sz="2400" dirty="0"/>
              <a:t>Flashlight and/or Traffic Baton</a:t>
            </a:r>
          </a:p>
          <a:p>
            <a:r>
              <a:rPr lang="en-US" sz="2400" dirty="0"/>
              <a:t>All weather gear</a:t>
            </a:r>
          </a:p>
          <a:p>
            <a:pPr marL="457200" lvl="1" indent="0">
              <a:buNone/>
            </a:pPr>
            <a:endParaRPr lang="en-US" sz="17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03713C1-2FB2-413B-BF91-3AE41726F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68243" y="3474720"/>
            <a:ext cx="4575685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795B4D-5022-4A7F-A01D-8D880B7CD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9688" y="0"/>
            <a:ext cx="4644311" cy="6858000"/>
          </a:xfrm>
          <a:prstGeom prst="rect">
            <a:avLst/>
          </a:prstGeom>
          <a:solidFill>
            <a:schemeClr val="tx1">
              <a:lumMod val="85000"/>
              <a:lumOff val="1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D19018-DE7C-4796-ADF2-AD2EB0FC0D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0"/>
            <a:ext cx="2251711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AB9F7E-B79F-4383-B55A-444FE0C62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5681" y="363649"/>
            <a:ext cx="1773237" cy="2655983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1A0A2C2-4F85-44AF-8708-8DCA4B550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92218" y="0"/>
            <a:ext cx="2251710" cy="3383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465CDF-1E4C-4786-B547-33807F55D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7081" y="876835"/>
            <a:ext cx="1773238" cy="16296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0F3801A-0DE5-4193-A3B2-C22D76FCC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5022" y="3796452"/>
            <a:ext cx="3045955" cy="2559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1465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C9FB64-FD1B-4D36-8823-259E03971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en-US" sz="3500" dirty="0">
                <a:solidFill>
                  <a:srgbClr val="FFFFFF"/>
                </a:solidFill>
              </a:rPr>
              <a:t>Center of the Intersection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03E1636-CF94-4884-80D7-18F02EAA209F}"/>
              </a:ext>
            </a:extLst>
          </p:cNvPr>
          <p:cNvGrpSpPr/>
          <p:nvPr/>
        </p:nvGrpSpPr>
        <p:grpSpPr>
          <a:xfrm>
            <a:off x="777240" y="3675260"/>
            <a:ext cx="2371724" cy="1580754"/>
            <a:chOff x="777240" y="3675260"/>
            <a:chExt cx="2371724" cy="1580754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6BF54144-FE39-4FA4-8136-CCC9049BD0A0}"/>
                </a:ext>
              </a:extLst>
            </p:cNvPr>
            <p:cNvSpPr/>
            <p:nvPr/>
          </p:nvSpPr>
          <p:spPr>
            <a:xfrm>
              <a:off x="777240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0770313-F60B-4278-A09F-9170700F0750}"/>
                </a:ext>
              </a:extLst>
            </p:cNvPr>
            <p:cNvSpPr/>
            <p:nvPr/>
          </p:nvSpPr>
          <p:spPr>
            <a:xfrm>
              <a:off x="1014412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569" tIns="142569" rIns="142569" bIns="142569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Greatest visibility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73F7BD1-322A-4007-A1FE-F556CA7656B7}"/>
              </a:ext>
            </a:extLst>
          </p:cNvPr>
          <p:cNvGrpSpPr/>
          <p:nvPr/>
        </p:nvGrpSpPr>
        <p:grpSpPr>
          <a:xfrm>
            <a:off x="3386137" y="3675260"/>
            <a:ext cx="2371725" cy="1580754"/>
            <a:chOff x="3386137" y="3675260"/>
            <a:chExt cx="2371725" cy="1580754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BB4BE3D-07A0-4A88-90DA-BA4A47495B45}"/>
                </a:ext>
              </a:extLst>
            </p:cNvPr>
            <p:cNvSpPr/>
            <p:nvPr/>
          </p:nvSpPr>
          <p:spPr>
            <a:xfrm>
              <a:off x="3386137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FA9B699-211C-4628-B3D3-AA7F64CD927A}"/>
                </a:ext>
              </a:extLst>
            </p:cNvPr>
            <p:cNvSpPr/>
            <p:nvPr/>
          </p:nvSpPr>
          <p:spPr>
            <a:xfrm>
              <a:off x="3623310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569" tIns="142569" rIns="142569" bIns="142569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Most hazardous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C612752-C9A7-4313-99DB-021F8519730B}"/>
              </a:ext>
            </a:extLst>
          </p:cNvPr>
          <p:cNvGrpSpPr/>
          <p:nvPr/>
        </p:nvGrpSpPr>
        <p:grpSpPr>
          <a:xfrm>
            <a:off x="5995035" y="3675260"/>
            <a:ext cx="2371724" cy="1580754"/>
            <a:chOff x="5995035" y="3675260"/>
            <a:chExt cx="2371724" cy="1580754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96FB1619-AF81-40F7-A8F6-9D5B557738A9}"/>
                </a:ext>
              </a:extLst>
            </p:cNvPr>
            <p:cNvSpPr/>
            <p:nvPr/>
          </p:nvSpPr>
          <p:spPr>
            <a:xfrm>
              <a:off x="5995035" y="3675260"/>
              <a:ext cx="2134552" cy="135544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BD7D41B-C931-4FA0-A3A3-7AD0CA62BAF6}"/>
                </a:ext>
              </a:extLst>
            </p:cNvPr>
            <p:cNvSpPr/>
            <p:nvPr/>
          </p:nvSpPr>
          <p:spPr>
            <a:xfrm>
              <a:off x="6232207" y="3900574"/>
              <a:ext cx="2134552" cy="1355440"/>
            </a:xfrm>
            <a:custGeom>
              <a:avLst/>
              <a:gdLst>
                <a:gd name="connsiteX0" fmla="*/ 0 w 2134552"/>
                <a:gd name="connsiteY0" fmla="*/ 135544 h 1355440"/>
                <a:gd name="connsiteX1" fmla="*/ 135544 w 2134552"/>
                <a:gd name="connsiteY1" fmla="*/ 0 h 1355440"/>
                <a:gd name="connsiteX2" fmla="*/ 1999008 w 2134552"/>
                <a:gd name="connsiteY2" fmla="*/ 0 h 1355440"/>
                <a:gd name="connsiteX3" fmla="*/ 2134552 w 2134552"/>
                <a:gd name="connsiteY3" fmla="*/ 135544 h 1355440"/>
                <a:gd name="connsiteX4" fmla="*/ 2134552 w 2134552"/>
                <a:gd name="connsiteY4" fmla="*/ 1219896 h 1355440"/>
                <a:gd name="connsiteX5" fmla="*/ 1999008 w 2134552"/>
                <a:gd name="connsiteY5" fmla="*/ 1355440 h 1355440"/>
                <a:gd name="connsiteX6" fmla="*/ 135544 w 2134552"/>
                <a:gd name="connsiteY6" fmla="*/ 1355440 h 1355440"/>
                <a:gd name="connsiteX7" fmla="*/ 0 w 2134552"/>
                <a:gd name="connsiteY7" fmla="*/ 1219896 h 1355440"/>
                <a:gd name="connsiteX8" fmla="*/ 0 w 2134552"/>
                <a:gd name="connsiteY8" fmla="*/ 135544 h 1355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34552" h="1355440">
                  <a:moveTo>
                    <a:pt x="0" y="135544"/>
                  </a:moveTo>
                  <a:cubicBezTo>
                    <a:pt x="0" y="60685"/>
                    <a:pt x="60685" y="0"/>
                    <a:pt x="135544" y="0"/>
                  </a:cubicBezTo>
                  <a:lnTo>
                    <a:pt x="1999008" y="0"/>
                  </a:lnTo>
                  <a:cubicBezTo>
                    <a:pt x="2073867" y="0"/>
                    <a:pt x="2134552" y="60685"/>
                    <a:pt x="2134552" y="135544"/>
                  </a:cubicBezTo>
                  <a:lnTo>
                    <a:pt x="2134552" y="1219896"/>
                  </a:lnTo>
                  <a:cubicBezTo>
                    <a:pt x="2134552" y="1294755"/>
                    <a:pt x="2073867" y="1355440"/>
                    <a:pt x="1999008" y="1355440"/>
                  </a:cubicBezTo>
                  <a:lnTo>
                    <a:pt x="135544" y="1355440"/>
                  </a:lnTo>
                  <a:cubicBezTo>
                    <a:pt x="60685" y="1355440"/>
                    <a:pt x="0" y="1294755"/>
                    <a:pt x="0" y="1219896"/>
                  </a:cubicBezTo>
                  <a:lnTo>
                    <a:pt x="0" y="135544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569" tIns="142569" rIns="142569" bIns="142569" numCol="1" spcCol="1270" anchor="ctr" anchorCtr="0">
              <a:noAutofit/>
            </a:bodyPr>
            <a:lstStyle/>
            <a:p>
              <a:pPr marL="0" lvl="0" indent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Provides greatest control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467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B7DDA4-91D1-4230-A6B3-9E612A5E6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Corner Position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1DDE622-F943-4209-B4F1-12B80EBBF7C5}"/>
              </a:ext>
            </a:extLst>
          </p:cNvPr>
          <p:cNvGrpSpPr/>
          <p:nvPr/>
        </p:nvGrpSpPr>
        <p:grpSpPr>
          <a:xfrm>
            <a:off x="778166" y="3261547"/>
            <a:ext cx="3613174" cy="2408181"/>
            <a:chOff x="778166" y="3261547"/>
            <a:chExt cx="3613174" cy="2408181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A64F92A-270E-4CE5-9759-B45E7CA4083C}"/>
                </a:ext>
              </a:extLst>
            </p:cNvPr>
            <p:cNvSpPr/>
            <p:nvPr/>
          </p:nvSpPr>
          <p:spPr>
            <a:xfrm>
              <a:off x="778166" y="3261547"/>
              <a:ext cx="3251857" cy="20649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B90129D-7101-44B1-A4EE-EC59CC01D3AC}"/>
                </a:ext>
              </a:extLst>
            </p:cNvPr>
            <p:cNvSpPr/>
            <p:nvPr/>
          </p:nvSpPr>
          <p:spPr>
            <a:xfrm>
              <a:off x="1139483" y="3604799"/>
              <a:ext cx="3251857" cy="2064929"/>
            </a:xfrm>
            <a:custGeom>
              <a:avLst/>
              <a:gdLst>
                <a:gd name="connsiteX0" fmla="*/ 0 w 3251857"/>
                <a:gd name="connsiteY0" fmla="*/ 206493 h 2064929"/>
                <a:gd name="connsiteX1" fmla="*/ 206493 w 3251857"/>
                <a:gd name="connsiteY1" fmla="*/ 0 h 2064929"/>
                <a:gd name="connsiteX2" fmla="*/ 3045364 w 3251857"/>
                <a:gd name="connsiteY2" fmla="*/ 0 h 2064929"/>
                <a:gd name="connsiteX3" fmla="*/ 3251857 w 3251857"/>
                <a:gd name="connsiteY3" fmla="*/ 206493 h 2064929"/>
                <a:gd name="connsiteX4" fmla="*/ 3251857 w 3251857"/>
                <a:gd name="connsiteY4" fmla="*/ 1858436 h 2064929"/>
                <a:gd name="connsiteX5" fmla="*/ 3045364 w 3251857"/>
                <a:gd name="connsiteY5" fmla="*/ 2064929 h 2064929"/>
                <a:gd name="connsiteX6" fmla="*/ 206493 w 3251857"/>
                <a:gd name="connsiteY6" fmla="*/ 2064929 h 2064929"/>
                <a:gd name="connsiteX7" fmla="*/ 0 w 3251857"/>
                <a:gd name="connsiteY7" fmla="*/ 1858436 h 2064929"/>
                <a:gd name="connsiteX8" fmla="*/ 0 w 3251857"/>
                <a:gd name="connsiteY8" fmla="*/ 206493 h 206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1857" h="2064929">
                  <a:moveTo>
                    <a:pt x="0" y="206493"/>
                  </a:moveTo>
                  <a:cubicBezTo>
                    <a:pt x="0" y="92450"/>
                    <a:pt x="92450" y="0"/>
                    <a:pt x="206493" y="0"/>
                  </a:cubicBezTo>
                  <a:lnTo>
                    <a:pt x="3045364" y="0"/>
                  </a:lnTo>
                  <a:cubicBezTo>
                    <a:pt x="3159407" y="0"/>
                    <a:pt x="3251857" y="92450"/>
                    <a:pt x="3251857" y="206493"/>
                  </a:cubicBezTo>
                  <a:lnTo>
                    <a:pt x="3251857" y="1858436"/>
                  </a:lnTo>
                  <a:cubicBezTo>
                    <a:pt x="3251857" y="1972479"/>
                    <a:pt x="3159407" y="2064929"/>
                    <a:pt x="3045364" y="2064929"/>
                  </a:cubicBezTo>
                  <a:lnTo>
                    <a:pt x="206493" y="2064929"/>
                  </a:lnTo>
                  <a:cubicBezTo>
                    <a:pt x="92450" y="2064929"/>
                    <a:pt x="0" y="1972479"/>
                    <a:pt x="0" y="1858436"/>
                  </a:cubicBezTo>
                  <a:lnTo>
                    <a:pt x="0" y="206493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6210" tIns="186210" rIns="186210" bIns="186210" numCol="1" spcCol="1270" anchor="ctr" anchorCtr="0">
              <a:noAutofit/>
            </a:bodyPr>
            <a:lstStyle/>
            <a:p>
              <a:pPr marL="0" lvl="0" indent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Used primarily where pedestrian traffic is heavy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6AF77FD-DF7A-45F7-AAD9-5F4995E973C8}"/>
              </a:ext>
            </a:extLst>
          </p:cNvPr>
          <p:cNvGrpSpPr/>
          <p:nvPr/>
        </p:nvGrpSpPr>
        <p:grpSpPr>
          <a:xfrm>
            <a:off x="4752658" y="3261547"/>
            <a:ext cx="3613175" cy="2408181"/>
            <a:chOff x="4752658" y="3261547"/>
            <a:chExt cx="3613175" cy="2408181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051B90FE-817D-4C5E-9098-25884BEAC60C}"/>
                </a:ext>
              </a:extLst>
            </p:cNvPr>
            <p:cNvSpPr/>
            <p:nvPr/>
          </p:nvSpPr>
          <p:spPr>
            <a:xfrm>
              <a:off x="4752658" y="3261547"/>
              <a:ext cx="3251857" cy="20649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0D292C1-899A-4EF2-B3CA-EE8CF035F7A3}"/>
                </a:ext>
              </a:extLst>
            </p:cNvPr>
            <p:cNvSpPr/>
            <p:nvPr/>
          </p:nvSpPr>
          <p:spPr>
            <a:xfrm>
              <a:off x="5113976" y="3604799"/>
              <a:ext cx="3251857" cy="2064929"/>
            </a:xfrm>
            <a:custGeom>
              <a:avLst/>
              <a:gdLst>
                <a:gd name="connsiteX0" fmla="*/ 0 w 3251857"/>
                <a:gd name="connsiteY0" fmla="*/ 206493 h 2064929"/>
                <a:gd name="connsiteX1" fmla="*/ 206493 w 3251857"/>
                <a:gd name="connsiteY1" fmla="*/ 0 h 2064929"/>
                <a:gd name="connsiteX2" fmla="*/ 3045364 w 3251857"/>
                <a:gd name="connsiteY2" fmla="*/ 0 h 2064929"/>
                <a:gd name="connsiteX3" fmla="*/ 3251857 w 3251857"/>
                <a:gd name="connsiteY3" fmla="*/ 206493 h 2064929"/>
                <a:gd name="connsiteX4" fmla="*/ 3251857 w 3251857"/>
                <a:gd name="connsiteY4" fmla="*/ 1858436 h 2064929"/>
                <a:gd name="connsiteX5" fmla="*/ 3045364 w 3251857"/>
                <a:gd name="connsiteY5" fmla="*/ 2064929 h 2064929"/>
                <a:gd name="connsiteX6" fmla="*/ 206493 w 3251857"/>
                <a:gd name="connsiteY6" fmla="*/ 2064929 h 2064929"/>
                <a:gd name="connsiteX7" fmla="*/ 0 w 3251857"/>
                <a:gd name="connsiteY7" fmla="*/ 1858436 h 2064929"/>
                <a:gd name="connsiteX8" fmla="*/ 0 w 3251857"/>
                <a:gd name="connsiteY8" fmla="*/ 206493 h 206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1857" h="2064929">
                  <a:moveTo>
                    <a:pt x="0" y="206493"/>
                  </a:moveTo>
                  <a:cubicBezTo>
                    <a:pt x="0" y="92450"/>
                    <a:pt x="92450" y="0"/>
                    <a:pt x="206493" y="0"/>
                  </a:cubicBezTo>
                  <a:lnTo>
                    <a:pt x="3045364" y="0"/>
                  </a:lnTo>
                  <a:cubicBezTo>
                    <a:pt x="3159407" y="0"/>
                    <a:pt x="3251857" y="92450"/>
                    <a:pt x="3251857" y="206493"/>
                  </a:cubicBezTo>
                  <a:lnTo>
                    <a:pt x="3251857" y="1858436"/>
                  </a:lnTo>
                  <a:cubicBezTo>
                    <a:pt x="3251857" y="1972479"/>
                    <a:pt x="3159407" y="2064929"/>
                    <a:pt x="3045364" y="2064929"/>
                  </a:cubicBezTo>
                  <a:lnTo>
                    <a:pt x="206493" y="2064929"/>
                  </a:lnTo>
                  <a:cubicBezTo>
                    <a:pt x="92450" y="2064929"/>
                    <a:pt x="0" y="1972479"/>
                    <a:pt x="0" y="1858436"/>
                  </a:cubicBezTo>
                  <a:lnTo>
                    <a:pt x="0" y="206493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6210" tIns="186210" rIns="186210" bIns="186210" numCol="1" spcCol="1270" anchor="ctr" anchorCtr="0">
              <a:noAutofit/>
            </a:bodyPr>
            <a:lstStyle/>
            <a:p>
              <a:pPr marL="0" lvl="0" indent="0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/>
                <a:t>Safer for the </a:t>
              </a:r>
              <a:r>
                <a:rPr lang="en-US" sz="2800" dirty="0"/>
                <a:t>guard</a:t>
              </a:r>
              <a:r>
                <a:rPr lang="en-US" sz="2800" kern="1200" dirty="0"/>
                <a:t> and pedestrians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684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>
            <a:extLst>
              <a:ext uri="{FF2B5EF4-FFF2-40B4-BE49-F238E27FC236}">
                <a16:creationId xmlns:a16="http://schemas.microsoft.com/office/drawing/2014/main" id="{5A80CDAE-9B55-4901-801E-F00B8431017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457200"/>
            <a:ext cx="4572000" cy="1371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Signaling Aids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A3DD5491-E22D-46D6-A9F2-56DC4F8D7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295400"/>
            <a:ext cx="6096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u="sng" dirty="0"/>
              <a:t>Use of the Whistle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800" dirty="0"/>
              <a:t>One Long Blast – </a:t>
            </a:r>
            <a:r>
              <a:rPr lang="en-US" altLang="en-US" sz="2800" b="1" dirty="0"/>
              <a:t>STOP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800" dirty="0"/>
              <a:t>Two Short Blasts – </a:t>
            </a:r>
            <a:r>
              <a:rPr lang="en-US" altLang="en-US" sz="2800" b="1" dirty="0"/>
              <a:t>GO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2800" dirty="0"/>
              <a:t>Several Short Blast – </a:t>
            </a:r>
            <a:r>
              <a:rPr lang="en-US" altLang="en-US" sz="2800" b="1" dirty="0"/>
              <a:t>to get attention</a:t>
            </a:r>
          </a:p>
        </p:txBody>
      </p:sp>
      <p:sp>
        <p:nvSpPr>
          <p:cNvPr id="7172" name="Text Box 4">
            <a:extLst>
              <a:ext uri="{FF2B5EF4-FFF2-40B4-BE49-F238E27FC236}">
                <a16:creationId xmlns:a16="http://schemas.microsoft.com/office/drawing/2014/main" id="{CE23D6EF-FF0C-4001-8899-2837A220A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038600"/>
            <a:ext cx="320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/>
              <a:t>Voice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6AFED343-3494-43EA-8402-7B02AEB05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953000"/>
            <a:ext cx="2971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/>
              <a:t>Illuminated baton</a:t>
            </a:r>
          </a:p>
          <a:p>
            <a:pPr>
              <a:spcBef>
                <a:spcPct val="50000"/>
              </a:spcBef>
            </a:pPr>
            <a:r>
              <a:rPr lang="en-US" altLang="en-US" sz="2800" b="1"/>
              <a:t>		</a:t>
            </a:r>
          </a:p>
          <a:p>
            <a:pPr>
              <a:spcBef>
                <a:spcPct val="50000"/>
              </a:spcBef>
            </a:pPr>
            <a:r>
              <a:rPr lang="en-US" altLang="en-US" sz="2800" b="1"/>
              <a:t>	</a:t>
            </a:r>
            <a:r>
              <a:rPr lang="en-US" altLang="en-US" sz="2800" b="1" u="sng"/>
              <a:t>Flares</a:t>
            </a:r>
            <a:endParaRPr lang="en-US" altLang="en-US" sz="2800" b="1"/>
          </a:p>
        </p:txBody>
      </p:sp>
      <p:pic>
        <p:nvPicPr>
          <p:cNvPr id="7174" name="Picture 6" descr="C:\Documents and Settings\sjohnson\Application Data\Microsoft\Media Catalog\whistle.jpg">
            <a:extLst>
              <a:ext uri="{FF2B5EF4-FFF2-40B4-BE49-F238E27FC236}">
                <a16:creationId xmlns:a16="http://schemas.microsoft.com/office/drawing/2014/main" id="{A9C74848-BF2B-4670-B940-3FBBC7E7F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4000"/>
            <a:ext cx="2057400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:\Documents and Settings\sjohnson\Application Data\Microsoft\Media Catalog\flare_w_st.gif">
            <a:extLst>
              <a:ext uri="{FF2B5EF4-FFF2-40B4-BE49-F238E27FC236}">
                <a16:creationId xmlns:a16="http://schemas.microsoft.com/office/drawing/2014/main" id="{CD6B78F1-53B1-409F-AEA9-F048D47A1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715000"/>
            <a:ext cx="2606675" cy="97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C:\Documents and Settings\sjohnson\Application Data\Microsoft\Media Catalog\Baton_Ani.gif">
            <a:extLst>
              <a:ext uri="{FF2B5EF4-FFF2-40B4-BE49-F238E27FC236}">
                <a16:creationId xmlns:a16="http://schemas.microsoft.com/office/drawing/2014/main" id="{9C9270FE-F93B-4B04-90DD-408846C569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953000"/>
            <a:ext cx="2490788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D:\IMAGES\PEOPLE\PARTS\CKJ00017.WMF">
            <a:extLst>
              <a:ext uri="{FF2B5EF4-FFF2-40B4-BE49-F238E27FC236}">
                <a16:creationId xmlns:a16="http://schemas.microsoft.com/office/drawing/2014/main" id="{957BCA4C-3272-473B-B751-73CBCD496E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99899462-FC16-43B0-966B-FCA263450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490721" y="478232"/>
            <a:ext cx="5275591" cy="5918673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WordArt 2">
            <a:extLst>
              <a:ext uri="{FF2B5EF4-FFF2-40B4-BE49-F238E27FC236}">
                <a16:creationId xmlns:a16="http://schemas.microsoft.com/office/drawing/2014/main" id="{48CC96E8-F96B-4383-99F7-AC6FB7261DD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73321" y="1053711"/>
            <a:ext cx="4229246" cy="1424446"/>
          </a:xfrm>
          <a:prstGeom prst="rect">
            <a:avLst/>
          </a:prstGeom>
        </p:spPr>
        <p:txBody>
          <a:bodyPr vert="horz" lIns="91440" tIns="45720" rIns="91440" bIns="45720" rtlCol="0" fromWordArt="1" anchor="ctr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40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+mj-lt"/>
                <a:ea typeface="+mj-ea"/>
                <a:cs typeface="+mj-cs"/>
              </a:rPr>
              <a:t>Traffic Control at Accidents</a:t>
            </a:r>
          </a:p>
        </p:txBody>
      </p:sp>
      <p:pic>
        <p:nvPicPr>
          <p:cNvPr id="8196" name="Picture 4" descr="D:\IMAGES\TRANSPRT\EMERGNCY\DGG00006.WMF">
            <a:extLst>
              <a:ext uri="{FF2B5EF4-FFF2-40B4-BE49-F238E27FC236}">
                <a16:creationId xmlns:a16="http://schemas.microsoft.com/office/drawing/2014/main" id="{947BAEAB-9A63-4943-A2F0-28339053B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414" y="923300"/>
            <a:ext cx="2747048" cy="1899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AAFEA932-2DF1-410C-A00A-7A1E7DBF7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72573" y="2639023"/>
            <a:ext cx="3421831" cy="0"/>
          </a:xfrm>
          <a:prstGeom prst="line">
            <a:avLst/>
          </a:prstGeom>
          <a:ln w="22225">
            <a:solidFill>
              <a:srgbClr val="E7E6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7" name="Picture 5" descr="D:\IMAGES\TRANSPRT\GROUND\DGU00011.WMF">
            <a:extLst>
              <a:ext uri="{FF2B5EF4-FFF2-40B4-BE49-F238E27FC236}">
                <a16:creationId xmlns:a16="http://schemas.microsoft.com/office/drawing/2014/main" id="{1687CB88-96D2-46F2-906A-C53DBB95A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414" y="4186573"/>
            <a:ext cx="2747048" cy="1595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Text Box 3">
            <a:extLst>
              <a:ext uri="{FF2B5EF4-FFF2-40B4-BE49-F238E27FC236}">
                <a16:creationId xmlns:a16="http://schemas.microsoft.com/office/drawing/2014/main" id="{025C5904-0287-49CE-8F4E-480327BA7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321" y="2799889"/>
            <a:ext cx="4310390" cy="29875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900" b="1">
                <a:solidFill>
                  <a:srgbClr val="FFFFFF"/>
                </a:solidFill>
                <a:latin typeface="+mn-lt"/>
              </a:rPr>
              <a:t>Keep vehicles and spectators from danger areas.</a:t>
            </a: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900" b="1">
                <a:solidFill>
                  <a:srgbClr val="FFFFFF"/>
                </a:solidFill>
                <a:latin typeface="+mn-lt"/>
              </a:rPr>
              <a:t>When moving vehicles, be mindful of emergency vehicles and equipment</a:t>
            </a: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900" b="1">
                <a:solidFill>
                  <a:srgbClr val="FFFFFF"/>
                </a:solidFill>
                <a:latin typeface="+mn-lt"/>
              </a:rPr>
              <a:t>Watch for fuel leaks or combustible materials</a:t>
            </a:r>
          </a:p>
          <a:p>
            <a:pPr indent="-228600">
              <a:lnSpc>
                <a:spcPct val="90000"/>
              </a:lnSpc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1900" b="1">
                <a:solidFill>
                  <a:srgbClr val="FFFFFF"/>
                </a:solidFill>
                <a:latin typeface="+mn-lt"/>
              </a:rPr>
              <a:t>Coordinate emergency service personnel in and out of area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299</Words>
  <Application>Microsoft Office PowerPoint</Application>
  <PresentationFormat>On-screen Show (4:3)</PresentationFormat>
  <Paragraphs>64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Default Design</vt:lpstr>
      <vt:lpstr>PowerPoint Presentation</vt:lpstr>
      <vt:lpstr>PowerPoint Presentation</vt:lpstr>
      <vt:lpstr>Training Objectives</vt:lpstr>
      <vt:lpstr>Situations for traffic direction</vt:lpstr>
      <vt:lpstr>Equipment</vt:lpstr>
      <vt:lpstr>Center of the Intersection</vt:lpstr>
      <vt:lpstr>Corner Position</vt:lpstr>
      <vt:lpstr>PowerPoint Presentation</vt:lpstr>
      <vt:lpstr>PowerPoint Presentation</vt:lpstr>
      <vt:lpstr>PowerPoint Presentation</vt:lpstr>
      <vt:lpstr>Training Objectives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Bullard, Gary</dc:creator>
  <cp:lastModifiedBy>Roper1, Clyde</cp:lastModifiedBy>
  <cp:revision>9</cp:revision>
  <dcterms:created xsi:type="dcterms:W3CDTF">2019-08-20T20:58:16Z</dcterms:created>
  <dcterms:modified xsi:type="dcterms:W3CDTF">2021-08-06T12:18:11Z</dcterms:modified>
</cp:coreProperties>
</file>