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notesSlides/notesSlide30.xml" ContentType="application/vnd.openxmlformats-officedocument.presentationml.notesSlide+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notesSlides/notesSlide33.xml" ContentType="application/vnd.openxmlformats-officedocument.presentationml.notesSlide+xml"/>
  <Override PartName="/ppt/tags/tag64.xml" ContentType="application/vnd.openxmlformats-officedocument.presentationml.tags+xml"/>
  <Override PartName="/ppt/notesSlides/notesSlide34.xml" ContentType="application/vnd.openxmlformats-officedocument.presentationml.notesSlide+xml"/>
  <Override PartName="/ppt/tags/tag65.xml" ContentType="application/vnd.openxmlformats-officedocument.presentationml.tags+xml"/>
  <Override PartName="/ppt/notesSlides/notesSlide35.xml" ContentType="application/vnd.openxmlformats-officedocument.presentationml.notesSlide+xml"/>
  <Override PartName="/ppt/tags/tag66.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41"/>
  </p:notesMasterIdLst>
  <p:handoutMasterIdLst>
    <p:handoutMasterId r:id="rId42"/>
  </p:handoutMasterIdLst>
  <p:sldIdLst>
    <p:sldId id="384" r:id="rId5"/>
    <p:sldId id="329" r:id="rId6"/>
    <p:sldId id="451" r:id="rId7"/>
    <p:sldId id="392" r:id="rId8"/>
    <p:sldId id="385" r:id="rId9"/>
    <p:sldId id="444" r:id="rId10"/>
    <p:sldId id="453" r:id="rId11"/>
    <p:sldId id="454" r:id="rId12"/>
    <p:sldId id="455" r:id="rId13"/>
    <p:sldId id="456" r:id="rId14"/>
    <p:sldId id="457" r:id="rId15"/>
    <p:sldId id="460" r:id="rId16"/>
    <p:sldId id="458" r:id="rId17"/>
    <p:sldId id="459" r:id="rId18"/>
    <p:sldId id="461" r:id="rId19"/>
    <p:sldId id="462" r:id="rId20"/>
    <p:sldId id="471" r:id="rId21"/>
    <p:sldId id="463" r:id="rId22"/>
    <p:sldId id="466" r:id="rId23"/>
    <p:sldId id="472" r:id="rId24"/>
    <p:sldId id="467" r:id="rId25"/>
    <p:sldId id="468" r:id="rId26"/>
    <p:sldId id="469" r:id="rId27"/>
    <p:sldId id="473" r:id="rId28"/>
    <p:sldId id="362" r:id="rId29"/>
    <p:sldId id="404" r:id="rId30"/>
    <p:sldId id="410" r:id="rId31"/>
    <p:sldId id="407" r:id="rId32"/>
    <p:sldId id="470" r:id="rId33"/>
    <p:sldId id="386" r:id="rId34"/>
    <p:sldId id="428" r:id="rId35"/>
    <p:sldId id="429" r:id="rId36"/>
    <p:sldId id="450" r:id="rId37"/>
    <p:sldId id="388" r:id="rId38"/>
    <p:sldId id="363" r:id="rId39"/>
    <p:sldId id="378" r:id="rId40"/>
  </p:sldIdLst>
  <p:sldSz cx="12192000" cy="6858000"/>
  <p:notesSz cx="7315200" cy="96012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STARTERS" id="{ACC24B29-0CC7-491A-A98A-CF7CBDBE501E}">
          <p14:sldIdLst>
            <p14:sldId id="384"/>
            <p14:sldId id="329"/>
            <p14:sldId id="451"/>
            <p14:sldId id="392"/>
            <p14:sldId id="385"/>
            <p14:sldId id="444"/>
            <p14:sldId id="453"/>
            <p14:sldId id="454"/>
            <p14:sldId id="455"/>
            <p14:sldId id="456"/>
            <p14:sldId id="457"/>
            <p14:sldId id="460"/>
            <p14:sldId id="458"/>
            <p14:sldId id="459"/>
            <p14:sldId id="461"/>
            <p14:sldId id="462"/>
            <p14:sldId id="471"/>
            <p14:sldId id="463"/>
            <p14:sldId id="466"/>
            <p14:sldId id="472"/>
            <p14:sldId id="467"/>
            <p14:sldId id="468"/>
            <p14:sldId id="469"/>
            <p14:sldId id="473"/>
            <p14:sldId id="362"/>
            <p14:sldId id="404"/>
            <p14:sldId id="410"/>
            <p14:sldId id="407"/>
            <p14:sldId id="470"/>
            <p14:sldId id="386"/>
            <p14:sldId id="428"/>
            <p14:sldId id="429"/>
            <p14:sldId id="450"/>
            <p14:sldId id="388"/>
            <p14:sldId id="363"/>
          </p14:sldIdLst>
        </p14:section>
        <p14:section name="THANK YOU" id="{6CD91DAB-8EC3-4802-89E9-0F1C7022FB28}">
          <p14:sldIdLst>
            <p14:sldId id="3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E6E6E6"/>
    <a:srgbClr val="DC5924"/>
    <a:srgbClr val="B7472A"/>
    <a:srgbClr val="000000"/>
    <a:srgbClr val="FFFFFF"/>
    <a:srgbClr val="75D1FF"/>
    <a:srgbClr val="11161C"/>
    <a:srgbClr val="7F7F7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67382" autoAdjust="0"/>
  </p:normalViewPr>
  <p:slideViewPr>
    <p:cSldViewPr snapToGrid="0">
      <p:cViewPr varScale="1">
        <p:scale>
          <a:sx n="59" d="100"/>
          <a:sy n="59" d="100"/>
        </p:scale>
        <p:origin x="1452" y="72"/>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p:scale>
          <a:sx n="66" d="100"/>
          <a:sy n="66" d="100"/>
        </p:scale>
        <p:origin x="2539" y="2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07B55-D08A-4465-BEB2-F2F664118396}" type="doc">
      <dgm:prSet loTypeId="urn:microsoft.com/office/officeart/2009/3/layout/RandomtoResultProcess" loCatId="process" qsTypeId="urn:microsoft.com/office/officeart/2005/8/quickstyle/simple1" qsCatId="simple" csTypeId="urn:microsoft.com/office/officeart/2005/8/colors/colorful2" csCatId="colorful" phldr="1"/>
      <dgm:spPr/>
      <dgm:t>
        <a:bodyPr/>
        <a:lstStyle/>
        <a:p>
          <a:endParaRPr lang="en-US"/>
        </a:p>
      </dgm:t>
    </dgm:pt>
    <dgm:pt modelId="{08E35606-4198-4B7D-AAE0-01D10050E7EC}">
      <dgm:prSet phldrT="[Text]"/>
      <dgm:spPr/>
      <dgm:t>
        <a:bodyPr/>
        <a:lstStyle/>
        <a:p>
          <a:r>
            <a:rPr lang="en-US" b="1" dirty="0"/>
            <a:t>Proposed Intervention </a:t>
          </a:r>
        </a:p>
      </dgm:t>
    </dgm:pt>
    <dgm:pt modelId="{5B1131AB-3B5F-494F-B67D-9AFEF0C3D3E9}" type="parTrans" cxnId="{4C965A6D-81B0-4042-ADDF-7FBC5C0C0122}">
      <dgm:prSet/>
      <dgm:spPr/>
      <dgm:t>
        <a:bodyPr/>
        <a:lstStyle/>
        <a:p>
          <a:endParaRPr lang="en-US"/>
        </a:p>
      </dgm:t>
    </dgm:pt>
    <dgm:pt modelId="{9D57E9E9-357D-4136-9503-8765A62F8C13}" type="sibTrans" cxnId="{4C965A6D-81B0-4042-ADDF-7FBC5C0C0122}">
      <dgm:prSet/>
      <dgm:spPr/>
      <dgm:t>
        <a:bodyPr/>
        <a:lstStyle/>
        <a:p>
          <a:endParaRPr lang="en-US"/>
        </a:p>
      </dgm:t>
    </dgm:pt>
    <dgm:pt modelId="{B1A13E98-38CD-4578-B8F0-67B5F56EEA21}">
      <dgm:prSet phldrT="[Text]"/>
      <dgm:spPr/>
      <dgm:t>
        <a:bodyPr/>
        <a:lstStyle/>
        <a:p>
          <a:r>
            <a:rPr lang="en-US" b="1" dirty="0"/>
            <a:t>Proposed </a:t>
          </a:r>
          <a:r>
            <a:rPr lang="en-US" b="1" dirty="0" smtClean="0"/>
            <a:t>Output and Outcome</a:t>
          </a:r>
          <a:endParaRPr lang="en-US" b="1" dirty="0"/>
        </a:p>
      </dgm:t>
    </dgm:pt>
    <dgm:pt modelId="{616C6E5A-7693-455A-AAF7-9231050E7DC4}" type="parTrans" cxnId="{F5D54E4E-FDD9-4B48-977A-7D55B92EA9B7}">
      <dgm:prSet/>
      <dgm:spPr/>
      <dgm:t>
        <a:bodyPr/>
        <a:lstStyle/>
        <a:p>
          <a:endParaRPr lang="en-US"/>
        </a:p>
      </dgm:t>
    </dgm:pt>
    <dgm:pt modelId="{D856BA86-218C-4C11-83C4-C1026168AC0D}" type="sibTrans" cxnId="{F5D54E4E-FDD9-4B48-977A-7D55B92EA9B7}">
      <dgm:prSet/>
      <dgm:spPr/>
      <dgm:t>
        <a:bodyPr/>
        <a:lstStyle/>
        <a:p>
          <a:endParaRPr lang="en-US"/>
        </a:p>
      </dgm:t>
    </dgm:pt>
    <dgm:pt modelId="{68A1F4A5-1F0A-4A55-A125-C15BB8D7B338}" type="pres">
      <dgm:prSet presAssocID="{0CC07B55-D08A-4465-BEB2-F2F664118396}" presName="Name0" presStyleCnt="0">
        <dgm:presLayoutVars>
          <dgm:dir/>
          <dgm:animOne val="branch"/>
          <dgm:animLvl val="lvl"/>
        </dgm:presLayoutVars>
      </dgm:prSet>
      <dgm:spPr/>
      <dgm:t>
        <a:bodyPr/>
        <a:lstStyle/>
        <a:p>
          <a:endParaRPr lang="en-US"/>
        </a:p>
      </dgm:t>
    </dgm:pt>
    <dgm:pt modelId="{BB528A4D-A653-41E2-8C39-096437203184}" type="pres">
      <dgm:prSet presAssocID="{08E35606-4198-4B7D-AAE0-01D10050E7EC}" presName="chaos" presStyleCnt="0"/>
      <dgm:spPr/>
    </dgm:pt>
    <dgm:pt modelId="{5FD1C518-5134-47CE-91C3-81314515F658}" type="pres">
      <dgm:prSet presAssocID="{08E35606-4198-4B7D-AAE0-01D10050E7EC}" presName="parTx1" presStyleLbl="revTx" presStyleIdx="0" presStyleCnt="1" custScaleX="75164" custLinFactNeighborX="2400" custLinFactNeighborY="-7517"/>
      <dgm:spPr/>
      <dgm:t>
        <a:bodyPr/>
        <a:lstStyle/>
        <a:p>
          <a:endParaRPr lang="en-US"/>
        </a:p>
      </dgm:t>
    </dgm:pt>
    <dgm:pt modelId="{A0FA52B0-6253-42C1-A976-8A296423E6DE}" type="pres">
      <dgm:prSet presAssocID="{08E35606-4198-4B7D-AAE0-01D10050E7EC}" presName="c1" presStyleLbl="node1" presStyleIdx="0" presStyleCnt="19"/>
      <dgm:spPr/>
    </dgm:pt>
    <dgm:pt modelId="{F11BB1F3-5A58-4381-AAB8-A2C2B2007883}" type="pres">
      <dgm:prSet presAssocID="{08E35606-4198-4B7D-AAE0-01D10050E7EC}" presName="c2" presStyleLbl="node1" presStyleIdx="1" presStyleCnt="19"/>
      <dgm:spPr/>
    </dgm:pt>
    <dgm:pt modelId="{9C3A39BB-A718-4736-99F4-C6C31CC545D3}" type="pres">
      <dgm:prSet presAssocID="{08E35606-4198-4B7D-AAE0-01D10050E7EC}" presName="c3" presStyleLbl="node1" presStyleIdx="2" presStyleCnt="19"/>
      <dgm:spPr/>
    </dgm:pt>
    <dgm:pt modelId="{65D7EDF4-7556-4D04-B61A-E524B9367E53}" type="pres">
      <dgm:prSet presAssocID="{08E35606-4198-4B7D-AAE0-01D10050E7EC}" presName="c4" presStyleLbl="node1" presStyleIdx="3" presStyleCnt="19" custLinFactNeighborX="-73252" custLinFactNeighborY="-56000"/>
      <dgm:spPr/>
    </dgm:pt>
    <dgm:pt modelId="{1675D44C-95FE-4BB0-8BEB-10B64A16B8FB}" type="pres">
      <dgm:prSet presAssocID="{08E35606-4198-4B7D-AAE0-01D10050E7EC}" presName="c5" presStyleLbl="node1" presStyleIdx="4" presStyleCnt="19"/>
      <dgm:spPr/>
    </dgm:pt>
    <dgm:pt modelId="{E0782822-BB5D-4D20-BCF6-FBED051E9D1B}" type="pres">
      <dgm:prSet presAssocID="{08E35606-4198-4B7D-AAE0-01D10050E7EC}" presName="c6" presStyleLbl="node1" presStyleIdx="5" presStyleCnt="19"/>
      <dgm:spPr/>
    </dgm:pt>
    <dgm:pt modelId="{CC8E4A3F-E0F3-4EC4-8AE1-00B2FA9A995C}" type="pres">
      <dgm:prSet presAssocID="{08E35606-4198-4B7D-AAE0-01D10050E7EC}" presName="c7" presStyleLbl="node1" presStyleIdx="6" presStyleCnt="19" custScaleX="201418" custScaleY="204929" custLinFactX="124391" custLinFactNeighborX="200000" custLinFactNeighborY="53569"/>
      <dgm:spPr/>
    </dgm:pt>
    <dgm:pt modelId="{F0CD0BDB-D070-42B2-BAB6-ECC2013CF526}" type="pres">
      <dgm:prSet presAssocID="{08E35606-4198-4B7D-AAE0-01D10050E7EC}" presName="c8" presStyleLbl="node1" presStyleIdx="7" presStyleCnt="19" custLinFactX="276406" custLinFactNeighborX="300000" custLinFactNeighborY="27650"/>
      <dgm:spPr/>
    </dgm:pt>
    <dgm:pt modelId="{4DB28F5B-F1B7-449A-A6FB-6A1D5BCC7C3F}" type="pres">
      <dgm:prSet presAssocID="{08E35606-4198-4B7D-AAE0-01D10050E7EC}" presName="c9" presStyleLbl="node1" presStyleIdx="8" presStyleCnt="19" custLinFactNeighborX="44995" custLinFactNeighborY="-99999"/>
      <dgm:spPr/>
    </dgm:pt>
    <dgm:pt modelId="{8A68866C-F560-4E0A-A9E2-56065E1C6648}" type="pres">
      <dgm:prSet presAssocID="{08E35606-4198-4B7D-AAE0-01D10050E7EC}" presName="c10" presStyleLbl="node1" presStyleIdx="9" presStyleCnt="19"/>
      <dgm:spPr/>
    </dgm:pt>
    <dgm:pt modelId="{53F8A2F1-4AA0-4842-82D9-84822D065DA1}" type="pres">
      <dgm:prSet presAssocID="{08E35606-4198-4B7D-AAE0-01D10050E7EC}" presName="c11" presStyleLbl="node1" presStyleIdx="10" presStyleCnt="19" custLinFactNeighborX="60140" custLinFactNeighborY="-94985"/>
      <dgm:spPr/>
    </dgm:pt>
    <dgm:pt modelId="{61C8BB85-D17A-4A92-ACED-B9685C84D884}" type="pres">
      <dgm:prSet presAssocID="{08E35606-4198-4B7D-AAE0-01D10050E7EC}" presName="c12" presStyleLbl="node1" presStyleIdx="11" presStyleCnt="19" custLinFactNeighborX="38271" custLinFactNeighborY="-60445"/>
      <dgm:spPr/>
    </dgm:pt>
    <dgm:pt modelId="{ED61CEBA-6C0A-4E81-8F8C-480612FDA098}" type="pres">
      <dgm:prSet presAssocID="{08E35606-4198-4B7D-AAE0-01D10050E7EC}" presName="c13" presStyleLbl="node1" presStyleIdx="12" presStyleCnt="19" custLinFactNeighborX="26311" custLinFactNeighborY="-41556"/>
      <dgm:spPr/>
    </dgm:pt>
    <dgm:pt modelId="{750F5CB4-A898-4B2C-9F1B-E371EFCD2F9F}" type="pres">
      <dgm:prSet presAssocID="{08E35606-4198-4B7D-AAE0-01D10050E7EC}" presName="c14" presStyleLbl="node1" presStyleIdx="13" presStyleCnt="19" custLinFactX="-206396" custLinFactY="-700000" custLinFactNeighborX="-300000" custLinFactNeighborY="-741733"/>
      <dgm:spPr/>
    </dgm:pt>
    <dgm:pt modelId="{85FBCD80-33A3-4BBE-A900-B885FF2CC6B2}" type="pres">
      <dgm:prSet presAssocID="{08E35606-4198-4B7D-AAE0-01D10050E7EC}" presName="c15" presStyleLbl="node1" presStyleIdx="14" presStyleCnt="19" custLinFactY="-10445" custLinFactNeighborX="27024" custLinFactNeighborY="-100000"/>
      <dgm:spPr/>
    </dgm:pt>
    <dgm:pt modelId="{81A20E2F-675F-46C7-B807-1983834D5A47}" type="pres">
      <dgm:prSet presAssocID="{08E35606-4198-4B7D-AAE0-01D10050E7EC}" presName="c16" presStyleLbl="node1" presStyleIdx="15" presStyleCnt="19" custLinFactNeighborX="-93350" custLinFactNeighborY="41950"/>
      <dgm:spPr/>
    </dgm:pt>
    <dgm:pt modelId="{D2E2F0E2-53C1-48BE-A03F-C55DFD925FDA}" type="pres">
      <dgm:prSet presAssocID="{08E35606-4198-4B7D-AAE0-01D10050E7EC}" presName="c17" presStyleLbl="node1" presStyleIdx="16" presStyleCnt="19" custLinFactX="109434" custLinFactNeighborX="200000" custLinFactNeighborY="-3975"/>
      <dgm:spPr/>
    </dgm:pt>
    <dgm:pt modelId="{BA5551F2-66C9-47B7-8090-41B6E4D17A39}" type="pres">
      <dgm:prSet presAssocID="{08E35606-4198-4B7D-AAE0-01D10050E7EC}" presName="c18" presStyleLbl="node1" presStyleIdx="17" presStyleCnt="19" custLinFactNeighborX="37342" custLinFactNeighborY="2058"/>
      <dgm:spPr/>
    </dgm:pt>
    <dgm:pt modelId="{3F5A1B84-78FD-4C53-9043-C3FBEA256AE1}" type="pres">
      <dgm:prSet presAssocID="{9D57E9E9-357D-4136-9503-8765A62F8C13}" presName="chevronComposite1" presStyleCnt="0"/>
      <dgm:spPr/>
    </dgm:pt>
    <dgm:pt modelId="{77A4ABBB-9696-4DCE-A3B7-420952C7FB31}" type="pres">
      <dgm:prSet presAssocID="{9D57E9E9-357D-4136-9503-8765A62F8C13}" presName="chevron1" presStyleLbl="sibTrans2D1" presStyleIdx="0" presStyleCnt="2" custScaleX="53719" custScaleY="52927" custLinFactX="-5860" custLinFactNeighborX="-100000" custLinFactNeighborY="2641">
        <dgm:style>
          <a:lnRef idx="1">
            <a:schemeClr val="accent6"/>
          </a:lnRef>
          <a:fillRef idx="2">
            <a:schemeClr val="accent6"/>
          </a:fillRef>
          <a:effectRef idx="1">
            <a:schemeClr val="accent6"/>
          </a:effectRef>
          <a:fontRef idx="minor">
            <a:schemeClr val="dk1"/>
          </a:fontRef>
        </dgm:style>
      </dgm:prSet>
      <dgm:spPr/>
    </dgm:pt>
    <dgm:pt modelId="{3B7DDEEA-7561-4D8B-89AD-11A1C89E36A3}" type="pres">
      <dgm:prSet presAssocID="{9D57E9E9-357D-4136-9503-8765A62F8C13}" presName="spChevron1" presStyleCnt="0"/>
      <dgm:spPr/>
    </dgm:pt>
    <dgm:pt modelId="{79042E8B-6FDC-49E4-BD6A-347D29212EB2}" type="pres">
      <dgm:prSet presAssocID="{9D57E9E9-357D-4136-9503-8765A62F8C13}" presName="overlap" presStyleCnt="0"/>
      <dgm:spPr/>
    </dgm:pt>
    <dgm:pt modelId="{13CCE642-B418-4F5D-B0E0-D92B6815CDC1}" type="pres">
      <dgm:prSet presAssocID="{9D57E9E9-357D-4136-9503-8765A62F8C13}" presName="chevronComposite2" presStyleCnt="0"/>
      <dgm:spPr/>
    </dgm:pt>
    <dgm:pt modelId="{44584B33-BEBE-40AF-B792-598D55FCDF47}" type="pres">
      <dgm:prSet presAssocID="{9D57E9E9-357D-4136-9503-8765A62F8C13}" presName="chevron2" presStyleLbl="sibTrans2D1" presStyleIdx="1" presStyleCnt="2" custLinFactNeighborX="47504" custLinFactNeighborY="1529">
        <dgm:style>
          <a:lnRef idx="1">
            <a:schemeClr val="accent6"/>
          </a:lnRef>
          <a:fillRef idx="2">
            <a:schemeClr val="accent6"/>
          </a:fillRef>
          <a:effectRef idx="1">
            <a:schemeClr val="accent6"/>
          </a:effectRef>
          <a:fontRef idx="minor">
            <a:schemeClr val="dk1"/>
          </a:fontRef>
        </dgm:style>
      </dgm:prSet>
      <dgm:spPr/>
    </dgm:pt>
    <dgm:pt modelId="{40FDFD96-64DA-47FF-97B8-E6FB6CCD766C}" type="pres">
      <dgm:prSet presAssocID="{9D57E9E9-357D-4136-9503-8765A62F8C13}" presName="spChevron2" presStyleCnt="0"/>
      <dgm:spPr/>
    </dgm:pt>
    <dgm:pt modelId="{432A6EFB-F1ED-459B-8683-20DAC29F67DD}" type="pres">
      <dgm:prSet presAssocID="{B1A13E98-38CD-4578-B8F0-67B5F56EEA21}" presName="last" presStyleCnt="0"/>
      <dgm:spPr/>
    </dgm:pt>
    <dgm:pt modelId="{B12AA14D-81FE-4E56-BAC9-B82CE4301825}" type="pres">
      <dgm:prSet presAssocID="{B1A13E98-38CD-4578-B8F0-67B5F56EEA21}" presName="circleTx" presStyleLbl="node1" presStyleIdx="18" presStyleCnt="19" custScaleX="88686" custScaleY="88482" custLinFactNeighborX="17177" custLinFactNeighborY="220"/>
      <dgm:spPr/>
      <dgm:t>
        <a:bodyPr/>
        <a:lstStyle/>
        <a:p>
          <a:endParaRPr lang="en-US"/>
        </a:p>
      </dgm:t>
    </dgm:pt>
    <dgm:pt modelId="{94355D20-F62C-4D05-8C6F-422FEAD78DDB}" type="pres">
      <dgm:prSet presAssocID="{B1A13E98-38CD-4578-B8F0-67B5F56EEA21}" presName="spN" presStyleCnt="0"/>
      <dgm:spPr/>
    </dgm:pt>
  </dgm:ptLst>
  <dgm:cxnLst>
    <dgm:cxn modelId="{4C965A6D-81B0-4042-ADDF-7FBC5C0C0122}" srcId="{0CC07B55-D08A-4465-BEB2-F2F664118396}" destId="{08E35606-4198-4B7D-AAE0-01D10050E7EC}" srcOrd="0" destOrd="0" parTransId="{5B1131AB-3B5F-494F-B67D-9AFEF0C3D3E9}" sibTransId="{9D57E9E9-357D-4136-9503-8765A62F8C13}"/>
    <dgm:cxn modelId="{F5D54E4E-FDD9-4B48-977A-7D55B92EA9B7}" srcId="{0CC07B55-D08A-4465-BEB2-F2F664118396}" destId="{B1A13E98-38CD-4578-B8F0-67B5F56EEA21}" srcOrd="1" destOrd="0" parTransId="{616C6E5A-7693-455A-AAF7-9231050E7DC4}" sibTransId="{D856BA86-218C-4C11-83C4-C1026168AC0D}"/>
    <dgm:cxn modelId="{2688A9FA-15CD-4AA8-A6B0-A2FB7AC1FEED}" type="presOf" srcId="{08E35606-4198-4B7D-AAE0-01D10050E7EC}" destId="{5FD1C518-5134-47CE-91C3-81314515F658}" srcOrd="0" destOrd="0" presId="urn:microsoft.com/office/officeart/2009/3/layout/RandomtoResultProcess"/>
    <dgm:cxn modelId="{5225F67D-DF6C-48B7-9CDC-01835A2E38B4}" type="presOf" srcId="{B1A13E98-38CD-4578-B8F0-67B5F56EEA21}" destId="{B12AA14D-81FE-4E56-BAC9-B82CE4301825}" srcOrd="0" destOrd="0" presId="urn:microsoft.com/office/officeart/2009/3/layout/RandomtoResultProcess"/>
    <dgm:cxn modelId="{769661BF-1A5D-4DF4-80C8-460BBC38CD23}" type="presOf" srcId="{0CC07B55-D08A-4465-BEB2-F2F664118396}" destId="{68A1F4A5-1F0A-4A55-A125-C15BB8D7B338}" srcOrd="0" destOrd="0" presId="urn:microsoft.com/office/officeart/2009/3/layout/RandomtoResultProcess"/>
    <dgm:cxn modelId="{11E5BD50-4954-4F05-B4A6-90EFC55D3A2E}" type="presParOf" srcId="{68A1F4A5-1F0A-4A55-A125-C15BB8D7B338}" destId="{BB528A4D-A653-41E2-8C39-096437203184}" srcOrd="0" destOrd="0" presId="urn:microsoft.com/office/officeart/2009/3/layout/RandomtoResultProcess"/>
    <dgm:cxn modelId="{D6352956-C71A-4374-ACD0-96CA9D27AF4C}" type="presParOf" srcId="{BB528A4D-A653-41E2-8C39-096437203184}" destId="{5FD1C518-5134-47CE-91C3-81314515F658}" srcOrd="0" destOrd="0" presId="urn:microsoft.com/office/officeart/2009/3/layout/RandomtoResultProcess"/>
    <dgm:cxn modelId="{0CC1E84A-EA01-4A1A-B05F-713046945E7D}" type="presParOf" srcId="{BB528A4D-A653-41E2-8C39-096437203184}" destId="{A0FA52B0-6253-42C1-A976-8A296423E6DE}" srcOrd="1" destOrd="0" presId="urn:microsoft.com/office/officeart/2009/3/layout/RandomtoResultProcess"/>
    <dgm:cxn modelId="{D39E253F-DF6C-40DD-9F15-F0E001B02A30}" type="presParOf" srcId="{BB528A4D-A653-41E2-8C39-096437203184}" destId="{F11BB1F3-5A58-4381-AAB8-A2C2B2007883}" srcOrd="2" destOrd="0" presId="urn:microsoft.com/office/officeart/2009/3/layout/RandomtoResultProcess"/>
    <dgm:cxn modelId="{D4F1E168-5087-4A93-82CE-D213F837859B}" type="presParOf" srcId="{BB528A4D-A653-41E2-8C39-096437203184}" destId="{9C3A39BB-A718-4736-99F4-C6C31CC545D3}" srcOrd="3" destOrd="0" presId="urn:microsoft.com/office/officeart/2009/3/layout/RandomtoResultProcess"/>
    <dgm:cxn modelId="{17BF438A-6B5B-4756-8A3E-9FEAF73FFA77}" type="presParOf" srcId="{BB528A4D-A653-41E2-8C39-096437203184}" destId="{65D7EDF4-7556-4D04-B61A-E524B9367E53}" srcOrd="4" destOrd="0" presId="urn:microsoft.com/office/officeart/2009/3/layout/RandomtoResultProcess"/>
    <dgm:cxn modelId="{3117BF86-AB5E-4515-9C59-8A57E92E4A52}" type="presParOf" srcId="{BB528A4D-A653-41E2-8C39-096437203184}" destId="{1675D44C-95FE-4BB0-8BEB-10B64A16B8FB}" srcOrd="5" destOrd="0" presId="urn:microsoft.com/office/officeart/2009/3/layout/RandomtoResultProcess"/>
    <dgm:cxn modelId="{24531053-0F83-4DE4-850D-227E2836FBF7}" type="presParOf" srcId="{BB528A4D-A653-41E2-8C39-096437203184}" destId="{E0782822-BB5D-4D20-BCF6-FBED051E9D1B}" srcOrd="6" destOrd="0" presId="urn:microsoft.com/office/officeart/2009/3/layout/RandomtoResultProcess"/>
    <dgm:cxn modelId="{46C7593B-7B1F-4944-96DA-293DB9DC3C28}" type="presParOf" srcId="{BB528A4D-A653-41E2-8C39-096437203184}" destId="{CC8E4A3F-E0F3-4EC4-8AE1-00B2FA9A995C}" srcOrd="7" destOrd="0" presId="urn:microsoft.com/office/officeart/2009/3/layout/RandomtoResultProcess"/>
    <dgm:cxn modelId="{9C68D8CB-9498-4CC9-ABD1-C6C89D8149AB}" type="presParOf" srcId="{BB528A4D-A653-41E2-8C39-096437203184}" destId="{F0CD0BDB-D070-42B2-BAB6-ECC2013CF526}" srcOrd="8" destOrd="0" presId="urn:microsoft.com/office/officeart/2009/3/layout/RandomtoResultProcess"/>
    <dgm:cxn modelId="{62931ADE-A3E5-4D24-88A4-8B76A24697EE}" type="presParOf" srcId="{BB528A4D-A653-41E2-8C39-096437203184}" destId="{4DB28F5B-F1B7-449A-A6FB-6A1D5BCC7C3F}" srcOrd="9" destOrd="0" presId="urn:microsoft.com/office/officeart/2009/3/layout/RandomtoResultProcess"/>
    <dgm:cxn modelId="{DBE99DD3-7B5F-48AC-A8BA-2EA750AFCFC2}" type="presParOf" srcId="{BB528A4D-A653-41E2-8C39-096437203184}" destId="{8A68866C-F560-4E0A-A9E2-56065E1C6648}" srcOrd="10" destOrd="0" presId="urn:microsoft.com/office/officeart/2009/3/layout/RandomtoResultProcess"/>
    <dgm:cxn modelId="{A9E20A0E-012C-44DC-A8BC-0A4559282239}" type="presParOf" srcId="{BB528A4D-A653-41E2-8C39-096437203184}" destId="{53F8A2F1-4AA0-4842-82D9-84822D065DA1}" srcOrd="11" destOrd="0" presId="urn:microsoft.com/office/officeart/2009/3/layout/RandomtoResultProcess"/>
    <dgm:cxn modelId="{7890D02B-2063-4F7C-ABFF-A5E3990985C2}" type="presParOf" srcId="{BB528A4D-A653-41E2-8C39-096437203184}" destId="{61C8BB85-D17A-4A92-ACED-B9685C84D884}" srcOrd="12" destOrd="0" presId="urn:microsoft.com/office/officeart/2009/3/layout/RandomtoResultProcess"/>
    <dgm:cxn modelId="{C68FECDD-ACA4-4136-8DB0-BB760F9EE10D}" type="presParOf" srcId="{BB528A4D-A653-41E2-8C39-096437203184}" destId="{ED61CEBA-6C0A-4E81-8F8C-480612FDA098}" srcOrd="13" destOrd="0" presId="urn:microsoft.com/office/officeart/2009/3/layout/RandomtoResultProcess"/>
    <dgm:cxn modelId="{8927C053-105F-4C2C-B715-01F010D4C18D}" type="presParOf" srcId="{BB528A4D-A653-41E2-8C39-096437203184}" destId="{750F5CB4-A898-4B2C-9F1B-E371EFCD2F9F}" srcOrd="14" destOrd="0" presId="urn:microsoft.com/office/officeart/2009/3/layout/RandomtoResultProcess"/>
    <dgm:cxn modelId="{44C6281A-653C-44E8-8436-2674E9E8C9C5}" type="presParOf" srcId="{BB528A4D-A653-41E2-8C39-096437203184}" destId="{85FBCD80-33A3-4BBE-A900-B885FF2CC6B2}" srcOrd="15" destOrd="0" presId="urn:microsoft.com/office/officeart/2009/3/layout/RandomtoResultProcess"/>
    <dgm:cxn modelId="{58030F85-F920-4879-90CA-1119CF7B9EF9}" type="presParOf" srcId="{BB528A4D-A653-41E2-8C39-096437203184}" destId="{81A20E2F-675F-46C7-B807-1983834D5A47}" srcOrd="16" destOrd="0" presId="urn:microsoft.com/office/officeart/2009/3/layout/RandomtoResultProcess"/>
    <dgm:cxn modelId="{1363A65F-417B-48A8-AF83-88C00291D332}" type="presParOf" srcId="{BB528A4D-A653-41E2-8C39-096437203184}" destId="{D2E2F0E2-53C1-48BE-A03F-C55DFD925FDA}" srcOrd="17" destOrd="0" presId="urn:microsoft.com/office/officeart/2009/3/layout/RandomtoResultProcess"/>
    <dgm:cxn modelId="{3456F708-2BEF-4261-8090-6C5C424A2F4F}" type="presParOf" srcId="{BB528A4D-A653-41E2-8C39-096437203184}" destId="{BA5551F2-66C9-47B7-8090-41B6E4D17A39}" srcOrd="18" destOrd="0" presId="urn:microsoft.com/office/officeart/2009/3/layout/RandomtoResultProcess"/>
    <dgm:cxn modelId="{DB2711BE-2B71-40EE-BC5F-C5432A0092B3}" type="presParOf" srcId="{68A1F4A5-1F0A-4A55-A125-C15BB8D7B338}" destId="{3F5A1B84-78FD-4C53-9043-C3FBEA256AE1}" srcOrd="1" destOrd="0" presId="urn:microsoft.com/office/officeart/2009/3/layout/RandomtoResultProcess"/>
    <dgm:cxn modelId="{270DDF0E-79DD-4B76-A588-ECBC8A50CD2C}" type="presParOf" srcId="{3F5A1B84-78FD-4C53-9043-C3FBEA256AE1}" destId="{77A4ABBB-9696-4DCE-A3B7-420952C7FB31}" srcOrd="0" destOrd="0" presId="urn:microsoft.com/office/officeart/2009/3/layout/RandomtoResultProcess"/>
    <dgm:cxn modelId="{71E2E7EC-CDED-48D3-8487-278B0B39280A}" type="presParOf" srcId="{3F5A1B84-78FD-4C53-9043-C3FBEA256AE1}" destId="{3B7DDEEA-7561-4D8B-89AD-11A1C89E36A3}" srcOrd="1" destOrd="0" presId="urn:microsoft.com/office/officeart/2009/3/layout/RandomtoResultProcess"/>
    <dgm:cxn modelId="{BDA7BF7C-D7C6-4499-A8B2-3F9A260C6D4E}" type="presParOf" srcId="{68A1F4A5-1F0A-4A55-A125-C15BB8D7B338}" destId="{79042E8B-6FDC-49E4-BD6A-347D29212EB2}" srcOrd="2" destOrd="0" presId="urn:microsoft.com/office/officeart/2009/3/layout/RandomtoResultProcess"/>
    <dgm:cxn modelId="{EBD3E6CD-4876-48EF-AD6B-2C9D5F32C802}" type="presParOf" srcId="{68A1F4A5-1F0A-4A55-A125-C15BB8D7B338}" destId="{13CCE642-B418-4F5D-B0E0-D92B6815CDC1}" srcOrd="3" destOrd="0" presId="urn:microsoft.com/office/officeart/2009/3/layout/RandomtoResultProcess"/>
    <dgm:cxn modelId="{2363B11B-4932-4B44-88CA-FCBA79A290F4}" type="presParOf" srcId="{13CCE642-B418-4F5D-B0E0-D92B6815CDC1}" destId="{44584B33-BEBE-40AF-B792-598D55FCDF47}" srcOrd="0" destOrd="0" presId="urn:microsoft.com/office/officeart/2009/3/layout/RandomtoResultProcess"/>
    <dgm:cxn modelId="{D231D516-98C5-4763-9BAD-E77608DAA050}" type="presParOf" srcId="{13CCE642-B418-4F5D-B0E0-D92B6815CDC1}" destId="{40FDFD96-64DA-47FF-97B8-E6FB6CCD766C}" srcOrd="1" destOrd="0" presId="urn:microsoft.com/office/officeart/2009/3/layout/RandomtoResultProcess"/>
    <dgm:cxn modelId="{47907EC1-F536-44FD-AFE1-F1A3210E264E}" type="presParOf" srcId="{68A1F4A5-1F0A-4A55-A125-C15BB8D7B338}" destId="{432A6EFB-F1ED-459B-8683-20DAC29F67DD}" srcOrd="4" destOrd="0" presId="urn:microsoft.com/office/officeart/2009/3/layout/RandomtoResultProcess"/>
    <dgm:cxn modelId="{42830F93-1B91-43C8-BC96-22703A60FA37}" type="presParOf" srcId="{432A6EFB-F1ED-459B-8683-20DAC29F67DD}" destId="{B12AA14D-81FE-4E56-BAC9-B82CE4301825}" srcOrd="0" destOrd="0" presId="urn:microsoft.com/office/officeart/2009/3/layout/RandomtoResultProcess"/>
    <dgm:cxn modelId="{8387E4EB-52E0-4E6E-8BB8-06E4AA49DA03}" type="presParOf" srcId="{432A6EFB-F1ED-459B-8683-20DAC29F67DD}" destId="{94355D20-F62C-4D05-8C6F-422FEAD78DDB}"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1C518-5134-47CE-91C3-81314515F658}">
      <dsp:nvSpPr>
        <dsp:cNvPr id="0" name=""/>
        <dsp:cNvSpPr/>
      </dsp:nvSpPr>
      <dsp:spPr>
        <a:xfrm>
          <a:off x="782635" y="1384367"/>
          <a:ext cx="2722569" cy="1193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a:t>Proposed Intervention </a:t>
          </a:r>
        </a:p>
      </dsp:txBody>
      <dsp:txXfrm>
        <a:off x="782635" y="1384367"/>
        <a:ext cx="2722569" cy="1193670"/>
      </dsp:txXfrm>
    </dsp:sp>
    <dsp:sp modelId="{A0FA52B0-6253-42C1-A976-8A296423E6DE}">
      <dsp:nvSpPr>
        <dsp:cNvPr id="0" name=""/>
        <dsp:cNvSpPr/>
      </dsp:nvSpPr>
      <dsp:spPr>
        <a:xfrm>
          <a:off x="241785" y="1111055"/>
          <a:ext cx="288127" cy="2881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BB1F3-5A58-4381-AAB8-A2C2B2007883}">
      <dsp:nvSpPr>
        <dsp:cNvPr id="0" name=""/>
        <dsp:cNvSpPr/>
      </dsp:nvSpPr>
      <dsp:spPr>
        <a:xfrm>
          <a:off x="443474" y="707676"/>
          <a:ext cx="288127" cy="288127"/>
        </a:xfrm>
        <a:prstGeom prst="ellipse">
          <a:avLst/>
        </a:prstGeom>
        <a:solidFill>
          <a:schemeClr val="accent2">
            <a:hueOff val="-370433"/>
            <a:satOff val="-2352"/>
            <a:lumOff val="20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A39BB-A718-4736-99F4-C6C31CC545D3}">
      <dsp:nvSpPr>
        <dsp:cNvPr id="0" name=""/>
        <dsp:cNvSpPr/>
      </dsp:nvSpPr>
      <dsp:spPr>
        <a:xfrm>
          <a:off x="927528" y="788352"/>
          <a:ext cx="452771" cy="452771"/>
        </a:xfrm>
        <a:prstGeom prst="ellipse">
          <a:avLst/>
        </a:prstGeom>
        <a:solidFill>
          <a:schemeClr val="accent2">
            <a:hueOff val="-740865"/>
            <a:satOff val="-4705"/>
            <a:lumOff val="4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7EDF4-7556-4D04-B61A-E524B9367E53}">
      <dsp:nvSpPr>
        <dsp:cNvPr id="0" name=""/>
        <dsp:cNvSpPr/>
      </dsp:nvSpPr>
      <dsp:spPr>
        <a:xfrm>
          <a:off x="1119847" y="183285"/>
          <a:ext cx="288127" cy="288127"/>
        </a:xfrm>
        <a:prstGeom prst="ellipse">
          <a:avLst/>
        </a:prstGeom>
        <a:solidFill>
          <a:schemeClr val="accent2">
            <a:hueOff val="-1111298"/>
            <a:satOff val="-7057"/>
            <a:lumOff val="60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5D44C-95FE-4BB0-8BEB-10B64A16B8FB}">
      <dsp:nvSpPr>
        <dsp:cNvPr id="0" name=""/>
        <dsp:cNvSpPr/>
      </dsp:nvSpPr>
      <dsp:spPr>
        <a:xfrm>
          <a:off x="1855298" y="183285"/>
          <a:ext cx="288127" cy="288127"/>
        </a:xfrm>
        <a:prstGeom prst="ellipse">
          <a:avLst/>
        </a:prstGeom>
        <a:solidFill>
          <a:schemeClr val="accent2">
            <a:hueOff val="-1481731"/>
            <a:satOff val="-9409"/>
            <a:lumOff val="8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82822-BB5D-4D20-BCF6-FBED051E9D1B}">
      <dsp:nvSpPr>
        <dsp:cNvPr id="0" name=""/>
        <dsp:cNvSpPr/>
      </dsp:nvSpPr>
      <dsp:spPr>
        <a:xfrm>
          <a:off x="2500703" y="465649"/>
          <a:ext cx="288127" cy="288127"/>
        </a:xfrm>
        <a:prstGeom prst="ellipse">
          <a:avLst/>
        </a:prstGeom>
        <a:solidFill>
          <a:schemeClr val="accent2">
            <a:hueOff val="-1852163"/>
            <a:satOff val="-11762"/>
            <a:lumOff val="100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E4A3F-E0F3-4EC4-8AE1-00B2FA9A995C}">
      <dsp:nvSpPr>
        <dsp:cNvPr id="0" name=""/>
        <dsp:cNvSpPr/>
      </dsp:nvSpPr>
      <dsp:spPr>
        <a:xfrm>
          <a:off x="4143236" y="672339"/>
          <a:ext cx="911963" cy="927860"/>
        </a:xfrm>
        <a:prstGeom prst="ellipse">
          <a:avLst/>
        </a:prstGeom>
        <a:solidFill>
          <a:schemeClr val="accent2">
            <a:hueOff val="-2222596"/>
            <a:satOff val="-14114"/>
            <a:lumOff val="12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D0BDB-D070-42B2-BAB6-ECC2013CF526}">
      <dsp:nvSpPr>
        <dsp:cNvPr id="0" name=""/>
        <dsp:cNvSpPr/>
      </dsp:nvSpPr>
      <dsp:spPr>
        <a:xfrm>
          <a:off x="5129594" y="1190722"/>
          <a:ext cx="288127" cy="288127"/>
        </a:xfrm>
        <a:prstGeom prst="ellipse">
          <a:avLst/>
        </a:prstGeom>
        <a:solidFill>
          <a:schemeClr val="accent2">
            <a:hueOff val="-2593028"/>
            <a:satOff val="-16466"/>
            <a:lumOff val="140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B28F5B-F1B7-449A-A6FB-6A1D5BCC7C3F}">
      <dsp:nvSpPr>
        <dsp:cNvPr id="0" name=""/>
        <dsp:cNvSpPr/>
      </dsp:nvSpPr>
      <dsp:spPr>
        <a:xfrm>
          <a:off x="3840481" y="1266646"/>
          <a:ext cx="288127" cy="288127"/>
        </a:xfrm>
        <a:prstGeom prst="ellipse">
          <a:avLst/>
        </a:prstGeom>
        <a:solidFill>
          <a:schemeClr val="accent2">
            <a:hueOff val="-2963461"/>
            <a:satOff val="-18819"/>
            <a:lumOff val="160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8866C-F560-4E0A-A9E2-56065E1C6648}">
      <dsp:nvSpPr>
        <dsp:cNvPr id="0" name=""/>
        <dsp:cNvSpPr/>
      </dsp:nvSpPr>
      <dsp:spPr>
        <a:xfrm>
          <a:off x="1613271" y="707676"/>
          <a:ext cx="740898" cy="740898"/>
        </a:xfrm>
        <a:prstGeom prst="ellipse">
          <a:avLst/>
        </a:prstGeom>
        <a:solidFill>
          <a:schemeClr val="accent2">
            <a:hueOff val="-3333894"/>
            <a:satOff val="-21171"/>
            <a:lumOff val="1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8A2F1-4AA0-4842-82D9-84822D065DA1}">
      <dsp:nvSpPr>
        <dsp:cNvPr id="0" name=""/>
        <dsp:cNvSpPr/>
      </dsp:nvSpPr>
      <dsp:spPr>
        <a:xfrm>
          <a:off x="213376" y="1966836"/>
          <a:ext cx="288127" cy="288127"/>
        </a:xfrm>
        <a:prstGeom prst="ellipse">
          <a:avLst/>
        </a:prstGeom>
        <a:solidFill>
          <a:schemeClr val="accent2">
            <a:hueOff val="-3704327"/>
            <a:satOff val="-23523"/>
            <a:lumOff val="200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C8BB85-D17A-4A92-ACED-B9685C84D884}">
      <dsp:nvSpPr>
        <dsp:cNvPr id="0" name=""/>
        <dsp:cNvSpPr/>
      </dsp:nvSpPr>
      <dsp:spPr>
        <a:xfrm>
          <a:off x="455403" y="2329876"/>
          <a:ext cx="452771" cy="452771"/>
        </a:xfrm>
        <a:prstGeom prst="ellipse">
          <a:avLst/>
        </a:prstGeom>
        <a:solidFill>
          <a:schemeClr val="accent2">
            <a:hueOff val="-4074759"/>
            <a:satOff val="-25876"/>
            <a:lumOff val="220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1CEBA-6C0A-4E81-8F8C-480612FDA098}">
      <dsp:nvSpPr>
        <dsp:cNvPr id="0" name=""/>
        <dsp:cNvSpPr/>
      </dsp:nvSpPr>
      <dsp:spPr>
        <a:xfrm>
          <a:off x="1060469" y="2652578"/>
          <a:ext cx="658576" cy="658576"/>
        </a:xfrm>
        <a:prstGeom prst="ellipse">
          <a:avLst/>
        </a:prstGeom>
        <a:solidFill>
          <a:schemeClr val="accent2">
            <a:hueOff val="-4445192"/>
            <a:satOff val="-28228"/>
            <a:lumOff val="240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0F5CB4-A898-4B2C-9F1B-E371EFCD2F9F}">
      <dsp:nvSpPr>
        <dsp:cNvPr id="0" name=""/>
        <dsp:cNvSpPr/>
      </dsp:nvSpPr>
      <dsp:spPr>
        <a:xfrm>
          <a:off x="275220" y="0"/>
          <a:ext cx="288127" cy="288127"/>
        </a:xfrm>
        <a:prstGeom prst="ellipse">
          <a:avLst/>
        </a:prstGeom>
        <a:solidFill>
          <a:schemeClr val="accent2">
            <a:hueOff val="-4815624"/>
            <a:satOff val="-30580"/>
            <a:lumOff val="26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BCD80-33A3-4BBE-A900-B885FF2CC6B2}">
      <dsp:nvSpPr>
        <dsp:cNvPr id="0" name=""/>
        <dsp:cNvSpPr/>
      </dsp:nvSpPr>
      <dsp:spPr>
        <a:xfrm>
          <a:off x="2017993" y="2426193"/>
          <a:ext cx="452771" cy="452771"/>
        </a:xfrm>
        <a:prstGeom prst="ellipse">
          <a:avLst/>
        </a:prstGeom>
        <a:solidFill>
          <a:schemeClr val="accent2">
            <a:hueOff val="-5186057"/>
            <a:satOff val="-32933"/>
            <a:lumOff val="280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20E2F-675F-46C7-B807-1983834D5A47}">
      <dsp:nvSpPr>
        <dsp:cNvPr id="0" name=""/>
        <dsp:cNvSpPr/>
      </dsp:nvSpPr>
      <dsp:spPr>
        <a:xfrm>
          <a:off x="2030047" y="3611856"/>
          <a:ext cx="288127" cy="288127"/>
        </a:xfrm>
        <a:prstGeom prst="ellipse">
          <a:avLst/>
        </a:prstGeom>
        <a:solidFill>
          <a:schemeClr val="accent2">
            <a:hueOff val="-5556489"/>
            <a:satOff val="-35285"/>
            <a:lumOff val="300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2F0E2-53C1-48BE-A03F-C55DFD925FDA}">
      <dsp:nvSpPr>
        <dsp:cNvPr id="0" name=""/>
        <dsp:cNvSpPr/>
      </dsp:nvSpPr>
      <dsp:spPr>
        <a:xfrm>
          <a:off x="4699915" y="2819403"/>
          <a:ext cx="658576" cy="658576"/>
        </a:xfrm>
        <a:prstGeom prst="ellipse">
          <a:avLst/>
        </a:prstGeom>
        <a:solidFill>
          <a:schemeClr val="accent2">
            <a:hueOff val="-5926922"/>
            <a:satOff val="-37637"/>
            <a:lumOff val="32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551F2-66C9-47B7-8090-41B6E4D17A39}">
      <dsp:nvSpPr>
        <dsp:cNvPr id="0" name=""/>
        <dsp:cNvSpPr/>
      </dsp:nvSpPr>
      <dsp:spPr>
        <a:xfrm>
          <a:off x="3718561" y="2693548"/>
          <a:ext cx="452771" cy="452771"/>
        </a:xfrm>
        <a:prstGeom prst="ellipse">
          <a:avLst/>
        </a:prstGeom>
        <a:solidFill>
          <a:schemeClr val="accent2">
            <a:hueOff val="-6297355"/>
            <a:satOff val="-39990"/>
            <a:lumOff val="340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4ABBB-9696-4DCE-A3B7-420952C7FB31}">
      <dsp:nvSpPr>
        <dsp:cNvPr id="0" name=""/>
        <dsp:cNvSpPr/>
      </dsp:nvSpPr>
      <dsp:spPr>
        <a:xfrm>
          <a:off x="2902316" y="1452221"/>
          <a:ext cx="714315" cy="1343599"/>
        </a:xfrm>
        <a:prstGeom prst="chevron">
          <a:avLst>
            <a:gd name="adj" fmla="val 6231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sp>
    <dsp:sp modelId="{44584B33-BEBE-40AF-B792-598D55FCDF47}">
      <dsp:nvSpPr>
        <dsp:cNvPr id="0" name=""/>
        <dsp:cNvSpPr/>
      </dsp:nvSpPr>
      <dsp:spPr>
        <a:xfrm>
          <a:off x="5414183" y="826496"/>
          <a:ext cx="1329725" cy="2538590"/>
        </a:xfrm>
        <a:prstGeom prst="chevron">
          <a:avLst>
            <a:gd name="adj" fmla="val 6231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sp>
    <dsp:sp modelId="{B12AA14D-81FE-4E56-BAC9-B82CE4301825}">
      <dsp:nvSpPr>
        <dsp:cNvPr id="0" name=""/>
        <dsp:cNvSpPr/>
      </dsp:nvSpPr>
      <dsp:spPr>
        <a:xfrm>
          <a:off x="6791213" y="762192"/>
          <a:ext cx="2733786" cy="2727497"/>
        </a:xfrm>
        <a:prstGeom prst="ellipse">
          <a:avLst/>
        </a:prstGeom>
        <a:solidFill>
          <a:schemeClr val="accent2">
            <a:hueOff val="-6667787"/>
            <a:satOff val="-42342"/>
            <a:lumOff val="3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US" sz="3100" b="1" kern="1200" dirty="0"/>
            <a:t>Proposed </a:t>
          </a:r>
          <a:r>
            <a:rPr lang="en-US" sz="3100" b="1" kern="1200" dirty="0" smtClean="0"/>
            <a:t>Output and Outcome</a:t>
          </a:r>
          <a:endParaRPr lang="en-US" sz="3100" b="1" kern="1200" dirty="0"/>
        </a:p>
      </dsp:txBody>
      <dsp:txXfrm>
        <a:off x="7191567" y="1161625"/>
        <a:ext cx="1933078" cy="1928631"/>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1727"/>
          </a:xfrm>
          <a:prstGeom prst="rect">
            <a:avLst/>
          </a:prstGeom>
        </p:spPr>
        <p:txBody>
          <a:bodyPr vert="horz" lIns="96651" tIns="48325" rIns="96651" bIns="48325" rtlCol="0"/>
          <a:lstStyle>
            <a:lvl1pPr algn="l">
              <a:defRPr sz="1200"/>
            </a:lvl1pPr>
          </a:lstStyle>
          <a:p>
            <a:endParaRPr lang="en-US" dirty="0"/>
          </a:p>
        </p:txBody>
      </p:sp>
      <p:sp>
        <p:nvSpPr>
          <p:cNvPr id="3" name="Date Placeholder 2"/>
          <p:cNvSpPr>
            <a:spLocks noGrp="1"/>
          </p:cNvSpPr>
          <p:nvPr>
            <p:ph type="dt" sz="quarter" idx="1"/>
          </p:nvPr>
        </p:nvSpPr>
        <p:spPr>
          <a:xfrm>
            <a:off x="4143587" y="3"/>
            <a:ext cx="3169920" cy="481727"/>
          </a:xfrm>
          <a:prstGeom prst="rect">
            <a:avLst/>
          </a:prstGeom>
        </p:spPr>
        <p:txBody>
          <a:bodyPr vert="horz" lIns="96651" tIns="48325" rIns="96651" bIns="48325" rtlCol="0"/>
          <a:lstStyle>
            <a:lvl1pPr algn="r">
              <a:defRPr sz="1200"/>
            </a:lvl1pPr>
          </a:lstStyle>
          <a:p>
            <a:fld id="{7CCA049B-3A46-4BDA-A8F5-2925B00FE570}" type="datetimeFigureOut">
              <a:rPr lang="en-US" smtClean="0"/>
              <a:t>10/9/2022</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51" tIns="48325" rIns="96651" bIns="483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1" tIns="48325" rIns="96651" bIns="48325" rtlCol="0" anchor="b"/>
          <a:lstStyle>
            <a:lvl1pPr algn="r">
              <a:defRPr sz="1200"/>
            </a:lvl1pPr>
          </a:lstStyle>
          <a:p>
            <a:fld id="{DBAA5490-FD59-4087-AC7E-016E8A4124C4}" type="slidenum">
              <a:rPr lang="en-US" smtClean="0"/>
              <a:t>‹#›</a:t>
            </a:fld>
            <a:endParaRPr lang="en-US" dirty="0"/>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1727"/>
          </a:xfrm>
          <a:prstGeom prst="rect">
            <a:avLst/>
          </a:prstGeom>
        </p:spPr>
        <p:txBody>
          <a:bodyPr vert="horz" lIns="96651" tIns="48325" rIns="96651" bIns="48325" rtlCol="0"/>
          <a:lstStyle>
            <a:lvl1pPr algn="l">
              <a:defRPr sz="1200"/>
            </a:lvl1pPr>
          </a:lstStyle>
          <a:p>
            <a:endParaRPr lang="en-US" dirty="0"/>
          </a:p>
        </p:txBody>
      </p:sp>
      <p:sp>
        <p:nvSpPr>
          <p:cNvPr id="3" name="Date Placeholder 2"/>
          <p:cNvSpPr>
            <a:spLocks noGrp="1"/>
          </p:cNvSpPr>
          <p:nvPr>
            <p:ph type="dt" idx="1"/>
          </p:nvPr>
        </p:nvSpPr>
        <p:spPr>
          <a:xfrm>
            <a:off x="4143587" y="3"/>
            <a:ext cx="3169920" cy="481727"/>
          </a:xfrm>
          <a:prstGeom prst="rect">
            <a:avLst/>
          </a:prstGeom>
        </p:spPr>
        <p:txBody>
          <a:bodyPr vert="horz" lIns="96651" tIns="48325" rIns="96651" bIns="48325" rtlCol="0"/>
          <a:lstStyle>
            <a:lvl1pPr algn="r">
              <a:defRPr sz="1200"/>
            </a:lvl1pPr>
          </a:lstStyle>
          <a:p>
            <a:fld id="{44C46CEC-428A-4DD0-A7C7-21AF8DE33E93}" type="datetimeFigureOut">
              <a:rPr lang="en-US" smtClean="0"/>
              <a:t>10/9/2022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dirty="0"/>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1" tIns="48325" rIns="96651" bIns="483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1" tIns="48325" rIns="96651" bIns="48325" rtlCol="0" anchor="b"/>
          <a:lstStyle>
            <a:lvl1pPr algn="r">
              <a:defRPr sz="1200"/>
            </a:lvl1pPr>
          </a:lstStyle>
          <a:p>
            <a:fld id="{4CBCEA92-F142-4D57-B507-37BDAF44710C}" type="slidenum">
              <a:rPr lang="en-US" smtClean="0"/>
              <a:t>‹#›</a:t>
            </a:fld>
            <a:endParaRPr lang="en-US" dirty="0"/>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a:t>
            </a:fld>
            <a:endParaRPr lang="en-US" dirty="0"/>
          </a:p>
        </p:txBody>
      </p:sp>
    </p:spTree>
    <p:extLst>
      <p:ext uri="{BB962C8B-B14F-4D97-AF65-F5344CB8AC3E}">
        <p14:creationId xmlns:p14="http://schemas.microsoft.com/office/powerpoint/2010/main" val="2700600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177925"/>
            <a:ext cx="5654675" cy="3181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10</a:t>
            </a:fld>
            <a:endParaRPr lang="en-US"/>
          </a:p>
        </p:txBody>
      </p:sp>
    </p:spTree>
    <p:extLst>
      <p:ext uri="{BB962C8B-B14F-4D97-AF65-F5344CB8AC3E}">
        <p14:creationId xmlns:p14="http://schemas.microsoft.com/office/powerpoint/2010/main" val="90092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7763"/>
            <a:ext cx="5505450" cy="3097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11</a:t>
            </a:fld>
            <a:endParaRPr lang="en-US"/>
          </a:p>
        </p:txBody>
      </p:sp>
    </p:spTree>
    <p:extLst>
      <p:ext uri="{BB962C8B-B14F-4D97-AF65-F5344CB8AC3E}">
        <p14:creationId xmlns:p14="http://schemas.microsoft.com/office/powerpoint/2010/main" val="231546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177925"/>
            <a:ext cx="5654675" cy="3181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12</a:t>
            </a:fld>
            <a:endParaRPr lang="en-US"/>
          </a:p>
        </p:txBody>
      </p:sp>
    </p:spTree>
    <p:extLst>
      <p:ext uri="{BB962C8B-B14F-4D97-AF65-F5344CB8AC3E}">
        <p14:creationId xmlns:p14="http://schemas.microsoft.com/office/powerpoint/2010/main" val="87679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7763"/>
            <a:ext cx="5505450" cy="3097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13</a:t>
            </a:fld>
            <a:endParaRPr lang="en-US"/>
          </a:p>
        </p:txBody>
      </p:sp>
    </p:spTree>
    <p:extLst>
      <p:ext uri="{BB962C8B-B14F-4D97-AF65-F5344CB8AC3E}">
        <p14:creationId xmlns:p14="http://schemas.microsoft.com/office/powerpoint/2010/main" val="314486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7763"/>
            <a:ext cx="5505450" cy="3097212"/>
          </a:xfrm>
        </p:spPr>
      </p:sp>
      <p:sp>
        <p:nvSpPr>
          <p:cNvPr id="3" name="Notes Placeholder 2"/>
          <p:cNvSpPr>
            <a:spLocks noGrp="1"/>
          </p:cNvSpPr>
          <p:nvPr>
            <p:ph type="body" idx="1"/>
          </p:nvPr>
        </p:nvSpPr>
        <p:spPr/>
        <p:txBody>
          <a:bodyPr/>
          <a:lstStyle/>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30172-9609-4346-9EF3-CE0D0FD89F66}" type="slidenum">
              <a:rPr lang="en-US" smtClean="0"/>
              <a:t>14</a:t>
            </a:fld>
            <a:endParaRPr lang="en-US"/>
          </a:p>
        </p:txBody>
      </p:sp>
    </p:spTree>
    <p:extLst>
      <p:ext uri="{BB962C8B-B14F-4D97-AF65-F5344CB8AC3E}">
        <p14:creationId xmlns:p14="http://schemas.microsoft.com/office/powerpoint/2010/main" val="336540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7763"/>
            <a:ext cx="5505450" cy="3097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15</a:t>
            </a:fld>
            <a:endParaRPr lang="en-US"/>
          </a:p>
        </p:txBody>
      </p:sp>
    </p:spTree>
    <p:extLst>
      <p:ext uri="{BB962C8B-B14F-4D97-AF65-F5344CB8AC3E}">
        <p14:creationId xmlns:p14="http://schemas.microsoft.com/office/powerpoint/2010/main" val="153712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673100"/>
            <a:ext cx="5984875" cy="3367088"/>
          </a:xfrm>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FF981E55-58C0-48B8-998C-33C0316DEC86}" type="slidenum">
              <a:rPr lang="en-US" smtClean="0"/>
              <a:pPr>
                <a:defRPr/>
              </a:pPr>
              <a:t>16</a:t>
            </a:fld>
            <a:endParaRPr lang="en-US"/>
          </a:p>
        </p:txBody>
      </p:sp>
    </p:spTree>
    <p:extLst>
      <p:ext uri="{BB962C8B-B14F-4D97-AF65-F5344CB8AC3E}">
        <p14:creationId xmlns:p14="http://schemas.microsoft.com/office/powerpoint/2010/main" val="2045569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7763"/>
            <a:ext cx="5505450" cy="3097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17</a:t>
            </a:fld>
            <a:endParaRPr lang="en-US"/>
          </a:p>
        </p:txBody>
      </p:sp>
    </p:spTree>
    <p:extLst>
      <p:ext uri="{BB962C8B-B14F-4D97-AF65-F5344CB8AC3E}">
        <p14:creationId xmlns:p14="http://schemas.microsoft.com/office/powerpoint/2010/main" val="3452087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7763"/>
            <a:ext cx="5505450" cy="3097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18</a:t>
            </a:fld>
            <a:endParaRPr lang="en-US"/>
          </a:p>
        </p:txBody>
      </p:sp>
    </p:spTree>
    <p:extLst>
      <p:ext uri="{BB962C8B-B14F-4D97-AF65-F5344CB8AC3E}">
        <p14:creationId xmlns:p14="http://schemas.microsoft.com/office/powerpoint/2010/main" val="304211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673100"/>
            <a:ext cx="5984875" cy="3367088"/>
          </a:xfrm>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FF981E55-58C0-48B8-998C-33C0316DEC86}" type="slidenum">
              <a:rPr lang="en-US" smtClean="0"/>
              <a:pPr>
                <a:defRPr/>
              </a:pPr>
              <a:t>19</a:t>
            </a:fld>
            <a:endParaRPr lang="en-US"/>
          </a:p>
        </p:txBody>
      </p:sp>
    </p:spTree>
    <p:extLst>
      <p:ext uri="{BB962C8B-B14F-4D97-AF65-F5344CB8AC3E}">
        <p14:creationId xmlns:p14="http://schemas.microsoft.com/office/powerpoint/2010/main" val="278379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talking</a:t>
            </a:r>
            <a:r>
              <a:rPr lang="en-US" baseline="0" dirty="0" smtClean="0"/>
              <a:t> about what we are discussing today. During our </a:t>
            </a:r>
            <a:r>
              <a:rPr lang="en-US" baseline="0" dirty="0" smtClean="0"/>
              <a:t>45 </a:t>
            </a:r>
            <a:r>
              <a:rPr lang="en-US" baseline="0" dirty="0" smtClean="0"/>
              <a:t>minutes, we will talk about the following topics</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dirty="0"/>
          </a:p>
        </p:txBody>
      </p:sp>
    </p:spTree>
    <p:extLst>
      <p:ext uri="{BB962C8B-B14F-4D97-AF65-F5344CB8AC3E}">
        <p14:creationId xmlns:p14="http://schemas.microsoft.com/office/powerpoint/2010/main" val="113757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7763"/>
            <a:ext cx="5505450" cy="3097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20</a:t>
            </a:fld>
            <a:endParaRPr lang="en-US"/>
          </a:p>
        </p:txBody>
      </p:sp>
    </p:spTree>
    <p:extLst>
      <p:ext uri="{BB962C8B-B14F-4D97-AF65-F5344CB8AC3E}">
        <p14:creationId xmlns:p14="http://schemas.microsoft.com/office/powerpoint/2010/main" val="4241632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7763"/>
            <a:ext cx="5505450" cy="3097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21</a:t>
            </a:fld>
            <a:endParaRPr lang="en-US"/>
          </a:p>
        </p:txBody>
      </p:sp>
    </p:spTree>
    <p:extLst>
      <p:ext uri="{BB962C8B-B14F-4D97-AF65-F5344CB8AC3E}">
        <p14:creationId xmlns:p14="http://schemas.microsoft.com/office/powerpoint/2010/main" val="1957188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7763"/>
            <a:ext cx="5505450" cy="3097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22</a:t>
            </a:fld>
            <a:endParaRPr lang="en-US"/>
          </a:p>
        </p:txBody>
      </p:sp>
    </p:spTree>
    <p:extLst>
      <p:ext uri="{BB962C8B-B14F-4D97-AF65-F5344CB8AC3E}">
        <p14:creationId xmlns:p14="http://schemas.microsoft.com/office/powerpoint/2010/main" val="207241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7763"/>
            <a:ext cx="5505450" cy="3097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23</a:t>
            </a:fld>
            <a:endParaRPr lang="en-US"/>
          </a:p>
        </p:txBody>
      </p:sp>
    </p:spTree>
    <p:extLst>
      <p:ext uri="{BB962C8B-B14F-4D97-AF65-F5344CB8AC3E}">
        <p14:creationId xmlns:p14="http://schemas.microsoft.com/office/powerpoint/2010/main" val="2433999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a:t>
            </a:r>
            <a:r>
              <a:rPr lang="en-US" baseline="0" dirty="0" smtClean="0"/>
              <a:t> and see what questions they have</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24</a:t>
            </a:fld>
            <a:endParaRPr lang="en-US" dirty="0"/>
          </a:p>
        </p:txBody>
      </p:sp>
    </p:spTree>
    <p:extLst>
      <p:ext uri="{BB962C8B-B14F-4D97-AF65-F5344CB8AC3E}">
        <p14:creationId xmlns:p14="http://schemas.microsoft.com/office/powerpoint/2010/main" val="692468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25</a:t>
            </a:fld>
            <a:endParaRPr lang="en-US" dirty="0"/>
          </a:p>
        </p:txBody>
      </p:sp>
    </p:spTree>
    <p:extLst>
      <p:ext uri="{BB962C8B-B14F-4D97-AF65-F5344CB8AC3E}">
        <p14:creationId xmlns:p14="http://schemas.microsoft.com/office/powerpoint/2010/main" val="3672003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1628775"/>
            <a:ext cx="7816851" cy="4397375"/>
          </a:xfrm>
        </p:spPr>
      </p:sp>
      <p:sp>
        <p:nvSpPr>
          <p:cNvPr id="3" name="Notes Placeholder 2"/>
          <p:cNvSpPr>
            <a:spLocks noGrp="1"/>
          </p:cNvSpPr>
          <p:nvPr>
            <p:ph type="body" idx="1"/>
          </p:nvPr>
        </p:nvSpPr>
        <p:spPr/>
        <p:txBody>
          <a:bodyPr/>
          <a:lstStyle/>
          <a:p>
            <a:r>
              <a:rPr lang="en-US" dirty="0" smtClean="0"/>
              <a:t>Logic</a:t>
            </a:r>
            <a:r>
              <a:rPr lang="en-US" baseline="0" dirty="0" smtClean="0"/>
              <a:t> models are at the foundation of your ability to collect data on what you are doing and to show evidence over time that your activities or interventions are likely leading to the results that are being seen. </a:t>
            </a:r>
          </a:p>
          <a:p>
            <a:endParaRPr lang="en-US" baseline="0" dirty="0" smtClean="0"/>
          </a:p>
          <a:p>
            <a:r>
              <a:rPr lang="en-US" baseline="0" dirty="0" smtClean="0"/>
              <a:t>If you do not have a logic model written out, you do not know where you want to be if you are successful and what it will take to get you there.</a:t>
            </a:r>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26</a:t>
            </a:fld>
            <a:endParaRPr lang="en-US"/>
          </a:p>
        </p:txBody>
      </p:sp>
    </p:spTree>
    <p:extLst>
      <p:ext uri="{BB962C8B-B14F-4D97-AF65-F5344CB8AC3E}">
        <p14:creationId xmlns:p14="http://schemas.microsoft.com/office/powerpoint/2010/main" val="2722827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a:t>
            </a:r>
            <a:r>
              <a:rPr lang="en-US" dirty="0" smtClean="0"/>
              <a:t>organizations </a:t>
            </a:r>
            <a:r>
              <a:rPr lang="en-US" dirty="0"/>
              <a:t>should be able to back up </a:t>
            </a:r>
            <a:r>
              <a:rPr lang="en-US" dirty="0" smtClean="0"/>
              <a:t>logic </a:t>
            </a:r>
            <a:r>
              <a:rPr lang="en-US" dirty="0"/>
              <a:t>model with evidence.</a:t>
            </a:r>
          </a:p>
          <a:p>
            <a:r>
              <a:rPr lang="en-US" dirty="0"/>
              <a:t> </a:t>
            </a:r>
          </a:p>
          <a:p>
            <a:r>
              <a:rPr lang="en-US" dirty="0" smtClean="0"/>
              <a:t>Programs </a:t>
            </a:r>
            <a:r>
              <a:rPr lang="en-US" dirty="0"/>
              <a:t>should gather evidence that demonstrates that the proposed </a:t>
            </a:r>
            <a:r>
              <a:rPr lang="en-US" dirty="0" smtClean="0"/>
              <a:t>intervention or</a:t>
            </a:r>
            <a:r>
              <a:rPr lang="en-US" baseline="0" dirty="0" smtClean="0"/>
              <a:t> activities they have outline</a:t>
            </a:r>
            <a:r>
              <a:rPr lang="en-US" dirty="0" smtClean="0"/>
              <a:t>,</a:t>
            </a:r>
            <a:r>
              <a:rPr lang="en-US" baseline="0" dirty="0" smtClean="0"/>
              <a:t> </a:t>
            </a:r>
            <a:r>
              <a:rPr lang="en-US" baseline="0" dirty="0" smtClean="0"/>
              <a:t>in the way the intervention was intended to operate, </a:t>
            </a:r>
            <a:r>
              <a:rPr lang="en-US" dirty="0" smtClean="0"/>
              <a:t>is </a:t>
            </a:r>
            <a:r>
              <a:rPr lang="en-US" dirty="0"/>
              <a:t>likely to lead to a proposed </a:t>
            </a:r>
            <a:r>
              <a:rPr lang="en-US" dirty="0" smtClean="0"/>
              <a:t>set of outputs and outcomes.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F981E55-58C0-48B8-998C-33C0316DEC86}" type="slidenum">
              <a:rPr lang="en-US" smtClean="0"/>
              <a:pPr>
                <a:defRPr/>
              </a:pPr>
              <a:t>27</a:t>
            </a:fld>
            <a:endParaRPr lang="en-US"/>
          </a:p>
        </p:txBody>
      </p:sp>
    </p:spTree>
    <p:extLst>
      <p:ext uri="{BB962C8B-B14F-4D97-AF65-F5344CB8AC3E}">
        <p14:creationId xmlns:p14="http://schemas.microsoft.com/office/powerpoint/2010/main" val="2100788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9388" y="931863"/>
            <a:ext cx="8272463" cy="4654550"/>
          </a:xfrm>
        </p:spPr>
      </p:sp>
      <p:sp>
        <p:nvSpPr>
          <p:cNvPr id="3" name="Notes Placeholder 2"/>
          <p:cNvSpPr>
            <a:spLocks noGrp="1"/>
          </p:cNvSpPr>
          <p:nvPr>
            <p:ph type="body" idx="1"/>
          </p:nvPr>
        </p:nvSpPr>
        <p:spPr/>
        <p:txBody>
          <a:bodyPr/>
          <a:lstStyle/>
          <a:p>
            <a:r>
              <a:rPr lang="en-US" dirty="0"/>
              <a:t>And ultimately,</a:t>
            </a:r>
            <a:r>
              <a:rPr lang="en-US" baseline="0" dirty="0"/>
              <a:t> any information or evidence you </a:t>
            </a:r>
            <a:r>
              <a:rPr lang="en-US" baseline="0" dirty="0" smtClean="0"/>
              <a:t>collect </a:t>
            </a:r>
            <a:r>
              <a:rPr lang="en-US" baseline="0" dirty="0"/>
              <a:t>should help you to answer the questions you see here</a:t>
            </a:r>
            <a:r>
              <a:rPr lang="en-US" baseline="0" dirty="0" smtClean="0"/>
              <a:t>…</a:t>
            </a:r>
          </a:p>
          <a:p>
            <a:endParaRPr lang="en-US" baseline="0" dirty="0" smtClean="0"/>
          </a:p>
          <a:p>
            <a:r>
              <a:rPr lang="en-US" baseline="0" dirty="0" smtClean="0"/>
              <a:t>And a lot of this relates to learning and continuous improvement</a:t>
            </a:r>
            <a:r>
              <a:rPr lang="en-US" baseline="0" dirty="0" smtClean="0"/>
              <a:t>. Annually, you should be able to go back to your logic model and assess if what you outlined and carried out are having the intended consequences and if not….what needs to change</a:t>
            </a:r>
            <a:endParaRPr lang="en-US" dirty="0"/>
          </a:p>
        </p:txBody>
      </p:sp>
      <p:sp>
        <p:nvSpPr>
          <p:cNvPr id="4" name="Slide Number Placeholder 3"/>
          <p:cNvSpPr>
            <a:spLocks noGrp="1"/>
          </p:cNvSpPr>
          <p:nvPr>
            <p:ph type="sldNum" sz="quarter" idx="10"/>
          </p:nvPr>
        </p:nvSpPr>
        <p:spPr/>
        <p:txBody>
          <a:bodyPr/>
          <a:lstStyle/>
          <a:p>
            <a:pPr>
              <a:defRPr/>
            </a:pPr>
            <a:fld id="{FF981E55-58C0-48B8-998C-33C0316DEC86}" type="slidenum">
              <a:rPr lang="en-US" smtClean="0"/>
              <a:pPr>
                <a:defRPr/>
              </a:pPr>
              <a:t>28</a:t>
            </a:fld>
            <a:endParaRPr lang="en-US"/>
          </a:p>
        </p:txBody>
      </p:sp>
    </p:spTree>
    <p:extLst>
      <p:ext uri="{BB962C8B-B14F-4D97-AF65-F5344CB8AC3E}">
        <p14:creationId xmlns:p14="http://schemas.microsoft.com/office/powerpoint/2010/main" val="2640105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73100"/>
            <a:ext cx="5984875" cy="336708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FF981E55-58C0-48B8-998C-33C0316DEC86}" type="slidenum">
              <a:rPr lang="en-US" smtClean="0"/>
              <a:pPr>
                <a:defRPr/>
              </a:pPr>
              <a:t>29</a:t>
            </a:fld>
            <a:endParaRPr lang="en-US"/>
          </a:p>
        </p:txBody>
      </p:sp>
    </p:spTree>
    <p:extLst>
      <p:ext uri="{BB962C8B-B14F-4D97-AF65-F5344CB8AC3E}">
        <p14:creationId xmlns:p14="http://schemas.microsoft.com/office/powerpoint/2010/main" val="200574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3</a:t>
            </a:fld>
            <a:endParaRPr lang="en-US" dirty="0"/>
          </a:p>
        </p:txBody>
      </p:sp>
    </p:spTree>
    <p:extLst>
      <p:ext uri="{BB962C8B-B14F-4D97-AF65-F5344CB8AC3E}">
        <p14:creationId xmlns:p14="http://schemas.microsoft.com/office/powerpoint/2010/main" val="3534245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30</a:t>
            </a:fld>
            <a:endParaRPr lang="en-US" dirty="0"/>
          </a:p>
        </p:txBody>
      </p:sp>
    </p:spTree>
    <p:extLst>
      <p:ext uri="{BB962C8B-B14F-4D97-AF65-F5344CB8AC3E}">
        <p14:creationId xmlns:p14="http://schemas.microsoft.com/office/powerpoint/2010/main" val="2426548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t>31</a:t>
            </a:fld>
            <a:endParaRPr lang="en-US" dirty="0"/>
          </a:p>
        </p:txBody>
      </p:sp>
    </p:spTree>
    <p:extLst>
      <p:ext uri="{BB962C8B-B14F-4D97-AF65-F5344CB8AC3E}">
        <p14:creationId xmlns:p14="http://schemas.microsoft.com/office/powerpoint/2010/main" val="570946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32</a:t>
            </a:fld>
            <a:endParaRPr lang="en-US" dirty="0"/>
          </a:p>
        </p:txBody>
      </p:sp>
    </p:spTree>
    <p:extLst>
      <p:ext uri="{BB962C8B-B14F-4D97-AF65-F5344CB8AC3E}">
        <p14:creationId xmlns:p14="http://schemas.microsoft.com/office/powerpoint/2010/main" val="3368443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wrap</a:t>
            </a:r>
            <a:r>
              <a:rPr lang="en-US" baseline="0" dirty="0" smtClean="0"/>
              <a:t> up with a few final things, we want to take the opportunity to answer any final questions.</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33</a:t>
            </a:fld>
            <a:endParaRPr lang="en-US" dirty="0"/>
          </a:p>
        </p:txBody>
      </p:sp>
    </p:spTree>
    <p:extLst>
      <p:ext uri="{BB962C8B-B14F-4D97-AF65-F5344CB8AC3E}">
        <p14:creationId xmlns:p14="http://schemas.microsoft.com/office/powerpoint/2010/main" val="2112041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34</a:t>
            </a:fld>
            <a:endParaRPr lang="en-US" dirty="0"/>
          </a:p>
        </p:txBody>
      </p:sp>
    </p:spTree>
    <p:extLst>
      <p:ext uri="{BB962C8B-B14F-4D97-AF65-F5344CB8AC3E}">
        <p14:creationId xmlns:p14="http://schemas.microsoft.com/office/powerpoint/2010/main" val="716219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35</a:t>
            </a:fld>
            <a:endParaRPr lang="en-US" dirty="0"/>
          </a:p>
        </p:txBody>
      </p:sp>
    </p:spTree>
    <p:extLst>
      <p:ext uri="{BB962C8B-B14F-4D97-AF65-F5344CB8AC3E}">
        <p14:creationId xmlns:p14="http://schemas.microsoft.com/office/powerpoint/2010/main" val="603005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36</a:t>
            </a:fld>
            <a:endParaRPr lang="en-US" dirty="0"/>
          </a:p>
        </p:txBody>
      </p:sp>
    </p:spTree>
    <p:extLst>
      <p:ext uri="{BB962C8B-B14F-4D97-AF65-F5344CB8AC3E}">
        <p14:creationId xmlns:p14="http://schemas.microsoft.com/office/powerpoint/2010/main" val="345095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jump into</a:t>
            </a:r>
            <a:r>
              <a:rPr lang="en-US" baseline="0" dirty="0" smtClean="0"/>
              <a:t> the content, w</a:t>
            </a:r>
            <a:r>
              <a:rPr lang="en-US" dirty="0" smtClean="0"/>
              <a:t>e </a:t>
            </a:r>
            <a:r>
              <a:rPr lang="en-US" dirty="0"/>
              <a:t>are going to put you </a:t>
            </a:r>
            <a:r>
              <a:rPr lang="en-US" dirty="0" smtClean="0"/>
              <a:t>in pairs </a:t>
            </a:r>
            <a:r>
              <a:rPr lang="en-US" dirty="0" smtClean="0"/>
              <a:t>and ask that you please</a:t>
            </a:r>
            <a:r>
              <a:rPr lang="en-US" baseline="0" dirty="0" smtClean="0"/>
              <a:t> </a:t>
            </a:r>
            <a:r>
              <a:rPr lang="en-US" baseline="0" dirty="0"/>
              <a:t>take </a:t>
            </a:r>
            <a:r>
              <a:rPr lang="en-US" baseline="0" dirty="0" smtClean="0"/>
              <a:t>5 </a:t>
            </a:r>
            <a:r>
              <a:rPr lang="en-US" baseline="0" dirty="0"/>
              <a:t>minutes to do the items you see on the screen</a:t>
            </a:r>
            <a:r>
              <a:rPr lang="en-US" baseline="0" dirty="0" smtClean="0"/>
              <a:t>.</a:t>
            </a:r>
          </a:p>
          <a:p>
            <a:endParaRPr lang="en-US" baseline="0" dirty="0" smtClean="0"/>
          </a:p>
          <a:p>
            <a:r>
              <a:rPr lang="en-US" baseline="0" dirty="0" smtClean="0"/>
              <a:t>When they come back, ask them to contribute their thoughts</a:t>
            </a:r>
          </a:p>
          <a:p>
            <a:endParaRPr lang="en-US" baseline="0" dirty="0" smtClean="0"/>
          </a:p>
          <a:p>
            <a:r>
              <a:rPr lang="en-US" baseline="0" dirty="0" smtClean="0"/>
              <a:t>https://padlet.com/cacconsulting/rt7w0arpf2f3bhac</a:t>
            </a:r>
            <a:endParaRPr lang="en-US" baseline="0" dirty="0"/>
          </a:p>
          <a:p>
            <a:endParaRPr lang="en-US" baseline="0"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10/10/2022 10:34 AM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4</a:t>
            </a:fld>
            <a:endParaRPr lang="en-US" sz="1800" kern="0" dirty="0">
              <a:solidFill>
                <a:sysClr val="windowText" lastClr="000000"/>
              </a:solidFill>
            </a:endParaRPr>
          </a:p>
        </p:txBody>
      </p:sp>
    </p:spTree>
    <p:extLst>
      <p:ext uri="{BB962C8B-B14F-4D97-AF65-F5344CB8AC3E}">
        <p14:creationId xmlns:p14="http://schemas.microsoft.com/office/powerpoint/2010/main" val="249357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5</a:t>
            </a:fld>
            <a:endParaRPr lang="en-US" dirty="0"/>
          </a:p>
        </p:txBody>
      </p:sp>
    </p:spTree>
    <p:extLst>
      <p:ext uri="{BB962C8B-B14F-4D97-AF65-F5344CB8AC3E}">
        <p14:creationId xmlns:p14="http://schemas.microsoft.com/office/powerpoint/2010/main" val="131055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10/9/2022 6:01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6</a:t>
            </a:fld>
            <a:endParaRPr lang="en-US" sz="1800" kern="0" dirty="0">
              <a:solidFill>
                <a:sysClr val="windowText" lastClr="000000"/>
              </a:solidFill>
            </a:endParaRPr>
          </a:p>
        </p:txBody>
      </p:sp>
    </p:spTree>
    <p:extLst>
      <p:ext uri="{BB962C8B-B14F-4D97-AF65-F5344CB8AC3E}">
        <p14:creationId xmlns:p14="http://schemas.microsoft.com/office/powerpoint/2010/main" val="261668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1049338"/>
            <a:ext cx="5033963" cy="2832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7</a:t>
            </a:fld>
            <a:endParaRPr lang="en-US"/>
          </a:p>
        </p:txBody>
      </p:sp>
    </p:spTree>
    <p:extLst>
      <p:ext uri="{BB962C8B-B14F-4D97-AF65-F5344CB8AC3E}">
        <p14:creationId xmlns:p14="http://schemas.microsoft.com/office/powerpoint/2010/main" val="278211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8</a:t>
            </a:fld>
            <a:endParaRPr lang="en-US" dirty="0"/>
          </a:p>
        </p:txBody>
      </p:sp>
    </p:spTree>
    <p:extLst>
      <p:ext uri="{BB962C8B-B14F-4D97-AF65-F5344CB8AC3E}">
        <p14:creationId xmlns:p14="http://schemas.microsoft.com/office/powerpoint/2010/main" val="350029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7763"/>
            <a:ext cx="5505450" cy="3097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0172-9609-4346-9EF3-CE0D0FD89F66}" type="slidenum">
              <a:rPr lang="en-US" smtClean="0"/>
              <a:t>9</a:t>
            </a:fld>
            <a:endParaRPr lang="en-US"/>
          </a:p>
        </p:txBody>
      </p:sp>
    </p:spTree>
    <p:extLst>
      <p:ext uri="{BB962C8B-B14F-4D97-AF65-F5344CB8AC3E}">
        <p14:creationId xmlns:p14="http://schemas.microsoft.com/office/powerpoint/2010/main" val="2880503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7.png"/><Relationship Id="rId4" Type="http://schemas.openxmlformats.org/officeDocument/2006/relationships/hyperlink" Target="http://www.nealanalytics.com/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hyperlink" Target="http://www.nealanalytics.com/templates/" TargetMode="Externa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 name="Title 2"/>
          <p:cNvSpPr>
            <a:spLocks noGrp="1"/>
          </p:cNvSpPr>
          <p:nvPr>
            <p:ph type="title"/>
          </p:nvPr>
        </p:nvSpPr>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21588043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31538659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custDataLst>
      <p:tags r:id="rId1"/>
    </p:custDataLst>
    <p:extLst>
      <p:ext uri="{BB962C8B-B14F-4D97-AF65-F5344CB8AC3E}">
        <p14:creationId xmlns:p14="http://schemas.microsoft.com/office/powerpoint/2010/main" val="32491181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3"/>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14651935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3"/>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dirty="0">
              <a:solidFill>
                <a:schemeClr val="bg1"/>
              </a:solidFill>
            </a:endParaRPr>
          </a:p>
        </p:txBody>
      </p:sp>
    </p:spTree>
    <p:custDataLst>
      <p:tags r:id="rId1"/>
    </p:custDataLst>
    <p:extLst>
      <p:ext uri="{BB962C8B-B14F-4D97-AF65-F5344CB8AC3E}">
        <p14:creationId xmlns:p14="http://schemas.microsoft.com/office/powerpoint/2010/main" val="4439579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3"/>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1888233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3"/>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1798201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3"/>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241761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3"/>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16288845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3"/>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38060548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custDataLst>
      <p:tags r:id="rId1"/>
    </p:custDataLst>
    <p:extLst>
      <p:ext uri="{BB962C8B-B14F-4D97-AF65-F5344CB8AC3E}">
        <p14:creationId xmlns:p14="http://schemas.microsoft.com/office/powerpoint/2010/main" val="26418748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3"/>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27891402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3"/>
            <a:srcRect/>
            <a:stretch>
              <a:fillRect t="-65721" r="-4798" b="-46455"/>
            </a:stretch>
          </a:blipFill>
        </p:spPr>
        <p:txBody>
          <a:bodyPr anchor="ctr" anchorCtr="0">
            <a:noAutofit/>
          </a:body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26691981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custDataLst>
      <p:tags r:id="rId1"/>
    </p:custDataLst>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custDataLst>
      <p:tags r:id="rId1"/>
    </p:custDataLst>
    <p:extLst>
      <p:ext uri="{BB962C8B-B14F-4D97-AF65-F5344CB8AC3E}">
        <p14:creationId xmlns:p14="http://schemas.microsoft.com/office/powerpoint/2010/main" val="15583958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Tree>
    <p:custDataLst>
      <p:tags r:id="rId1"/>
    </p:custDataLst>
    <p:extLst>
      <p:ext uri="{BB962C8B-B14F-4D97-AF65-F5344CB8AC3E}">
        <p14:creationId xmlns:p14="http://schemas.microsoft.com/office/powerpoint/2010/main" val="38936482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14BDA58-9C93-4222-A4EC-4BEB46CE06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6" name="TextBox 5">
            <a:hlinkClick r:id="rId4"/>
            <a:extLst>
              <a:ext uri="{FF2B5EF4-FFF2-40B4-BE49-F238E27FC236}">
                <a16:creationId xmlns=""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grpSp>
        <p:nvGrpSpPr>
          <p:cNvPr id="8" name="Group 7">
            <a:extLst>
              <a:ext uri="{FF2B5EF4-FFF2-40B4-BE49-F238E27FC236}">
                <a16:creationId xmlns=""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custDataLst>
      <p:tags r:id="rId1"/>
    </p:custDataLst>
    <p:extLst>
      <p:ext uri="{BB962C8B-B14F-4D97-AF65-F5344CB8AC3E}">
        <p14:creationId xmlns:p14="http://schemas.microsoft.com/office/powerpoint/2010/main" val="28535567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2240230"/>
            <a:ext cx="9107555" cy="2308324"/>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noProof="0"/>
              <a:t>CLICK TO EDIT TITLE</a:t>
            </a:r>
          </a:p>
        </p:txBody>
      </p:sp>
    </p:spTree>
    <p:custDataLst>
      <p:tags r:id="rId1"/>
    </p:custDataLst>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3"/>
            <a:srcRect/>
            <a:stretch>
              <a:fillRect t="-65721" r="-4798" b="-46455"/>
            </a:stretch>
          </a:blipFill>
        </p:spPr>
        <p:txBody>
          <a:bodyPr anchor="ctr" anchorCtr="0">
            <a:noAutofit/>
          </a:bodyPr>
          <a:lstStyle/>
          <a:p>
            <a:r>
              <a:rPr lang="en-US"/>
              <a:t>Click icon to add picture</a:t>
            </a:r>
            <a:endParaRPr lang="en-US" dirty="0"/>
          </a:p>
        </p:txBody>
      </p:sp>
      <p:sp>
        <p:nvSpPr>
          <p:cNvPr id="12" name="TextBox 11">
            <a:hlinkClick r:id="rId4"/>
            <a:extLst>
              <a:ext uri="{FF2B5EF4-FFF2-40B4-BE49-F238E27FC236}">
                <a16:creationId xmlns=""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37623406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r>
              <a:rPr lang="en-US"/>
              <a:t>Program &amp; Financial Training   April 6 - 8, 2010</a:t>
            </a:r>
          </a:p>
        </p:txBody>
      </p:sp>
      <p:sp>
        <p:nvSpPr>
          <p:cNvPr id="6" name="Slide Number Placeholder 5"/>
          <p:cNvSpPr>
            <a:spLocks noGrp="1"/>
          </p:cNvSpPr>
          <p:nvPr>
            <p:ph type="sldNum" sz="quarter" idx="12"/>
          </p:nvPr>
        </p:nvSpPr>
        <p:spPr>
          <a:xfrm>
            <a:off x="11668594" y="6484937"/>
            <a:ext cx="523406" cy="365125"/>
          </a:xfrm>
          <a:prstGeom prst="rect">
            <a:avLst/>
          </a:prstGeom>
        </p:spPr>
        <p:txBody>
          <a:bodyPr/>
          <a:lstStyle/>
          <a:p>
            <a:pPr>
              <a:defRPr/>
            </a:pPr>
            <a:fld id="{1CECE323-6595-43DF-8DDE-F7C7B1D1A601}"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33219830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custDataLst>
      <p:tags r:id="rId1"/>
    </p:custDataLst>
    <p:extLst>
      <p:ext uri="{BB962C8B-B14F-4D97-AF65-F5344CB8AC3E}">
        <p14:creationId xmlns:p14="http://schemas.microsoft.com/office/powerpoint/2010/main" val="3266280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custDataLst>
      <p:tags r:id="rId1"/>
    </p:custDataLst>
    <p:extLst>
      <p:ext uri="{BB962C8B-B14F-4D97-AF65-F5344CB8AC3E}">
        <p14:creationId xmlns:p14="http://schemas.microsoft.com/office/powerpoint/2010/main" val="30316313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custDataLst>
      <p:tags r:id="rId1"/>
    </p:custDataLst>
    <p:extLst>
      <p:ext uri="{BB962C8B-B14F-4D97-AF65-F5344CB8AC3E}">
        <p14:creationId xmlns:p14="http://schemas.microsoft.com/office/powerpoint/2010/main" val="20757391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custDataLst>
      <p:tags r:id="rId1"/>
    </p:custDataLst>
    <p:extLst>
      <p:ext uri="{BB962C8B-B14F-4D97-AF65-F5344CB8AC3E}">
        <p14:creationId xmlns:p14="http://schemas.microsoft.com/office/powerpoint/2010/main" val="24609228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0292006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660674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Tree>
    <p:custDataLst>
      <p:tags r:id="rId30"/>
    </p:custDataLst>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 id="2147483754" r:id="rId2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31.xml"/><Relationship Id="rId4" Type="http://schemas.openxmlformats.org/officeDocument/2006/relationships/hyperlink" Target="https://nealanalytics.com/creative/"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tags" Target="../tags/tag4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tags" Target="../tags/tag4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8.xml"/><Relationship Id="rId1" Type="http://schemas.openxmlformats.org/officeDocument/2006/relationships/tags" Target="../tags/tag43.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8.xml"/><Relationship Id="rId1" Type="http://schemas.openxmlformats.org/officeDocument/2006/relationships/tags" Target="../tags/tag4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8.xml"/><Relationship Id="rId1" Type="http://schemas.openxmlformats.org/officeDocument/2006/relationships/tags" Target="../tags/tag4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8.xml"/><Relationship Id="rId1" Type="http://schemas.openxmlformats.org/officeDocument/2006/relationships/tags" Target="../tags/tag4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8.xml"/><Relationship Id="rId1" Type="http://schemas.openxmlformats.org/officeDocument/2006/relationships/tags" Target="../tags/tag47.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tags" Target="../tags/tag4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8.xml"/><Relationship Id="rId1" Type="http://schemas.openxmlformats.org/officeDocument/2006/relationships/tags" Target="../tags/tag4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8.xml"/><Relationship Id="rId1" Type="http://schemas.openxmlformats.org/officeDocument/2006/relationships/tags" Target="../tags/tag50.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8.xml"/><Relationship Id="rId1" Type="http://schemas.openxmlformats.org/officeDocument/2006/relationships/tags" Target="../tags/tag51.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8.xml"/><Relationship Id="rId1" Type="http://schemas.openxmlformats.org/officeDocument/2006/relationships/tags" Target="../tags/tag5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8.xml"/><Relationship Id="rId1" Type="http://schemas.openxmlformats.org/officeDocument/2006/relationships/tags" Target="../tags/tag5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54.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8.xml"/><Relationship Id="rId1" Type="http://schemas.openxmlformats.org/officeDocument/2006/relationships/tags" Target="../tags/tag56.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7.xml"/><Relationship Id="rId7" Type="http://schemas.openxmlformats.org/officeDocument/2006/relationships/diagramColors" Target="../diagrams/colors1.xml"/><Relationship Id="rId2" Type="http://schemas.openxmlformats.org/officeDocument/2006/relationships/slideLayout" Target="../slideLayouts/slideLayout28.xml"/><Relationship Id="rId1" Type="http://schemas.openxmlformats.org/officeDocument/2006/relationships/tags" Target="../tags/tag5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8.xml"/><Relationship Id="rId1" Type="http://schemas.openxmlformats.org/officeDocument/2006/relationships/tags" Target="../tags/tag58.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8.xml"/><Relationship Id="rId1" Type="http://schemas.openxmlformats.org/officeDocument/2006/relationships/tags" Target="../tags/tag59.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8.xml"/><Relationship Id="rId1" Type="http://schemas.openxmlformats.org/officeDocument/2006/relationships/tags" Target="../tags/tag6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tags" Target="../tags/tag63.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9.xml"/><Relationship Id="rId1" Type="http://schemas.openxmlformats.org/officeDocument/2006/relationships/tags" Target="../tags/tag65.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6.xml"/><Relationship Id="rId1" Type="http://schemas.openxmlformats.org/officeDocument/2006/relationships/tags" Target="../tags/tag66.xml"/><Relationship Id="rId4" Type="http://schemas.openxmlformats.org/officeDocument/2006/relationships/hyperlink" Target="https://nealanalytics.com/creative/"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4.xml"/><Relationship Id="rId4" Type="http://schemas.openxmlformats.org/officeDocument/2006/relationships/image" Target="../media/image8.jf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3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tags" Target="../tags/tag3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8.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8.xml"/><Relationship Id="rId1" Type="http://schemas.openxmlformats.org/officeDocument/2006/relationships/tags" Target="../tags/tag39.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9939" y="2240230"/>
            <a:ext cx="9107555" cy="2308324"/>
          </a:xfrm>
        </p:spPr>
        <p:txBody>
          <a:bodyPr/>
          <a:lstStyle/>
          <a:p>
            <a:r>
              <a:rPr lang="en-US" dirty="0"/>
              <a:t>Demystifying </a:t>
            </a:r>
            <a:r>
              <a:rPr lang="en-US" dirty="0" smtClean="0"/>
              <a:t/>
            </a:r>
            <a:br>
              <a:rPr lang="en-US" dirty="0" smtClean="0"/>
            </a:br>
            <a:r>
              <a:rPr lang="en-US" dirty="0" smtClean="0"/>
              <a:t>Logic Models</a:t>
            </a:r>
            <a:endParaRPr lang="en-US" dirty="0"/>
          </a:p>
        </p:txBody>
      </p:sp>
      <p:sp>
        <p:nvSpPr>
          <p:cNvPr id="5" name="TextBox 4">
            <a:hlinkClick r:id="rId4"/>
            <a:extLst>
              <a:ext uri="{FF2B5EF4-FFF2-40B4-BE49-F238E27FC236}">
                <a16:creationId xmlns="" xmlns:a16="http://schemas.microsoft.com/office/drawing/2014/main" id="{8B99DC0F-548E-4A58-81EB-85144506AC7B}"/>
              </a:ext>
            </a:extLst>
          </p:cNvPr>
          <p:cNvSpPr txBox="1"/>
          <p:nvPr/>
        </p:nvSpPr>
        <p:spPr>
          <a:xfrm>
            <a:off x="10083567" y="6267171"/>
            <a:ext cx="1039789" cy="367873"/>
          </a:xfrm>
          <a:prstGeom prst="roundRect">
            <a:avLst>
              <a:gd name="adj" fmla="val 50000"/>
            </a:avLst>
          </a:prstGeom>
          <a:solidFill>
            <a:schemeClr val="accent2"/>
          </a:solidFill>
        </p:spPr>
        <p:txBody>
          <a:bodyPr wrap="none" rtlCol="0">
            <a:spAutoFit/>
          </a:bodyPr>
          <a:lstStyle/>
          <a:p>
            <a:r>
              <a:rPr lang="en-US" sz="1100" noProof="0" dirty="0" smtClean="0">
                <a:solidFill>
                  <a:schemeClr val="tx1"/>
                </a:solidFill>
              </a:rPr>
              <a:t>Amy </a:t>
            </a:r>
            <a:r>
              <a:rPr lang="en-US" sz="1100" noProof="0" dirty="0">
                <a:solidFill>
                  <a:schemeClr val="tx1"/>
                </a:solidFill>
              </a:rPr>
              <a:t>Salinas</a:t>
            </a:r>
            <a:endParaRPr lang="en-US" sz="1100" b="1" noProof="0" dirty="0">
              <a:solidFill>
                <a:schemeClr val="tx1"/>
              </a:solidFill>
            </a:endParaRPr>
          </a:p>
        </p:txBody>
      </p:sp>
    </p:spTree>
    <p:custDataLst>
      <p:tags r:id="rId1"/>
    </p:custDataLst>
    <p:extLst>
      <p:ext uri="{BB962C8B-B14F-4D97-AF65-F5344CB8AC3E}">
        <p14:creationId xmlns:p14="http://schemas.microsoft.com/office/powerpoint/2010/main" val="172430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53143" y="1468197"/>
            <a:ext cx="3840480" cy="3725862"/>
          </a:xfrm>
          <a:prstGeom prst="roundRect">
            <a:avLst/>
          </a:prstGeom>
          <a:solidFill>
            <a:srgbClr val="92D050"/>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b="1" dirty="0">
                <a:solidFill>
                  <a:schemeClr val="tx1"/>
                </a:solidFill>
              </a:rPr>
              <a:t>Compelling </a:t>
            </a:r>
            <a:r>
              <a:rPr lang="en-US" sz="4400" b="1" dirty="0" smtClean="0">
                <a:solidFill>
                  <a:schemeClr val="tx1"/>
                </a:solidFill>
              </a:rPr>
              <a:t>Community Problem</a:t>
            </a:r>
            <a:endParaRPr lang="en-US" sz="4400" b="1" dirty="0">
              <a:solidFill>
                <a:schemeClr val="tx1"/>
              </a:solidFill>
            </a:endParaRPr>
          </a:p>
        </p:txBody>
      </p:sp>
      <p:sp>
        <p:nvSpPr>
          <p:cNvPr id="3" name="TextBox 2"/>
          <p:cNvSpPr txBox="1"/>
          <p:nvPr/>
        </p:nvSpPr>
        <p:spPr>
          <a:xfrm>
            <a:off x="4833257" y="1622968"/>
            <a:ext cx="7086600" cy="3416320"/>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Demonstrate there </a:t>
            </a:r>
            <a:r>
              <a:rPr lang="en-US" sz="3600" dirty="0"/>
              <a:t>is a need in your community or communities. </a:t>
            </a:r>
            <a:endParaRPr lang="en-US" sz="3600" dirty="0" smtClean="0"/>
          </a:p>
          <a:p>
            <a:pPr marL="914400" lvl="1" indent="-457200">
              <a:buFont typeface="Arial" panose="020B0604020202020204" pitchFamily="34" charset="0"/>
              <a:buChar char="•"/>
            </a:pPr>
            <a:r>
              <a:rPr lang="en-US" sz="3600" dirty="0" smtClean="0"/>
              <a:t>Do </a:t>
            </a:r>
            <a:r>
              <a:rPr lang="en-US" sz="3600" dirty="0"/>
              <a:t>you have data </a:t>
            </a:r>
            <a:r>
              <a:rPr lang="en-US" sz="3600" dirty="0" smtClean="0"/>
              <a:t>that demonstrates there </a:t>
            </a:r>
            <a:r>
              <a:rPr lang="en-US" sz="3600" dirty="0"/>
              <a:t>is a problem? Is it compelling? </a:t>
            </a:r>
          </a:p>
        </p:txBody>
      </p:sp>
    </p:spTree>
    <p:custDataLst>
      <p:tags r:id="rId1"/>
    </p:custDataLst>
    <p:extLst>
      <p:ext uri="{BB962C8B-B14F-4D97-AF65-F5344CB8AC3E}">
        <p14:creationId xmlns:p14="http://schemas.microsoft.com/office/powerpoint/2010/main" val="1606558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42" y="349591"/>
            <a:ext cx="10668000" cy="1143000"/>
          </a:xfrm>
        </p:spPr>
        <p:txBody>
          <a:bodyPr>
            <a:noAutofit/>
          </a:bodyPr>
          <a:lstStyle/>
          <a:p>
            <a:r>
              <a:rPr lang="en-US" b="1" dirty="0" smtClean="0">
                <a:solidFill>
                  <a:schemeClr val="bg2"/>
                </a:solidFill>
              </a:rPr>
              <a:t>Logic Model - Activities</a:t>
            </a:r>
            <a:endParaRPr lang="en-US" b="1" dirty="0">
              <a:solidFill>
                <a:schemeClr val="bg2"/>
              </a:solidFill>
            </a:endParaRPr>
          </a:p>
        </p:txBody>
      </p:sp>
      <p:sp>
        <p:nvSpPr>
          <p:cNvPr id="7" name="TextBox 6"/>
          <p:cNvSpPr txBox="1"/>
          <p:nvPr/>
        </p:nvSpPr>
        <p:spPr>
          <a:xfrm>
            <a:off x="4501243" y="2157165"/>
            <a:ext cx="7162800" cy="2862322"/>
          </a:xfrm>
          <a:prstGeom prst="rect">
            <a:avLst/>
          </a:prstGeom>
          <a:noFill/>
        </p:spPr>
        <p:txBody>
          <a:bodyPr wrap="square" rtlCol="0">
            <a:spAutoFit/>
          </a:bodyPr>
          <a:lstStyle/>
          <a:p>
            <a:pPr marL="571500" indent="-571500">
              <a:buClr>
                <a:srgbClr val="FF0000"/>
              </a:buClr>
              <a:buFont typeface="Calibri" panose="020F0502020204030204" pitchFamily="34" charset="0"/>
              <a:buChar char="?"/>
            </a:pPr>
            <a:r>
              <a:rPr lang="en-US" sz="3600" dirty="0" smtClean="0"/>
              <a:t>What specifically will you do to address the problem? </a:t>
            </a:r>
          </a:p>
          <a:p>
            <a:pPr marL="571500" indent="-571500">
              <a:buClr>
                <a:srgbClr val="FF0000"/>
              </a:buClr>
              <a:buFont typeface="Calibri" panose="020F0502020204030204" pitchFamily="34" charset="0"/>
              <a:buChar char="?"/>
            </a:pPr>
            <a:r>
              <a:rPr lang="en-US" sz="3600" dirty="0" smtClean="0"/>
              <a:t>What is the specific target population to whom </a:t>
            </a:r>
            <a:r>
              <a:rPr lang="en-US" sz="3600" dirty="0" smtClean="0"/>
              <a:t>you</a:t>
            </a:r>
            <a:r>
              <a:rPr lang="en-US" sz="3600" dirty="0" smtClean="0"/>
              <a:t> </a:t>
            </a:r>
            <a:r>
              <a:rPr lang="en-US" sz="3600" dirty="0" smtClean="0"/>
              <a:t>are delivering the interventions?</a:t>
            </a:r>
          </a:p>
        </p:txBody>
      </p:sp>
      <p:sp>
        <p:nvSpPr>
          <p:cNvPr id="3" name="Rectangle 2"/>
          <p:cNvSpPr/>
          <p:nvPr/>
        </p:nvSpPr>
        <p:spPr>
          <a:xfrm>
            <a:off x="756557" y="1911926"/>
            <a:ext cx="3276600" cy="3352800"/>
          </a:xfrm>
          <a:prstGeom prst="rect">
            <a:avLst/>
          </a:prstGeom>
          <a:noFill/>
        </p:spPr>
        <p:txBody>
          <a:bodyPr wrap="none" lIns="91440" tIns="45720" rIns="91440" bIns="45720">
            <a:prstTxWarp prst="textCascadeUp">
              <a:avLst/>
            </a:prstTxWarp>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Activities</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1"/>
    </p:custDataLst>
    <p:extLst>
      <p:ext uri="{BB962C8B-B14F-4D97-AF65-F5344CB8AC3E}">
        <p14:creationId xmlns:p14="http://schemas.microsoft.com/office/powerpoint/2010/main" val="2167109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64029" y="1108271"/>
            <a:ext cx="4114800" cy="4343400"/>
          </a:xfrm>
          <a:prstGeom prst="roundRect">
            <a:avLst/>
          </a:prstGeom>
          <a:solidFill>
            <a:schemeClr val="bg2">
              <a:lumMod val="40000"/>
              <a:lumOff val="60000"/>
            </a:schemeClr>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b="1" dirty="0">
                <a:solidFill>
                  <a:schemeClr val="tx1"/>
                </a:solidFill>
              </a:rPr>
              <a:t>Activities that address the problem and based in evidence of success</a:t>
            </a:r>
          </a:p>
        </p:txBody>
      </p:sp>
      <p:sp>
        <p:nvSpPr>
          <p:cNvPr id="3" name="TextBox 2"/>
          <p:cNvSpPr txBox="1"/>
          <p:nvPr/>
        </p:nvSpPr>
        <p:spPr>
          <a:xfrm>
            <a:off x="5241471" y="2464363"/>
            <a:ext cx="6324600" cy="1631216"/>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t>Well </a:t>
            </a:r>
            <a:r>
              <a:rPr lang="en-US" sz="2500" dirty="0"/>
              <a:t>thought out plan on </a:t>
            </a:r>
            <a:r>
              <a:rPr lang="en-US" sz="2500" dirty="0" smtClean="0"/>
              <a:t>what you will do to address the problem</a:t>
            </a:r>
          </a:p>
          <a:p>
            <a:pPr marL="342900" indent="-342900">
              <a:buFont typeface="Arial" panose="020B0604020202020204" pitchFamily="34" charset="0"/>
              <a:buChar char="•"/>
            </a:pPr>
            <a:r>
              <a:rPr lang="en-US" sz="2500" dirty="0" smtClean="0"/>
              <a:t>Activities </a:t>
            </a:r>
            <a:r>
              <a:rPr lang="en-US" sz="2500" dirty="0"/>
              <a:t>you propose </a:t>
            </a:r>
            <a:r>
              <a:rPr lang="en-US" sz="2500" dirty="0" smtClean="0"/>
              <a:t>should have </a:t>
            </a:r>
            <a:r>
              <a:rPr lang="en-US" sz="2500" dirty="0"/>
              <a:t>some likelihood of working. </a:t>
            </a:r>
          </a:p>
        </p:txBody>
      </p:sp>
    </p:spTree>
    <p:custDataLst>
      <p:tags r:id="rId1"/>
    </p:custDataLst>
    <p:extLst>
      <p:ext uri="{BB962C8B-B14F-4D97-AF65-F5344CB8AC3E}">
        <p14:creationId xmlns:p14="http://schemas.microsoft.com/office/powerpoint/2010/main" val="1205954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15" y="284277"/>
            <a:ext cx="10515600" cy="777081"/>
          </a:xfrm>
        </p:spPr>
        <p:txBody>
          <a:bodyPr>
            <a:noAutofit/>
          </a:bodyPr>
          <a:lstStyle/>
          <a:p>
            <a:r>
              <a:rPr lang="en-US" b="1" dirty="0" smtClean="0">
                <a:solidFill>
                  <a:schemeClr val="bg2"/>
                </a:solidFill>
              </a:rPr>
              <a:t>Logic Model - Activities</a:t>
            </a:r>
            <a:endParaRPr lang="en-US" b="1" dirty="0">
              <a:solidFill>
                <a:schemeClr val="bg2"/>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4191000"/>
            <a:ext cx="3176146" cy="2337643"/>
          </a:xfrm>
          <a:prstGeom prst="rect">
            <a:avLst/>
          </a:prstGeom>
        </p:spPr>
      </p:pic>
      <p:sp>
        <p:nvSpPr>
          <p:cNvPr id="9" name="TextBox 8"/>
          <p:cNvSpPr txBox="1"/>
          <p:nvPr/>
        </p:nvSpPr>
        <p:spPr>
          <a:xfrm>
            <a:off x="593272" y="1061358"/>
            <a:ext cx="7620000" cy="6370975"/>
          </a:xfrm>
          <a:prstGeom prst="rect">
            <a:avLst/>
          </a:prstGeom>
          <a:noFill/>
        </p:spPr>
        <p:txBody>
          <a:bodyPr wrap="square" rtlCol="0">
            <a:spAutoFit/>
          </a:bodyPr>
          <a:lstStyle/>
          <a:p>
            <a:r>
              <a:rPr lang="en-US" sz="3600" b="1" dirty="0" smtClean="0"/>
              <a:t>Examples:</a:t>
            </a:r>
          </a:p>
          <a:p>
            <a:pPr marL="457200" lvl="0" indent="-457200">
              <a:buFont typeface="Arial" panose="020B0604020202020204" pitchFamily="34" charset="0"/>
              <a:buChar char="•"/>
            </a:pPr>
            <a:r>
              <a:rPr lang="en-US" sz="2400" dirty="0"/>
              <a:t>Crisis services</a:t>
            </a:r>
          </a:p>
          <a:p>
            <a:pPr marL="457200" lvl="0" indent="-457200">
              <a:buFont typeface="Arial" panose="020B0604020202020204" pitchFamily="34" charset="0"/>
              <a:buChar char="•"/>
            </a:pPr>
            <a:r>
              <a:rPr lang="en-US" sz="2400" dirty="0"/>
              <a:t>Telephone hotlines</a:t>
            </a:r>
          </a:p>
          <a:p>
            <a:pPr marL="457200" lvl="0" indent="-457200">
              <a:buFont typeface="Arial" panose="020B0604020202020204" pitchFamily="34" charset="0"/>
              <a:buChar char="•"/>
            </a:pPr>
            <a:r>
              <a:rPr lang="en-US" sz="2400" dirty="0"/>
              <a:t>Legal and court advocacy</a:t>
            </a:r>
          </a:p>
          <a:p>
            <a:pPr marL="457200" lvl="0" indent="-457200">
              <a:buFont typeface="Arial" panose="020B0604020202020204" pitchFamily="34" charset="0"/>
              <a:buChar char="•"/>
            </a:pPr>
            <a:r>
              <a:rPr lang="en-US" sz="2400" dirty="0"/>
              <a:t>Medical and emergency room advocacy</a:t>
            </a:r>
          </a:p>
          <a:p>
            <a:pPr marL="457200" lvl="0" indent="-457200">
              <a:buFont typeface="Arial" panose="020B0604020202020204" pitchFamily="34" charset="0"/>
              <a:buChar char="•"/>
            </a:pPr>
            <a:r>
              <a:rPr lang="en-US" sz="2400" dirty="0"/>
              <a:t>Individual counseling</a:t>
            </a:r>
          </a:p>
          <a:p>
            <a:pPr marL="457200" lvl="0" indent="-457200">
              <a:buFont typeface="Arial" panose="020B0604020202020204" pitchFamily="34" charset="0"/>
              <a:buChar char="•"/>
            </a:pPr>
            <a:r>
              <a:rPr lang="en-US" sz="2400" dirty="0"/>
              <a:t>Support group services</a:t>
            </a:r>
          </a:p>
          <a:p>
            <a:pPr marL="457200" lvl="0" indent="-457200">
              <a:buFont typeface="Arial" panose="020B0604020202020204" pitchFamily="34" charset="0"/>
              <a:buChar char="•"/>
            </a:pPr>
            <a:r>
              <a:rPr lang="en-US" sz="2400" dirty="0"/>
              <a:t>Shelter services</a:t>
            </a:r>
          </a:p>
          <a:p>
            <a:pPr marL="457200" lvl="0" indent="-457200">
              <a:buFont typeface="Arial" panose="020B0604020202020204" pitchFamily="34" charset="0"/>
              <a:buChar char="•"/>
            </a:pPr>
            <a:r>
              <a:rPr lang="en-US" sz="2400" dirty="0"/>
              <a:t>Safety planning</a:t>
            </a:r>
          </a:p>
          <a:p>
            <a:pPr marL="457200" lvl="0" indent="-457200">
              <a:buFont typeface="Arial" panose="020B0604020202020204" pitchFamily="34" charset="0"/>
              <a:buChar char="•"/>
            </a:pPr>
            <a:r>
              <a:rPr lang="en-US" sz="2400" dirty="0"/>
              <a:t>Referrals</a:t>
            </a:r>
          </a:p>
          <a:p>
            <a:pPr marL="457200" lvl="0" indent="-457200">
              <a:buFont typeface="Arial" panose="020B0604020202020204" pitchFamily="34" charset="0"/>
              <a:buChar char="•"/>
            </a:pPr>
            <a:r>
              <a:rPr lang="en-US" sz="2400" dirty="0"/>
              <a:t>Transportation services</a:t>
            </a:r>
          </a:p>
          <a:p>
            <a:pPr marL="457200" lvl="0" indent="-457200">
              <a:buFont typeface="Arial" panose="020B0604020202020204" pitchFamily="34" charset="0"/>
              <a:buChar char="•"/>
            </a:pPr>
            <a:r>
              <a:rPr lang="en-US" sz="2400" dirty="0"/>
              <a:t>Job counseling/training/placement</a:t>
            </a:r>
          </a:p>
          <a:p>
            <a:pPr marL="457200" lvl="0" indent="-457200">
              <a:buFont typeface="Arial" panose="020B0604020202020204" pitchFamily="34" charset="0"/>
              <a:buChar char="•"/>
            </a:pPr>
            <a:r>
              <a:rPr lang="en-US" sz="2400" dirty="0"/>
              <a:t>Financial services</a:t>
            </a:r>
          </a:p>
          <a:p>
            <a:pPr marL="457200" lvl="0" indent="-457200">
              <a:buFont typeface="Arial" panose="020B0604020202020204" pitchFamily="34" charset="0"/>
              <a:buChar char="•"/>
            </a:pPr>
            <a:r>
              <a:rPr lang="en-US" sz="2400" dirty="0"/>
              <a:t>Health education</a:t>
            </a:r>
          </a:p>
          <a:p>
            <a:pPr marL="457200" lvl="0" indent="-457200">
              <a:buFont typeface="Arial" panose="020B0604020202020204" pitchFamily="34" charset="0"/>
              <a:buChar char="•"/>
            </a:pPr>
            <a:r>
              <a:rPr lang="en-US" sz="2400" dirty="0"/>
              <a:t>Educational outreach</a:t>
            </a:r>
            <a:endParaRPr lang="en-US" sz="3200" dirty="0"/>
          </a:p>
          <a:p>
            <a:pPr>
              <a:buClr>
                <a:srgbClr val="FF0000"/>
              </a:buClr>
            </a:pPr>
            <a:endParaRPr lang="en-US" sz="3600" dirty="0"/>
          </a:p>
        </p:txBody>
      </p:sp>
    </p:spTree>
    <p:custDataLst>
      <p:tags r:id="rId1"/>
    </p:custDataLst>
    <p:extLst>
      <p:ext uri="{BB962C8B-B14F-4D97-AF65-F5344CB8AC3E}">
        <p14:creationId xmlns:p14="http://schemas.microsoft.com/office/powerpoint/2010/main" val="3564741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310243"/>
            <a:ext cx="10210800" cy="849086"/>
          </a:xfrm>
        </p:spPr>
        <p:txBody>
          <a:bodyPr>
            <a:noAutofit/>
          </a:bodyPr>
          <a:lstStyle/>
          <a:p>
            <a:r>
              <a:rPr lang="en-US" b="1" dirty="0" smtClean="0">
                <a:solidFill>
                  <a:schemeClr val="bg2"/>
                </a:solidFill>
              </a:rPr>
              <a:t>Logic Model - Activities</a:t>
            </a:r>
            <a:endParaRPr lang="en-US" b="1" dirty="0">
              <a:solidFill>
                <a:schemeClr val="bg2"/>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3276600"/>
            <a:ext cx="4348370" cy="3200400"/>
          </a:xfrm>
          <a:prstGeom prst="rect">
            <a:avLst/>
          </a:prstGeom>
        </p:spPr>
      </p:pic>
      <p:sp>
        <p:nvSpPr>
          <p:cNvPr id="9" name="TextBox 8"/>
          <p:cNvSpPr txBox="1"/>
          <p:nvPr/>
        </p:nvSpPr>
        <p:spPr>
          <a:xfrm>
            <a:off x="544286" y="1431472"/>
            <a:ext cx="6629400" cy="4031873"/>
          </a:xfrm>
          <a:prstGeom prst="rect">
            <a:avLst/>
          </a:prstGeom>
          <a:noFill/>
        </p:spPr>
        <p:txBody>
          <a:bodyPr wrap="square" rtlCol="0">
            <a:spAutoFit/>
          </a:bodyPr>
          <a:lstStyle/>
          <a:p>
            <a:r>
              <a:rPr lang="en-US" sz="3200" b="1" dirty="0" smtClean="0"/>
              <a:t>Dosage:</a:t>
            </a:r>
          </a:p>
          <a:p>
            <a:pPr marL="457200" indent="-457200">
              <a:buClr>
                <a:srgbClr val="FF0000"/>
              </a:buClr>
              <a:buFont typeface="Wingdings" panose="05000000000000000000" pitchFamily="2" charset="2"/>
              <a:buChar char="§"/>
            </a:pPr>
            <a:r>
              <a:rPr lang="en-US" sz="2800" b="1" dirty="0" smtClean="0"/>
              <a:t>Duration</a:t>
            </a:r>
            <a:r>
              <a:rPr lang="en-US" sz="2800" dirty="0" smtClean="0"/>
              <a:t> – i.e. total number of weeks, sessions or months of the intervention</a:t>
            </a:r>
          </a:p>
          <a:p>
            <a:pPr marL="457200" indent="-457200">
              <a:buClr>
                <a:srgbClr val="FF0000"/>
              </a:buClr>
              <a:buFont typeface="Wingdings" panose="05000000000000000000" pitchFamily="2" charset="2"/>
              <a:buChar char="§"/>
            </a:pPr>
            <a:r>
              <a:rPr lang="en-US" sz="2800" b="1" dirty="0" smtClean="0"/>
              <a:t>Intensity</a:t>
            </a:r>
            <a:r>
              <a:rPr lang="en-US" sz="2800" dirty="0" smtClean="0"/>
              <a:t> – i.e. number of hours per session</a:t>
            </a:r>
          </a:p>
          <a:p>
            <a:pPr marL="457200" indent="-457200">
              <a:buClr>
                <a:srgbClr val="FF0000"/>
              </a:buClr>
              <a:buFont typeface="Wingdings" panose="05000000000000000000" pitchFamily="2" charset="2"/>
              <a:buChar char="§"/>
            </a:pPr>
            <a:r>
              <a:rPr lang="en-US" sz="2800" b="1" dirty="0" smtClean="0"/>
              <a:t>Frequency</a:t>
            </a:r>
            <a:r>
              <a:rPr lang="en-US" sz="2800" dirty="0" smtClean="0"/>
              <a:t> – i.e. how often something happens i.e. number of sessions per week</a:t>
            </a:r>
          </a:p>
        </p:txBody>
      </p:sp>
    </p:spTree>
    <p:custDataLst>
      <p:tags r:id="rId1"/>
    </p:custDataLst>
    <p:extLst>
      <p:ext uri="{BB962C8B-B14F-4D97-AF65-F5344CB8AC3E}">
        <p14:creationId xmlns:p14="http://schemas.microsoft.com/office/powerpoint/2010/main" val="563612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70" y="387690"/>
            <a:ext cx="10642060" cy="820624"/>
          </a:xfrm>
        </p:spPr>
        <p:txBody>
          <a:bodyPr>
            <a:noAutofit/>
          </a:bodyPr>
          <a:lstStyle/>
          <a:p>
            <a:r>
              <a:rPr lang="en-US" b="1" dirty="0" smtClean="0">
                <a:solidFill>
                  <a:schemeClr val="bg2"/>
                </a:solidFill>
              </a:rPr>
              <a:t>Logic Model - Outputs</a:t>
            </a:r>
            <a:endParaRPr lang="en-US" b="1" dirty="0">
              <a:solidFill>
                <a:schemeClr val="bg2"/>
              </a:solidFill>
            </a:endParaRPr>
          </a:p>
        </p:txBody>
      </p:sp>
      <p:sp>
        <p:nvSpPr>
          <p:cNvPr id="8" name="Right Arrow 7"/>
          <p:cNvSpPr/>
          <p:nvPr/>
        </p:nvSpPr>
        <p:spPr>
          <a:xfrm>
            <a:off x="1055915" y="2315684"/>
            <a:ext cx="3581400" cy="2133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5400" dirty="0" smtClean="0"/>
              <a:t>Outputs</a:t>
            </a:r>
            <a:endParaRPr lang="en-US" sz="5400" dirty="0"/>
          </a:p>
        </p:txBody>
      </p:sp>
      <p:sp>
        <p:nvSpPr>
          <p:cNvPr id="9" name="TextBox 8"/>
          <p:cNvSpPr txBox="1"/>
          <p:nvPr/>
        </p:nvSpPr>
        <p:spPr>
          <a:xfrm>
            <a:off x="5701845" y="1551213"/>
            <a:ext cx="5029200" cy="4093428"/>
          </a:xfrm>
          <a:prstGeom prst="rect">
            <a:avLst/>
          </a:prstGeom>
          <a:noFill/>
        </p:spPr>
        <p:txBody>
          <a:bodyPr wrap="square" rtlCol="0">
            <a:spAutoFit/>
          </a:bodyPr>
          <a:lstStyle/>
          <a:p>
            <a:pPr marL="457200" indent="-457200">
              <a:buClr>
                <a:srgbClr val="FF0000"/>
              </a:buClr>
              <a:buFont typeface="Wingdings" panose="05000000000000000000" pitchFamily="2" charset="2"/>
              <a:buChar char="§"/>
            </a:pPr>
            <a:r>
              <a:rPr lang="en-US" sz="4400" dirty="0" smtClean="0"/>
              <a:t>Counts</a:t>
            </a:r>
          </a:p>
          <a:p>
            <a:pPr marL="914400" lvl="1" indent="-457200">
              <a:buClr>
                <a:srgbClr val="FF0000"/>
              </a:buClr>
              <a:buFont typeface="Wingdings" panose="05000000000000000000" pitchFamily="2" charset="2"/>
              <a:buChar char="§"/>
            </a:pPr>
            <a:r>
              <a:rPr lang="en-US" sz="3600" dirty="0" smtClean="0"/>
              <a:t>Number of people served</a:t>
            </a:r>
          </a:p>
          <a:p>
            <a:pPr marL="914400" lvl="1" indent="-457200">
              <a:buClr>
                <a:srgbClr val="FF0000"/>
              </a:buClr>
              <a:buFont typeface="Wingdings" panose="05000000000000000000" pitchFamily="2" charset="2"/>
              <a:buChar char="§"/>
            </a:pPr>
            <a:r>
              <a:rPr lang="en-US" sz="3600" dirty="0" smtClean="0"/>
              <a:t>Number of services delivered</a:t>
            </a:r>
          </a:p>
          <a:p>
            <a:pPr marL="914400" lvl="1" indent="-457200">
              <a:buClr>
                <a:srgbClr val="FF0000"/>
              </a:buClr>
              <a:buFont typeface="Wingdings" panose="05000000000000000000" pitchFamily="2" charset="2"/>
              <a:buChar char="§"/>
            </a:pPr>
            <a:r>
              <a:rPr lang="en-US" sz="3600" dirty="0" smtClean="0"/>
              <a:t>Number of projects completed</a:t>
            </a:r>
          </a:p>
        </p:txBody>
      </p:sp>
    </p:spTree>
    <p:custDataLst>
      <p:tags r:id="rId1"/>
    </p:custDataLst>
    <p:extLst>
      <p:ext uri="{BB962C8B-B14F-4D97-AF65-F5344CB8AC3E}">
        <p14:creationId xmlns:p14="http://schemas.microsoft.com/office/powerpoint/2010/main" val="1181215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solidFill>
              </a:rPr>
              <a:t>Outputs</a:t>
            </a:r>
          </a:p>
        </p:txBody>
      </p:sp>
      <p:sp>
        <p:nvSpPr>
          <p:cNvPr id="3" name="Content Placeholder 2"/>
          <p:cNvSpPr>
            <a:spLocks noGrp="1"/>
          </p:cNvSpPr>
          <p:nvPr>
            <p:ph idx="1"/>
          </p:nvPr>
        </p:nvSpPr>
        <p:spPr>
          <a:xfrm>
            <a:off x="609600" y="1600201"/>
            <a:ext cx="6172200" cy="5105399"/>
          </a:xfrm>
        </p:spPr>
        <p:txBody>
          <a:bodyPr/>
          <a:lstStyle/>
          <a:p>
            <a:pPr marL="465138" indent="-465138"/>
            <a:r>
              <a:rPr lang="en-US" sz="3200" kern="1200" dirty="0">
                <a:latin typeface="Arial" charset="0"/>
              </a:rPr>
              <a:t>Answer the Questions:</a:t>
            </a:r>
          </a:p>
          <a:p>
            <a:pPr marL="914400" lvl="1" indent="-457200"/>
            <a:r>
              <a:rPr lang="en-US" sz="2800" kern="1200" dirty="0">
                <a:latin typeface="Arial" charset="0"/>
              </a:rPr>
              <a:t>“How much service did we perform?”</a:t>
            </a:r>
          </a:p>
          <a:p>
            <a:pPr marL="914400" lvl="1" indent="-457200"/>
            <a:r>
              <a:rPr lang="en-US" sz="2800" kern="1200" dirty="0">
                <a:latin typeface="Arial" charset="0"/>
              </a:rPr>
              <a:t>“What products did we develop?” </a:t>
            </a:r>
          </a:p>
          <a:p>
            <a:pPr marL="465138" indent="-465138"/>
            <a:r>
              <a:rPr lang="en-US" sz="3200" b="1" kern="1200" dirty="0">
                <a:latin typeface="Arial" charset="0"/>
              </a:rPr>
              <a:t>DO NOT</a:t>
            </a:r>
            <a:r>
              <a:rPr lang="en-US" sz="3200" kern="1200" dirty="0">
                <a:latin typeface="Arial" charset="0"/>
              </a:rPr>
              <a:t> answer the question:</a:t>
            </a:r>
          </a:p>
          <a:p>
            <a:pPr marL="914400" lvl="1" indent="-457200"/>
            <a:r>
              <a:rPr lang="en-US" sz="2800" kern="1200" dirty="0">
                <a:latin typeface="Arial" charset="0"/>
              </a:rPr>
              <a:t>“What changed as a result of the service provided or product developed?” </a:t>
            </a:r>
          </a:p>
        </p:txBody>
      </p:sp>
      <p:pic>
        <p:nvPicPr>
          <p:cNvPr id="7" name="Picture 6"/>
          <p:cNvPicPr>
            <a:picLocks noChangeAspect="1"/>
          </p:cNvPicPr>
          <p:nvPr/>
        </p:nvPicPr>
        <p:blipFill>
          <a:blip r:embed="rId4"/>
          <a:stretch>
            <a:fillRect/>
          </a:stretch>
        </p:blipFill>
        <p:spPr>
          <a:xfrm>
            <a:off x="6781800" y="2514600"/>
            <a:ext cx="4336018" cy="3177540"/>
          </a:xfrm>
          <a:prstGeom prst="rect">
            <a:avLst/>
          </a:prstGeom>
        </p:spPr>
      </p:pic>
    </p:spTree>
    <p:custDataLst>
      <p:tags r:id="rId1"/>
    </p:custDataLst>
    <p:extLst>
      <p:ext uri="{BB962C8B-B14F-4D97-AF65-F5344CB8AC3E}">
        <p14:creationId xmlns:p14="http://schemas.microsoft.com/office/powerpoint/2010/main" val="2394469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300604"/>
            <a:ext cx="10515600" cy="679110"/>
          </a:xfrm>
        </p:spPr>
        <p:txBody>
          <a:bodyPr>
            <a:noAutofit/>
          </a:bodyPr>
          <a:lstStyle/>
          <a:p>
            <a:r>
              <a:rPr lang="en-US" b="1" dirty="0" smtClean="0">
                <a:solidFill>
                  <a:schemeClr val="bg2"/>
                </a:solidFill>
              </a:rPr>
              <a:t>Logic Model - Outputs</a:t>
            </a:r>
            <a:endParaRPr lang="en-US" b="1" dirty="0">
              <a:solidFill>
                <a:schemeClr val="bg2"/>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4191000"/>
            <a:ext cx="3176146" cy="2337643"/>
          </a:xfrm>
          <a:prstGeom prst="rect">
            <a:avLst/>
          </a:prstGeom>
        </p:spPr>
      </p:pic>
      <p:sp>
        <p:nvSpPr>
          <p:cNvPr id="9" name="TextBox 8"/>
          <p:cNvSpPr txBox="1"/>
          <p:nvPr/>
        </p:nvSpPr>
        <p:spPr>
          <a:xfrm>
            <a:off x="609600" y="1280319"/>
            <a:ext cx="7620000" cy="3785652"/>
          </a:xfrm>
          <a:prstGeom prst="rect">
            <a:avLst/>
          </a:prstGeom>
          <a:noFill/>
        </p:spPr>
        <p:txBody>
          <a:bodyPr wrap="square" rtlCol="0">
            <a:spAutoFit/>
          </a:bodyPr>
          <a:lstStyle/>
          <a:p>
            <a:r>
              <a:rPr lang="en-US" sz="3600" b="1" dirty="0" smtClean="0"/>
              <a:t>Examples:</a:t>
            </a:r>
          </a:p>
          <a:p>
            <a:pPr marL="342900" lvl="1" indent="-342900">
              <a:buFont typeface="Arial" panose="020B0604020202020204" pitchFamily="34" charset="0"/>
              <a:buChar char="•"/>
            </a:pPr>
            <a:r>
              <a:rPr lang="en-US" sz="2400" dirty="0"/>
              <a:t>Clients served</a:t>
            </a:r>
          </a:p>
          <a:p>
            <a:pPr marL="342900" lvl="1" indent="-342900">
              <a:buFont typeface="Arial" panose="020B0604020202020204" pitchFamily="34" charset="0"/>
              <a:buChar char="•"/>
            </a:pPr>
            <a:r>
              <a:rPr lang="en-US" sz="2400" dirty="0"/>
              <a:t>Referrals made</a:t>
            </a:r>
          </a:p>
          <a:p>
            <a:pPr marL="342900" lvl="1" indent="-342900">
              <a:buFont typeface="Arial" panose="020B0604020202020204" pitchFamily="34" charset="0"/>
              <a:buChar char="•"/>
            </a:pPr>
            <a:r>
              <a:rPr lang="en-US" sz="2400" dirty="0"/>
              <a:t>Shelter services provided</a:t>
            </a:r>
          </a:p>
          <a:p>
            <a:pPr marL="342900" lvl="1" indent="-342900">
              <a:buFont typeface="Arial" panose="020B0604020202020204" pitchFamily="34" charset="0"/>
              <a:buChar char="•"/>
            </a:pPr>
            <a:r>
              <a:rPr lang="en-US" sz="2400" dirty="0"/>
              <a:t>Hotline calls</a:t>
            </a:r>
          </a:p>
          <a:p>
            <a:pPr marL="342900" lvl="1" indent="-342900">
              <a:buFont typeface="Arial" panose="020B0604020202020204" pitchFamily="34" charset="0"/>
              <a:buChar char="•"/>
            </a:pPr>
            <a:r>
              <a:rPr lang="en-US" sz="2400" dirty="0"/>
              <a:t>Hotline chats</a:t>
            </a:r>
          </a:p>
          <a:p>
            <a:pPr marL="342900" lvl="1" indent="-342900">
              <a:buFont typeface="Arial" panose="020B0604020202020204" pitchFamily="34" charset="0"/>
              <a:buChar char="•"/>
            </a:pPr>
            <a:r>
              <a:rPr lang="en-US" sz="2400" dirty="0"/>
              <a:t>Staff trained</a:t>
            </a:r>
          </a:p>
          <a:p>
            <a:pPr marL="342900" lvl="1" indent="-342900">
              <a:buFont typeface="Arial" panose="020B0604020202020204" pitchFamily="34" charset="0"/>
              <a:buChar char="•"/>
            </a:pPr>
            <a:r>
              <a:rPr lang="en-US" sz="2400" dirty="0"/>
              <a:t>Outreach events</a:t>
            </a:r>
          </a:p>
          <a:p>
            <a:pPr>
              <a:buClr>
                <a:srgbClr val="FF0000"/>
              </a:buClr>
            </a:pPr>
            <a:endParaRPr lang="en-US" sz="3600" dirty="0"/>
          </a:p>
        </p:txBody>
      </p:sp>
    </p:spTree>
    <p:custDataLst>
      <p:tags r:id="rId1"/>
    </p:custDataLst>
    <p:extLst>
      <p:ext uri="{BB962C8B-B14F-4D97-AF65-F5344CB8AC3E}">
        <p14:creationId xmlns:p14="http://schemas.microsoft.com/office/powerpoint/2010/main" val="1207116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42" y="344338"/>
            <a:ext cx="10483572" cy="759479"/>
          </a:xfrm>
        </p:spPr>
        <p:txBody>
          <a:bodyPr>
            <a:noAutofit/>
          </a:bodyPr>
          <a:lstStyle/>
          <a:p>
            <a:r>
              <a:rPr lang="en-US" b="1" dirty="0" smtClean="0">
                <a:solidFill>
                  <a:schemeClr val="bg2"/>
                </a:solidFill>
              </a:rPr>
              <a:t>Logic Model - Outcomes</a:t>
            </a:r>
            <a:endParaRPr lang="en-US" b="1" dirty="0">
              <a:solidFill>
                <a:schemeClr val="bg2"/>
              </a:solidFill>
            </a:endParaRPr>
          </a:p>
        </p:txBody>
      </p:sp>
      <p:sp>
        <p:nvSpPr>
          <p:cNvPr id="9" name="TextBox 8"/>
          <p:cNvSpPr txBox="1"/>
          <p:nvPr/>
        </p:nvSpPr>
        <p:spPr>
          <a:xfrm>
            <a:off x="6781800" y="1529053"/>
            <a:ext cx="4419600" cy="1077218"/>
          </a:xfrm>
          <a:prstGeom prst="rect">
            <a:avLst/>
          </a:prstGeom>
          <a:noFill/>
        </p:spPr>
        <p:txBody>
          <a:bodyPr wrap="square" rtlCol="0">
            <a:spAutoFit/>
          </a:bodyPr>
          <a:lstStyle/>
          <a:p>
            <a:pPr>
              <a:buClr>
                <a:srgbClr val="FF0000"/>
              </a:buClr>
            </a:pPr>
            <a:r>
              <a:rPr lang="en-US" sz="3200" dirty="0" smtClean="0"/>
              <a:t>Changes in knowledge, skills and/or attitudes</a:t>
            </a:r>
            <a:endParaRPr lang="en-US" sz="3200" dirty="0"/>
          </a:p>
        </p:txBody>
      </p:sp>
      <p:sp>
        <p:nvSpPr>
          <p:cNvPr id="10" name="Right Arrow 9"/>
          <p:cNvSpPr/>
          <p:nvPr/>
        </p:nvSpPr>
        <p:spPr>
          <a:xfrm>
            <a:off x="2166257" y="1293806"/>
            <a:ext cx="4191000" cy="1554480"/>
          </a:xfrm>
          <a:prstGeom prst="rightArrow">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Short-Term</a:t>
            </a:r>
            <a:endParaRPr lang="en-US" sz="2800" dirty="0"/>
          </a:p>
        </p:txBody>
      </p:sp>
      <p:sp>
        <p:nvSpPr>
          <p:cNvPr id="11" name="Right Arrow 10"/>
          <p:cNvSpPr/>
          <p:nvPr/>
        </p:nvSpPr>
        <p:spPr>
          <a:xfrm>
            <a:off x="2166257" y="3136992"/>
            <a:ext cx="4191000" cy="1554480"/>
          </a:xfrm>
          <a:prstGeom prst="rightArrow">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Medium-Term</a:t>
            </a:r>
            <a:endParaRPr lang="en-US" sz="2800" dirty="0"/>
          </a:p>
        </p:txBody>
      </p:sp>
      <p:sp>
        <p:nvSpPr>
          <p:cNvPr id="12" name="Right Arrow 11"/>
          <p:cNvSpPr/>
          <p:nvPr/>
        </p:nvSpPr>
        <p:spPr>
          <a:xfrm>
            <a:off x="2166257" y="5003892"/>
            <a:ext cx="4191000" cy="1554480"/>
          </a:xfrm>
          <a:prstGeom prst="rightArrow">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Long-Term</a:t>
            </a:r>
            <a:endParaRPr lang="en-US" sz="2800" dirty="0"/>
          </a:p>
        </p:txBody>
      </p:sp>
      <p:sp>
        <p:nvSpPr>
          <p:cNvPr id="3" name="TextBox 2"/>
          <p:cNvSpPr txBox="1"/>
          <p:nvPr/>
        </p:nvSpPr>
        <p:spPr>
          <a:xfrm>
            <a:off x="325942" y="1293806"/>
            <a:ext cx="1415772" cy="5181600"/>
          </a:xfrm>
          <a:prstGeom prst="rect">
            <a:avLst/>
          </a:prstGeom>
          <a:noFill/>
        </p:spPr>
        <p:txBody>
          <a:bodyPr vert="vert270" wrap="square" rtlCol="0">
            <a:spAutoFit/>
          </a:bodyPr>
          <a:lstStyle/>
          <a:p>
            <a:pPr algn="ctr"/>
            <a:r>
              <a:rPr lang="en-US" sz="8000" b="1" dirty="0" smtClean="0"/>
              <a:t>IMPACT</a:t>
            </a:r>
            <a:endParaRPr lang="en-US" sz="8000" b="1" dirty="0"/>
          </a:p>
        </p:txBody>
      </p:sp>
      <p:sp>
        <p:nvSpPr>
          <p:cNvPr id="13" name="TextBox 12"/>
          <p:cNvSpPr txBox="1"/>
          <p:nvPr/>
        </p:nvSpPr>
        <p:spPr>
          <a:xfrm>
            <a:off x="6781800" y="3375623"/>
            <a:ext cx="4419600" cy="1077218"/>
          </a:xfrm>
          <a:prstGeom prst="rect">
            <a:avLst/>
          </a:prstGeom>
          <a:noFill/>
        </p:spPr>
        <p:txBody>
          <a:bodyPr wrap="square" rtlCol="0">
            <a:spAutoFit/>
          </a:bodyPr>
          <a:lstStyle/>
          <a:p>
            <a:pPr>
              <a:buClr>
                <a:srgbClr val="FF0000"/>
              </a:buClr>
            </a:pPr>
            <a:r>
              <a:rPr lang="en-US" sz="3200" dirty="0" smtClean="0"/>
              <a:t>Changes in behavior or actions</a:t>
            </a:r>
            <a:endParaRPr lang="en-US" sz="3200" dirty="0"/>
          </a:p>
        </p:txBody>
      </p:sp>
      <p:sp>
        <p:nvSpPr>
          <p:cNvPr id="14" name="TextBox 13"/>
          <p:cNvSpPr txBox="1"/>
          <p:nvPr/>
        </p:nvSpPr>
        <p:spPr>
          <a:xfrm>
            <a:off x="6781800" y="5242523"/>
            <a:ext cx="4419600" cy="1077218"/>
          </a:xfrm>
          <a:prstGeom prst="rect">
            <a:avLst/>
          </a:prstGeom>
          <a:noFill/>
        </p:spPr>
        <p:txBody>
          <a:bodyPr wrap="square" rtlCol="0">
            <a:spAutoFit/>
          </a:bodyPr>
          <a:lstStyle/>
          <a:p>
            <a:pPr>
              <a:buClr>
                <a:srgbClr val="FF0000"/>
              </a:buClr>
            </a:pPr>
            <a:r>
              <a:rPr lang="en-US" sz="3200" dirty="0" smtClean="0"/>
              <a:t>Changes in condition or status in life</a:t>
            </a:r>
            <a:endParaRPr lang="en-US" sz="3200" dirty="0"/>
          </a:p>
        </p:txBody>
      </p:sp>
    </p:spTree>
    <p:custDataLst>
      <p:tags r:id="rId1"/>
    </p:custDataLst>
    <p:extLst>
      <p:ext uri="{BB962C8B-B14F-4D97-AF65-F5344CB8AC3E}">
        <p14:creationId xmlns:p14="http://schemas.microsoft.com/office/powerpoint/2010/main" val="310554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solidFill>
              </a:rPr>
              <a:t>Outcomes</a:t>
            </a:r>
          </a:p>
        </p:txBody>
      </p:sp>
      <p:sp>
        <p:nvSpPr>
          <p:cNvPr id="4" name="TextBox 3"/>
          <p:cNvSpPr txBox="1"/>
          <p:nvPr/>
        </p:nvSpPr>
        <p:spPr>
          <a:xfrm>
            <a:off x="647700" y="1518430"/>
            <a:ext cx="5486400" cy="4585871"/>
          </a:xfrm>
          <a:prstGeom prst="rect">
            <a:avLst/>
          </a:prstGeom>
          <a:noFill/>
        </p:spPr>
        <p:txBody>
          <a:bodyPr wrap="square" rtlCol="0">
            <a:spAutoFit/>
          </a:bodyPr>
          <a:lstStyle/>
          <a:p>
            <a:pPr marL="0" lvl="1"/>
            <a:r>
              <a:rPr lang="en-US" sz="3600" dirty="0"/>
              <a:t>Answer the Questions:</a:t>
            </a:r>
          </a:p>
          <a:p>
            <a:pPr marL="465138" lvl="1" indent="-465138">
              <a:buSzPct val="125000"/>
              <a:buFont typeface="Wingdings" panose="05000000000000000000" pitchFamily="2" charset="2"/>
              <a:buChar char="§"/>
            </a:pPr>
            <a:r>
              <a:rPr lang="en-US" sz="3200" dirty="0"/>
              <a:t>“What difference did our service make for beneficiaries?” or </a:t>
            </a:r>
          </a:p>
          <a:p>
            <a:pPr marL="465138" lvl="1" indent="-465138">
              <a:buSzPct val="125000"/>
              <a:buFont typeface="Wingdings" panose="05000000000000000000" pitchFamily="2" charset="2"/>
              <a:buChar char="§"/>
            </a:pPr>
            <a:r>
              <a:rPr lang="en-US" sz="3200" dirty="0"/>
              <a:t>“How did the new system or product enhance the capacity of the organization to serve the community?</a:t>
            </a:r>
          </a:p>
        </p:txBody>
      </p:sp>
      <p:pic>
        <p:nvPicPr>
          <p:cNvPr id="6" name="Picture 5"/>
          <p:cNvPicPr>
            <a:picLocks noChangeAspect="1"/>
          </p:cNvPicPr>
          <p:nvPr/>
        </p:nvPicPr>
        <p:blipFill>
          <a:blip r:embed="rId4"/>
          <a:stretch>
            <a:fillRect/>
          </a:stretch>
        </p:blipFill>
        <p:spPr>
          <a:xfrm>
            <a:off x="6781800" y="2514600"/>
            <a:ext cx="4336018" cy="3177540"/>
          </a:xfrm>
          <a:prstGeom prst="rect">
            <a:avLst/>
          </a:prstGeom>
        </p:spPr>
      </p:pic>
    </p:spTree>
    <p:custDataLst>
      <p:tags r:id="rId1"/>
    </p:custDataLst>
    <p:extLst>
      <p:ext uri="{BB962C8B-B14F-4D97-AF65-F5344CB8AC3E}">
        <p14:creationId xmlns:p14="http://schemas.microsoft.com/office/powerpoint/2010/main" val="2810792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5" name="Text Placeholder 14"/>
          <p:cNvSpPr>
            <a:spLocks noGrp="1"/>
          </p:cNvSpPr>
          <p:nvPr>
            <p:ph type="body" sz="quarter" idx="11"/>
          </p:nvPr>
        </p:nvSpPr>
        <p:spPr>
          <a:xfrm>
            <a:off x="6096000" y="419100"/>
            <a:ext cx="5671764" cy="5096780"/>
          </a:xfrm>
        </p:spPr>
        <p:txBody>
          <a:bodyPr/>
          <a:lstStyle/>
          <a:p>
            <a:pPr marL="457200" indent="-457200">
              <a:buFont typeface="+mj-lt"/>
              <a:buAutoNum type="arabicPeriod"/>
            </a:pPr>
            <a:r>
              <a:rPr lang="en-US" sz="2400" dirty="0"/>
              <a:t>Let’s start with </a:t>
            </a:r>
            <a:r>
              <a:rPr lang="en-US" sz="2400" dirty="0" smtClean="0"/>
              <a:t>a logic model check-in!</a:t>
            </a:r>
            <a:endParaRPr lang="en-US" sz="2400" dirty="0"/>
          </a:p>
          <a:p>
            <a:pPr marL="457200" indent="-457200">
              <a:buFont typeface="+mj-lt"/>
              <a:buAutoNum type="arabicPeriod"/>
            </a:pPr>
            <a:r>
              <a:rPr lang="en-US" sz="2400" dirty="0" smtClean="0"/>
              <a:t>What are logic models?</a:t>
            </a:r>
            <a:endParaRPr lang="en-US" sz="2400" dirty="0"/>
          </a:p>
          <a:p>
            <a:pPr marL="457200" indent="-457200">
              <a:buFont typeface="+mj-lt"/>
              <a:buAutoNum type="arabicPeriod"/>
            </a:pPr>
            <a:r>
              <a:rPr lang="en-US" sz="2400" dirty="0" smtClean="0"/>
              <a:t>Why are logic models important?</a:t>
            </a:r>
            <a:endParaRPr lang="en-US" sz="2400" dirty="0"/>
          </a:p>
          <a:p>
            <a:pPr marL="457200" indent="-457200">
              <a:buFont typeface="+mj-lt"/>
              <a:buAutoNum type="arabicPeriod"/>
            </a:pPr>
            <a:r>
              <a:rPr lang="en-US" sz="2400" dirty="0" smtClean="0"/>
              <a:t>How will the North Carolina Crime Commission use logic models?</a:t>
            </a:r>
            <a:endParaRPr lang="en-US" sz="2400" dirty="0"/>
          </a:p>
          <a:p>
            <a:pPr marL="457200" indent="-457200">
              <a:buFont typeface="+mj-lt"/>
              <a:buAutoNum type="arabicPeriod"/>
            </a:pPr>
            <a:r>
              <a:rPr lang="en-US" sz="2400" dirty="0" smtClean="0"/>
              <a:t>What’s next?</a:t>
            </a:r>
            <a:endParaRPr lang="en-US" sz="2400" dirty="0"/>
          </a:p>
          <a:p>
            <a:endParaRPr lang="en-US" dirty="0"/>
          </a:p>
          <a:p>
            <a:endParaRPr lang="en-US" dirty="0"/>
          </a:p>
          <a:p>
            <a:endParaRPr lang="en-US" dirty="0"/>
          </a:p>
          <a:p>
            <a:endParaRPr lang="en-US" dirty="0"/>
          </a:p>
          <a:p>
            <a:endParaRPr lang="en-US" dirty="0"/>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Agenda</a:t>
            </a:r>
          </a:p>
        </p:txBody>
      </p:sp>
    </p:spTree>
    <p:custDataLst>
      <p:tags r:id="rId1"/>
    </p:custDataLst>
    <p:extLst>
      <p:ext uri="{BB962C8B-B14F-4D97-AF65-F5344CB8AC3E}">
        <p14:creationId xmlns:p14="http://schemas.microsoft.com/office/powerpoint/2010/main" val="2218049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14607"/>
            <a:ext cx="10515600" cy="858724"/>
          </a:xfrm>
        </p:spPr>
        <p:txBody>
          <a:bodyPr>
            <a:noAutofit/>
          </a:bodyPr>
          <a:lstStyle/>
          <a:p>
            <a:r>
              <a:rPr lang="en-US" b="1" dirty="0" smtClean="0">
                <a:solidFill>
                  <a:schemeClr val="bg2"/>
                </a:solidFill>
              </a:rPr>
              <a:t>Logic Model - Outcomes</a:t>
            </a:r>
            <a:endParaRPr lang="en-US" b="1" dirty="0">
              <a:solidFill>
                <a:schemeClr val="bg2"/>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4191000"/>
            <a:ext cx="3176146" cy="2337643"/>
          </a:xfrm>
          <a:prstGeom prst="rect">
            <a:avLst/>
          </a:prstGeom>
        </p:spPr>
      </p:pic>
      <p:sp>
        <p:nvSpPr>
          <p:cNvPr id="9" name="TextBox 8"/>
          <p:cNvSpPr txBox="1"/>
          <p:nvPr/>
        </p:nvSpPr>
        <p:spPr>
          <a:xfrm>
            <a:off x="266700" y="1173331"/>
            <a:ext cx="3586843" cy="4924425"/>
          </a:xfrm>
          <a:prstGeom prst="rect">
            <a:avLst/>
          </a:prstGeom>
          <a:noFill/>
        </p:spPr>
        <p:txBody>
          <a:bodyPr wrap="square" rtlCol="0">
            <a:spAutoFit/>
          </a:bodyPr>
          <a:lstStyle/>
          <a:p>
            <a:r>
              <a:rPr lang="en-US" sz="3600" b="1" dirty="0" smtClean="0"/>
              <a:t>Examples:</a:t>
            </a:r>
          </a:p>
          <a:p>
            <a:endParaRPr lang="en-US" sz="2000" u="sng" dirty="0" smtClean="0"/>
          </a:p>
          <a:p>
            <a:r>
              <a:rPr lang="en-US" sz="2000" u="sng" dirty="0" smtClean="0"/>
              <a:t>Short-term </a:t>
            </a:r>
            <a:r>
              <a:rPr lang="en-US" sz="2000" u="sng" dirty="0"/>
              <a:t>outcomes:</a:t>
            </a:r>
            <a:endParaRPr lang="en-US" sz="2000" dirty="0"/>
          </a:p>
          <a:p>
            <a:pPr lvl="0"/>
            <a:r>
              <a:rPr lang="en-US" sz="2000" dirty="0" smtClean="0"/>
              <a:t>Self reported:</a:t>
            </a:r>
            <a:endParaRPr lang="en-US" sz="2000" dirty="0"/>
          </a:p>
          <a:p>
            <a:pPr marL="228600" lvl="1" indent="-228600">
              <a:buFont typeface="Arial" panose="020B0604020202020204" pitchFamily="34" charset="0"/>
              <a:buChar char="•"/>
            </a:pPr>
            <a:r>
              <a:rPr lang="en-US" sz="2000" dirty="0" smtClean="0"/>
              <a:t>awareness </a:t>
            </a:r>
            <a:r>
              <a:rPr lang="en-US" sz="2000" dirty="0"/>
              <a:t>of rights or legal services</a:t>
            </a:r>
          </a:p>
          <a:p>
            <a:pPr marL="228600" lvl="1" indent="-228600">
              <a:buFont typeface="Arial" panose="020B0604020202020204" pitchFamily="34" charset="0"/>
              <a:buChar char="•"/>
            </a:pPr>
            <a:r>
              <a:rPr lang="en-US" sz="2000" dirty="0" smtClean="0"/>
              <a:t>understanding </a:t>
            </a:r>
            <a:r>
              <a:rPr lang="en-US" sz="2000" dirty="0"/>
              <a:t>of personal relationships</a:t>
            </a:r>
          </a:p>
          <a:p>
            <a:pPr marL="228600" lvl="1" indent="-228600">
              <a:buFont typeface="Arial" panose="020B0604020202020204" pitchFamily="34" charset="0"/>
              <a:buChar char="•"/>
            </a:pPr>
            <a:r>
              <a:rPr lang="en-US" sz="2000" dirty="0" smtClean="0"/>
              <a:t>understanding </a:t>
            </a:r>
            <a:r>
              <a:rPr lang="en-US" sz="2000" dirty="0"/>
              <a:t>of sexual exploitation</a:t>
            </a:r>
          </a:p>
          <a:p>
            <a:pPr marL="228600" lvl="1" indent="-228600">
              <a:buFont typeface="Arial" panose="020B0604020202020204" pitchFamily="34" charset="0"/>
              <a:buChar char="•"/>
            </a:pPr>
            <a:r>
              <a:rPr lang="en-US" sz="2000" dirty="0" smtClean="0"/>
              <a:t>satisfaction</a:t>
            </a:r>
            <a:endParaRPr lang="en-US" sz="2000" dirty="0"/>
          </a:p>
          <a:p>
            <a:pPr marL="228600" lvl="1" indent="-228600">
              <a:buFont typeface="Arial" panose="020B0604020202020204" pitchFamily="34" charset="0"/>
              <a:buChar char="•"/>
            </a:pPr>
            <a:r>
              <a:rPr lang="en-US" sz="2000" dirty="0" smtClean="0"/>
              <a:t>sense </a:t>
            </a:r>
            <a:r>
              <a:rPr lang="en-US" sz="2000" dirty="0"/>
              <a:t>of safety</a:t>
            </a:r>
          </a:p>
          <a:p>
            <a:pPr marL="228600" lvl="1" indent="-228600">
              <a:buFont typeface="Arial" panose="020B0604020202020204" pitchFamily="34" charset="0"/>
              <a:buChar char="•"/>
            </a:pPr>
            <a:r>
              <a:rPr lang="en-US" sz="2000" dirty="0" smtClean="0"/>
              <a:t>Legal </a:t>
            </a:r>
            <a:r>
              <a:rPr lang="en-US" sz="2000" dirty="0"/>
              <a:t>needs </a:t>
            </a:r>
            <a:r>
              <a:rPr lang="en-US" sz="2000" dirty="0" smtClean="0"/>
              <a:t>addressed</a:t>
            </a:r>
          </a:p>
          <a:p>
            <a:endParaRPr lang="en-US" sz="2000" u="sng" dirty="0" smtClean="0"/>
          </a:p>
          <a:p>
            <a:pPr marL="0" lvl="1"/>
            <a:endParaRPr lang="en-US" dirty="0"/>
          </a:p>
        </p:txBody>
      </p:sp>
      <p:sp>
        <p:nvSpPr>
          <p:cNvPr id="5" name="TextBox 4"/>
          <p:cNvSpPr txBox="1"/>
          <p:nvPr/>
        </p:nvSpPr>
        <p:spPr>
          <a:xfrm>
            <a:off x="7886700" y="1173331"/>
            <a:ext cx="4022271" cy="3077766"/>
          </a:xfrm>
          <a:prstGeom prst="rect">
            <a:avLst/>
          </a:prstGeom>
          <a:noFill/>
        </p:spPr>
        <p:txBody>
          <a:bodyPr wrap="square" rtlCol="0">
            <a:spAutoFit/>
          </a:bodyPr>
          <a:lstStyle/>
          <a:p>
            <a:r>
              <a:rPr lang="en-US" sz="3600" b="1" dirty="0" smtClean="0"/>
              <a:t>Examples:</a:t>
            </a:r>
          </a:p>
          <a:p>
            <a:pPr marL="0" lvl="1"/>
            <a:endParaRPr lang="en-US" dirty="0"/>
          </a:p>
          <a:p>
            <a:r>
              <a:rPr lang="en-US" sz="2000" u="sng" dirty="0" smtClean="0"/>
              <a:t>Long-term </a:t>
            </a:r>
            <a:r>
              <a:rPr lang="en-US" sz="2000" u="sng" dirty="0"/>
              <a:t>outcomes:</a:t>
            </a:r>
            <a:endParaRPr lang="en-US" sz="2000" dirty="0"/>
          </a:p>
          <a:p>
            <a:pPr lvl="0"/>
            <a:r>
              <a:rPr lang="en-US" sz="2000" dirty="0"/>
              <a:t>Change in:</a:t>
            </a:r>
          </a:p>
          <a:p>
            <a:pPr marL="228600" lvl="1" indent="-228600">
              <a:buFont typeface="Arial" panose="020B0604020202020204" pitchFamily="34" charset="0"/>
              <a:buChar char="•"/>
            </a:pPr>
            <a:r>
              <a:rPr lang="en-US" sz="2000" dirty="0"/>
              <a:t>Self-reported empowerment</a:t>
            </a:r>
          </a:p>
          <a:p>
            <a:pPr marL="228600" lvl="1" indent="-228600">
              <a:buFont typeface="Arial" panose="020B0604020202020204" pitchFamily="34" charset="0"/>
              <a:buChar char="•"/>
            </a:pPr>
            <a:r>
              <a:rPr lang="en-US" sz="2000" dirty="0" smtClean="0"/>
              <a:t>Safety and Stability</a:t>
            </a:r>
            <a:endParaRPr lang="en-US" sz="2000" dirty="0"/>
          </a:p>
          <a:p>
            <a:pPr marL="228600" lvl="1" indent="-228600">
              <a:buFont typeface="Arial" panose="020B0604020202020204" pitchFamily="34" charset="0"/>
              <a:buChar char="•"/>
            </a:pPr>
            <a:r>
              <a:rPr lang="en-US" sz="2000" dirty="0"/>
              <a:t>Housing outcomes</a:t>
            </a:r>
          </a:p>
          <a:p>
            <a:pPr marL="228600" lvl="1" indent="-228600">
              <a:buFont typeface="Arial" panose="020B0604020202020204" pitchFamily="34" charset="0"/>
              <a:buChar char="•"/>
            </a:pPr>
            <a:r>
              <a:rPr lang="en-US" sz="2000" dirty="0"/>
              <a:t>Immigration status</a:t>
            </a:r>
          </a:p>
          <a:p>
            <a:pPr marL="228600" lvl="1" indent="-228600">
              <a:buFont typeface="Arial" panose="020B0604020202020204" pitchFamily="34" charset="0"/>
              <a:buChar char="•"/>
            </a:pPr>
            <a:r>
              <a:rPr lang="en-US" sz="2000" dirty="0"/>
              <a:t>Financial outcomes</a:t>
            </a:r>
          </a:p>
        </p:txBody>
      </p:sp>
      <p:sp>
        <p:nvSpPr>
          <p:cNvPr id="6" name="TextBox 5"/>
          <p:cNvSpPr txBox="1"/>
          <p:nvPr/>
        </p:nvSpPr>
        <p:spPr>
          <a:xfrm>
            <a:off x="3927020" y="1173331"/>
            <a:ext cx="3556909" cy="5847755"/>
          </a:xfrm>
          <a:prstGeom prst="rect">
            <a:avLst/>
          </a:prstGeom>
          <a:noFill/>
        </p:spPr>
        <p:txBody>
          <a:bodyPr wrap="square" rtlCol="0">
            <a:spAutoFit/>
          </a:bodyPr>
          <a:lstStyle/>
          <a:p>
            <a:r>
              <a:rPr lang="en-US" sz="3600" b="1" dirty="0" smtClean="0"/>
              <a:t>Examples:</a:t>
            </a:r>
          </a:p>
          <a:p>
            <a:endParaRPr lang="en-US" sz="2000" u="sng" dirty="0" smtClean="0"/>
          </a:p>
          <a:p>
            <a:r>
              <a:rPr lang="en-US" sz="2000" u="sng" dirty="0" smtClean="0"/>
              <a:t>Medium-Term Outcomes</a:t>
            </a:r>
            <a:r>
              <a:rPr lang="en-US" sz="2000" u="sng" dirty="0"/>
              <a:t>:</a:t>
            </a:r>
            <a:endParaRPr lang="en-US" sz="2000" dirty="0"/>
          </a:p>
          <a:p>
            <a:pPr lvl="0"/>
            <a:r>
              <a:rPr lang="en-US" sz="2000" dirty="0"/>
              <a:t>XX DV or SA </a:t>
            </a:r>
            <a:r>
              <a:rPr lang="en-US" sz="2000" dirty="0" smtClean="0"/>
              <a:t>victims who:</a:t>
            </a:r>
          </a:p>
          <a:p>
            <a:pPr marL="342900" lvl="0" indent="-342900">
              <a:buFont typeface="Arial" panose="020B0604020202020204" pitchFamily="34" charset="0"/>
              <a:buChar char="•"/>
            </a:pPr>
            <a:r>
              <a:rPr lang="en-US" sz="2000" dirty="0" smtClean="0"/>
              <a:t>Decrease risk-taking </a:t>
            </a:r>
            <a:r>
              <a:rPr lang="en-US" sz="2000" dirty="0"/>
              <a:t>behaviors. </a:t>
            </a:r>
            <a:endParaRPr lang="en-US" sz="2000" dirty="0" smtClean="0"/>
          </a:p>
          <a:p>
            <a:pPr marL="342900" indent="-342900">
              <a:buFont typeface="Arial" panose="020B0604020202020204" pitchFamily="34" charset="0"/>
              <a:buChar char="•"/>
            </a:pPr>
            <a:r>
              <a:rPr lang="en-US" sz="2000" dirty="0"/>
              <a:t>A</a:t>
            </a:r>
            <a:r>
              <a:rPr lang="en-US" sz="2000" dirty="0" smtClean="0"/>
              <a:t>ccess </a:t>
            </a:r>
            <a:r>
              <a:rPr lang="en-US" sz="2000" dirty="0"/>
              <a:t>help and resources as needed</a:t>
            </a:r>
          </a:p>
          <a:p>
            <a:pPr marL="342900" indent="-342900">
              <a:buFont typeface="Arial" panose="020B0604020202020204" pitchFamily="34" charset="0"/>
              <a:buChar char="•"/>
            </a:pPr>
            <a:r>
              <a:rPr lang="en-US" sz="2000" dirty="0"/>
              <a:t>E</a:t>
            </a:r>
            <a:r>
              <a:rPr lang="en-US" sz="2000" dirty="0" smtClean="0"/>
              <a:t>ngage </a:t>
            </a:r>
            <a:r>
              <a:rPr lang="en-US" sz="2000" dirty="0"/>
              <a:t>in activities that help reduce </a:t>
            </a:r>
            <a:r>
              <a:rPr lang="en-US" sz="2000" dirty="0" smtClean="0"/>
              <a:t>stress levels.</a:t>
            </a:r>
            <a:endParaRPr lang="en-US" sz="2000" dirty="0"/>
          </a:p>
          <a:p>
            <a:pPr marL="342900" indent="-342900">
              <a:buFont typeface="Arial" panose="020B0604020202020204" pitchFamily="34" charset="0"/>
              <a:buChar char="•"/>
            </a:pPr>
            <a:r>
              <a:rPr lang="en-US" sz="2000" dirty="0" smtClean="0"/>
              <a:t>Secure </a:t>
            </a:r>
            <a:r>
              <a:rPr lang="en-US" sz="2000" dirty="0"/>
              <a:t>safe housing.</a:t>
            </a:r>
          </a:p>
          <a:p>
            <a:pPr marL="342900" indent="-342900">
              <a:buFont typeface="Arial" panose="020B0604020202020204" pitchFamily="34" charset="0"/>
              <a:buChar char="•"/>
            </a:pPr>
            <a:r>
              <a:rPr lang="en-US" sz="2000" dirty="0" smtClean="0"/>
              <a:t>Implement </a:t>
            </a:r>
            <a:r>
              <a:rPr lang="en-US" sz="2000" dirty="0"/>
              <a:t>safety protocols in times of crisis.</a:t>
            </a:r>
          </a:p>
          <a:p>
            <a:pPr marL="342900" indent="-342900">
              <a:buFont typeface="Arial" panose="020B0604020202020204" pitchFamily="34" charset="0"/>
              <a:buChar char="•"/>
            </a:pPr>
            <a:r>
              <a:rPr lang="en-US" sz="2000" dirty="0" smtClean="0"/>
              <a:t>Actively </a:t>
            </a:r>
            <a:r>
              <a:rPr lang="en-US" sz="2000" dirty="0"/>
              <a:t>participate in longer term support services</a:t>
            </a:r>
            <a:r>
              <a:rPr lang="en-US" sz="2000" dirty="0" smtClean="0"/>
              <a:t>. </a:t>
            </a:r>
            <a:endParaRPr lang="en-US" sz="2000" dirty="0"/>
          </a:p>
          <a:p>
            <a:r>
              <a:rPr lang="en-US" sz="2000" dirty="0"/>
              <a:t> </a:t>
            </a:r>
          </a:p>
          <a:p>
            <a:pPr marL="0" lvl="1"/>
            <a:endParaRPr lang="en-US" dirty="0"/>
          </a:p>
        </p:txBody>
      </p:sp>
    </p:spTree>
    <p:custDataLst>
      <p:tags r:id="rId1"/>
    </p:custDataLst>
    <p:extLst>
      <p:ext uri="{BB962C8B-B14F-4D97-AF65-F5344CB8AC3E}">
        <p14:creationId xmlns:p14="http://schemas.microsoft.com/office/powerpoint/2010/main" val="1185145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525"/>
            <a:ext cx="10972800" cy="1143000"/>
          </a:xfrm>
        </p:spPr>
        <p:txBody>
          <a:bodyPr>
            <a:noAutofit/>
          </a:bodyPr>
          <a:lstStyle/>
          <a:p>
            <a:pPr algn="ctr"/>
            <a:r>
              <a:rPr lang="en-US" b="1" dirty="0" smtClean="0">
                <a:solidFill>
                  <a:schemeClr val="bg2"/>
                </a:solidFill>
              </a:rPr>
              <a:t>Logic Model - Inputs</a:t>
            </a:r>
            <a:endParaRPr lang="en-US" b="1" dirty="0">
              <a:solidFill>
                <a:schemeClr val="bg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7842" y="1852137"/>
            <a:ext cx="4267200" cy="4267200"/>
          </a:xfrm>
          <a:prstGeom prst="rect">
            <a:avLst/>
          </a:prstGeom>
        </p:spPr>
      </p:pic>
      <p:sp>
        <p:nvSpPr>
          <p:cNvPr id="7" name="Right Arrow 6"/>
          <p:cNvSpPr/>
          <p:nvPr/>
        </p:nvSpPr>
        <p:spPr>
          <a:xfrm>
            <a:off x="391884" y="3952641"/>
            <a:ext cx="3429000" cy="10972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Funding</a:t>
            </a:r>
            <a:endParaRPr lang="en-US" sz="2800" dirty="0"/>
          </a:p>
        </p:txBody>
      </p:sp>
      <p:sp>
        <p:nvSpPr>
          <p:cNvPr id="10" name="Right Arrow 9"/>
          <p:cNvSpPr/>
          <p:nvPr/>
        </p:nvSpPr>
        <p:spPr>
          <a:xfrm>
            <a:off x="391884" y="2873827"/>
            <a:ext cx="3429000" cy="10972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Equipment</a:t>
            </a:r>
            <a:endParaRPr lang="en-US" sz="2800" dirty="0"/>
          </a:p>
        </p:txBody>
      </p:sp>
      <p:sp>
        <p:nvSpPr>
          <p:cNvPr id="11" name="Right Arrow 10"/>
          <p:cNvSpPr/>
          <p:nvPr/>
        </p:nvSpPr>
        <p:spPr>
          <a:xfrm>
            <a:off x="391884" y="1721561"/>
            <a:ext cx="3429000" cy="10972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Program Staff </a:t>
            </a:r>
            <a:endParaRPr lang="en-US" sz="2800" dirty="0"/>
          </a:p>
        </p:txBody>
      </p:sp>
      <p:sp>
        <p:nvSpPr>
          <p:cNvPr id="12" name="Right Arrow 11"/>
          <p:cNvSpPr/>
          <p:nvPr/>
        </p:nvSpPr>
        <p:spPr>
          <a:xfrm>
            <a:off x="391884" y="5015793"/>
            <a:ext cx="3429000" cy="10972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Training</a:t>
            </a:r>
            <a:endParaRPr lang="en-US" sz="2800" dirty="0"/>
          </a:p>
        </p:txBody>
      </p:sp>
      <p:sp>
        <p:nvSpPr>
          <p:cNvPr id="13" name="Right Arrow 12"/>
          <p:cNvSpPr/>
          <p:nvPr/>
        </p:nvSpPr>
        <p:spPr>
          <a:xfrm flipH="1">
            <a:off x="8382000" y="1768782"/>
            <a:ext cx="3429000" cy="10972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Partners</a:t>
            </a:r>
            <a:endParaRPr lang="en-US" sz="2800" dirty="0"/>
          </a:p>
        </p:txBody>
      </p:sp>
      <p:sp>
        <p:nvSpPr>
          <p:cNvPr id="14" name="Right Arrow 13"/>
          <p:cNvSpPr/>
          <p:nvPr/>
        </p:nvSpPr>
        <p:spPr>
          <a:xfrm flipH="1">
            <a:off x="8382000" y="2888457"/>
            <a:ext cx="3429000" cy="10972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Facility</a:t>
            </a:r>
            <a:endParaRPr lang="en-US" sz="2800" dirty="0"/>
          </a:p>
        </p:txBody>
      </p:sp>
      <p:sp>
        <p:nvSpPr>
          <p:cNvPr id="15" name="Right Arrow 14"/>
          <p:cNvSpPr/>
          <p:nvPr/>
        </p:nvSpPr>
        <p:spPr>
          <a:xfrm flipH="1">
            <a:off x="8382000" y="3959525"/>
            <a:ext cx="3429000" cy="10972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Volunteers</a:t>
            </a:r>
            <a:endParaRPr lang="en-US" sz="2800" dirty="0"/>
          </a:p>
        </p:txBody>
      </p:sp>
      <p:sp>
        <p:nvSpPr>
          <p:cNvPr id="16" name="Right Arrow 15"/>
          <p:cNvSpPr/>
          <p:nvPr/>
        </p:nvSpPr>
        <p:spPr>
          <a:xfrm flipH="1">
            <a:off x="8382000" y="4997287"/>
            <a:ext cx="3429000" cy="10972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Research</a:t>
            </a:r>
            <a:endParaRPr lang="en-US" sz="2800" dirty="0"/>
          </a:p>
        </p:txBody>
      </p:sp>
      <p:sp>
        <p:nvSpPr>
          <p:cNvPr id="17" name="TextBox 16"/>
          <p:cNvSpPr txBox="1"/>
          <p:nvPr/>
        </p:nvSpPr>
        <p:spPr>
          <a:xfrm>
            <a:off x="4586910" y="3915058"/>
            <a:ext cx="3018179" cy="830997"/>
          </a:xfrm>
          <a:prstGeom prst="rect">
            <a:avLst/>
          </a:prstGeom>
          <a:noFill/>
        </p:spPr>
        <p:txBody>
          <a:bodyPr wrap="square" rtlCol="0">
            <a:spAutoFit/>
          </a:bodyPr>
          <a:lstStyle/>
          <a:p>
            <a:pPr algn="ctr"/>
            <a:r>
              <a:rPr lang="en-US" sz="4800" b="1" dirty="0" smtClean="0"/>
              <a:t>INPUTS</a:t>
            </a:r>
            <a:endParaRPr lang="en-US" sz="4800" b="1" dirty="0"/>
          </a:p>
        </p:txBody>
      </p:sp>
      <p:sp>
        <p:nvSpPr>
          <p:cNvPr id="8" name="TextBox 7"/>
          <p:cNvSpPr txBox="1"/>
          <p:nvPr/>
        </p:nvSpPr>
        <p:spPr>
          <a:xfrm>
            <a:off x="3810000" y="4601271"/>
            <a:ext cx="4572000" cy="584775"/>
          </a:xfrm>
          <a:prstGeom prst="rect">
            <a:avLst/>
          </a:prstGeom>
          <a:noFill/>
        </p:spPr>
        <p:txBody>
          <a:bodyPr wrap="square" rtlCol="0">
            <a:spAutoFit/>
          </a:bodyPr>
          <a:lstStyle/>
          <a:p>
            <a:pPr algn="ctr"/>
            <a:r>
              <a:rPr lang="en-US" sz="3200" b="1" dirty="0" smtClean="0"/>
              <a:t>RESOURCES</a:t>
            </a:r>
            <a:endParaRPr lang="en-US" sz="3200" b="1" dirty="0"/>
          </a:p>
        </p:txBody>
      </p:sp>
    </p:spTree>
    <p:custDataLst>
      <p:tags r:id="rId1"/>
    </p:custDataLst>
    <p:extLst>
      <p:ext uri="{BB962C8B-B14F-4D97-AF65-F5344CB8AC3E}">
        <p14:creationId xmlns:p14="http://schemas.microsoft.com/office/powerpoint/2010/main" val="79467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7562"/>
            <a:ext cx="10287000" cy="858724"/>
          </a:xfrm>
        </p:spPr>
        <p:txBody>
          <a:bodyPr>
            <a:noAutofit/>
          </a:bodyPr>
          <a:lstStyle/>
          <a:p>
            <a:r>
              <a:rPr lang="en-US" b="1" dirty="0" smtClean="0">
                <a:solidFill>
                  <a:schemeClr val="bg2"/>
                </a:solidFill>
              </a:rPr>
              <a:t>Logic Model</a:t>
            </a:r>
            <a:endParaRPr lang="en-US" b="1" dirty="0">
              <a:solidFill>
                <a:schemeClr val="bg2"/>
              </a:solidFill>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33400" y="2590800"/>
            <a:ext cx="3108960" cy="2510485"/>
          </a:xfrm>
          <a:prstGeom prst="rect">
            <a:avLst/>
          </a:prstGeom>
        </p:spPr>
      </p:pic>
      <p:sp>
        <p:nvSpPr>
          <p:cNvPr id="7" name="TextBox 6"/>
          <p:cNvSpPr txBox="1"/>
          <p:nvPr/>
        </p:nvSpPr>
        <p:spPr>
          <a:xfrm>
            <a:off x="3820886" y="1445385"/>
            <a:ext cx="8229600" cy="4801314"/>
          </a:xfrm>
          <a:prstGeom prst="rect">
            <a:avLst/>
          </a:prstGeom>
          <a:noFill/>
        </p:spPr>
        <p:txBody>
          <a:bodyPr wrap="square" rtlCol="0">
            <a:spAutoFit/>
          </a:bodyPr>
          <a:lstStyle/>
          <a:p>
            <a:pPr marL="457200" indent="-457200">
              <a:buClr>
                <a:srgbClr val="FF0000"/>
              </a:buClr>
              <a:buFont typeface="Wingdings" panose="05000000000000000000" pitchFamily="2" charset="2"/>
              <a:buChar char="§"/>
            </a:pPr>
            <a:r>
              <a:rPr lang="en-US" sz="3400" dirty="0" smtClean="0"/>
              <a:t>Appropriate amount of detail and includes all key program components</a:t>
            </a:r>
          </a:p>
          <a:p>
            <a:pPr marL="457200" indent="-457200">
              <a:buClr>
                <a:srgbClr val="FF0000"/>
              </a:buClr>
              <a:buFont typeface="Wingdings" panose="05000000000000000000" pitchFamily="2" charset="2"/>
              <a:buChar char="§"/>
            </a:pPr>
            <a:r>
              <a:rPr lang="en-US" sz="3400" dirty="0" smtClean="0"/>
              <a:t>Depicts plausible relationships between program components</a:t>
            </a:r>
          </a:p>
          <a:p>
            <a:pPr marL="457200" indent="-457200">
              <a:buClr>
                <a:srgbClr val="FF0000"/>
              </a:buClr>
              <a:buFont typeface="Wingdings" panose="05000000000000000000" pitchFamily="2" charset="2"/>
              <a:buChar char="§"/>
            </a:pPr>
            <a:r>
              <a:rPr lang="en-US" sz="3400" dirty="0" smtClean="0"/>
              <a:t>Realistic</a:t>
            </a:r>
          </a:p>
          <a:p>
            <a:pPr marL="457200" indent="-457200">
              <a:buClr>
                <a:srgbClr val="FF0000"/>
              </a:buClr>
              <a:buFont typeface="Wingdings" panose="05000000000000000000" pitchFamily="2" charset="2"/>
              <a:buChar char="§"/>
            </a:pPr>
            <a:r>
              <a:rPr lang="en-US" sz="3400" dirty="0" smtClean="0"/>
              <a:t>Achieves consensus among your program’s stakeholders that the model accurately depicts the program and its intended results</a:t>
            </a:r>
            <a:endParaRPr lang="en-US" sz="3400" dirty="0"/>
          </a:p>
        </p:txBody>
      </p:sp>
    </p:spTree>
    <p:custDataLst>
      <p:tags r:id="rId1"/>
    </p:custDataLst>
    <p:extLst>
      <p:ext uri="{BB962C8B-B14F-4D97-AF65-F5344CB8AC3E}">
        <p14:creationId xmlns:p14="http://schemas.microsoft.com/office/powerpoint/2010/main" val="3925382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85" y="325983"/>
            <a:ext cx="10439400" cy="849674"/>
          </a:xfrm>
        </p:spPr>
        <p:txBody>
          <a:bodyPr>
            <a:noAutofit/>
          </a:bodyPr>
          <a:lstStyle/>
          <a:p>
            <a:r>
              <a:rPr lang="en-US" b="1" dirty="0" smtClean="0">
                <a:solidFill>
                  <a:schemeClr val="bg2"/>
                </a:solidFill>
              </a:rPr>
              <a:t>Logic Model</a:t>
            </a:r>
            <a:endParaRPr lang="en-US" b="1" dirty="0">
              <a:solidFill>
                <a:schemeClr val="bg2"/>
              </a:solidFill>
            </a:endParaRPr>
          </a:p>
        </p:txBody>
      </p:sp>
      <p:sp>
        <p:nvSpPr>
          <p:cNvPr id="3" name="TextBox 2"/>
          <p:cNvSpPr txBox="1"/>
          <p:nvPr/>
        </p:nvSpPr>
        <p:spPr>
          <a:xfrm>
            <a:off x="533400" y="1595021"/>
            <a:ext cx="11658600" cy="5262979"/>
          </a:xfrm>
          <a:prstGeom prst="rect">
            <a:avLst/>
          </a:prstGeom>
          <a:noFill/>
        </p:spPr>
        <p:txBody>
          <a:bodyPr wrap="square" rtlCol="0">
            <a:spAutoFit/>
          </a:bodyPr>
          <a:lstStyle/>
          <a:p>
            <a:pPr lvl="0"/>
            <a:r>
              <a:rPr lang="en-US" sz="2800" dirty="0">
                <a:latin typeface="Arial" panose="020B0604020202020204" pitchFamily="34" charset="0"/>
                <a:ea typeface="Calibri"/>
                <a:cs typeface="Arial" panose="020B0604020202020204" pitchFamily="34" charset="0"/>
              </a:rPr>
              <a:t>What is the desired long-term outcome?</a:t>
            </a:r>
          </a:p>
          <a:p>
            <a:pPr lvl="1"/>
            <a:r>
              <a:rPr lang="en-US" sz="2800" dirty="0">
                <a:latin typeface="Arial" panose="020B0604020202020204" pitchFamily="34" charset="0"/>
                <a:cs typeface="Arial" panose="020B0604020202020204" pitchFamily="34" charset="0"/>
              </a:rPr>
              <a:t>Increase # of healthy families. </a:t>
            </a:r>
            <a:r>
              <a:rPr lang="en-US" sz="2800" b="1" i="1" dirty="0">
                <a:latin typeface="Arial" panose="020B0604020202020204" pitchFamily="34" charset="0"/>
                <a:cs typeface="Arial" panose="020B0604020202020204" pitchFamily="34" charset="0"/>
              </a:rPr>
              <a:t>But</a:t>
            </a:r>
            <a:r>
              <a:rPr lang="en-US" sz="2800" i="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how?</a:t>
            </a:r>
          </a:p>
          <a:p>
            <a:pPr lvl="0"/>
            <a:r>
              <a:rPr lang="en-US" sz="2800" dirty="0">
                <a:latin typeface="Arial" panose="020B0604020202020204" pitchFamily="34" charset="0"/>
                <a:ea typeface="Calibri"/>
                <a:cs typeface="Arial" panose="020B0604020202020204" pitchFamily="34" charset="0"/>
              </a:rPr>
              <a:t>What is the desired intermediate outcome?</a:t>
            </a:r>
          </a:p>
          <a:p>
            <a:pPr lvl="1"/>
            <a:r>
              <a:rPr lang="en-US" sz="2800" dirty="0">
                <a:latin typeface="Arial" panose="020B0604020202020204" pitchFamily="34" charset="0"/>
                <a:cs typeface="Arial" panose="020B0604020202020204" pitchFamily="34" charset="0"/>
              </a:rPr>
              <a:t>Increase # of families using healthy food practices. </a:t>
            </a:r>
            <a:r>
              <a:rPr lang="en-US" sz="2800" b="1" i="1" dirty="0">
                <a:latin typeface="Arial" panose="020B0604020202020204" pitchFamily="34" charset="0"/>
                <a:cs typeface="Arial" panose="020B0604020202020204" pitchFamily="34" charset="0"/>
              </a:rPr>
              <a:t>But how?</a:t>
            </a:r>
            <a:endParaRPr lang="en-US" sz="2800" dirty="0">
              <a:latin typeface="Arial" panose="020B0604020202020204" pitchFamily="34" charset="0"/>
              <a:ea typeface="Calibri"/>
              <a:cs typeface="Arial" panose="020B0604020202020204" pitchFamily="34" charset="0"/>
            </a:endParaRPr>
          </a:p>
          <a:p>
            <a:pPr lvl="0"/>
            <a:r>
              <a:rPr lang="en-US" sz="2800" dirty="0">
                <a:latin typeface="Arial" panose="020B0604020202020204" pitchFamily="34" charset="0"/>
                <a:ea typeface="Calibri"/>
                <a:cs typeface="Arial" panose="020B0604020202020204" pitchFamily="34" charset="0"/>
              </a:rPr>
              <a:t>What is the desired short-term outcome?</a:t>
            </a:r>
          </a:p>
          <a:p>
            <a:pPr lvl="1"/>
            <a:r>
              <a:rPr lang="en-US" sz="2800" dirty="0">
                <a:latin typeface="Arial" panose="020B0604020202020204" pitchFamily="34" charset="0"/>
                <a:cs typeface="Arial" panose="020B0604020202020204" pitchFamily="34" charset="0"/>
              </a:rPr>
              <a:t>Individuals gain knowledge of healthy food choices. </a:t>
            </a:r>
            <a:r>
              <a:rPr lang="en-US" sz="2800" b="1" i="1" dirty="0">
                <a:latin typeface="Arial" panose="020B0604020202020204" pitchFamily="34" charset="0"/>
                <a:cs typeface="Arial" panose="020B0604020202020204" pitchFamily="34" charset="0"/>
              </a:rPr>
              <a:t>But</a:t>
            </a:r>
            <a:r>
              <a:rPr lang="en-US" sz="2800" i="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how?</a:t>
            </a:r>
            <a:endParaRPr lang="en-US" sz="2800" dirty="0">
              <a:latin typeface="Arial" panose="020B0604020202020204" pitchFamily="34" charset="0"/>
              <a:ea typeface="Calibri"/>
              <a:cs typeface="Arial" panose="020B0604020202020204" pitchFamily="34" charset="0"/>
            </a:endParaRPr>
          </a:p>
          <a:p>
            <a:pPr lvl="0"/>
            <a:r>
              <a:rPr lang="en-US" sz="2800" dirty="0">
                <a:latin typeface="Arial" panose="020B0604020202020204" pitchFamily="34" charset="0"/>
                <a:ea typeface="Calibri"/>
                <a:cs typeface="Arial" panose="020B0604020202020204" pitchFamily="34" charset="0"/>
              </a:rPr>
              <a:t>What outputs are needed to achieve the outcomes?</a:t>
            </a:r>
          </a:p>
          <a:p>
            <a:pPr lvl="1"/>
            <a:r>
              <a:rPr lang="en-US" sz="2800" dirty="0">
                <a:latin typeface="Arial" panose="020B0604020202020204" pitchFamily="34" charset="0"/>
                <a:cs typeface="Arial" panose="020B0604020202020204" pitchFamily="34" charset="0"/>
              </a:rPr>
              <a:t>200 families complete an educational workshop. </a:t>
            </a:r>
            <a:r>
              <a:rPr lang="en-US" sz="2800" b="1" i="1" dirty="0">
                <a:latin typeface="Arial" panose="020B0604020202020204" pitchFamily="34" charset="0"/>
                <a:cs typeface="Arial" panose="020B0604020202020204" pitchFamily="34" charset="0"/>
              </a:rPr>
              <a:t>But</a:t>
            </a:r>
            <a:r>
              <a:rPr lang="en-US" sz="2800" i="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how?</a:t>
            </a:r>
            <a:endParaRPr lang="en-US" sz="2800" dirty="0">
              <a:latin typeface="Arial" panose="020B0604020202020204" pitchFamily="34" charset="0"/>
              <a:ea typeface="Calibri"/>
              <a:cs typeface="Arial" panose="020B0604020202020204" pitchFamily="34" charset="0"/>
            </a:endParaRPr>
          </a:p>
          <a:p>
            <a:pPr lvl="0"/>
            <a:r>
              <a:rPr lang="en-US" sz="2800" dirty="0">
                <a:latin typeface="Arial" panose="020B0604020202020204" pitchFamily="34" charset="0"/>
                <a:ea typeface="Calibri"/>
                <a:cs typeface="Arial" panose="020B0604020202020204" pitchFamily="34" charset="0"/>
              </a:rPr>
              <a:t>What activities are needed to achieve the outcomes?</a:t>
            </a:r>
          </a:p>
          <a:p>
            <a:pPr lvl="1"/>
            <a:r>
              <a:rPr lang="en-US" sz="2800" dirty="0">
                <a:latin typeface="Arial" panose="020B0604020202020204" pitchFamily="34" charset="0"/>
                <a:cs typeface="Arial" panose="020B0604020202020204" pitchFamily="34" charset="0"/>
              </a:rPr>
              <a:t>Conduct four educational workshops per month. </a:t>
            </a:r>
            <a:r>
              <a:rPr lang="en-US" sz="2800" b="1" i="1" dirty="0">
                <a:latin typeface="Arial" panose="020B0604020202020204" pitchFamily="34" charset="0"/>
                <a:cs typeface="Arial" panose="020B0604020202020204" pitchFamily="34" charset="0"/>
              </a:rPr>
              <a:t>But</a:t>
            </a:r>
            <a:r>
              <a:rPr lang="en-US" sz="2800" i="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how?</a:t>
            </a:r>
            <a:endParaRPr lang="en-US" sz="2800" dirty="0">
              <a:latin typeface="Arial" panose="020B0604020202020204" pitchFamily="34" charset="0"/>
              <a:ea typeface="Calibri"/>
              <a:cs typeface="Arial" panose="020B0604020202020204" pitchFamily="34" charset="0"/>
            </a:endParaRPr>
          </a:p>
          <a:p>
            <a:pPr lvl="0"/>
            <a:r>
              <a:rPr lang="en-US" sz="2800" dirty="0">
                <a:latin typeface="Arial" panose="020B0604020202020204" pitchFamily="34" charset="0"/>
                <a:ea typeface="Calibri"/>
                <a:cs typeface="Arial" panose="020B0604020202020204" pitchFamily="34" charset="0"/>
              </a:rPr>
              <a:t>What inputs are needed to achieve the outcomes?</a:t>
            </a:r>
          </a:p>
          <a:p>
            <a:pPr lvl="1"/>
            <a:r>
              <a:rPr lang="en-US" sz="2800" dirty="0">
                <a:latin typeface="Arial" panose="020B0604020202020204" pitchFamily="34" charset="0"/>
                <a:cs typeface="Arial" panose="020B0604020202020204" pitchFamily="34" charset="0"/>
              </a:rPr>
              <a:t>Funding, program staff, AmeriCorps members, volunteers, research.</a:t>
            </a:r>
            <a:endParaRPr lang="en-US" sz="2400" dirty="0">
              <a:latin typeface="Arial" panose="020B0604020202020204" pitchFamily="34" charset="0"/>
              <a:ea typeface="Calibri"/>
              <a:cs typeface="Arial" panose="020B0604020202020204" pitchFamily="34" charset="0"/>
            </a:endParaRPr>
          </a:p>
        </p:txBody>
      </p:sp>
      <p:sp>
        <p:nvSpPr>
          <p:cNvPr id="7" name="Curved Left Arrow 6"/>
          <p:cNvSpPr/>
          <p:nvPr/>
        </p:nvSpPr>
        <p:spPr>
          <a:xfrm>
            <a:off x="7752348" y="1828800"/>
            <a:ext cx="914400" cy="914400"/>
          </a:xfrm>
          <a:prstGeom prst="curvedLeftArrow">
            <a:avLst/>
          </a:prstGeom>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8" name="Curved Left Arrow 7"/>
          <p:cNvSpPr/>
          <p:nvPr/>
        </p:nvSpPr>
        <p:spPr>
          <a:xfrm>
            <a:off x="11028947" y="3429000"/>
            <a:ext cx="914400" cy="914400"/>
          </a:xfrm>
          <a:prstGeom prst="curvedLeftArrow">
            <a:avLst/>
          </a:prstGeom>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9" name="Curved Left Arrow 8"/>
          <p:cNvSpPr/>
          <p:nvPr/>
        </p:nvSpPr>
        <p:spPr>
          <a:xfrm>
            <a:off x="11049000" y="2514600"/>
            <a:ext cx="914400" cy="914400"/>
          </a:xfrm>
          <a:prstGeom prst="curvedLeftArrow">
            <a:avLst/>
          </a:prstGeom>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10" name="Curved Left Arrow 9"/>
          <p:cNvSpPr/>
          <p:nvPr/>
        </p:nvSpPr>
        <p:spPr>
          <a:xfrm>
            <a:off x="11028947" y="4325566"/>
            <a:ext cx="914400" cy="914400"/>
          </a:xfrm>
          <a:prstGeom prst="curvedLeftArrow">
            <a:avLst/>
          </a:prstGeom>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11" name="Curved Left Arrow 10"/>
          <p:cNvSpPr/>
          <p:nvPr/>
        </p:nvSpPr>
        <p:spPr>
          <a:xfrm>
            <a:off x="11028947" y="5352260"/>
            <a:ext cx="914400" cy="914400"/>
          </a:xfrm>
          <a:prstGeom prst="curvedLeftArrow">
            <a:avLst/>
          </a:prstGeom>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Tree>
    <p:custDataLst>
      <p:tags r:id="rId1"/>
    </p:custDataLst>
    <p:extLst>
      <p:ext uri="{BB962C8B-B14F-4D97-AF65-F5344CB8AC3E}">
        <p14:creationId xmlns:p14="http://schemas.microsoft.com/office/powerpoint/2010/main" val="3455834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6668" r="16668"/>
          <a:stretch>
            <a:fillRect/>
          </a:stretch>
        </p:blipFill>
        <p:spPr>
          <a:xfrm>
            <a:off x="-1" y="0"/>
            <a:ext cx="6094444" cy="6856100"/>
          </a:xfrm>
        </p:spPr>
      </p:pic>
      <p:sp>
        <p:nvSpPr>
          <p:cNvPr id="3" name="Text Placeholder 2"/>
          <p:cNvSpPr>
            <a:spLocks noGrp="1"/>
          </p:cNvSpPr>
          <p:nvPr>
            <p:ph type="body" sz="quarter" idx="11"/>
          </p:nvPr>
        </p:nvSpPr>
        <p:spPr>
          <a:xfrm>
            <a:off x="6096000" y="3133534"/>
            <a:ext cx="6096000" cy="590931"/>
          </a:xfrm>
        </p:spPr>
        <p:txBody>
          <a:bodyPr/>
          <a:lstStyle/>
          <a:p>
            <a:r>
              <a:rPr lang="en-US" dirty="0"/>
              <a:t>Questions?</a:t>
            </a:r>
          </a:p>
        </p:txBody>
      </p:sp>
    </p:spTree>
    <p:custDataLst>
      <p:tags r:id="rId1"/>
    </p:custDataLst>
    <p:extLst>
      <p:ext uri="{BB962C8B-B14F-4D97-AF65-F5344CB8AC3E}">
        <p14:creationId xmlns:p14="http://schemas.microsoft.com/office/powerpoint/2010/main" val="1508618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Why are logic models important?</a:t>
            </a:r>
            <a:endParaRPr lang="en-US" dirty="0"/>
          </a:p>
        </p:txBody>
      </p:sp>
      <p:sp>
        <p:nvSpPr>
          <p:cNvPr id="4" name="Text Placeholder 3"/>
          <p:cNvSpPr>
            <a:spLocks noGrp="1"/>
          </p:cNvSpPr>
          <p:nvPr>
            <p:ph type="body" sz="quarter" idx="12"/>
          </p:nvPr>
        </p:nvSpPr>
        <p:spPr>
          <a:xfrm>
            <a:off x="5737094" y="431680"/>
            <a:ext cx="792205" cy="1200329"/>
          </a:xfrm>
        </p:spPr>
        <p:txBody>
          <a:bodyPr/>
          <a:lstStyle/>
          <a:p>
            <a:r>
              <a:rPr lang="en-US" dirty="0" smtClean="0"/>
              <a:t>3</a:t>
            </a:r>
            <a:endParaRPr lang="en-US" dirty="0"/>
          </a:p>
        </p:txBody>
      </p:sp>
    </p:spTree>
    <p:custDataLst>
      <p:tags r:id="rId1"/>
    </p:custDataLst>
    <p:extLst>
      <p:ext uri="{BB962C8B-B14F-4D97-AF65-F5344CB8AC3E}">
        <p14:creationId xmlns:p14="http://schemas.microsoft.com/office/powerpoint/2010/main" val="393707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71499" y="1415143"/>
            <a:ext cx="4038601" cy="3810000"/>
          </a:xfrm>
          <a:prstGeom prst="roundRect">
            <a:avLst/>
          </a:prstGeom>
          <a:solidFill>
            <a:srgbClr val="DB7BDB"/>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b="1" dirty="0">
                <a:solidFill>
                  <a:schemeClr val="tx1"/>
                </a:solidFill>
              </a:rPr>
              <a:t>Demonstrate impact &amp; evidence of success</a:t>
            </a:r>
          </a:p>
        </p:txBody>
      </p:sp>
      <p:sp>
        <p:nvSpPr>
          <p:cNvPr id="3" name="TextBox 2"/>
          <p:cNvSpPr txBox="1"/>
          <p:nvPr/>
        </p:nvSpPr>
        <p:spPr>
          <a:xfrm>
            <a:off x="4963886" y="1196484"/>
            <a:ext cx="6781800" cy="4247317"/>
          </a:xfrm>
          <a:prstGeom prst="rect">
            <a:avLst/>
          </a:prstGeom>
          <a:noFill/>
        </p:spPr>
        <p:txBody>
          <a:bodyPr wrap="square" rtlCol="0">
            <a:spAutoFit/>
          </a:bodyPr>
          <a:lstStyle/>
          <a:p>
            <a:r>
              <a:rPr lang="en-US" sz="3000" b="1" dirty="0"/>
              <a:t>Expectations:</a:t>
            </a:r>
          </a:p>
          <a:p>
            <a:pPr marL="457200" indent="-457200">
              <a:buFont typeface="Arial" panose="020B0604020202020204" pitchFamily="34" charset="0"/>
              <a:buChar char="•"/>
            </a:pPr>
            <a:r>
              <a:rPr lang="en-US" sz="3000" dirty="0"/>
              <a:t>Strong Program Design</a:t>
            </a:r>
          </a:p>
          <a:p>
            <a:pPr marL="457200" indent="-457200">
              <a:buFont typeface="Arial" panose="020B0604020202020204" pitchFamily="34" charset="0"/>
              <a:buChar char="•"/>
            </a:pPr>
            <a:r>
              <a:rPr lang="en-US" sz="3000" dirty="0"/>
              <a:t>Able to report on and document key indicators of success:</a:t>
            </a:r>
          </a:p>
          <a:p>
            <a:pPr marL="914400" lvl="1" indent="-457200">
              <a:buFont typeface="Arial" panose="020B0604020202020204" pitchFamily="34" charset="0"/>
              <a:buChar char="•"/>
            </a:pPr>
            <a:r>
              <a:rPr lang="en-US" sz="3000" dirty="0"/>
              <a:t>Performance measures - Output and Outcome</a:t>
            </a:r>
          </a:p>
          <a:p>
            <a:pPr marL="457200" indent="-457200">
              <a:buFont typeface="Arial" panose="020B0604020202020204" pitchFamily="34" charset="0"/>
              <a:buChar char="•"/>
            </a:pPr>
            <a:r>
              <a:rPr lang="en-US" sz="3000" dirty="0"/>
              <a:t>Over Time - Lay a Strong Foundation of Evidence Programming</a:t>
            </a:r>
          </a:p>
        </p:txBody>
      </p:sp>
    </p:spTree>
    <p:custDataLst>
      <p:tags r:id="rId1"/>
    </p:custDataLst>
    <p:extLst>
      <p:ext uri="{BB962C8B-B14F-4D97-AF65-F5344CB8AC3E}">
        <p14:creationId xmlns:p14="http://schemas.microsoft.com/office/powerpoint/2010/main" val="4048160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3"/>
          <p:cNvGraphicFramePr>
            <a:graphicFrameLocks/>
          </p:cNvGraphicFramePr>
          <p:nvPr>
            <p:extLst>
              <p:ext uri="{D42A27DB-BD31-4B8C-83A1-F6EECF244321}">
                <p14:modId xmlns:p14="http://schemas.microsoft.com/office/powerpoint/2010/main" val="3734302931"/>
              </p:ext>
            </p:extLst>
          </p:nvPr>
        </p:nvGraphicFramePr>
        <p:xfrm>
          <a:off x="1216057" y="1752600"/>
          <a:ext cx="9525000" cy="3962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7"/>
          <p:cNvSpPr>
            <a:spLocks noGrp="1"/>
          </p:cNvSpPr>
          <p:nvPr>
            <p:ph type="title"/>
          </p:nvPr>
        </p:nvSpPr>
        <p:spPr>
          <a:xfrm>
            <a:off x="304800" y="419100"/>
            <a:ext cx="11658600" cy="646331"/>
          </a:xfrm>
        </p:spPr>
        <p:txBody>
          <a:bodyPr/>
          <a:lstStyle/>
          <a:p>
            <a:r>
              <a:rPr lang="en-US" sz="4000" b="1" dirty="0" smtClean="0">
                <a:solidFill>
                  <a:schemeClr val="bg2"/>
                </a:solidFill>
                <a:latin typeface="+mj-lt"/>
              </a:rPr>
              <a:t>Evidence</a:t>
            </a:r>
            <a:endParaRPr lang="en-US" sz="4000" b="1" dirty="0">
              <a:solidFill>
                <a:schemeClr val="bg2"/>
              </a:solidFill>
              <a:latin typeface="+mj-lt"/>
            </a:endParaRPr>
          </a:p>
        </p:txBody>
      </p:sp>
      <p:sp>
        <p:nvSpPr>
          <p:cNvPr id="17" name="Chevron 16"/>
          <p:cNvSpPr/>
          <p:nvPr/>
        </p:nvSpPr>
        <p:spPr>
          <a:xfrm>
            <a:off x="1837537" y="3519678"/>
            <a:ext cx="308762" cy="685800"/>
          </a:xfrm>
          <a:prstGeom prst="chevron">
            <a:avLst>
              <a:gd name="adj" fmla="val 62310"/>
            </a:avLst>
          </a:prstGeom>
        </p:spPr>
        <p:style>
          <a:lnRef idx="1">
            <a:schemeClr val="accent6"/>
          </a:lnRef>
          <a:fillRef idx="2">
            <a:schemeClr val="accent6"/>
          </a:fillRef>
          <a:effectRef idx="1">
            <a:schemeClr val="accent6"/>
          </a:effectRef>
          <a:fontRef idx="minor">
            <a:schemeClr val="dk1"/>
          </a:fontRef>
        </p:style>
      </p:sp>
      <p:grpSp>
        <p:nvGrpSpPr>
          <p:cNvPr id="18" name="Group 17"/>
          <p:cNvGrpSpPr/>
          <p:nvPr/>
        </p:nvGrpSpPr>
        <p:grpSpPr>
          <a:xfrm>
            <a:off x="4648200" y="3352800"/>
            <a:ext cx="2660715" cy="1064982"/>
            <a:chOff x="314298" y="1426919"/>
            <a:chExt cx="2279713" cy="1044039"/>
          </a:xfrm>
        </p:grpSpPr>
        <p:sp>
          <p:nvSpPr>
            <p:cNvPr id="19" name="Rectangle 18"/>
            <p:cNvSpPr/>
            <p:nvPr/>
          </p:nvSpPr>
          <p:spPr>
            <a:xfrm>
              <a:off x="314298" y="1426919"/>
              <a:ext cx="2279713" cy="9995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314298" y="1471452"/>
              <a:ext cx="2279713" cy="9995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algn="ctr" defTabSz="1422400">
                <a:lnSpc>
                  <a:spcPct val="90000"/>
                </a:lnSpc>
                <a:spcAft>
                  <a:spcPct val="35000"/>
                </a:spcAft>
              </a:pPr>
              <a:r>
                <a:rPr lang="en-US" sz="2400" b="1" dirty="0"/>
                <a:t>Design, Duration, Dosage, Frequency</a:t>
              </a:r>
            </a:p>
          </p:txBody>
        </p:sp>
      </p:grpSp>
    </p:spTree>
    <p:custDataLst>
      <p:tags r:id="rId1"/>
    </p:custDataLst>
    <p:extLst>
      <p:ext uri="{BB962C8B-B14F-4D97-AF65-F5344CB8AC3E}">
        <p14:creationId xmlns:p14="http://schemas.microsoft.com/office/powerpoint/2010/main" val="3583751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466809"/>
            <a:ext cx="10744200" cy="646331"/>
          </a:xfrm>
        </p:spPr>
        <p:txBody>
          <a:bodyPr/>
          <a:lstStyle/>
          <a:p>
            <a:r>
              <a:rPr lang="en-US" sz="4000" dirty="0">
                <a:solidFill>
                  <a:schemeClr val="bg2"/>
                </a:solidFill>
                <a:latin typeface="+mj-lt"/>
              </a:rPr>
              <a:t>Evidence – The Big Questions</a:t>
            </a:r>
          </a:p>
        </p:txBody>
      </p:sp>
      <p:sp>
        <p:nvSpPr>
          <p:cNvPr id="9219" name="Content Placeholder 2"/>
          <p:cNvSpPr>
            <a:spLocks noGrp="1"/>
          </p:cNvSpPr>
          <p:nvPr>
            <p:ph idx="1"/>
          </p:nvPr>
        </p:nvSpPr>
        <p:spPr>
          <a:xfrm>
            <a:off x="609600" y="1287830"/>
            <a:ext cx="7772400" cy="4462760"/>
          </a:xfrm>
        </p:spPr>
        <p:txBody>
          <a:bodyPr/>
          <a:lstStyle/>
          <a:p>
            <a:pPr marL="465138" indent="-465138">
              <a:buFont typeface="Wingdings" panose="05000000000000000000" pitchFamily="2" charset="2"/>
              <a:buChar char="ü"/>
            </a:pPr>
            <a:r>
              <a:rPr lang="en-US" sz="2000" b="0" dirty="0"/>
              <a:t>How did you determine what </a:t>
            </a:r>
            <a:r>
              <a:rPr lang="en-US" sz="2000" b="0" dirty="0" smtClean="0"/>
              <a:t>your organization </a:t>
            </a:r>
            <a:r>
              <a:rPr lang="en-US" sz="2000" b="0" dirty="0"/>
              <a:t>will focus on? </a:t>
            </a:r>
          </a:p>
          <a:p>
            <a:pPr marL="465138" indent="-465138">
              <a:buFont typeface="Wingdings" panose="05000000000000000000" pitchFamily="2" charset="2"/>
              <a:buChar char="ü"/>
            </a:pPr>
            <a:r>
              <a:rPr lang="en-US" sz="2000" b="0" dirty="0"/>
              <a:t>What demonstrates that the path you are taking will lead you to success and real change?</a:t>
            </a:r>
          </a:p>
          <a:p>
            <a:pPr marL="465138" indent="-465138">
              <a:buFont typeface="Wingdings" panose="05000000000000000000" pitchFamily="2" charset="2"/>
              <a:buChar char="ü"/>
            </a:pPr>
            <a:r>
              <a:rPr lang="en-US" sz="2000" b="0" dirty="0"/>
              <a:t>What has worked successfully in the past that needs to continue?</a:t>
            </a:r>
          </a:p>
          <a:p>
            <a:pPr marL="465138" indent="-465138">
              <a:buFont typeface="Wingdings" panose="05000000000000000000" pitchFamily="2" charset="2"/>
              <a:buChar char="ü"/>
            </a:pPr>
            <a:r>
              <a:rPr lang="en-US" sz="2000" b="0" dirty="0"/>
              <a:t>Where have existing interventions fallen short - are there modifications that need to be made for greater impact?</a:t>
            </a:r>
          </a:p>
          <a:p>
            <a:pPr marL="465138" indent="-465138">
              <a:buFont typeface="Wingdings" panose="05000000000000000000" pitchFamily="2" charset="2"/>
              <a:buChar char="ü"/>
            </a:pPr>
            <a:r>
              <a:rPr lang="en-US" sz="2000" b="0" dirty="0"/>
              <a:t>What is the recommended design (specific program activities) and dosage (frequency, intensity, and duration) to achieve the intended outcome?</a:t>
            </a:r>
          </a:p>
          <a:p>
            <a:pPr marL="465138" indent="-465138">
              <a:buFont typeface="Wingdings" panose="05000000000000000000" pitchFamily="2" charset="2"/>
              <a:buChar char="ü"/>
            </a:pPr>
            <a:r>
              <a:rPr lang="en-US" sz="2000" b="0" dirty="0"/>
              <a:t>Is there sufficient evidence for your intervention to continue its use?</a:t>
            </a:r>
          </a:p>
          <a:p>
            <a:pPr marL="465138" indent="-465138">
              <a:buFont typeface="Wingdings" panose="05000000000000000000" pitchFamily="2" charset="2"/>
              <a:buChar char="ü"/>
            </a:pPr>
            <a:r>
              <a:rPr lang="en-US" sz="2000" b="0" dirty="0"/>
              <a:t>Do you need to choose a new intervention?</a:t>
            </a:r>
          </a:p>
        </p:txBody>
      </p:sp>
      <p:pic>
        <p:nvPicPr>
          <p:cNvPr id="7172" name="Picture 4" descr="Image result for question mark image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382000" y="2112963"/>
            <a:ext cx="300000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00853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763364" cy="1139825"/>
          </a:xfrm>
        </p:spPr>
        <p:txBody>
          <a:bodyPr/>
          <a:lstStyle/>
          <a:p>
            <a:r>
              <a:rPr lang="en-US" b="1" dirty="0" smtClean="0">
                <a:solidFill>
                  <a:schemeClr val="bg2"/>
                </a:solidFill>
              </a:rPr>
              <a:t>Goal</a:t>
            </a:r>
            <a:endParaRPr lang="en-US" b="1" dirty="0">
              <a:solidFill>
                <a:schemeClr val="bg2"/>
              </a:solidFill>
            </a:endParaRPr>
          </a:p>
        </p:txBody>
      </p:sp>
      <p:sp>
        <p:nvSpPr>
          <p:cNvPr id="3" name="Content Placeholder 2"/>
          <p:cNvSpPr>
            <a:spLocks noGrp="1"/>
          </p:cNvSpPr>
          <p:nvPr>
            <p:ph idx="1"/>
          </p:nvPr>
        </p:nvSpPr>
        <p:spPr>
          <a:xfrm>
            <a:off x="4343400" y="2241816"/>
            <a:ext cx="7029564" cy="1993366"/>
          </a:xfrm>
        </p:spPr>
        <p:txBody>
          <a:bodyPr/>
          <a:lstStyle/>
          <a:p>
            <a:r>
              <a:rPr lang="en-US" dirty="0" smtClean="0"/>
              <a:t>Regularly Collect and Look at Information that guides programmatic learning</a:t>
            </a:r>
          </a:p>
          <a:p>
            <a:pPr marL="914400" lvl="1" indent="-457200">
              <a:buFont typeface="Arial" panose="020B0604020202020204" pitchFamily="34" charset="0"/>
              <a:buChar char="•"/>
            </a:pPr>
            <a:r>
              <a:rPr lang="en-US" dirty="0"/>
              <a:t>bring about positive changes in organizational practices;</a:t>
            </a:r>
          </a:p>
          <a:p>
            <a:pPr marL="914400" lvl="1" indent="-457200">
              <a:buFont typeface="Arial" panose="020B0604020202020204" pitchFamily="34" charset="0"/>
              <a:buChar char="•"/>
            </a:pPr>
            <a:r>
              <a:rPr lang="en-US" dirty="0"/>
              <a:t>improve the quality of service </a:t>
            </a:r>
            <a:r>
              <a:rPr lang="en-US" dirty="0" smtClean="0"/>
              <a:t>provided </a:t>
            </a:r>
            <a:r>
              <a:rPr lang="en-US" dirty="0"/>
              <a:t>to </a:t>
            </a:r>
            <a:r>
              <a:rPr lang="en-US" dirty="0" smtClean="0"/>
              <a:t>people, </a:t>
            </a:r>
            <a:r>
              <a:rPr lang="en-US" dirty="0" smtClean="0"/>
              <a:t>communities, people, </a:t>
            </a:r>
            <a:r>
              <a:rPr lang="en-US" dirty="0" smtClean="0"/>
              <a:t>and partners</a:t>
            </a:r>
            <a:r>
              <a:rPr lang="en-US" dirty="0" smtClean="0"/>
              <a:t>;</a:t>
            </a:r>
            <a:endParaRPr lang="en-US" dirty="0"/>
          </a:p>
        </p:txBody>
      </p:sp>
      <p:pic>
        <p:nvPicPr>
          <p:cNvPr id="5" name="Picture 2" descr="Image result for goal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b="16216"/>
          <a:stretch/>
        </p:blipFill>
        <p:spPr bwMode="auto">
          <a:xfrm>
            <a:off x="609600" y="2057400"/>
            <a:ext cx="3589647" cy="23621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5867401"/>
            <a:ext cx="10763364" cy="707886"/>
          </a:xfrm>
          <a:prstGeom prst="rect">
            <a:avLst/>
          </a:prstGeom>
          <a:noFill/>
        </p:spPr>
        <p:txBody>
          <a:bodyPr wrap="square" rtlCol="0">
            <a:spAutoFit/>
          </a:bodyPr>
          <a:lstStyle/>
          <a:p>
            <a:pPr algn="ctr"/>
            <a:r>
              <a:rPr lang="en-US" sz="2000" dirty="0"/>
              <a:t>“</a:t>
            </a:r>
            <a:r>
              <a:rPr lang="en-US" sz="2000" b="1" dirty="0">
                <a:solidFill>
                  <a:schemeClr val="bg2"/>
                </a:solidFill>
              </a:rPr>
              <a:t>The ultimate purpose of </a:t>
            </a:r>
            <a:r>
              <a:rPr lang="en-US" sz="2000" b="1" dirty="0" smtClean="0">
                <a:solidFill>
                  <a:schemeClr val="bg2"/>
                </a:solidFill>
              </a:rPr>
              <a:t>data collection </a:t>
            </a:r>
            <a:r>
              <a:rPr lang="en-US" sz="2000" b="1" dirty="0">
                <a:solidFill>
                  <a:schemeClr val="bg2"/>
                </a:solidFill>
              </a:rPr>
              <a:t>should be focused on continuous learning and developing practices that move organizations toward greater effectiveness</a:t>
            </a:r>
            <a:r>
              <a:rPr lang="en-US" sz="2000" dirty="0"/>
              <a:t>.” </a:t>
            </a:r>
          </a:p>
        </p:txBody>
      </p:sp>
    </p:spTree>
    <p:custDataLst>
      <p:tags r:id="rId1"/>
    </p:custDataLst>
    <p:extLst>
      <p:ext uri="{BB962C8B-B14F-4D97-AF65-F5344CB8AC3E}">
        <p14:creationId xmlns:p14="http://schemas.microsoft.com/office/powerpoint/2010/main" val="3279274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Logic Model Check-In</a:t>
            </a:r>
            <a:endParaRPr lang="en-US" dirty="0"/>
          </a:p>
        </p:txBody>
      </p:sp>
      <p:sp>
        <p:nvSpPr>
          <p:cNvPr id="4" name="Text Placeholder 3"/>
          <p:cNvSpPr>
            <a:spLocks noGrp="1"/>
          </p:cNvSpPr>
          <p:nvPr>
            <p:ph type="body" sz="quarter" idx="12"/>
          </p:nvPr>
        </p:nvSpPr>
        <p:spPr>
          <a:xfrm>
            <a:off x="5737094" y="431680"/>
            <a:ext cx="792205" cy="1200329"/>
          </a:xfrm>
        </p:spPr>
        <p:txBody>
          <a:bodyPr/>
          <a:lstStyle/>
          <a:p>
            <a:r>
              <a:rPr lang="en-US" dirty="0" smtClean="0"/>
              <a:t>1</a:t>
            </a:r>
            <a:endParaRPr lang="en-US" dirty="0"/>
          </a:p>
        </p:txBody>
      </p:sp>
    </p:spTree>
    <p:custDataLst>
      <p:tags r:id="rId1"/>
    </p:custDataLst>
    <p:extLst>
      <p:ext uri="{BB962C8B-B14F-4D97-AF65-F5344CB8AC3E}">
        <p14:creationId xmlns:p14="http://schemas.microsoft.com/office/powerpoint/2010/main" val="145063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How will the North Carolina Crime Commission use logic </a:t>
            </a:r>
            <a:r>
              <a:rPr lang="en-US" dirty="0" smtClean="0"/>
              <a:t>models?</a:t>
            </a:r>
            <a:endParaRPr lang="en-US" dirty="0"/>
          </a:p>
        </p:txBody>
      </p:sp>
      <p:sp>
        <p:nvSpPr>
          <p:cNvPr id="4" name="Text Placeholder 3"/>
          <p:cNvSpPr>
            <a:spLocks noGrp="1"/>
          </p:cNvSpPr>
          <p:nvPr>
            <p:ph type="body" sz="quarter" idx="12"/>
          </p:nvPr>
        </p:nvSpPr>
        <p:spPr>
          <a:xfrm>
            <a:off x="5737094" y="431680"/>
            <a:ext cx="792205" cy="1200329"/>
          </a:xfrm>
        </p:spPr>
        <p:txBody>
          <a:bodyPr/>
          <a:lstStyle/>
          <a:p>
            <a:r>
              <a:rPr lang="en-US" dirty="0" smtClean="0"/>
              <a:t>4</a:t>
            </a:r>
            <a:endParaRPr lang="en-US" dirty="0"/>
          </a:p>
        </p:txBody>
      </p:sp>
    </p:spTree>
    <p:custDataLst>
      <p:tags r:id="rId1"/>
    </p:custDataLst>
    <p:extLst>
      <p:ext uri="{BB962C8B-B14F-4D97-AF65-F5344CB8AC3E}">
        <p14:creationId xmlns:p14="http://schemas.microsoft.com/office/powerpoint/2010/main" val="132061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77800" y="3493674"/>
            <a:ext cx="2159000" cy="2547364"/>
          </a:xfrm>
        </p:spPr>
        <p:txBody>
          <a:bodyPr/>
          <a:lstStyle/>
          <a:p>
            <a:pPr algn="l"/>
            <a:r>
              <a:rPr lang="en-US" sz="2400" b="0" dirty="0" smtClean="0">
                <a:cs typeface="Raleway"/>
              </a:rPr>
              <a:t>Use it as a tool to ask questions, explore successes and challenges</a:t>
            </a:r>
            <a:endParaRPr lang="en-US" sz="2400" dirty="0"/>
          </a:p>
          <a:p>
            <a:endParaRPr lang="en-US" sz="2400" dirty="0"/>
          </a:p>
        </p:txBody>
      </p:sp>
      <p:sp>
        <p:nvSpPr>
          <p:cNvPr id="12" name="Content Placeholder 11"/>
          <p:cNvSpPr>
            <a:spLocks noGrp="1"/>
          </p:cNvSpPr>
          <p:nvPr>
            <p:ph idx="14"/>
          </p:nvPr>
        </p:nvSpPr>
        <p:spPr>
          <a:xfrm>
            <a:off x="2590799" y="3493674"/>
            <a:ext cx="2133601" cy="2529923"/>
          </a:xfrm>
        </p:spPr>
        <p:txBody>
          <a:bodyPr/>
          <a:lstStyle/>
          <a:p>
            <a:pPr algn="l"/>
            <a:r>
              <a:rPr lang="en-US" b="0" dirty="0" smtClean="0">
                <a:cs typeface="Raleway"/>
              </a:rPr>
              <a:t>Help determine what targeted training and technical assistance is required to be successful</a:t>
            </a:r>
            <a:endParaRPr lang="en-US" dirty="0"/>
          </a:p>
        </p:txBody>
      </p:sp>
      <p:sp>
        <p:nvSpPr>
          <p:cNvPr id="13" name="Content Placeholder 12"/>
          <p:cNvSpPr>
            <a:spLocks noGrp="1"/>
          </p:cNvSpPr>
          <p:nvPr>
            <p:ph idx="15"/>
          </p:nvPr>
        </p:nvSpPr>
        <p:spPr>
          <a:xfrm>
            <a:off x="4978399" y="3493674"/>
            <a:ext cx="2197102" cy="1217769"/>
          </a:xfrm>
        </p:spPr>
        <p:txBody>
          <a:bodyPr/>
          <a:lstStyle/>
          <a:p>
            <a:pPr algn="l"/>
            <a:r>
              <a:rPr lang="en-US" sz="2400" b="0" spc="-13" dirty="0" smtClean="0">
                <a:cs typeface="Raleway"/>
              </a:rPr>
              <a:t>Give you a framework</a:t>
            </a:r>
            <a:endParaRPr lang="en-US" sz="2400" b="0" dirty="0">
              <a:cs typeface="Raleway"/>
            </a:endParaRPr>
          </a:p>
          <a:p>
            <a:endParaRPr lang="en-US" sz="2400" dirty="0"/>
          </a:p>
        </p:txBody>
      </p:sp>
      <p:sp>
        <p:nvSpPr>
          <p:cNvPr id="14" name="Content Placeholder 13"/>
          <p:cNvSpPr>
            <a:spLocks noGrp="1"/>
          </p:cNvSpPr>
          <p:nvPr>
            <p:ph idx="16"/>
          </p:nvPr>
        </p:nvSpPr>
        <p:spPr>
          <a:xfrm>
            <a:off x="7429499" y="3493675"/>
            <a:ext cx="2425699" cy="3212161"/>
          </a:xfrm>
        </p:spPr>
        <p:txBody>
          <a:bodyPr/>
          <a:lstStyle/>
          <a:p>
            <a:pPr algn="l"/>
            <a:r>
              <a:rPr lang="en-US" sz="2400" b="0" spc="-37" dirty="0" smtClean="0">
                <a:cs typeface="Raleway"/>
              </a:rPr>
              <a:t>Step back and look at your logic model, you can determine what is best to collect data that report to your funder</a:t>
            </a:r>
            <a:endParaRPr lang="en-US" sz="2400" b="0" dirty="0">
              <a:cs typeface="Raleway"/>
            </a:endParaRPr>
          </a:p>
          <a:p>
            <a:endParaRPr lang="en-US" sz="2400" dirty="0"/>
          </a:p>
        </p:txBody>
      </p:sp>
      <p:sp>
        <p:nvSpPr>
          <p:cNvPr id="15" name="Content Placeholder 14"/>
          <p:cNvSpPr>
            <a:spLocks noGrp="1"/>
          </p:cNvSpPr>
          <p:nvPr>
            <p:ph idx="17"/>
          </p:nvPr>
        </p:nvSpPr>
        <p:spPr>
          <a:xfrm>
            <a:off x="9855198" y="3493674"/>
            <a:ext cx="2133602" cy="1882567"/>
          </a:xfrm>
        </p:spPr>
        <p:txBody>
          <a:bodyPr/>
          <a:lstStyle/>
          <a:p>
            <a:pPr algn="l"/>
            <a:r>
              <a:rPr lang="en-US" sz="2400" b="0" spc="83" dirty="0" smtClean="0">
                <a:cs typeface="Raleway"/>
              </a:rPr>
              <a:t>Helps yo</a:t>
            </a:r>
            <a:r>
              <a:rPr lang="en-US" sz="2400" b="0" spc="83" dirty="0" smtClean="0">
                <a:cs typeface="Raleway"/>
              </a:rPr>
              <a:t>u assess what is working and is not</a:t>
            </a:r>
            <a:endParaRPr lang="en-US" sz="2400" b="0" dirty="0">
              <a:cs typeface="Raleway"/>
            </a:endParaRPr>
          </a:p>
          <a:p>
            <a:endParaRPr lang="en-US" sz="2400" dirty="0"/>
          </a:p>
        </p:txBody>
      </p:sp>
      <p:sp>
        <p:nvSpPr>
          <p:cNvPr id="11" name="Text Placeholder 10"/>
          <p:cNvSpPr>
            <a:spLocks noGrp="1"/>
          </p:cNvSpPr>
          <p:nvPr>
            <p:ph type="body" sz="quarter" idx="13"/>
          </p:nvPr>
        </p:nvSpPr>
        <p:spPr>
          <a:xfrm>
            <a:off x="0" y="470361"/>
            <a:ext cx="12192000" cy="646331"/>
          </a:xfrm>
        </p:spPr>
        <p:txBody>
          <a:bodyPr/>
          <a:lstStyle/>
          <a:p>
            <a:pPr algn="l"/>
            <a:r>
              <a:rPr lang="en-US" sz="4000" dirty="0">
                <a:solidFill>
                  <a:schemeClr val="bg2"/>
                </a:solidFill>
              </a:rPr>
              <a:t> </a:t>
            </a:r>
            <a:r>
              <a:rPr lang="en-US" sz="4000" dirty="0" smtClean="0">
                <a:solidFill>
                  <a:schemeClr val="bg2"/>
                </a:solidFill>
              </a:rPr>
              <a:t>Logic Model Integration</a:t>
            </a:r>
            <a:endParaRPr lang="en-US" sz="4000" dirty="0">
              <a:solidFill>
                <a:schemeClr val="bg2"/>
              </a:solidFill>
            </a:endParaRPr>
          </a:p>
        </p:txBody>
      </p:sp>
      <p:sp>
        <p:nvSpPr>
          <p:cNvPr id="16" name="Content Placeholder 15"/>
          <p:cNvSpPr>
            <a:spLocks noGrp="1"/>
          </p:cNvSpPr>
          <p:nvPr>
            <p:ph idx="18"/>
          </p:nvPr>
        </p:nvSpPr>
        <p:spPr>
          <a:xfrm>
            <a:off x="106195" y="2143429"/>
            <a:ext cx="2377440" cy="867930"/>
          </a:xfrm>
        </p:spPr>
        <p:txBody>
          <a:bodyPr/>
          <a:lstStyle/>
          <a:p>
            <a:r>
              <a:rPr lang="en-US" sz="2800" dirty="0" smtClean="0"/>
              <a:t>Feed Site </a:t>
            </a:r>
            <a:r>
              <a:rPr lang="en-US" sz="2800" dirty="0" smtClean="0"/>
              <a:t>Visits</a:t>
            </a:r>
            <a:endParaRPr lang="en-US" sz="3200" dirty="0"/>
          </a:p>
        </p:txBody>
      </p:sp>
      <p:sp>
        <p:nvSpPr>
          <p:cNvPr id="17" name="Content Placeholder 16"/>
          <p:cNvSpPr>
            <a:spLocks noGrp="1"/>
          </p:cNvSpPr>
          <p:nvPr>
            <p:ph idx="19"/>
          </p:nvPr>
        </p:nvSpPr>
        <p:spPr>
          <a:xfrm>
            <a:off x="2521172" y="1949530"/>
            <a:ext cx="2377440" cy="1255728"/>
          </a:xfrm>
        </p:spPr>
        <p:txBody>
          <a:bodyPr/>
          <a:lstStyle/>
          <a:p>
            <a:r>
              <a:rPr lang="en-US" sz="2800" dirty="0" smtClean="0"/>
              <a:t>Guide Technical Assistance</a:t>
            </a:r>
            <a:endParaRPr lang="en-US" sz="2800" dirty="0"/>
          </a:p>
        </p:txBody>
      </p:sp>
      <p:sp>
        <p:nvSpPr>
          <p:cNvPr id="18" name="Content Placeholder 17"/>
          <p:cNvSpPr>
            <a:spLocks noGrp="1"/>
          </p:cNvSpPr>
          <p:nvPr>
            <p:ph idx="20"/>
          </p:nvPr>
        </p:nvSpPr>
        <p:spPr>
          <a:xfrm>
            <a:off x="4830275" y="1755630"/>
            <a:ext cx="2377440" cy="1643527"/>
          </a:xfrm>
        </p:spPr>
        <p:txBody>
          <a:bodyPr/>
          <a:lstStyle/>
          <a:p>
            <a:r>
              <a:rPr lang="en-US" sz="2800" dirty="0" smtClean="0"/>
              <a:t>Support better program planning</a:t>
            </a:r>
            <a:endParaRPr lang="en-US" sz="2800" dirty="0"/>
          </a:p>
        </p:txBody>
      </p:sp>
      <p:sp>
        <p:nvSpPr>
          <p:cNvPr id="19" name="Content Placeholder 18"/>
          <p:cNvSpPr>
            <a:spLocks noGrp="1"/>
          </p:cNvSpPr>
          <p:nvPr>
            <p:ph idx="21"/>
          </p:nvPr>
        </p:nvSpPr>
        <p:spPr>
          <a:xfrm>
            <a:off x="7451677" y="1876756"/>
            <a:ext cx="2377440" cy="1255728"/>
          </a:xfrm>
        </p:spPr>
        <p:txBody>
          <a:bodyPr/>
          <a:lstStyle/>
          <a:p>
            <a:r>
              <a:rPr lang="en-US" sz="2800" dirty="0" smtClean="0"/>
              <a:t>Foundation for Reporting</a:t>
            </a:r>
            <a:endParaRPr lang="en-US" sz="2800" dirty="0"/>
          </a:p>
        </p:txBody>
      </p:sp>
      <p:sp>
        <p:nvSpPr>
          <p:cNvPr id="20" name="Content Placeholder 19"/>
          <p:cNvSpPr>
            <a:spLocks noGrp="1"/>
          </p:cNvSpPr>
          <p:nvPr>
            <p:ph idx="22"/>
          </p:nvPr>
        </p:nvSpPr>
        <p:spPr>
          <a:xfrm>
            <a:off x="9733279" y="2070655"/>
            <a:ext cx="2377440" cy="867930"/>
          </a:xfrm>
        </p:spPr>
        <p:txBody>
          <a:bodyPr/>
          <a:lstStyle/>
          <a:p>
            <a:r>
              <a:rPr lang="en-US" sz="2800" dirty="0" smtClean="0"/>
              <a:t>Tool for </a:t>
            </a:r>
            <a:r>
              <a:rPr lang="en-US" sz="2800" dirty="0" smtClean="0"/>
              <a:t>Learning</a:t>
            </a:r>
            <a:endParaRPr lang="en-US" sz="2800" dirty="0"/>
          </a:p>
        </p:txBody>
      </p:sp>
    </p:spTree>
    <p:custDataLst>
      <p:tags r:id="rId1"/>
    </p:custDataLst>
    <p:extLst>
      <p:ext uri="{BB962C8B-B14F-4D97-AF65-F5344CB8AC3E}">
        <p14:creationId xmlns:p14="http://schemas.microsoft.com/office/powerpoint/2010/main" val="2528390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04800" y="331866"/>
            <a:ext cx="11658600" cy="765399"/>
          </a:xfrm>
          <a:prstGeom prst="rect">
            <a:avLst/>
          </a:prstGeom>
        </p:spPr>
        <p:txBody>
          <a:bodyPr vert="horz" wrap="square" lIns="0" tIns="26477" rIns="0" bIns="0" rtlCol="0" anchor="ctr">
            <a:spAutoFit/>
          </a:bodyPr>
          <a:lstStyle/>
          <a:p>
            <a:pPr marL="137590">
              <a:lnSpc>
                <a:spcPct val="100000"/>
              </a:lnSpc>
            </a:pPr>
            <a:r>
              <a:rPr sz="4800" spc="-73" dirty="0" smtClean="0">
                <a:latin typeface="Raleway"/>
                <a:cs typeface="Raleway"/>
              </a:rPr>
              <a:t>Overall Expectations</a:t>
            </a:r>
            <a:endParaRPr sz="4800" dirty="0">
              <a:latin typeface="Raleway"/>
              <a:cs typeface="Raleway"/>
            </a:endParaRPr>
          </a:p>
        </p:txBody>
      </p:sp>
      <p:sp>
        <p:nvSpPr>
          <p:cNvPr id="9" name="Content Placeholder 8"/>
          <p:cNvSpPr>
            <a:spLocks noGrp="1"/>
          </p:cNvSpPr>
          <p:nvPr>
            <p:ph idx="1"/>
          </p:nvPr>
        </p:nvSpPr>
        <p:spPr>
          <a:xfrm>
            <a:off x="304800" y="1447540"/>
            <a:ext cx="8797636" cy="3806170"/>
          </a:xfrm>
        </p:spPr>
        <p:txBody>
          <a:bodyPr/>
          <a:lstStyle/>
          <a:p>
            <a:pPr marL="457200" indent="-449263">
              <a:spcBef>
                <a:spcPts val="1400"/>
              </a:spcBef>
              <a:buFont typeface="Calibri"/>
              <a:buAutoNum type="arabicPeriod"/>
              <a:tabLst>
                <a:tab pos="457200" algn="l"/>
              </a:tabLst>
            </a:pPr>
            <a:r>
              <a:rPr lang="en-US" sz="2800" b="0" spc="-47" dirty="0" smtClean="0">
                <a:cs typeface="Raleway"/>
              </a:rPr>
              <a:t>Strong logic models/program design</a:t>
            </a:r>
          </a:p>
          <a:p>
            <a:pPr marL="457200" indent="-449263">
              <a:spcBef>
                <a:spcPts val="1400"/>
              </a:spcBef>
              <a:buFont typeface="Calibri"/>
              <a:buAutoNum type="arabicPeriod"/>
              <a:tabLst>
                <a:tab pos="457200" algn="l"/>
              </a:tabLst>
            </a:pPr>
            <a:r>
              <a:rPr lang="en-US" sz="2800" b="0" spc="-47" dirty="0" smtClean="0">
                <a:cs typeface="Raleway"/>
              </a:rPr>
              <a:t>Able to report good data on counts/outputs and changes/outcomes</a:t>
            </a:r>
          </a:p>
          <a:p>
            <a:pPr marL="457200" indent="-449263">
              <a:spcBef>
                <a:spcPts val="1400"/>
              </a:spcBef>
              <a:buFont typeface="Calibri"/>
              <a:buAutoNum type="arabicPeriod"/>
              <a:tabLst>
                <a:tab pos="457200" algn="l"/>
              </a:tabLst>
            </a:pPr>
            <a:r>
              <a:rPr lang="en-US" sz="2800" b="0" spc="-47" dirty="0" smtClean="0">
                <a:cs typeface="Raleway"/>
              </a:rPr>
              <a:t>Use logic models as a tool for ongoing learning, program design adjustments</a:t>
            </a:r>
          </a:p>
          <a:p>
            <a:pPr marL="457200" indent="-449263">
              <a:spcBef>
                <a:spcPts val="1400"/>
              </a:spcBef>
              <a:buFont typeface="Calibri"/>
              <a:buAutoNum type="arabicPeriod"/>
              <a:tabLst>
                <a:tab pos="457200" algn="l"/>
              </a:tabLst>
            </a:pPr>
            <a:r>
              <a:rPr lang="en-US" sz="2800" b="0" spc="-47" dirty="0" smtClean="0">
                <a:cs typeface="Raleway"/>
              </a:rPr>
              <a:t>Use logic models as a foundation for what you will collect information on to better tell your impact story.</a:t>
            </a:r>
            <a:endParaRPr lang="en-US" sz="2800" b="0" dirty="0">
              <a:cs typeface="Raleway"/>
            </a:endParaRPr>
          </a:p>
          <a:p>
            <a:endParaRPr lang="en-US" b="0" dirty="0"/>
          </a:p>
        </p:txBody>
      </p:sp>
      <p:pic>
        <p:nvPicPr>
          <p:cNvPr id="4" name="Picture 2" descr="Image result for expectations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886324"/>
            <a:ext cx="6096000" cy="18954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6855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6668" r="16668"/>
          <a:stretch>
            <a:fillRect/>
          </a:stretch>
        </p:blipFill>
        <p:spPr>
          <a:xfrm>
            <a:off x="-1" y="0"/>
            <a:ext cx="6094444" cy="6856100"/>
          </a:xfrm>
        </p:spPr>
      </p:pic>
      <p:sp>
        <p:nvSpPr>
          <p:cNvPr id="3" name="Text Placeholder 2"/>
          <p:cNvSpPr>
            <a:spLocks noGrp="1"/>
          </p:cNvSpPr>
          <p:nvPr>
            <p:ph type="body" sz="quarter" idx="11"/>
          </p:nvPr>
        </p:nvSpPr>
        <p:spPr>
          <a:xfrm>
            <a:off x="6096000" y="3133534"/>
            <a:ext cx="6096000" cy="590931"/>
          </a:xfrm>
        </p:spPr>
        <p:txBody>
          <a:bodyPr/>
          <a:lstStyle/>
          <a:p>
            <a:r>
              <a:rPr lang="en-US" dirty="0"/>
              <a:t>Questions?</a:t>
            </a:r>
          </a:p>
        </p:txBody>
      </p:sp>
    </p:spTree>
    <p:custDataLst>
      <p:tags r:id="rId1"/>
    </p:custDataLst>
    <p:extLst>
      <p:ext uri="{BB962C8B-B14F-4D97-AF65-F5344CB8AC3E}">
        <p14:creationId xmlns:p14="http://schemas.microsoft.com/office/powerpoint/2010/main" val="2152991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2995" y="3420533"/>
            <a:ext cx="11660405" cy="588388"/>
          </a:xfrm>
        </p:spPr>
        <p:txBody>
          <a:bodyPr/>
          <a:lstStyle/>
          <a:p>
            <a:r>
              <a:rPr lang="en-US" dirty="0" smtClean="0"/>
              <a:t>What is next?</a:t>
            </a:r>
            <a:endParaRPr lang="en-US" dirty="0"/>
          </a:p>
        </p:txBody>
      </p:sp>
      <p:sp>
        <p:nvSpPr>
          <p:cNvPr id="4" name="Text Placeholder 3"/>
          <p:cNvSpPr>
            <a:spLocks noGrp="1"/>
          </p:cNvSpPr>
          <p:nvPr>
            <p:ph type="body" sz="quarter" idx="12"/>
          </p:nvPr>
        </p:nvSpPr>
        <p:spPr>
          <a:xfrm>
            <a:off x="5737094" y="431680"/>
            <a:ext cx="792205" cy="1200329"/>
          </a:xfrm>
        </p:spPr>
        <p:txBody>
          <a:bodyPr/>
          <a:lstStyle/>
          <a:p>
            <a:r>
              <a:rPr lang="en-US" dirty="0" smtClean="0"/>
              <a:t>5</a:t>
            </a:r>
            <a:endParaRPr lang="en-US" dirty="0"/>
          </a:p>
        </p:txBody>
      </p:sp>
    </p:spTree>
    <p:custDataLst>
      <p:tags r:id="rId1"/>
    </p:custDataLst>
    <p:extLst>
      <p:ext uri="{BB962C8B-B14F-4D97-AF65-F5344CB8AC3E}">
        <p14:creationId xmlns:p14="http://schemas.microsoft.com/office/powerpoint/2010/main" val="475373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cstate="screen">
            <a:extLst>
              <a:ext uri="{28A0092B-C50C-407E-A947-70E740481C1C}">
                <a14:useLocalDpi xmlns:a14="http://schemas.microsoft.com/office/drawing/2010/main" val="0"/>
              </a:ext>
            </a:extLst>
          </a:blip>
          <a:srcRect l="21945" r="21945"/>
          <a:stretch>
            <a:fillRect/>
          </a:stretch>
        </p:blipFill>
        <p:spPr/>
      </p:pic>
      <p:sp>
        <p:nvSpPr>
          <p:cNvPr id="11" name="Text Placeholder 10"/>
          <p:cNvSpPr>
            <a:spLocks noGrp="1"/>
          </p:cNvSpPr>
          <p:nvPr>
            <p:ph type="body" sz="quarter" idx="11"/>
          </p:nvPr>
        </p:nvSpPr>
        <p:spPr>
          <a:xfrm>
            <a:off x="6702977" y="1041246"/>
            <a:ext cx="5227320" cy="4773614"/>
          </a:xfrm>
        </p:spPr>
        <p:txBody>
          <a:bodyPr/>
          <a:lstStyle/>
          <a:p>
            <a:pPr lvl="4" algn="l"/>
            <a:r>
              <a:rPr lang="en-US" sz="2400" b="1" dirty="0" smtClean="0"/>
              <a:t>October</a:t>
            </a:r>
          </a:p>
          <a:p>
            <a:pPr lvl="4" algn="l"/>
            <a:r>
              <a:rPr lang="en-US" sz="2400" dirty="0" smtClean="0"/>
              <a:t>Provide a sample logic model and blank logic model</a:t>
            </a:r>
          </a:p>
          <a:p>
            <a:pPr lvl="4" algn="l"/>
            <a:endParaRPr lang="en-US" sz="2400" b="1" dirty="0" smtClean="0"/>
          </a:p>
          <a:p>
            <a:pPr lvl="4" algn="l"/>
            <a:r>
              <a:rPr lang="en-US" sz="2400" b="1" dirty="0" smtClean="0"/>
              <a:t>November – December, 2022</a:t>
            </a:r>
          </a:p>
          <a:p>
            <a:pPr lvl="4" algn="l"/>
            <a:r>
              <a:rPr lang="en-US" sz="2400" dirty="0" smtClean="0"/>
              <a:t>Logic Model Office Hours;</a:t>
            </a:r>
          </a:p>
          <a:p>
            <a:pPr lvl="4" algn="l"/>
            <a:r>
              <a:rPr lang="en-US" sz="2400" dirty="0" smtClean="0"/>
              <a:t>Small Group Support;</a:t>
            </a:r>
          </a:p>
          <a:p>
            <a:pPr lvl="4" algn="l"/>
            <a:r>
              <a:rPr lang="en-US" sz="2400" dirty="0" smtClean="0"/>
              <a:t>1-1 Reviews</a:t>
            </a:r>
          </a:p>
          <a:p>
            <a:pPr lvl="4" algn="l"/>
            <a:endParaRPr lang="en-US" sz="2400" dirty="0"/>
          </a:p>
          <a:p>
            <a:pPr lvl="4" algn="l"/>
            <a:r>
              <a:rPr lang="en-US" sz="2400" b="1" dirty="0" smtClean="0"/>
              <a:t>January, 2023</a:t>
            </a:r>
          </a:p>
          <a:p>
            <a:pPr lvl="4" algn="l"/>
            <a:r>
              <a:rPr lang="en-US" sz="2400" dirty="0" smtClean="0"/>
              <a:t>Final Logic Models for year 3 are submitted</a:t>
            </a:r>
          </a:p>
        </p:txBody>
      </p:sp>
    </p:spTree>
    <p:custDataLst>
      <p:tags r:id="rId1"/>
    </p:custDataLst>
    <p:extLst>
      <p:ext uri="{BB962C8B-B14F-4D97-AF65-F5344CB8AC3E}">
        <p14:creationId xmlns:p14="http://schemas.microsoft.com/office/powerpoint/2010/main" val="2027444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9939" y="2240230"/>
            <a:ext cx="9107555" cy="2308324"/>
          </a:xfrm>
        </p:spPr>
        <p:txBody>
          <a:bodyPr/>
          <a:lstStyle/>
          <a:p>
            <a:r>
              <a:rPr lang="en-US" dirty="0"/>
              <a:t>Demystifying </a:t>
            </a:r>
            <a:r>
              <a:rPr lang="en-US" dirty="0" smtClean="0"/>
              <a:t/>
            </a:r>
            <a:br>
              <a:rPr lang="en-US" dirty="0" smtClean="0"/>
            </a:br>
            <a:r>
              <a:rPr lang="en-US" dirty="0" smtClean="0"/>
              <a:t>Logic Models</a:t>
            </a:r>
            <a:endParaRPr lang="en-US" dirty="0"/>
          </a:p>
        </p:txBody>
      </p:sp>
      <p:sp>
        <p:nvSpPr>
          <p:cNvPr id="5" name="TextBox 4">
            <a:hlinkClick r:id="rId4"/>
            <a:extLst>
              <a:ext uri="{FF2B5EF4-FFF2-40B4-BE49-F238E27FC236}">
                <a16:creationId xmlns="" xmlns:a16="http://schemas.microsoft.com/office/drawing/2014/main" id="{8B99DC0F-548E-4A58-81EB-85144506AC7B}"/>
              </a:ext>
            </a:extLst>
          </p:cNvPr>
          <p:cNvSpPr txBox="1"/>
          <p:nvPr/>
        </p:nvSpPr>
        <p:spPr>
          <a:xfrm>
            <a:off x="9807599" y="6185527"/>
            <a:ext cx="1039789" cy="367873"/>
          </a:xfrm>
          <a:prstGeom prst="roundRect">
            <a:avLst>
              <a:gd name="adj" fmla="val 50000"/>
            </a:avLst>
          </a:prstGeom>
          <a:solidFill>
            <a:schemeClr val="accent2"/>
          </a:solidFill>
        </p:spPr>
        <p:txBody>
          <a:bodyPr wrap="none" rtlCol="0">
            <a:spAutoFit/>
          </a:bodyPr>
          <a:lstStyle/>
          <a:p>
            <a:r>
              <a:rPr lang="en-US" sz="1100" dirty="0" smtClean="0"/>
              <a:t>Amy </a:t>
            </a:r>
            <a:r>
              <a:rPr lang="en-US" sz="1100" dirty="0"/>
              <a:t>Salinas</a:t>
            </a:r>
            <a:endParaRPr lang="en-US" sz="1100" b="1" dirty="0"/>
          </a:p>
        </p:txBody>
      </p:sp>
    </p:spTree>
    <p:custDataLst>
      <p:tags r:id="rId1"/>
    </p:custDataLst>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0511" r="20511"/>
          <a:stretch>
            <a:fillRect/>
          </a:stretch>
        </p:blipFill>
        <p:spPr/>
      </p:pic>
      <p:sp>
        <p:nvSpPr>
          <p:cNvPr id="16" name="Content Placeholder 15"/>
          <p:cNvSpPr>
            <a:spLocks noGrp="1"/>
          </p:cNvSpPr>
          <p:nvPr>
            <p:ph idx="18"/>
          </p:nvPr>
        </p:nvSpPr>
        <p:spPr>
          <a:xfrm>
            <a:off x="711200" y="86856"/>
            <a:ext cx="4673600" cy="1588127"/>
          </a:xfrm>
        </p:spPr>
        <p:txBody>
          <a:bodyPr/>
          <a:lstStyle/>
          <a:p>
            <a:r>
              <a:rPr lang="en-US" dirty="0"/>
              <a:t>Chat Time – 10 MIN</a:t>
            </a:r>
          </a:p>
        </p:txBody>
      </p:sp>
      <p:sp>
        <p:nvSpPr>
          <p:cNvPr id="21" name="Text Placeholder 20"/>
          <p:cNvSpPr>
            <a:spLocks noGrp="1"/>
          </p:cNvSpPr>
          <p:nvPr>
            <p:ph type="body" sz="quarter" idx="19"/>
          </p:nvPr>
        </p:nvSpPr>
        <p:spPr>
          <a:xfrm>
            <a:off x="0" y="1878908"/>
            <a:ext cx="6096000" cy="2260106"/>
          </a:xfrm>
        </p:spPr>
        <p:txBody>
          <a:bodyPr/>
          <a:lstStyle/>
          <a:p>
            <a:pPr algn="l"/>
            <a:r>
              <a:rPr lang="en-US" sz="2400" b="1" dirty="0" smtClean="0"/>
              <a:t>What is 1 word that comes to mind when you think about logic models?</a:t>
            </a:r>
          </a:p>
          <a:p>
            <a:pPr algn="l"/>
            <a:endParaRPr lang="en-US" sz="1800" b="1" dirty="0" smtClean="0"/>
          </a:p>
          <a:p>
            <a:pPr algn="l"/>
            <a:r>
              <a:rPr lang="en-US" sz="2400" b="1" dirty="0" smtClean="0"/>
              <a:t>What </a:t>
            </a:r>
            <a:r>
              <a:rPr lang="en-US" sz="2400" b="1" dirty="0" smtClean="0"/>
              <a:t>questions do you have or areas that always stump you when it comes to logic models?</a:t>
            </a:r>
          </a:p>
        </p:txBody>
      </p:sp>
      <p:sp>
        <p:nvSpPr>
          <p:cNvPr id="3" name="Text Placeholder 2"/>
          <p:cNvSpPr>
            <a:spLocks noGrp="1"/>
          </p:cNvSpPr>
          <p:nvPr>
            <p:ph type="body" sz="quarter" idx="11"/>
          </p:nvPr>
        </p:nvSpPr>
        <p:spPr>
          <a:xfrm>
            <a:off x="0" y="5181117"/>
            <a:ext cx="6096000" cy="1486561"/>
          </a:xfrm>
        </p:spPr>
        <p:txBody>
          <a:bodyPr/>
          <a:lstStyle/>
          <a:p>
            <a:pPr algn="l">
              <a:spcAft>
                <a:spcPts val="1800"/>
              </a:spcAft>
            </a:pPr>
            <a:r>
              <a:rPr lang="en-US" sz="2800" dirty="0"/>
              <a:t>Introduce yourselves</a:t>
            </a:r>
          </a:p>
          <a:p>
            <a:pPr algn="l"/>
            <a:r>
              <a:rPr lang="en-US" sz="2800" dirty="0" smtClean="0"/>
              <a:t>Be </a:t>
            </a:r>
            <a:r>
              <a:rPr lang="en-US" sz="2800" dirty="0"/>
              <a:t>prepared to share </a:t>
            </a:r>
            <a:r>
              <a:rPr lang="en-US" sz="2800" dirty="0" smtClean="0"/>
              <a:t>when you come back.</a:t>
            </a:r>
            <a:endParaRPr lang="en-US" sz="2800" dirty="0"/>
          </a:p>
        </p:txBody>
      </p:sp>
    </p:spTree>
    <p:custDataLst>
      <p:tags r:id="rId1"/>
    </p:custDataLst>
    <p:extLst>
      <p:ext uri="{BB962C8B-B14F-4D97-AF65-F5344CB8AC3E}">
        <p14:creationId xmlns:p14="http://schemas.microsoft.com/office/powerpoint/2010/main" val="95980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 are logic models?</a:t>
            </a:r>
            <a:endParaRPr lang="en-US" dirty="0"/>
          </a:p>
        </p:txBody>
      </p:sp>
      <p:sp>
        <p:nvSpPr>
          <p:cNvPr id="4" name="Text Placeholder 3"/>
          <p:cNvSpPr>
            <a:spLocks noGrp="1"/>
          </p:cNvSpPr>
          <p:nvPr>
            <p:ph type="body" sz="quarter" idx="12"/>
          </p:nvPr>
        </p:nvSpPr>
        <p:spPr>
          <a:xfrm>
            <a:off x="5737094" y="431680"/>
            <a:ext cx="792205" cy="1200329"/>
          </a:xfrm>
        </p:spPr>
        <p:txBody>
          <a:bodyPr/>
          <a:lstStyle/>
          <a:p>
            <a:r>
              <a:rPr lang="en-US" dirty="0" smtClean="0"/>
              <a:t>2</a:t>
            </a:r>
            <a:endParaRPr lang="en-US" dirty="0"/>
          </a:p>
        </p:txBody>
      </p:sp>
    </p:spTree>
    <p:custDataLst>
      <p:tags r:id="rId1"/>
    </p:custDataLst>
    <p:extLst>
      <p:ext uri="{BB962C8B-B14F-4D97-AF65-F5344CB8AC3E}">
        <p14:creationId xmlns:p14="http://schemas.microsoft.com/office/powerpoint/2010/main" val="554159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cstate="screen">
            <a:extLst>
              <a:ext uri="{28A0092B-C50C-407E-A947-70E740481C1C}">
                <a14:useLocalDpi xmlns:a14="http://schemas.microsoft.com/office/drawing/2010/main" val="0"/>
              </a:ext>
            </a:extLst>
          </a:blip>
          <a:stretch>
            <a:fillRect/>
          </a:stretch>
        </p:blipFill>
        <p:spPr>
          <a:xfrm>
            <a:off x="6423218" y="1891591"/>
            <a:ext cx="5143688" cy="3429125"/>
          </a:xfrm>
        </p:spPr>
      </p:pic>
      <p:sp>
        <p:nvSpPr>
          <p:cNvPr id="21" name="Text Placeholder 20"/>
          <p:cNvSpPr>
            <a:spLocks noGrp="1"/>
          </p:cNvSpPr>
          <p:nvPr>
            <p:ph type="body" sz="quarter" idx="19"/>
          </p:nvPr>
        </p:nvSpPr>
        <p:spPr>
          <a:xfrm>
            <a:off x="531586" y="802062"/>
            <a:ext cx="5475514" cy="1089529"/>
          </a:xfrm>
        </p:spPr>
        <p:txBody>
          <a:bodyPr/>
          <a:lstStyle/>
          <a:p>
            <a:pPr algn="l"/>
            <a:r>
              <a:rPr lang="en-US" b="1" dirty="0" smtClean="0"/>
              <a:t>What is your experience with logic models?</a:t>
            </a:r>
            <a:endParaRPr lang="en-US" b="1" dirty="0"/>
          </a:p>
        </p:txBody>
      </p:sp>
      <p:sp>
        <p:nvSpPr>
          <p:cNvPr id="3" name="Text Placeholder 2"/>
          <p:cNvSpPr>
            <a:spLocks noGrp="1"/>
          </p:cNvSpPr>
          <p:nvPr>
            <p:ph type="body" sz="quarter" idx="11"/>
          </p:nvPr>
        </p:nvSpPr>
        <p:spPr>
          <a:xfrm>
            <a:off x="620486" y="2103168"/>
            <a:ext cx="5297714" cy="3945696"/>
          </a:xfrm>
        </p:spPr>
        <p:txBody>
          <a:bodyPr/>
          <a:lstStyle/>
          <a:p>
            <a:pPr marL="631825" indent="-631825" algn="l">
              <a:spcAft>
                <a:spcPts val="600"/>
              </a:spcAft>
            </a:pPr>
            <a:r>
              <a:rPr lang="en-US" sz="3200" dirty="0" smtClean="0"/>
              <a:t>1 - Never heard of the term</a:t>
            </a:r>
          </a:p>
          <a:p>
            <a:pPr marL="631825" indent="-631825" algn="l">
              <a:spcAft>
                <a:spcPts val="600"/>
              </a:spcAft>
            </a:pPr>
            <a:r>
              <a:rPr lang="en-US" sz="3200" dirty="0" smtClean="0"/>
              <a:t>2 - Some experience, but not much</a:t>
            </a:r>
          </a:p>
          <a:p>
            <a:pPr marL="631825" indent="-631825" algn="l">
              <a:spcAft>
                <a:spcPts val="600"/>
              </a:spcAft>
            </a:pPr>
            <a:r>
              <a:rPr lang="en-US" sz="3200" dirty="0" smtClean="0"/>
              <a:t>3 – Experience but not totally comfortable with them</a:t>
            </a:r>
          </a:p>
          <a:p>
            <a:pPr marL="631825" indent="-631825" algn="l">
              <a:spcAft>
                <a:spcPts val="600"/>
              </a:spcAft>
            </a:pPr>
            <a:r>
              <a:rPr lang="en-US" sz="3200" dirty="0" smtClean="0"/>
              <a:t>4 - Lots of experience and feel totally comfortable</a:t>
            </a:r>
            <a:endParaRPr lang="en-US" sz="3200" dirty="0"/>
          </a:p>
        </p:txBody>
      </p:sp>
    </p:spTree>
    <p:custDataLst>
      <p:tags r:id="rId1"/>
    </p:custDataLst>
    <p:extLst>
      <p:ext uri="{BB962C8B-B14F-4D97-AF65-F5344CB8AC3E}">
        <p14:creationId xmlns:p14="http://schemas.microsoft.com/office/powerpoint/2010/main" val="1348672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23" y="342900"/>
            <a:ext cx="10363200" cy="1143000"/>
          </a:xfrm>
        </p:spPr>
        <p:txBody>
          <a:bodyPr>
            <a:noAutofit/>
          </a:bodyPr>
          <a:lstStyle/>
          <a:p>
            <a:r>
              <a:rPr lang="en-US" b="1" dirty="0">
                <a:solidFill>
                  <a:schemeClr val="bg2"/>
                </a:solidFill>
              </a:rPr>
              <a:t>Logic Model</a:t>
            </a:r>
          </a:p>
        </p:txBody>
      </p:sp>
      <p:sp>
        <p:nvSpPr>
          <p:cNvPr id="7" name="TextBox 6"/>
          <p:cNvSpPr txBox="1"/>
          <p:nvPr/>
        </p:nvSpPr>
        <p:spPr>
          <a:xfrm>
            <a:off x="451409" y="1387929"/>
            <a:ext cx="6275962" cy="3859518"/>
          </a:xfrm>
          <a:prstGeom prst="rect">
            <a:avLst/>
          </a:prstGeom>
          <a:noFill/>
        </p:spPr>
        <p:txBody>
          <a:bodyPr wrap="square" rtlCol="0">
            <a:spAutoFit/>
          </a:bodyPr>
          <a:lstStyle/>
          <a:p>
            <a:pPr marL="571500" indent="-571500">
              <a:buClr>
                <a:srgbClr val="FF0000"/>
              </a:buClr>
              <a:buFont typeface="Wingdings" panose="05000000000000000000" pitchFamily="2" charset="2"/>
              <a:buChar char="q"/>
            </a:pPr>
            <a:r>
              <a:rPr lang="en-US" sz="2800" dirty="0"/>
              <a:t>Visual Representation of Program Design</a:t>
            </a:r>
          </a:p>
          <a:p>
            <a:pPr marL="571500" indent="-571500">
              <a:buClr>
                <a:srgbClr val="FF0000"/>
              </a:buClr>
              <a:buFont typeface="Wingdings" panose="05000000000000000000" pitchFamily="2" charset="2"/>
              <a:buChar char="q"/>
            </a:pPr>
            <a:r>
              <a:rPr lang="en-US" sz="2800" dirty="0"/>
              <a:t>Clearly articulates your program and its different </a:t>
            </a:r>
            <a:r>
              <a:rPr lang="en-US" sz="2800" dirty="0" smtClean="0"/>
              <a:t>elements/moving </a:t>
            </a:r>
            <a:r>
              <a:rPr lang="en-US" sz="2800" dirty="0"/>
              <a:t>parts/elements that need to happen within your program:</a:t>
            </a:r>
          </a:p>
          <a:p>
            <a:pPr marL="914400" lvl="1" indent="-457200">
              <a:spcBef>
                <a:spcPct val="20000"/>
              </a:spcBef>
              <a:buClr>
                <a:schemeClr val="tx2"/>
              </a:buClr>
              <a:buSzPct val="75000"/>
              <a:buFont typeface="Wingdings" panose="05000000000000000000" pitchFamily="2" charset="2"/>
              <a:buChar char="n"/>
            </a:pPr>
            <a:r>
              <a:rPr lang="en-US" sz="2400" dirty="0">
                <a:latin typeface="Arial" charset="0"/>
              </a:rPr>
              <a:t>will help to move the needle on the larger change efforts you are trying to achieve</a:t>
            </a:r>
          </a:p>
        </p:txBody>
      </p:sp>
      <p:pic>
        <p:nvPicPr>
          <p:cNvPr id="2050" name="Picture 2" descr="Logic model – Prevent Connect Wi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014" y="2813409"/>
            <a:ext cx="5195873" cy="35528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57177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13651332"/>
              </p:ext>
            </p:extLst>
          </p:nvPr>
        </p:nvGraphicFramePr>
        <p:xfrm>
          <a:off x="0" y="-33654"/>
          <a:ext cx="12115800" cy="6891654"/>
        </p:xfrm>
        <a:graphic>
          <a:graphicData uri="http://schemas.openxmlformats.org/drawingml/2006/table">
            <a:tbl>
              <a:tblPr firstRow="1" firstCol="1" bandRow="1"/>
              <a:tblGrid>
                <a:gridCol w="1920240"/>
                <a:gridCol w="1463040"/>
                <a:gridCol w="1645920"/>
                <a:gridCol w="1645920"/>
                <a:gridCol w="1737360"/>
                <a:gridCol w="1874520"/>
                <a:gridCol w="1828800"/>
              </a:tblGrid>
              <a:tr h="328936">
                <a:tc rowSpan="2">
                  <a:txBody>
                    <a:bodyPr/>
                    <a:lstStyle/>
                    <a:p>
                      <a:pPr marL="0" marR="0" algn="ctr">
                        <a:lnSpc>
                          <a:spcPct val="115000"/>
                        </a:lnSpc>
                        <a:spcBef>
                          <a:spcPts val="0"/>
                        </a:spcBef>
                        <a:spcAft>
                          <a:spcPts val="0"/>
                        </a:spcAft>
                      </a:pPr>
                      <a:r>
                        <a:rPr lang="en-US" sz="1800" b="1" dirty="0" smtClean="0">
                          <a:solidFill>
                            <a:schemeClr val="tx1"/>
                          </a:solidFill>
                          <a:effectLst/>
                          <a:latin typeface="Arial" panose="020B0604020202020204" pitchFamily="34" charset="0"/>
                          <a:ea typeface="Calibri"/>
                          <a:cs typeface="Arial" panose="020B0604020202020204" pitchFamily="34" charset="0"/>
                        </a:rPr>
                        <a:t>Problem</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dirty="0">
                          <a:solidFill>
                            <a:schemeClr val="tx1"/>
                          </a:solidFill>
                          <a:effectLst/>
                          <a:latin typeface="Arial"/>
                          <a:ea typeface="Calibri"/>
                          <a:cs typeface="Times New Roman"/>
                        </a:rPr>
                        <a:t>INPUTS</a:t>
                      </a:r>
                      <a:endParaRPr lang="en-US" sz="1800" b="1" dirty="0">
                        <a:solidFill>
                          <a:schemeClr val="tx1"/>
                        </a:solidFill>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dirty="0">
                          <a:solidFill>
                            <a:schemeClr val="tx1"/>
                          </a:solidFill>
                          <a:effectLst/>
                          <a:latin typeface="Arial"/>
                          <a:ea typeface="Calibri"/>
                          <a:cs typeface="Times New Roman"/>
                        </a:rPr>
                        <a:t>ACTIVITIES</a:t>
                      </a:r>
                      <a:endParaRPr lang="en-US" sz="1800" b="1" dirty="0">
                        <a:solidFill>
                          <a:schemeClr val="tx1"/>
                        </a:solidFill>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dirty="0">
                          <a:solidFill>
                            <a:schemeClr val="tx1"/>
                          </a:solidFill>
                          <a:effectLst/>
                          <a:latin typeface="Arial"/>
                          <a:ea typeface="Calibri"/>
                          <a:cs typeface="Times New Roman"/>
                        </a:rPr>
                        <a:t>OUTPUTS</a:t>
                      </a:r>
                      <a:endParaRPr lang="en-US" sz="1800" b="1" dirty="0">
                        <a:solidFill>
                          <a:schemeClr val="tx1"/>
                        </a:solidFill>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800" b="1" dirty="0">
                          <a:solidFill>
                            <a:srgbClr val="595959"/>
                          </a:solidFill>
                          <a:effectLst/>
                          <a:latin typeface="Arial"/>
                          <a:ea typeface="Calibri"/>
                          <a:cs typeface="Times New Roman"/>
                        </a:rPr>
                        <a:t>Outcomes</a:t>
                      </a:r>
                      <a:endParaRPr lang="en-US" sz="18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289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800" b="1" dirty="0">
                          <a:solidFill>
                            <a:schemeClr val="tx1"/>
                          </a:solidFill>
                          <a:effectLst/>
                          <a:latin typeface="Arial"/>
                          <a:ea typeface="Calibri"/>
                          <a:cs typeface="Times New Roman"/>
                        </a:rPr>
                        <a:t>Short-Term</a:t>
                      </a:r>
                      <a:endParaRPr lang="en-US" sz="1800" b="1" dirty="0">
                        <a:solidFill>
                          <a:schemeClr val="tx1"/>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effectLst/>
                          <a:latin typeface="Arial"/>
                          <a:ea typeface="Calibri"/>
                          <a:cs typeface="Times New Roman"/>
                        </a:rPr>
                        <a:t>Medium-Term</a:t>
                      </a:r>
                      <a:endParaRPr lang="en-US" sz="1800" b="1" dirty="0">
                        <a:solidFill>
                          <a:schemeClr val="tx1"/>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effectLst/>
                          <a:latin typeface="Arial"/>
                          <a:ea typeface="Calibri"/>
                          <a:cs typeface="Times New Roman"/>
                        </a:rPr>
                        <a:t>Long-Term</a:t>
                      </a:r>
                      <a:endParaRPr lang="en-US" sz="1800" b="1" dirty="0">
                        <a:solidFill>
                          <a:schemeClr val="tx1"/>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984">
                <a:tc>
                  <a:txBody>
                    <a:bodyPr/>
                    <a:lstStyle/>
                    <a:p>
                      <a:pPr marL="0" marR="0" algn="ctr">
                        <a:lnSpc>
                          <a:spcPct val="115000"/>
                        </a:lnSpc>
                        <a:spcBef>
                          <a:spcPts val="0"/>
                        </a:spcBef>
                        <a:spcAft>
                          <a:spcPts val="0"/>
                        </a:spcAft>
                      </a:pPr>
                      <a:r>
                        <a:rPr lang="en-US" sz="1800" b="0" dirty="0" smtClean="0">
                          <a:solidFill>
                            <a:schemeClr val="tx1"/>
                          </a:solidFill>
                          <a:effectLst/>
                          <a:latin typeface="+mn-lt"/>
                          <a:ea typeface="Calibri"/>
                          <a:cs typeface="Times New Roman"/>
                        </a:rPr>
                        <a:t>Community </a:t>
                      </a:r>
                      <a:r>
                        <a:rPr lang="en-US" sz="1800" b="0" dirty="0" smtClean="0">
                          <a:solidFill>
                            <a:schemeClr val="tx1"/>
                          </a:solidFill>
                          <a:effectLst/>
                          <a:latin typeface="+mn-lt"/>
                          <a:ea typeface="Calibri"/>
                          <a:cs typeface="Times New Roman"/>
                        </a:rPr>
                        <a:t>problem(s) </a:t>
                      </a:r>
                      <a:r>
                        <a:rPr lang="en-US" sz="1800" b="0" dirty="0" smtClean="0">
                          <a:solidFill>
                            <a:schemeClr val="tx1"/>
                          </a:solidFill>
                          <a:effectLst/>
                          <a:latin typeface="+mn-lt"/>
                          <a:ea typeface="Calibri"/>
                          <a:cs typeface="Times New Roman"/>
                        </a:rPr>
                        <a:t>that the program activities are designed to address</a:t>
                      </a:r>
                      <a:endParaRPr lang="en-US" sz="1800" b="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solidFill>
                          <a:effectLst/>
                          <a:latin typeface="+mn-lt"/>
                          <a:ea typeface="Calibri"/>
                          <a:cs typeface="Times New Roman"/>
                        </a:rPr>
                        <a:t>What we </a:t>
                      </a:r>
                      <a:r>
                        <a:rPr lang="en-US" sz="1800" dirty="0" smtClean="0">
                          <a:solidFill>
                            <a:schemeClr val="tx1"/>
                          </a:solidFill>
                          <a:effectLst/>
                          <a:latin typeface="+mn-lt"/>
                          <a:ea typeface="Calibri"/>
                          <a:cs typeface="Times New Roman"/>
                        </a:rPr>
                        <a:t>invest</a:t>
                      </a:r>
                      <a:endParaRPr lang="en-US" sz="180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solidFill>
                          <a:effectLst/>
                          <a:latin typeface="+mn-lt"/>
                          <a:ea typeface="Calibri"/>
                          <a:cs typeface="Times New Roman"/>
                        </a:rPr>
                        <a:t>What we do</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solidFill>
                          <a:effectLst/>
                          <a:latin typeface="+mn-lt"/>
                          <a:ea typeface="Calibri"/>
                          <a:cs typeface="Times New Roman"/>
                        </a:rPr>
                        <a:t>Direct products from program activities</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solidFill>
                          <a:effectLst/>
                          <a:latin typeface="+mn-lt"/>
                          <a:ea typeface="Calibri"/>
                          <a:cs typeface="Times New Roman"/>
                        </a:rPr>
                        <a:t>Changes in knowledge, skills, attitudes, opinions</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solidFill>
                          <a:effectLst/>
                          <a:latin typeface="+mn-lt"/>
                          <a:ea typeface="Calibri"/>
                          <a:cs typeface="Times New Roman"/>
                        </a:rPr>
                        <a:t>Changes in behavior </a:t>
                      </a:r>
                      <a:r>
                        <a:rPr lang="en-US" sz="1800" dirty="0" smtClean="0">
                          <a:solidFill>
                            <a:schemeClr val="tx1"/>
                          </a:solidFill>
                          <a:effectLst/>
                          <a:latin typeface="+mn-lt"/>
                          <a:ea typeface="Calibri"/>
                          <a:cs typeface="Times New Roman"/>
                        </a:rPr>
                        <a:t>or action </a:t>
                      </a:r>
                      <a:r>
                        <a:rPr lang="en-US" sz="1800" dirty="0">
                          <a:solidFill>
                            <a:schemeClr val="tx1"/>
                          </a:solidFill>
                          <a:effectLst/>
                          <a:latin typeface="+mn-lt"/>
                          <a:ea typeface="Calibri"/>
                          <a:cs typeface="Times New Roman"/>
                        </a:rPr>
                        <a:t>that result from participants’ new knowledge</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solidFill>
                          <a:effectLst/>
                          <a:latin typeface="+mn-lt"/>
                          <a:ea typeface="Calibri"/>
                          <a:cs typeface="Times New Roman"/>
                        </a:rPr>
                        <a:t>Meaningful changes, often in their condition or status in life</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798">
                <a:tc>
                  <a:txBody>
                    <a:bodyPr/>
                    <a:lstStyle/>
                    <a:p>
                      <a:pPr marL="0" marR="0">
                        <a:lnSpc>
                          <a:spcPct val="115000"/>
                        </a:lnSpc>
                        <a:spcBef>
                          <a:spcPts val="0"/>
                        </a:spcBef>
                        <a:spcAft>
                          <a:spcPts val="0"/>
                        </a:spcAft>
                      </a:pPr>
                      <a:endParaRPr lang="en-US" sz="1800" b="1" dirty="0">
                        <a:solidFill>
                          <a:schemeClr val="tx1"/>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smtClean="0">
                        <a:solidFill>
                          <a:schemeClr val="tx1"/>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3939336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81" y="300605"/>
            <a:ext cx="10543162" cy="728095"/>
          </a:xfrm>
        </p:spPr>
        <p:txBody>
          <a:bodyPr>
            <a:noAutofit/>
          </a:bodyPr>
          <a:lstStyle/>
          <a:p>
            <a:r>
              <a:rPr lang="en-US" b="1" dirty="0" smtClean="0">
                <a:solidFill>
                  <a:schemeClr val="bg2"/>
                </a:solidFill>
              </a:rPr>
              <a:t>Logic Model - Problems</a:t>
            </a:r>
            <a:endParaRPr lang="en-US" b="1" dirty="0">
              <a:solidFill>
                <a:schemeClr val="bg2"/>
              </a:solidFill>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96200" y="1798638"/>
            <a:ext cx="3939540" cy="4580860"/>
          </a:xfrm>
          <a:prstGeom prst="rect">
            <a:avLst/>
          </a:prstGeom>
        </p:spPr>
      </p:pic>
      <p:sp>
        <p:nvSpPr>
          <p:cNvPr id="7" name="TextBox 6"/>
          <p:cNvSpPr txBox="1"/>
          <p:nvPr/>
        </p:nvSpPr>
        <p:spPr>
          <a:xfrm>
            <a:off x="582038" y="1301185"/>
            <a:ext cx="7340041" cy="5078313"/>
          </a:xfrm>
          <a:prstGeom prst="rect">
            <a:avLst/>
          </a:prstGeom>
          <a:noFill/>
        </p:spPr>
        <p:txBody>
          <a:bodyPr wrap="square" rtlCol="0">
            <a:spAutoFit/>
          </a:bodyPr>
          <a:lstStyle/>
          <a:p>
            <a:pPr marL="571500" indent="-571500">
              <a:buClr>
                <a:srgbClr val="FF0000"/>
              </a:buClr>
              <a:buFont typeface="Calibri" panose="020F0502020204030204" pitchFamily="34" charset="0"/>
              <a:buChar char="?"/>
            </a:pPr>
            <a:r>
              <a:rPr lang="en-US" sz="3600" dirty="0" smtClean="0"/>
              <a:t>What is showing up as an issue that makes you think something needs to be done?</a:t>
            </a:r>
          </a:p>
          <a:p>
            <a:pPr marL="571500" indent="-571500">
              <a:buClr>
                <a:srgbClr val="FF0000"/>
              </a:buClr>
              <a:buFont typeface="Calibri" panose="020F0502020204030204" pitchFamily="34" charset="0"/>
              <a:buChar char="?"/>
            </a:pPr>
            <a:r>
              <a:rPr lang="en-US" sz="3600" dirty="0" smtClean="0"/>
              <a:t>What is happening in your community/communities that merits attention?</a:t>
            </a:r>
          </a:p>
          <a:p>
            <a:pPr marL="571500" indent="-571500">
              <a:buClr>
                <a:srgbClr val="FF0000"/>
              </a:buClr>
              <a:buFont typeface="Calibri" panose="020F0502020204030204" pitchFamily="34" charset="0"/>
              <a:buChar char="?"/>
            </a:pPr>
            <a:r>
              <a:rPr lang="en-US" sz="3600" dirty="0" smtClean="0"/>
              <a:t>How do you know? What information/data do you have? Is it current?</a:t>
            </a:r>
            <a:endParaRPr lang="en-US" sz="3600" dirty="0"/>
          </a:p>
        </p:txBody>
      </p:sp>
    </p:spTree>
    <p:custDataLst>
      <p:tags r:id="rId1"/>
    </p:custDataLst>
    <p:extLst>
      <p:ext uri="{BB962C8B-B14F-4D97-AF65-F5344CB8AC3E}">
        <p14:creationId xmlns:p14="http://schemas.microsoft.com/office/powerpoint/2010/main" val="11527098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STORYBUILDING NEAL CREATIVE" val="0UkGWEwh"/>
  <p:tag name="ARTICULATE_PROJECT_OPEN" val="0"/>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01425_Powerful Presentations_Win32_mlw - v2" id="{7CBB6D80-F69F-4458-A96A-A39B855A93D5}" vid="{827664DE-2D82-4B7F-8582-8671022436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f797936c-5bab-486f-b602-f66e524a2321" xsi:nil="true"/>
    <lcf76f155ced4ddcb4097134ff3c332f xmlns="f797936c-5bab-486f-b602-f66e524a2321">
      <Terms xmlns="http://schemas.microsoft.com/office/infopath/2007/PartnerControls"/>
    </lcf76f155ced4ddcb4097134ff3c332f>
    <TaxCatchAll xmlns="82e8b66b-77c7-4e81-a05f-0d25e975c8a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53C39EF1114D4F8E7A9FE78ABD89EA" ma:contentTypeVersion="14" ma:contentTypeDescription="Create a new document." ma:contentTypeScope="" ma:versionID="48be3135f2c1740726ce013cf3ff0184">
  <xsd:schema xmlns:xsd="http://www.w3.org/2001/XMLSchema" xmlns:xs="http://www.w3.org/2001/XMLSchema" xmlns:p="http://schemas.microsoft.com/office/2006/metadata/properties" xmlns:ns2="f797936c-5bab-486f-b602-f66e524a2321" xmlns:ns3="82e8b66b-77c7-4e81-a05f-0d25e975c8aa" targetNamespace="http://schemas.microsoft.com/office/2006/metadata/properties" ma:root="true" ma:fieldsID="da73c94ec54fbd5b8c8efd30cca46b1a" ns2:_="" ns3:_="">
    <xsd:import namespace="f797936c-5bab-486f-b602-f66e524a2321"/>
    <xsd:import namespace="82e8b66b-77c7-4e81-a05f-0d25e975c8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7936c-5bab-486f-b602-f66e524a2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DateandTime" ma:index="21" nillable="true" ma:displayName="Date and Time" ma:description="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e8b66b-77c7-4e81-a05f-0d25e975c8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496a249-1db4-4250-bcf8-987fb11f43e6}" ma:internalName="TaxCatchAll" ma:showField="CatchAllData" ma:web="82e8b66b-77c7-4e81-a05f-0d25e975c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2E6351-E64A-42DD-A554-7DF75222212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D1B76E1D-0C6F-481B-A383-4266BAEA06F8}"/>
</file>

<file path=customXml/itemProps3.xml><?xml version="1.0" encoding="utf-8"?>
<ds:datastoreItem xmlns:ds="http://schemas.openxmlformats.org/officeDocument/2006/customXml" ds:itemID="{530CA71C-6B24-463C-853F-076A02E27C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Powerful Presentations</Template>
  <TotalTime>0</TotalTime>
  <Words>1637</Words>
  <Application>Microsoft Office PowerPoint</Application>
  <PresentationFormat>Widescreen</PresentationFormat>
  <Paragraphs>290</Paragraphs>
  <Slides>36</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Arial Black</vt:lpstr>
      <vt:lpstr>Calibri</vt:lpstr>
      <vt:lpstr>Raleway</vt:lpstr>
      <vt:lpstr>Segoe UI</vt:lpstr>
      <vt:lpstr>Segoe UI Black</vt:lpstr>
      <vt:lpstr>Segoe UI Light</vt:lpstr>
      <vt:lpstr>Segoe UI Semibold</vt:lpstr>
      <vt:lpstr>Segoe UI Semilight</vt:lpstr>
      <vt:lpstr>Times New Roman</vt:lpstr>
      <vt:lpstr>Wingdings</vt:lpstr>
      <vt:lpstr>Storybuilding Neal Creative</vt:lpstr>
      <vt:lpstr>Demystifying  Logic Models</vt:lpstr>
      <vt:lpstr>Agenda</vt:lpstr>
      <vt:lpstr>Logic Model Check-In</vt:lpstr>
      <vt:lpstr>PowerPoint Presentation</vt:lpstr>
      <vt:lpstr>What are logic models?</vt:lpstr>
      <vt:lpstr>PowerPoint Presentation</vt:lpstr>
      <vt:lpstr>Logic Model</vt:lpstr>
      <vt:lpstr>PowerPoint Presentation</vt:lpstr>
      <vt:lpstr>Logic Model - Problems</vt:lpstr>
      <vt:lpstr>PowerPoint Presentation</vt:lpstr>
      <vt:lpstr>Logic Model - Activities</vt:lpstr>
      <vt:lpstr>PowerPoint Presentation</vt:lpstr>
      <vt:lpstr>Logic Model - Activities</vt:lpstr>
      <vt:lpstr>Logic Model - Activities</vt:lpstr>
      <vt:lpstr>Logic Model - Outputs</vt:lpstr>
      <vt:lpstr>Outputs</vt:lpstr>
      <vt:lpstr>Logic Model - Outputs</vt:lpstr>
      <vt:lpstr>Logic Model - Outcomes</vt:lpstr>
      <vt:lpstr>Outcomes</vt:lpstr>
      <vt:lpstr>Logic Model - Outcomes</vt:lpstr>
      <vt:lpstr>Logic Model - Inputs</vt:lpstr>
      <vt:lpstr>Logic Model</vt:lpstr>
      <vt:lpstr>Logic Model</vt:lpstr>
      <vt:lpstr>PowerPoint Presentation</vt:lpstr>
      <vt:lpstr>Why are logic models important?</vt:lpstr>
      <vt:lpstr>PowerPoint Presentation</vt:lpstr>
      <vt:lpstr>Evidence</vt:lpstr>
      <vt:lpstr>Evidence – The Big Questions</vt:lpstr>
      <vt:lpstr>Goal</vt:lpstr>
      <vt:lpstr>How will the North Carolina Crime Commission use logic models?</vt:lpstr>
      <vt:lpstr>PowerPoint Presentation</vt:lpstr>
      <vt:lpstr>Overall Expectations</vt:lpstr>
      <vt:lpstr>PowerPoint Presentation</vt:lpstr>
      <vt:lpstr>What is next?</vt:lpstr>
      <vt:lpstr>PowerPoint Presentation</vt:lpstr>
      <vt:lpstr>Demystifying  Logic Models</vt:lpstr>
    </vt:vector>
  </TitlesOfParts>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2022-08-03T18:59:40Z</dcterms:created>
  <dcterms:modified xsi:type="dcterms:W3CDTF">2022-10-10T15:47:55Z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0x0101006553C39EF1114D4F8E7A9FE78ABD89EA</vt:lpwstr>
  </property>
  <property fmtid="{D5CDD505-2E9C-101B-9397-08002B2CF9AE}" pid="3" name="ArticulateGUID">
    <vt:lpwstr>EC747741-1967-4D7D-B59C-4730B4B0A83E</vt:lpwstr>
  </property>
  <property fmtid="{D5CDD505-2E9C-101B-9397-08002B2CF9AE}" pid="4" name="ArticulatePath">
    <vt:lpwstr>pp_webinar_1_demystifying_evidence_ac_DRAFT_8_4_22</vt:lpwstr>
  </property>
</Properties>
</file>