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803" r:id="rId2"/>
    <p:sldId id="2804"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E6DE1E-C328-448E-9D78-395322B47179}" type="datetimeFigureOut">
              <a:rPr lang="en-US" smtClean="0"/>
              <a:t>4/29/2025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8C0968-6E9B-41FC-856B-56A8FC16D14C}" type="slidenum">
              <a:rPr lang="en-US" smtClean="0"/>
              <a:t>‹#›</a:t>
            </a:fld>
            <a:endParaRPr lang="en-US"/>
          </a:p>
        </p:txBody>
      </p:sp>
    </p:spTree>
    <p:extLst>
      <p:ext uri="{BB962C8B-B14F-4D97-AF65-F5344CB8AC3E}">
        <p14:creationId xmlns:p14="http://schemas.microsoft.com/office/powerpoint/2010/main" val="1499785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0841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93EBF-770E-F62C-DD45-EC21EC2FA5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A997ACB-6BE0-CC4F-C78E-DAE5610EA1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EF69DA2-64E5-F9D1-C946-EB4E35A34F7A}"/>
              </a:ext>
            </a:extLst>
          </p:cNvPr>
          <p:cNvSpPr>
            <a:spLocks noGrp="1"/>
          </p:cNvSpPr>
          <p:nvPr>
            <p:ph type="dt" sz="half" idx="10"/>
          </p:nvPr>
        </p:nvSpPr>
        <p:spPr/>
        <p:txBody>
          <a:bodyPr/>
          <a:lstStyle/>
          <a:p>
            <a:fld id="{C17E3E3B-16A6-4D3D-BF7F-191852C532FF}" type="datetimeFigureOut">
              <a:rPr lang="en-US" smtClean="0"/>
              <a:t>4/29/2025</a:t>
            </a:fld>
            <a:endParaRPr lang="en-US"/>
          </a:p>
        </p:txBody>
      </p:sp>
      <p:sp>
        <p:nvSpPr>
          <p:cNvPr id="5" name="Footer Placeholder 4">
            <a:extLst>
              <a:ext uri="{FF2B5EF4-FFF2-40B4-BE49-F238E27FC236}">
                <a16:creationId xmlns:a16="http://schemas.microsoft.com/office/drawing/2014/main" id="{2F216962-5DD6-5AD5-1990-4D0205E90C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C0C83C-624D-2D69-788A-BF6830345FD3}"/>
              </a:ext>
            </a:extLst>
          </p:cNvPr>
          <p:cNvSpPr>
            <a:spLocks noGrp="1"/>
          </p:cNvSpPr>
          <p:nvPr>
            <p:ph type="sldNum" sz="quarter" idx="12"/>
          </p:nvPr>
        </p:nvSpPr>
        <p:spPr/>
        <p:txBody>
          <a:bodyPr/>
          <a:lstStyle/>
          <a:p>
            <a:fld id="{06261401-2F27-4467-A492-988EF57C1857}" type="slidenum">
              <a:rPr lang="en-US" smtClean="0"/>
              <a:t>‹#›</a:t>
            </a:fld>
            <a:endParaRPr lang="en-US"/>
          </a:p>
        </p:txBody>
      </p:sp>
    </p:spTree>
    <p:extLst>
      <p:ext uri="{BB962C8B-B14F-4D97-AF65-F5344CB8AC3E}">
        <p14:creationId xmlns:p14="http://schemas.microsoft.com/office/powerpoint/2010/main" val="3853984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009FC-913E-A617-02C0-A769280A2FE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0AECB0-2621-5A9A-C66C-C1CE5A3589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D4F881-8702-AC0C-1A06-F64F49557AED}"/>
              </a:ext>
            </a:extLst>
          </p:cNvPr>
          <p:cNvSpPr>
            <a:spLocks noGrp="1"/>
          </p:cNvSpPr>
          <p:nvPr>
            <p:ph type="dt" sz="half" idx="10"/>
          </p:nvPr>
        </p:nvSpPr>
        <p:spPr/>
        <p:txBody>
          <a:bodyPr/>
          <a:lstStyle/>
          <a:p>
            <a:fld id="{C17E3E3B-16A6-4D3D-BF7F-191852C532FF}" type="datetimeFigureOut">
              <a:rPr lang="en-US" smtClean="0"/>
              <a:t>4/29/2025</a:t>
            </a:fld>
            <a:endParaRPr lang="en-US"/>
          </a:p>
        </p:txBody>
      </p:sp>
      <p:sp>
        <p:nvSpPr>
          <p:cNvPr id="5" name="Footer Placeholder 4">
            <a:extLst>
              <a:ext uri="{FF2B5EF4-FFF2-40B4-BE49-F238E27FC236}">
                <a16:creationId xmlns:a16="http://schemas.microsoft.com/office/drawing/2014/main" id="{750809F6-2793-3101-D377-3C5AF6975F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FE8C2B-F2FE-BC96-DEC4-C31338EF7E8B}"/>
              </a:ext>
            </a:extLst>
          </p:cNvPr>
          <p:cNvSpPr>
            <a:spLocks noGrp="1"/>
          </p:cNvSpPr>
          <p:nvPr>
            <p:ph type="sldNum" sz="quarter" idx="12"/>
          </p:nvPr>
        </p:nvSpPr>
        <p:spPr/>
        <p:txBody>
          <a:bodyPr/>
          <a:lstStyle/>
          <a:p>
            <a:fld id="{06261401-2F27-4467-A492-988EF57C1857}" type="slidenum">
              <a:rPr lang="en-US" smtClean="0"/>
              <a:t>‹#›</a:t>
            </a:fld>
            <a:endParaRPr lang="en-US"/>
          </a:p>
        </p:txBody>
      </p:sp>
    </p:spTree>
    <p:extLst>
      <p:ext uri="{BB962C8B-B14F-4D97-AF65-F5344CB8AC3E}">
        <p14:creationId xmlns:p14="http://schemas.microsoft.com/office/powerpoint/2010/main" val="1753911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ADE3FC-311F-DB0A-77D8-988CCC773CE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BEFFA16-2936-CCA2-94C8-CF90C445864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2D5B4-A9FB-3AA2-6940-04E6F3C6E27C}"/>
              </a:ext>
            </a:extLst>
          </p:cNvPr>
          <p:cNvSpPr>
            <a:spLocks noGrp="1"/>
          </p:cNvSpPr>
          <p:nvPr>
            <p:ph type="dt" sz="half" idx="10"/>
          </p:nvPr>
        </p:nvSpPr>
        <p:spPr/>
        <p:txBody>
          <a:bodyPr/>
          <a:lstStyle/>
          <a:p>
            <a:fld id="{C17E3E3B-16A6-4D3D-BF7F-191852C532FF}" type="datetimeFigureOut">
              <a:rPr lang="en-US" smtClean="0"/>
              <a:t>4/29/2025</a:t>
            </a:fld>
            <a:endParaRPr lang="en-US"/>
          </a:p>
        </p:txBody>
      </p:sp>
      <p:sp>
        <p:nvSpPr>
          <p:cNvPr id="5" name="Footer Placeholder 4">
            <a:extLst>
              <a:ext uri="{FF2B5EF4-FFF2-40B4-BE49-F238E27FC236}">
                <a16:creationId xmlns:a16="http://schemas.microsoft.com/office/drawing/2014/main" id="{950B23FA-5B26-0D85-ACDF-A488BDBC30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FEAB71-0D0F-0877-A089-02C46F90AE32}"/>
              </a:ext>
            </a:extLst>
          </p:cNvPr>
          <p:cNvSpPr>
            <a:spLocks noGrp="1"/>
          </p:cNvSpPr>
          <p:nvPr>
            <p:ph type="sldNum" sz="quarter" idx="12"/>
          </p:nvPr>
        </p:nvSpPr>
        <p:spPr/>
        <p:txBody>
          <a:bodyPr/>
          <a:lstStyle/>
          <a:p>
            <a:fld id="{06261401-2F27-4467-A492-988EF57C1857}" type="slidenum">
              <a:rPr lang="en-US" smtClean="0"/>
              <a:t>‹#›</a:t>
            </a:fld>
            <a:endParaRPr lang="en-US"/>
          </a:p>
        </p:txBody>
      </p:sp>
    </p:spTree>
    <p:extLst>
      <p:ext uri="{BB962C8B-B14F-4D97-AF65-F5344CB8AC3E}">
        <p14:creationId xmlns:p14="http://schemas.microsoft.com/office/powerpoint/2010/main" val="1545951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arge Image and Tex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84000" y="3517901"/>
            <a:ext cx="6012000" cy="1409700"/>
          </a:xfrm>
          <a:solidFill>
            <a:schemeClr val="tx1"/>
          </a:solidFill>
        </p:spPr>
        <p:txBody>
          <a:bodyPr lIns="288000" rIns="432000" bIns="144000" anchor="b"/>
          <a:lstStyle>
            <a:lvl1pPr algn="r">
              <a:defRPr sz="4200" spc="-150">
                <a:solidFill>
                  <a:schemeClr val="bg1"/>
                </a:solidFill>
              </a:defRPr>
            </a:lvl1pPr>
          </a:lstStyle>
          <a:p>
            <a:r>
              <a:rPr lang="en-US" noProof="0"/>
              <a:t>Click to edit </a:t>
            </a:r>
            <a:br>
              <a:rPr lang="en-US" noProof="0"/>
            </a:br>
            <a:r>
              <a:rPr lang="en-US" noProof="0"/>
              <a:t>Master title style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84000" y="4927600"/>
            <a:ext cx="6012000" cy="1845743"/>
          </a:xfrm>
          <a:solidFill>
            <a:schemeClr val="tx1">
              <a:lumMod val="85000"/>
              <a:lumOff val="15000"/>
            </a:schemeClr>
          </a:solidFill>
        </p:spPr>
        <p:txBody>
          <a:bodyPr lIns="288000" tIns="144000" rIns="432000"/>
          <a:lstStyle>
            <a:lvl1pPr marL="0" indent="0" algn="r">
              <a:buNone/>
              <a:defRPr sz="21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5" name="Slide Number Placeholder 4">
            <a:extLst>
              <a:ext uri="{FF2B5EF4-FFF2-40B4-BE49-F238E27FC236}">
                <a16:creationId xmlns:a16="http://schemas.microsoft.com/office/drawing/2014/main" id="{B9994FE7-F6B5-D34D-B846-52B81F6F601D}"/>
              </a:ext>
            </a:extLst>
          </p:cNvPr>
          <p:cNvSpPr>
            <a:spLocks noGrp="1"/>
          </p:cNvSpPr>
          <p:nvPr>
            <p:ph type="sldNum" sz="quarter" idx="14"/>
          </p:nvPr>
        </p:nvSpPr>
        <p:spPr/>
        <p:txBody>
          <a:bodyPr/>
          <a:lstStyle/>
          <a:p>
            <a:fld id="{19B51A1E-902D-48AF-9020-955120F399B6}" type="slidenum">
              <a:rPr lang="en-US" noProof="0" smtClean="0"/>
              <a:pPr/>
              <a:t>‹#›</a:t>
            </a:fld>
            <a:endParaRPr lang="en-US" noProof="0" dirty="0"/>
          </a:p>
        </p:txBody>
      </p:sp>
      <p:sp>
        <p:nvSpPr>
          <p:cNvPr id="6" name="TextBox 5">
            <a:extLst>
              <a:ext uri="{FF2B5EF4-FFF2-40B4-BE49-F238E27FC236}">
                <a16:creationId xmlns:a16="http://schemas.microsoft.com/office/drawing/2014/main" id="{6989E631-FFE0-4842-9C8D-2977AD46DA07}"/>
              </a:ext>
            </a:extLst>
          </p:cNvPr>
          <p:cNvSpPr txBox="1"/>
          <p:nvPr userDrawn="1"/>
        </p:nvSpPr>
        <p:spPr>
          <a:xfrm>
            <a:off x="5861957" y="6613071"/>
            <a:ext cx="0" cy="0"/>
          </a:xfrm>
          <a:prstGeom prst="rect">
            <a:avLst/>
          </a:prstGeom>
          <a:noFill/>
        </p:spPr>
        <p:txBody>
          <a:bodyPr wrap="none" lIns="0" tIns="0" rIns="0" bIns="0" rtlCol="0">
            <a:noAutofit/>
          </a:bodyPr>
          <a:lstStyle/>
          <a:p>
            <a:pPr algn="l"/>
            <a:endParaRPr lang="en-US" sz="1200" noProof="0" dirty="0">
              <a:solidFill>
                <a:schemeClr val="tx1">
                  <a:lumMod val="75000"/>
                  <a:lumOff val="25000"/>
                </a:schemeClr>
              </a:solidFill>
              <a:latin typeface="+mn-lt"/>
            </a:endParaRPr>
          </a:p>
        </p:txBody>
      </p:sp>
      <p:sp>
        <p:nvSpPr>
          <p:cNvPr id="32" name="Picture Placeholder 31">
            <a:extLst>
              <a:ext uri="{FF2B5EF4-FFF2-40B4-BE49-F238E27FC236}">
                <a16:creationId xmlns:a16="http://schemas.microsoft.com/office/drawing/2014/main" id="{6BC25646-06FC-4B3E-A74E-268EB8AEA602}"/>
              </a:ext>
            </a:extLst>
          </p:cNvPr>
          <p:cNvSpPr>
            <a:spLocks noGrp="1"/>
          </p:cNvSpPr>
          <p:nvPr>
            <p:ph type="pic" sz="quarter" idx="12" hasCustomPrompt="1"/>
          </p:nvPr>
        </p:nvSpPr>
        <p:spPr>
          <a:xfrm>
            <a:off x="84000" y="86714"/>
            <a:ext cx="6009285" cy="3431187"/>
          </a:xfrm>
          <a:solidFill>
            <a:srgbClr val="333333"/>
          </a:solidFill>
        </p:spPr>
        <p:txBody>
          <a:bodyPr lIns="0" tIns="0" anchor="ctr"/>
          <a:lstStyle>
            <a:lvl1pPr marL="0" indent="0" algn="ctr">
              <a:buNone/>
              <a:defRPr sz="1100" i="1">
                <a:solidFill>
                  <a:schemeClr val="bg1">
                    <a:lumMod val="85000"/>
                  </a:schemeClr>
                </a:solidFill>
                <a:latin typeface="Times New Roman" panose="02020603050405020304" pitchFamily="18" charset="0"/>
                <a:cs typeface="Times New Roman" panose="02020603050405020304" pitchFamily="18" charset="0"/>
              </a:defRPr>
            </a:lvl1pPr>
          </a:lstStyle>
          <a:p>
            <a:r>
              <a:rPr lang="en-US" noProof="0" dirty="0"/>
              <a:t>Insert or Drag and Drop Image Here</a:t>
            </a:r>
          </a:p>
        </p:txBody>
      </p:sp>
      <p:sp>
        <p:nvSpPr>
          <p:cNvPr id="16" name="Content Placeholder 2">
            <a:extLst>
              <a:ext uri="{FF2B5EF4-FFF2-40B4-BE49-F238E27FC236}">
                <a16:creationId xmlns:a16="http://schemas.microsoft.com/office/drawing/2014/main" id="{ED5F0C9D-A08F-4539-BA26-61D24BBE6E9A}"/>
              </a:ext>
            </a:extLst>
          </p:cNvPr>
          <p:cNvSpPr>
            <a:spLocks noGrp="1"/>
          </p:cNvSpPr>
          <p:nvPr>
            <p:ph idx="15"/>
          </p:nvPr>
        </p:nvSpPr>
        <p:spPr>
          <a:xfrm>
            <a:off x="6464300" y="1152000"/>
            <a:ext cx="5307700" cy="4680000"/>
          </a:xfrm>
        </p:spPr>
        <p:txBody>
          <a:bodyPr anchor="b"/>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615627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4AB6-CDD5-2E0F-3C4D-EF97C8B0EF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99354F-B01B-2F1C-53C7-9799E9CED4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0551D2-E70C-3879-20B0-58F2B9195849}"/>
              </a:ext>
            </a:extLst>
          </p:cNvPr>
          <p:cNvSpPr>
            <a:spLocks noGrp="1"/>
          </p:cNvSpPr>
          <p:nvPr>
            <p:ph type="dt" sz="half" idx="10"/>
          </p:nvPr>
        </p:nvSpPr>
        <p:spPr/>
        <p:txBody>
          <a:bodyPr/>
          <a:lstStyle/>
          <a:p>
            <a:fld id="{C17E3E3B-16A6-4D3D-BF7F-191852C532FF}" type="datetimeFigureOut">
              <a:rPr lang="en-US" smtClean="0"/>
              <a:t>4/29/2025</a:t>
            </a:fld>
            <a:endParaRPr lang="en-US"/>
          </a:p>
        </p:txBody>
      </p:sp>
      <p:sp>
        <p:nvSpPr>
          <p:cNvPr id="5" name="Footer Placeholder 4">
            <a:extLst>
              <a:ext uri="{FF2B5EF4-FFF2-40B4-BE49-F238E27FC236}">
                <a16:creationId xmlns:a16="http://schemas.microsoft.com/office/drawing/2014/main" id="{6D66B4A0-B6CD-C043-2C70-3797B23C86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D430A1-61BA-6074-D60B-8E030053BF72}"/>
              </a:ext>
            </a:extLst>
          </p:cNvPr>
          <p:cNvSpPr>
            <a:spLocks noGrp="1"/>
          </p:cNvSpPr>
          <p:nvPr>
            <p:ph type="sldNum" sz="quarter" idx="12"/>
          </p:nvPr>
        </p:nvSpPr>
        <p:spPr/>
        <p:txBody>
          <a:bodyPr/>
          <a:lstStyle/>
          <a:p>
            <a:fld id="{06261401-2F27-4467-A492-988EF57C1857}" type="slidenum">
              <a:rPr lang="en-US" smtClean="0"/>
              <a:t>‹#›</a:t>
            </a:fld>
            <a:endParaRPr lang="en-US"/>
          </a:p>
        </p:txBody>
      </p:sp>
    </p:spTree>
    <p:extLst>
      <p:ext uri="{BB962C8B-B14F-4D97-AF65-F5344CB8AC3E}">
        <p14:creationId xmlns:p14="http://schemas.microsoft.com/office/powerpoint/2010/main" val="3762586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7E7E2-6C24-B673-935B-57EC24BA83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317161-A34E-B960-293A-EEAF5F77C24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5D1542-3934-87E6-30A1-C97DD30BBD88}"/>
              </a:ext>
            </a:extLst>
          </p:cNvPr>
          <p:cNvSpPr>
            <a:spLocks noGrp="1"/>
          </p:cNvSpPr>
          <p:nvPr>
            <p:ph type="dt" sz="half" idx="10"/>
          </p:nvPr>
        </p:nvSpPr>
        <p:spPr/>
        <p:txBody>
          <a:bodyPr/>
          <a:lstStyle/>
          <a:p>
            <a:fld id="{C17E3E3B-16A6-4D3D-BF7F-191852C532FF}" type="datetimeFigureOut">
              <a:rPr lang="en-US" smtClean="0"/>
              <a:t>4/29/2025</a:t>
            </a:fld>
            <a:endParaRPr lang="en-US"/>
          </a:p>
        </p:txBody>
      </p:sp>
      <p:sp>
        <p:nvSpPr>
          <p:cNvPr id="5" name="Footer Placeholder 4">
            <a:extLst>
              <a:ext uri="{FF2B5EF4-FFF2-40B4-BE49-F238E27FC236}">
                <a16:creationId xmlns:a16="http://schemas.microsoft.com/office/drawing/2014/main" id="{A2DEAB6B-0F57-E681-5A30-EC92A5231A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671740-E13D-C14F-B445-50E82AFB4DC9}"/>
              </a:ext>
            </a:extLst>
          </p:cNvPr>
          <p:cNvSpPr>
            <a:spLocks noGrp="1"/>
          </p:cNvSpPr>
          <p:nvPr>
            <p:ph type="sldNum" sz="quarter" idx="12"/>
          </p:nvPr>
        </p:nvSpPr>
        <p:spPr/>
        <p:txBody>
          <a:bodyPr/>
          <a:lstStyle/>
          <a:p>
            <a:fld id="{06261401-2F27-4467-A492-988EF57C1857}" type="slidenum">
              <a:rPr lang="en-US" smtClean="0"/>
              <a:t>‹#›</a:t>
            </a:fld>
            <a:endParaRPr lang="en-US"/>
          </a:p>
        </p:txBody>
      </p:sp>
    </p:spTree>
    <p:extLst>
      <p:ext uri="{BB962C8B-B14F-4D97-AF65-F5344CB8AC3E}">
        <p14:creationId xmlns:p14="http://schemas.microsoft.com/office/powerpoint/2010/main" val="3964567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5FA98-21D1-C039-3EF9-E9A46D9BF0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70CC69-A82C-BDCA-30B3-0DA21A7A8C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6CCF151-914A-2AA3-F97B-09082D18C0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8A9E3DD-F441-7B45-FC6A-E10E6ABA1731}"/>
              </a:ext>
            </a:extLst>
          </p:cNvPr>
          <p:cNvSpPr>
            <a:spLocks noGrp="1"/>
          </p:cNvSpPr>
          <p:nvPr>
            <p:ph type="dt" sz="half" idx="10"/>
          </p:nvPr>
        </p:nvSpPr>
        <p:spPr/>
        <p:txBody>
          <a:bodyPr/>
          <a:lstStyle/>
          <a:p>
            <a:fld id="{C17E3E3B-16A6-4D3D-BF7F-191852C532FF}" type="datetimeFigureOut">
              <a:rPr lang="en-US" smtClean="0"/>
              <a:t>4/29/2025</a:t>
            </a:fld>
            <a:endParaRPr lang="en-US"/>
          </a:p>
        </p:txBody>
      </p:sp>
      <p:sp>
        <p:nvSpPr>
          <p:cNvPr id="6" name="Footer Placeholder 5">
            <a:extLst>
              <a:ext uri="{FF2B5EF4-FFF2-40B4-BE49-F238E27FC236}">
                <a16:creationId xmlns:a16="http://schemas.microsoft.com/office/drawing/2014/main" id="{61511277-EC8F-341B-49A8-FE551C28EE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03CA02-FB62-A11B-BC8F-FD2908AE7452}"/>
              </a:ext>
            </a:extLst>
          </p:cNvPr>
          <p:cNvSpPr>
            <a:spLocks noGrp="1"/>
          </p:cNvSpPr>
          <p:nvPr>
            <p:ph type="sldNum" sz="quarter" idx="12"/>
          </p:nvPr>
        </p:nvSpPr>
        <p:spPr/>
        <p:txBody>
          <a:bodyPr/>
          <a:lstStyle/>
          <a:p>
            <a:fld id="{06261401-2F27-4467-A492-988EF57C1857}" type="slidenum">
              <a:rPr lang="en-US" smtClean="0"/>
              <a:t>‹#›</a:t>
            </a:fld>
            <a:endParaRPr lang="en-US"/>
          </a:p>
        </p:txBody>
      </p:sp>
    </p:spTree>
    <p:extLst>
      <p:ext uri="{BB962C8B-B14F-4D97-AF65-F5344CB8AC3E}">
        <p14:creationId xmlns:p14="http://schemas.microsoft.com/office/powerpoint/2010/main" val="1455781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13AE4-BF2B-0FBF-FAF5-6F634689D9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0B42A2-28C8-D5BC-A09D-8B6788585F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C144ED-6B75-BDAA-B5B5-E9E1676578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FD0228-A270-FB35-8B00-D5744FEB7B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5F88D3D-5A08-B9D2-13CA-2674FF3A78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045296-BA91-DEB3-1F10-F16237EB6F21}"/>
              </a:ext>
            </a:extLst>
          </p:cNvPr>
          <p:cNvSpPr>
            <a:spLocks noGrp="1"/>
          </p:cNvSpPr>
          <p:nvPr>
            <p:ph type="dt" sz="half" idx="10"/>
          </p:nvPr>
        </p:nvSpPr>
        <p:spPr/>
        <p:txBody>
          <a:bodyPr/>
          <a:lstStyle/>
          <a:p>
            <a:fld id="{C17E3E3B-16A6-4D3D-BF7F-191852C532FF}" type="datetimeFigureOut">
              <a:rPr lang="en-US" smtClean="0"/>
              <a:t>4/29/2025</a:t>
            </a:fld>
            <a:endParaRPr lang="en-US"/>
          </a:p>
        </p:txBody>
      </p:sp>
      <p:sp>
        <p:nvSpPr>
          <p:cNvPr id="8" name="Footer Placeholder 7">
            <a:extLst>
              <a:ext uri="{FF2B5EF4-FFF2-40B4-BE49-F238E27FC236}">
                <a16:creationId xmlns:a16="http://schemas.microsoft.com/office/drawing/2014/main" id="{4A968891-E830-8230-8B35-C57C0DDCB2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8B437AF-12F4-5F68-7535-4E1B252AA611}"/>
              </a:ext>
            </a:extLst>
          </p:cNvPr>
          <p:cNvSpPr>
            <a:spLocks noGrp="1"/>
          </p:cNvSpPr>
          <p:nvPr>
            <p:ph type="sldNum" sz="quarter" idx="12"/>
          </p:nvPr>
        </p:nvSpPr>
        <p:spPr/>
        <p:txBody>
          <a:bodyPr/>
          <a:lstStyle/>
          <a:p>
            <a:fld id="{06261401-2F27-4467-A492-988EF57C1857}" type="slidenum">
              <a:rPr lang="en-US" smtClean="0"/>
              <a:t>‹#›</a:t>
            </a:fld>
            <a:endParaRPr lang="en-US"/>
          </a:p>
        </p:txBody>
      </p:sp>
    </p:spTree>
    <p:extLst>
      <p:ext uri="{BB962C8B-B14F-4D97-AF65-F5344CB8AC3E}">
        <p14:creationId xmlns:p14="http://schemas.microsoft.com/office/powerpoint/2010/main" val="1494415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00350-551A-08E5-91F8-EC663616917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7A5EBE2-1368-8D95-665B-D1FC408A8FC0}"/>
              </a:ext>
            </a:extLst>
          </p:cNvPr>
          <p:cNvSpPr>
            <a:spLocks noGrp="1"/>
          </p:cNvSpPr>
          <p:nvPr>
            <p:ph type="dt" sz="half" idx="10"/>
          </p:nvPr>
        </p:nvSpPr>
        <p:spPr/>
        <p:txBody>
          <a:bodyPr/>
          <a:lstStyle/>
          <a:p>
            <a:fld id="{C17E3E3B-16A6-4D3D-BF7F-191852C532FF}" type="datetimeFigureOut">
              <a:rPr lang="en-US" smtClean="0"/>
              <a:t>4/29/2025</a:t>
            </a:fld>
            <a:endParaRPr lang="en-US"/>
          </a:p>
        </p:txBody>
      </p:sp>
      <p:sp>
        <p:nvSpPr>
          <p:cNvPr id="4" name="Footer Placeholder 3">
            <a:extLst>
              <a:ext uri="{FF2B5EF4-FFF2-40B4-BE49-F238E27FC236}">
                <a16:creationId xmlns:a16="http://schemas.microsoft.com/office/drawing/2014/main" id="{605A9DB1-73E6-3A36-CB66-ABA2BF198D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F04C1F-5211-1D0C-AC1F-C3577284267A}"/>
              </a:ext>
            </a:extLst>
          </p:cNvPr>
          <p:cNvSpPr>
            <a:spLocks noGrp="1"/>
          </p:cNvSpPr>
          <p:nvPr>
            <p:ph type="sldNum" sz="quarter" idx="12"/>
          </p:nvPr>
        </p:nvSpPr>
        <p:spPr/>
        <p:txBody>
          <a:bodyPr/>
          <a:lstStyle/>
          <a:p>
            <a:fld id="{06261401-2F27-4467-A492-988EF57C1857}" type="slidenum">
              <a:rPr lang="en-US" smtClean="0"/>
              <a:t>‹#›</a:t>
            </a:fld>
            <a:endParaRPr lang="en-US"/>
          </a:p>
        </p:txBody>
      </p:sp>
    </p:spTree>
    <p:extLst>
      <p:ext uri="{BB962C8B-B14F-4D97-AF65-F5344CB8AC3E}">
        <p14:creationId xmlns:p14="http://schemas.microsoft.com/office/powerpoint/2010/main" val="2780542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97A8EA-48F2-B75D-DD80-49233DC05A0C}"/>
              </a:ext>
            </a:extLst>
          </p:cNvPr>
          <p:cNvSpPr>
            <a:spLocks noGrp="1"/>
          </p:cNvSpPr>
          <p:nvPr>
            <p:ph type="dt" sz="half" idx="10"/>
          </p:nvPr>
        </p:nvSpPr>
        <p:spPr/>
        <p:txBody>
          <a:bodyPr/>
          <a:lstStyle/>
          <a:p>
            <a:fld id="{C17E3E3B-16A6-4D3D-BF7F-191852C532FF}" type="datetimeFigureOut">
              <a:rPr lang="en-US" smtClean="0"/>
              <a:t>4/29/2025</a:t>
            </a:fld>
            <a:endParaRPr lang="en-US"/>
          </a:p>
        </p:txBody>
      </p:sp>
      <p:sp>
        <p:nvSpPr>
          <p:cNvPr id="3" name="Footer Placeholder 2">
            <a:extLst>
              <a:ext uri="{FF2B5EF4-FFF2-40B4-BE49-F238E27FC236}">
                <a16:creationId xmlns:a16="http://schemas.microsoft.com/office/drawing/2014/main" id="{91FD8E7F-C632-13D3-4F8E-EEEEF2AFA63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D8E84B-B39F-ADA9-5693-8A3F5B39BE0B}"/>
              </a:ext>
            </a:extLst>
          </p:cNvPr>
          <p:cNvSpPr>
            <a:spLocks noGrp="1"/>
          </p:cNvSpPr>
          <p:nvPr>
            <p:ph type="sldNum" sz="quarter" idx="12"/>
          </p:nvPr>
        </p:nvSpPr>
        <p:spPr/>
        <p:txBody>
          <a:bodyPr/>
          <a:lstStyle/>
          <a:p>
            <a:fld id="{06261401-2F27-4467-A492-988EF57C1857}" type="slidenum">
              <a:rPr lang="en-US" smtClean="0"/>
              <a:t>‹#›</a:t>
            </a:fld>
            <a:endParaRPr lang="en-US"/>
          </a:p>
        </p:txBody>
      </p:sp>
    </p:spTree>
    <p:extLst>
      <p:ext uri="{BB962C8B-B14F-4D97-AF65-F5344CB8AC3E}">
        <p14:creationId xmlns:p14="http://schemas.microsoft.com/office/powerpoint/2010/main" val="3309948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C62A8-45FA-D563-07B3-2DECFE089D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F3E09CB-C7B9-F97C-ACAB-2E353626A1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BA22D6-4653-0190-3B54-C76B5ABC3D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7D1018-0EB2-E6FC-8CD9-CF331AA56FE6}"/>
              </a:ext>
            </a:extLst>
          </p:cNvPr>
          <p:cNvSpPr>
            <a:spLocks noGrp="1"/>
          </p:cNvSpPr>
          <p:nvPr>
            <p:ph type="dt" sz="half" idx="10"/>
          </p:nvPr>
        </p:nvSpPr>
        <p:spPr/>
        <p:txBody>
          <a:bodyPr/>
          <a:lstStyle/>
          <a:p>
            <a:fld id="{C17E3E3B-16A6-4D3D-BF7F-191852C532FF}" type="datetimeFigureOut">
              <a:rPr lang="en-US" smtClean="0"/>
              <a:t>4/29/2025</a:t>
            </a:fld>
            <a:endParaRPr lang="en-US"/>
          </a:p>
        </p:txBody>
      </p:sp>
      <p:sp>
        <p:nvSpPr>
          <p:cNvPr id="6" name="Footer Placeholder 5">
            <a:extLst>
              <a:ext uri="{FF2B5EF4-FFF2-40B4-BE49-F238E27FC236}">
                <a16:creationId xmlns:a16="http://schemas.microsoft.com/office/drawing/2014/main" id="{6B75D745-BDAB-FAB9-22A3-D9E490499D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B08FF3-3FAE-C11D-4369-1356F01E03C5}"/>
              </a:ext>
            </a:extLst>
          </p:cNvPr>
          <p:cNvSpPr>
            <a:spLocks noGrp="1"/>
          </p:cNvSpPr>
          <p:nvPr>
            <p:ph type="sldNum" sz="quarter" idx="12"/>
          </p:nvPr>
        </p:nvSpPr>
        <p:spPr/>
        <p:txBody>
          <a:bodyPr/>
          <a:lstStyle/>
          <a:p>
            <a:fld id="{06261401-2F27-4467-A492-988EF57C1857}" type="slidenum">
              <a:rPr lang="en-US" smtClean="0"/>
              <a:t>‹#›</a:t>
            </a:fld>
            <a:endParaRPr lang="en-US"/>
          </a:p>
        </p:txBody>
      </p:sp>
    </p:spTree>
    <p:extLst>
      <p:ext uri="{BB962C8B-B14F-4D97-AF65-F5344CB8AC3E}">
        <p14:creationId xmlns:p14="http://schemas.microsoft.com/office/powerpoint/2010/main" val="204169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99676-59BF-467B-C249-67D6539ADA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EFF22D-DE63-8C38-B1EA-87151C375A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577489-BA31-A179-BE5C-BEA66571F4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5C7B23-CB36-0322-C6D8-C233B6451903}"/>
              </a:ext>
            </a:extLst>
          </p:cNvPr>
          <p:cNvSpPr>
            <a:spLocks noGrp="1"/>
          </p:cNvSpPr>
          <p:nvPr>
            <p:ph type="dt" sz="half" idx="10"/>
          </p:nvPr>
        </p:nvSpPr>
        <p:spPr/>
        <p:txBody>
          <a:bodyPr/>
          <a:lstStyle/>
          <a:p>
            <a:fld id="{C17E3E3B-16A6-4D3D-BF7F-191852C532FF}" type="datetimeFigureOut">
              <a:rPr lang="en-US" smtClean="0"/>
              <a:t>4/29/2025</a:t>
            </a:fld>
            <a:endParaRPr lang="en-US"/>
          </a:p>
        </p:txBody>
      </p:sp>
      <p:sp>
        <p:nvSpPr>
          <p:cNvPr id="6" name="Footer Placeholder 5">
            <a:extLst>
              <a:ext uri="{FF2B5EF4-FFF2-40B4-BE49-F238E27FC236}">
                <a16:creationId xmlns:a16="http://schemas.microsoft.com/office/drawing/2014/main" id="{73423150-365F-51DF-AF1D-C61BEF378B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31DC9B-33CD-3DD2-ACAB-80EB2B069F4B}"/>
              </a:ext>
            </a:extLst>
          </p:cNvPr>
          <p:cNvSpPr>
            <a:spLocks noGrp="1"/>
          </p:cNvSpPr>
          <p:nvPr>
            <p:ph type="sldNum" sz="quarter" idx="12"/>
          </p:nvPr>
        </p:nvSpPr>
        <p:spPr/>
        <p:txBody>
          <a:bodyPr/>
          <a:lstStyle/>
          <a:p>
            <a:fld id="{06261401-2F27-4467-A492-988EF57C1857}" type="slidenum">
              <a:rPr lang="en-US" smtClean="0"/>
              <a:t>‹#›</a:t>
            </a:fld>
            <a:endParaRPr lang="en-US"/>
          </a:p>
        </p:txBody>
      </p:sp>
    </p:spTree>
    <p:extLst>
      <p:ext uri="{BB962C8B-B14F-4D97-AF65-F5344CB8AC3E}">
        <p14:creationId xmlns:p14="http://schemas.microsoft.com/office/powerpoint/2010/main" val="3687298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CFFFA7-105D-7B72-C40F-E01605B180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F12A3D8-CBD0-582D-289F-190E728DD4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E5B548-CC55-6294-B657-159B5A009B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17E3E3B-16A6-4D3D-BF7F-191852C532FF}" type="datetimeFigureOut">
              <a:rPr lang="en-US" smtClean="0"/>
              <a:t>4/29/2025</a:t>
            </a:fld>
            <a:endParaRPr lang="en-US"/>
          </a:p>
        </p:txBody>
      </p:sp>
      <p:sp>
        <p:nvSpPr>
          <p:cNvPr id="5" name="Footer Placeholder 4">
            <a:extLst>
              <a:ext uri="{FF2B5EF4-FFF2-40B4-BE49-F238E27FC236}">
                <a16:creationId xmlns:a16="http://schemas.microsoft.com/office/drawing/2014/main" id="{A40F69F4-F376-1BCE-B281-C19F96D8FB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7DBC25C-F4AF-E99C-61FA-FE3D4B104A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6261401-2F27-4467-A492-988EF57C1857}" type="slidenum">
              <a:rPr lang="en-US" smtClean="0"/>
              <a:t>‹#›</a:t>
            </a:fld>
            <a:endParaRPr lang="en-US"/>
          </a:p>
        </p:txBody>
      </p:sp>
    </p:spTree>
    <p:extLst>
      <p:ext uri="{BB962C8B-B14F-4D97-AF65-F5344CB8AC3E}">
        <p14:creationId xmlns:p14="http://schemas.microsoft.com/office/powerpoint/2010/main" val="3483075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hyperlink" Target="mailto:Kaine.Riggan@ncdps.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diagram&#10;&#10;Description automatically generated with medium confidence">
            <a:extLst>
              <a:ext uri="{FF2B5EF4-FFF2-40B4-BE49-F238E27FC236}">
                <a16:creationId xmlns:a16="http://schemas.microsoft.com/office/drawing/2014/main" id="{5F07B36B-F2D9-5FC0-0C40-5FEB6AF769C7}"/>
              </a:ext>
            </a:extLst>
          </p:cNvPr>
          <p:cNvPicPr>
            <a:picLocks noChangeAspect="1"/>
          </p:cNvPicPr>
          <p:nvPr/>
        </p:nvPicPr>
        <p:blipFill rotWithShape="1">
          <a:blip r:embed="rId3">
            <a:extLst>
              <a:ext uri="{28A0092B-C50C-407E-A947-70E740481C1C}">
                <a14:useLocalDpi xmlns:a14="http://schemas.microsoft.com/office/drawing/2010/main" val="0"/>
              </a:ext>
            </a:extLst>
          </a:blip>
          <a:srcRect t="55516" r="4477" b="1"/>
          <a:stretch/>
        </p:blipFill>
        <p:spPr>
          <a:xfrm>
            <a:off x="5996485" y="5699753"/>
            <a:ext cx="6145740" cy="755098"/>
          </a:xfrm>
          <a:prstGeom prst="rect">
            <a:avLst/>
          </a:prstGeom>
        </p:spPr>
      </p:pic>
      <p:sp>
        <p:nvSpPr>
          <p:cNvPr id="2" name="Title 1">
            <a:extLst>
              <a:ext uri="{FF2B5EF4-FFF2-40B4-BE49-F238E27FC236}">
                <a16:creationId xmlns:a16="http://schemas.microsoft.com/office/drawing/2014/main" id="{98433CBA-6B58-475A-BAF2-04998BA4A545}"/>
              </a:ext>
            </a:extLst>
          </p:cNvPr>
          <p:cNvSpPr>
            <a:spLocks noGrp="1"/>
          </p:cNvSpPr>
          <p:nvPr>
            <p:ph type="ctrTitle"/>
          </p:nvPr>
        </p:nvSpPr>
        <p:spPr>
          <a:xfrm>
            <a:off x="83999" y="3517901"/>
            <a:ext cx="6023691" cy="1409700"/>
          </a:xfrm>
        </p:spPr>
        <p:txBody>
          <a:bodyPr>
            <a:normAutofit/>
          </a:bodyPr>
          <a:lstStyle/>
          <a:p>
            <a:r>
              <a:rPr lang="en-US" sz="3600" dirty="0"/>
              <a:t>To Construct 7 Stormwater Infiltration Sites</a:t>
            </a:r>
            <a:endParaRPr lang="en-US" sz="3200" dirty="0"/>
          </a:p>
        </p:txBody>
      </p:sp>
      <p:sp>
        <p:nvSpPr>
          <p:cNvPr id="3" name="Subtitle 2">
            <a:extLst>
              <a:ext uri="{FF2B5EF4-FFF2-40B4-BE49-F238E27FC236}">
                <a16:creationId xmlns:a16="http://schemas.microsoft.com/office/drawing/2014/main" id="{46542706-50AC-4B17-A704-143D94A799CD}"/>
              </a:ext>
            </a:extLst>
          </p:cNvPr>
          <p:cNvSpPr>
            <a:spLocks noGrp="1"/>
          </p:cNvSpPr>
          <p:nvPr>
            <p:ph type="subTitle" idx="1"/>
          </p:nvPr>
        </p:nvSpPr>
        <p:spPr>
          <a:xfrm>
            <a:off x="84000" y="4927601"/>
            <a:ext cx="6023690" cy="1845742"/>
          </a:xfrm>
        </p:spPr>
        <p:txBody>
          <a:bodyPr/>
          <a:lstStyle/>
          <a:p>
            <a:r>
              <a:rPr lang="en-US" dirty="0"/>
              <a:t>Town of Kure Beach</a:t>
            </a:r>
          </a:p>
        </p:txBody>
      </p:sp>
      <p:pic>
        <p:nvPicPr>
          <p:cNvPr id="2051" name="Picture 2">
            <a:extLst>
              <a:ext uri="{FF2B5EF4-FFF2-40B4-BE49-F238E27FC236}">
                <a16:creationId xmlns:a16="http://schemas.microsoft.com/office/drawing/2014/main" id="{40A828DA-BA5C-4E91-85D5-56E74A752C0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2401" b="9862"/>
          <a:stretch/>
        </p:blipFill>
        <p:spPr bwMode="auto">
          <a:xfrm>
            <a:off x="90121" y="0"/>
            <a:ext cx="6011395" cy="3517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a:extLst>
              <a:ext uri="{FF2B5EF4-FFF2-40B4-BE49-F238E27FC236}">
                <a16:creationId xmlns:a16="http://schemas.microsoft.com/office/drawing/2014/main" id="{751A372B-7E5F-4741-8657-288C3B22608E}"/>
              </a:ext>
            </a:extLst>
          </p:cNvPr>
          <p:cNvSpPr txBox="1"/>
          <p:nvPr/>
        </p:nvSpPr>
        <p:spPr>
          <a:xfrm>
            <a:off x="6357962" y="114519"/>
            <a:ext cx="5650523" cy="5909310"/>
          </a:xfrm>
          <a:prstGeom prst="rect">
            <a:avLst/>
          </a:prstGeom>
          <a:noFill/>
        </p:spPr>
        <p:txBody>
          <a:bodyPr wrap="square" rtlCol="0">
            <a:spAutoFit/>
          </a:bodyPr>
          <a:lstStyle/>
          <a:p>
            <a:pPr lvl="0"/>
            <a:r>
              <a:rPr lang="en-US" b="1" dirty="0">
                <a:solidFill>
                  <a:schemeClr val="accent1"/>
                </a:solidFill>
              </a:rPr>
              <a:t>MITIGATION MEASURE</a:t>
            </a:r>
            <a:br>
              <a:rPr lang="en-US" b="1" dirty="0">
                <a:solidFill>
                  <a:schemeClr val="accent1"/>
                </a:solidFill>
              </a:rPr>
            </a:br>
            <a:r>
              <a:rPr lang="en-US" dirty="0"/>
              <a:t>The project addresses the hazard of excessive stormwater runoff that overwhelms the existing system, resulting in untreated discharges. It will reduce bacterial contamination and other pollutants entering downstream water bodies by improving runoff treatment and system capacity.</a:t>
            </a:r>
            <a:br>
              <a:rPr lang="en-US" dirty="0"/>
            </a:br>
            <a:endParaRPr lang="en-US" dirty="0"/>
          </a:p>
          <a:p>
            <a:r>
              <a:rPr lang="en-US" sz="1800" b="1"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t>Benefit-Cost Analysis Focus</a:t>
            </a:r>
            <a:br>
              <a:rPr lang="en-US" b="1" dirty="0">
                <a:solidFill>
                  <a:schemeClr val="accent1"/>
                </a:solidFill>
              </a:rPr>
            </a:br>
            <a:r>
              <a:rPr lang="en-US" dirty="0"/>
              <a:t>Estimate avoided flood damages to homes, businesses, and public infrastructure using depth-damage functions and historical flood frequency data. Infiltration also adds 5 million gallons/year to the aquifer</a:t>
            </a:r>
            <a:br>
              <a:rPr lang="en-US" dirty="0"/>
            </a:br>
            <a:br>
              <a:rPr lang="en-US" dirty="0"/>
            </a:br>
            <a:r>
              <a:rPr lang="en-US" b="1" dirty="0">
                <a:solidFill>
                  <a:schemeClr val="accent1"/>
                </a:solidFill>
              </a:rPr>
              <a:t>HOW READY IS IT?</a:t>
            </a:r>
            <a:br>
              <a:rPr lang="en-US" b="1" dirty="0">
                <a:solidFill>
                  <a:schemeClr val="accent1"/>
                </a:solidFill>
              </a:rPr>
            </a:br>
            <a:r>
              <a:rPr lang="en-US" dirty="0"/>
              <a:t>This was previously funded through BRIC and we expect to have the phase 1 (60% design, updated costs and a completed BCA) by October  2025.</a:t>
            </a:r>
          </a:p>
          <a:p>
            <a:pPr lvl="1"/>
            <a:br>
              <a:rPr lang="en-US" dirty="0"/>
            </a:br>
            <a:endParaRPr lang="en-US" dirty="0"/>
          </a:p>
        </p:txBody>
      </p:sp>
      <p:sp>
        <p:nvSpPr>
          <p:cNvPr id="8" name="TextBox 7">
            <a:extLst>
              <a:ext uri="{FF2B5EF4-FFF2-40B4-BE49-F238E27FC236}">
                <a16:creationId xmlns:a16="http://schemas.microsoft.com/office/drawing/2014/main" id="{D2A527EC-38FE-4281-84AE-69E8BA9A01D4}"/>
              </a:ext>
            </a:extLst>
          </p:cNvPr>
          <p:cNvSpPr txBox="1"/>
          <p:nvPr/>
        </p:nvSpPr>
        <p:spPr>
          <a:xfrm>
            <a:off x="285836" y="5997650"/>
            <a:ext cx="1792130" cy="914400"/>
          </a:xfrm>
          <a:prstGeom prst="rect">
            <a:avLst/>
          </a:prstGeom>
          <a:noFill/>
        </p:spPr>
        <p:txBody>
          <a:bodyPr wrap="none" lIns="0" tIns="0" rIns="0" bIns="0" rtlCol="0">
            <a:noAutofit/>
          </a:bodyPr>
          <a:lstStyle/>
          <a:p>
            <a:pPr algn="l"/>
            <a:r>
              <a:rPr lang="en-US" sz="2800" b="1" dirty="0">
                <a:solidFill>
                  <a:srgbClr val="FFFF00"/>
                </a:solidFill>
                <a:latin typeface="Calisto MT" panose="02040603050505030304" pitchFamily="18" charset="0"/>
              </a:rPr>
              <a:t>Project #</a:t>
            </a:r>
          </a:p>
        </p:txBody>
      </p:sp>
      <p:sp>
        <p:nvSpPr>
          <p:cNvPr id="10" name="TextBox 9">
            <a:extLst>
              <a:ext uri="{FF2B5EF4-FFF2-40B4-BE49-F238E27FC236}">
                <a16:creationId xmlns:a16="http://schemas.microsoft.com/office/drawing/2014/main" id="{3065D504-8228-2EAF-F10C-4EA34BECEC3C}"/>
              </a:ext>
            </a:extLst>
          </p:cNvPr>
          <p:cNvSpPr txBox="1"/>
          <p:nvPr/>
        </p:nvSpPr>
        <p:spPr>
          <a:xfrm>
            <a:off x="6096000" y="6202000"/>
            <a:ext cx="1231641" cy="307777"/>
          </a:xfrm>
          <a:prstGeom prst="rect">
            <a:avLst/>
          </a:prstGeom>
          <a:noFill/>
        </p:spPr>
        <p:txBody>
          <a:bodyPr wrap="square" rtlCol="0">
            <a:spAutoFit/>
          </a:bodyPr>
          <a:lstStyle/>
          <a:p>
            <a:r>
              <a:rPr lang="en-US" sz="1400" b="1" dirty="0">
                <a:solidFill>
                  <a:schemeClr val="accent6">
                    <a:lumMod val="50000"/>
                  </a:schemeClr>
                </a:solidFill>
              </a:rPr>
              <a:t>CONCEPT</a:t>
            </a:r>
          </a:p>
        </p:txBody>
      </p:sp>
      <p:sp>
        <p:nvSpPr>
          <p:cNvPr id="15" name="TextBox 14">
            <a:extLst>
              <a:ext uri="{FF2B5EF4-FFF2-40B4-BE49-F238E27FC236}">
                <a16:creationId xmlns:a16="http://schemas.microsoft.com/office/drawing/2014/main" id="{3EE67BD7-9E0D-5A03-5255-FC192E25F26D}"/>
              </a:ext>
            </a:extLst>
          </p:cNvPr>
          <p:cNvSpPr txBox="1"/>
          <p:nvPr/>
        </p:nvSpPr>
        <p:spPr>
          <a:xfrm>
            <a:off x="7065947" y="6239407"/>
            <a:ext cx="1243979" cy="430887"/>
          </a:xfrm>
          <a:prstGeom prst="rect">
            <a:avLst/>
          </a:prstGeom>
          <a:noFill/>
        </p:spPr>
        <p:txBody>
          <a:bodyPr wrap="square">
            <a:spAutoFit/>
          </a:bodyPr>
          <a:lstStyle/>
          <a:p>
            <a:pPr algn="ctr"/>
            <a:r>
              <a:rPr lang="en-US" sz="1100" b="1" dirty="0">
                <a:solidFill>
                  <a:srgbClr val="00B050"/>
                </a:solidFill>
              </a:rPr>
              <a:t>PRELIMINARY</a:t>
            </a:r>
          </a:p>
          <a:p>
            <a:pPr algn="ctr"/>
            <a:r>
              <a:rPr lang="en-US" sz="1100" b="1" dirty="0">
                <a:solidFill>
                  <a:srgbClr val="00B050"/>
                </a:solidFill>
              </a:rPr>
              <a:t>DESIGN</a:t>
            </a:r>
          </a:p>
        </p:txBody>
      </p:sp>
      <p:sp>
        <p:nvSpPr>
          <p:cNvPr id="16" name="TextBox 15">
            <a:extLst>
              <a:ext uri="{FF2B5EF4-FFF2-40B4-BE49-F238E27FC236}">
                <a16:creationId xmlns:a16="http://schemas.microsoft.com/office/drawing/2014/main" id="{AE2CA8BF-9138-E9BC-B395-96D22A61AB68}"/>
              </a:ext>
            </a:extLst>
          </p:cNvPr>
          <p:cNvSpPr txBox="1"/>
          <p:nvPr/>
        </p:nvSpPr>
        <p:spPr>
          <a:xfrm>
            <a:off x="8206367" y="6257769"/>
            <a:ext cx="1307645" cy="523220"/>
          </a:xfrm>
          <a:prstGeom prst="rect">
            <a:avLst/>
          </a:prstGeom>
          <a:noFill/>
        </p:spPr>
        <p:txBody>
          <a:bodyPr wrap="square">
            <a:spAutoFit/>
          </a:bodyPr>
          <a:lstStyle/>
          <a:p>
            <a:pPr algn="ctr"/>
            <a:r>
              <a:rPr lang="en-US" sz="1400" b="1" dirty="0">
                <a:solidFill>
                  <a:schemeClr val="bg2">
                    <a:lumMod val="75000"/>
                  </a:schemeClr>
                </a:solidFill>
              </a:rPr>
              <a:t>60% Design</a:t>
            </a:r>
            <a:br>
              <a:rPr lang="en-US" sz="1400" b="1" dirty="0">
                <a:solidFill>
                  <a:schemeClr val="bg2">
                    <a:lumMod val="75000"/>
                  </a:schemeClr>
                </a:solidFill>
              </a:rPr>
            </a:br>
            <a:r>
              <a:rPr lang="en-US" sz="1400" b="1" dirty="0">
                <a:solidFill>
                  <a:schemeClr val="bg2">
                    <a:lumMod val="75000"/>
                  </a:schemeClr>
                </a:solidFill>
              </a:rPr>
              <a:t>w/ Costs</a:t>
            </a:r>
          </a:p>
        </p:txBody>
      </p:sp>
      <p:sp>
        <p:nvSpPr>
          <p:cNvPr id="17" name="TextBox 16">
            <a:extLst>
              <a:ext uri="{FF2B5EF4-FFF2-40B4-BE49-F238E27FC236}">
                <a16:creationId xmlns:a16="http://schemas.microsoft.com/office/drawing/2014/main" id="{015CDB78-B4F7-3CCD-3142-ABA1EE9D44CF}"/>
              </a:ext>
            </a:extLst>
          </p:cNvPr>
          <p:cNvSpPr txBox="1"/>
          <p:nvPr/>
        </p:nvSpPr>
        <p:spPr>
          <a:xfrm>
            <a:off x="9423918" y="6257769"/>
            <a:ext cx="1307646" cy="523220"/>
          </a:xfrm>
          <a:prstGeom prst="rect">
            <a:avLst/>
          </a:prstGeom>
          <a:noFill/>
        </p:spPr>
        <p:txBody>
          <a:bodyPr wrap="square">
            <a:spAutoFit/>
          </a:bodyPr>
          <a:lstStyle/>
          <a:p>
            <a:pPr algn="ctr"/>
            <a:r>
              <a:rPr lang="en-US" sz="1400" b="1" dirty="0">
                <a:solidFill>
                  <a:srgbClr val="FFC000"/>
                </a:solidFill>
              </a:rPr>
              <a:t>Final Design</a:t>
            </a:r>
            <a:br>
              <a:rPr lang="en-US" sz="1400" b="1" dirty="0">
                <a:solidFill>
                  <a:srgbClr val="FFC000"/>
                </a:solidFill>
              </a:rPr>
            </a:br>
            <a:r>
              <a:rPr lang="en-US" sz="1400" b="1" dirty="0">
                <a:solidFill>
                  <a:srgbClr val="FFC000"/>
                </a:solidFill>
              </a:rPr>
              <a:t>&amp; Engineering</a:t>
            </a:r>
          </a:p>
        </p:txBody>
      </p:sp>
      <p:sp>
        <p:nvSpPr>
          <p:cNvPr id="18" name="TextBox 17">
            <a:extLst>
              <a:ext uri="{FF2B5EF4-FFF2-40B4-BE49-F238E27FC236}">
                <a16:creationId xmlns:a16="http://schemas.microsoft.com/office/drawing/2014/main" id="{8B4807C8-4975-2F87-C8DD-CA20A113EE2A}"/>
              </a:ext>
            </a:extLst>
          </p:cNvPr>
          <p:cNvSpPr txBox="1"/>
          <p:nvPr/>
        </p:nvSpPr>
        <p:spPr>
          <a:xfrm>
            <a:off x="11095056" y="6294333"/>
            <a:ext cx="1380177" cy="523220"/>
          </a:xfrm>
          <a:prstGeom prst="rect">
            <a:avLst/>
          </a:prstGeom>
          <a:noFill/>
        </p:spPr>
        <p:txBody>
          <a:bodyPr wrap="square">
            <a:spAutoFit/>
          </a:bodyPr>
          <a:lstStyle/>
          <a:p>
            <a:pPr algn="ctr"/>
            <a:r>
              <a:rPr lang="en-US" sz="1400" b="1" dirty="0">
                <a:solidFill>
                  <a:srgbClr val="C00000"/>
                </a:solidFill>
              </a:rPr>
              <a:t>Contract </a:t>
            </a:r>
            <a:br>
              <a:rPr lang="en-US" sz="1400" b="1" dirty="0">
                <a:solidFill>
                  <a:srgbClr val="C00000"/>
                </a:solidFill>
              </a:rPr>
            </a:br>
            <a:r>
              <a:rPr lang="en-US" sz="1400" b="1" dirty="0">
                <a:solidFill>
                  <a:srgbClr val="C00000"/>
                </a:solidFill>
              </a:rPr>
              <a:t>Ready</a:t>
            </a:r>
          </a:p>
        </p:txBody>
      </p:sp>
      <p:sp>
        <p:nvSpPr>
          <p:cNvPr id="19" name="TextBox 18">
            <a:extLst>
              <a:ext uri="{FF2B5EF4-FFF2-40B4-BE49-F238E27FC236}">
                <a16:creationId xmlns:a16="http://schemas.microsoft.com/office/drawing/2014/main" id="{5D915C9F-AFBA-D12D-5E94-07194F52EA83}"/>
              </a:ext>
            </a:extLst>
          </p:cNvPr>
          <p:cNvSpPr txBox="1"/>
          <p:nvPr/>
        </p:nvSpPr>
        <p:spPr>
          <a:xfrm>
            <a:off x="10372633" y="6294333"/>
            <a:ext cx="1243979" cy="430887"/>
          </a:xfrm>
          <a:prstGeom prst="rect">
            <a:avLst/>
          </a:prstGeom>
          <a:noFill/>
        </p:spPr>
        <p:txBody>
          <a:bodyPr wrap="square">
            <a:spAutoFit/>
          </a:bodyPr>
          <a:lstStyle/>
          <a:p>
            <a:pPr algn="ctr"/>
            <a:r>
              <a:rPr lang="en-US" sz="1100" b="1" dirty="0">
                <a:solidFill>
                  <a:schemeClr val="accent2"/>
                </a:solidFill>
              </a:rPr>
              <a:t>Permitting </a:t>
            </a:r>
            <a:br>
              <a:rPr lang="en-US" sz="1100" b="1" dirty="0">
                <a:solidFill>
                  <a:schemeClr val="accent2"/>
                </a:solidFill>
              </a:rPr>
            </a:br>
            <a:r>
              <a:rPr lang="en-US" sz="1100" b="1" dirty="0">
                <a:solidFill>
                  <a:schemeClr val="accent2"/>
                </a:solidFill>
              </a:rPr>
              <a:t>&amp; EHP</a:t>
            </a:r>
          </a:p>
        </p:txBody>
      </p:sp>
      <p:sp>
        <p:nvSpPr>
          <p:cNvPr id="20" name="Arrow: Down 19">
            <a:extLst>
              <a:ext uri="{FF2B5EF4-FFF2-40B4-BE49-F238E27FC236}">
                <a16:creationId xmlns:a16="http://schemas.microsoft.com/office/drawing/2014/main" id="{45CE2164-D4B5-7DDE-916F-B83C29F91694}"/>
              </a:ext>
            </a:extLst>
          </p:cNvPr>
          <p:cNvSpPr/>
          <p:nvPr/>
        </p:nvSpPr>
        <p:spPr>
          <a:xfrm>
            <a:off x="8116027" y="5429115"/>
            <a:ext cx="387798" cy="27063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58D4E43C-86F5-B86A-F45B-33780414BD60}"/>
              </a:ext>
            </a:extLst>
          </p:cNvPr>
          <p:cNvSpPr txBox="1"/>
          <p:nvPr/>
        </p:nvSpPr>
        <p:spPr>
          <a:xfrm>
            <a:off x="3465034" y="5728262"/>
            <a:ext cx="2642657" cy="861774"/>
          </a:xfrm>
          <a:prstGeom prst="rect">
            <a:avLst/>
          </a:prstGeom>
          <a:noFill/>
        </p:spPr>
        <p:txBody>
          <a:bodyPr wrap="square">
            <a:spAutoFit/>
          </a:bodyPr>
          <a:lstStyle/>
          <a:p>
            <a:pPr algn="ctr"/>
            <a:r>
              <a:rPr lang="en-US" sz="3200" dirty="0">
                <a:solidFill>
                  <a:schemeClr val="bg1"/>
                </a:solidFill>
              </a:rPr>
              <a:t>$831,375</a:t>
            </a:r>
            <a:br>
              <a:rPr lang="en-US" sz="3200" dirty="0">
                <a:solidFill>
                  <a:schemeClr val="bg1"/>
                </a:solidFill>
              </a:rPr>
            </a:br>
            <a:r>
              <a:rPr lang="en-US" sz="1800" dirty="0">
                <a:solidFill>
                  <a:schemeClr val="bg1"/>
                </a:solidFill>
              </a:rPr>
              <a:t>Amount Requested</a:t>
            </a:r>
            <a:endParaRPr lang="en-US" dirty="0">
              <a:solidFill>
                <a:schemeClr val="bg1"/>
              </a:solidFill>
            </a:endParaRPr>
          </a:p>
        </p:txBody>
      </p:sp>
    </p:spTree>
    <p:extLst>
      <p:ext uri="{BB962C8B-B14F-4D97-AF65-F5344CB8AC3E}">
        <p14:creationId xmlns:p14="http://schemas.microsoft.com/office/powerpoint/2010/main" val="416939982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751A372B-7E5F-4741-8657-288C3B22608E}"/>
              </a:ext>
            </a:extLst>
          </p:cNvPr>
          <p:cNvSpPr txBox="1"/>
          <p:nvPr/>
        </p:nvSpPr>
        <p:spPr>
          <a:xfrm>
            <a:off x="235975" y="342170"/>
            <a:ext cx="11798709" cy="4524315"/>
          </a:xfrm>
          <a:prstGeom prst="rect">
            <a:avLst/>
          </a:prstGeom>
          <a:noFill/>
        </p:spPr>
        <p:txBody>
          <a:bodyPr wrap="square" rtlCol="0">
            <a:spAutoFit/>
          </a:bodyPr>
          <a:lstStyle/>
          <a:p>
            <a:pPr lvl="0"/>
            <a:r>
              <a:rPr lang="en-US" b="1" dirty="0">
                <a:solidFill>
                  <a:schemeClr val="accent1"/>
                </a:solidFill>
              </a:rPr>
              <a:t>REGIONAL HAZARD MITIGATION PLAN ALIGNMENT</a:t>
            </a:r>
            <a:br>
              <a:rPr lang="en-US" b="1" dirty="0">
                <a:solidFill>
                  <a:schemeClr val="accent1"/>
                </a:solidFill>
              </a:rPr>
            </a:br>
            <a:br>
              <a:rPr lang="en-US" b="1" dirty="0">
                <a:solidFill>
                  <a:schemeClr val="accent1"/>
                </a:solidFill>
              </a:rPr>
            </a:br>
            <a:r>
              <a:rPr lang="en-US" b="1" dirty="0">
                <a:solidFill>
                  <a:schemeClr val="accent1"/>
                </a:solidFill>
              </a:rPr>
              <a:t>     </a:t>
            </a:r>
            <a:r>
              <a:rPr lang="en-US" dirty="0"/>
              <a:t>The proposed dune infiltration project at seven coastal sites aligns with several mitigation actions outlined in the Southeastern North Carolina Regional Hazard Mitigation Plan. Specifically, it supports the plan's emphasis on implementing nature-based solutions to manage stormwater and reduce flood risks. By enhancing dune systems to facilitate stormwater infiltration, the project not only mitigates flooding but also improves water quality, aligning with the plan's objectives for sustainable hazard mitigation strategies. Furthermore, this approach complements the plan's focus on preserving natural coastal features to enhance community resilience against future storm events.</a:t>
            </a:r>
          </a:p>
          <a:p>
            <a:pPr lvl="0"/>
            <a:endParaRPr lang="en-US" dirty="0"/>
          </a:p>
          <a:p>
            <a:pPr lvl="0"/>
            <a:r>
              <a:rPr lang="en-US" b="1" dirty="0">
                <a:solidFill>
                  <a:schemeClr val="accent1"/>
                </a:solidFill>
              </a:rPr>
              <a:t>WHAT ELSE DO YOU THINK WOULD BE HELPFUL FOR THE PANEL TO KNOW ABOUT THIS PROJECT?</a:t>
            </a:r>
            <a:br>
              <a:rPr lang="en-US" b="1" dirty="0">
                <a:solidFill>
                  <a:schemeClr val="accent1"/>
                </a:solidFill>
              </a:rPr>
            </a:br>
            <a:br>
              <a:rPr lang="en-US" b="1" dirty="0">
                <a:solidFill>
                  <a:schemeClr val="accent1"/>
                </a:solidFill>
              </a:rPr>
            </a:br>
            <a:r>
              <a:rPr lang="en-US" b="1" dirty="0">
                <a:solidFill>
                  <a:schemeClr val="accent1"/>
                </a:solidFill>
              </a:rPr>
              <a:t>      </a:t>
            </a:r>
            <a:r>
              <a:rPr lang="en-US" dirty="0"/>
              <a:t>Use this section to briefly highlight any additional information that may not be fully captured elsewhere in your slides but could strengthen the panel’s understanding of your project’s value, feasibility, or urgency. This is your opportunity to address important context that doesn’t neatly fit into other categories. Stay within the slide formatting—do not resize fonts or crowd the slide.</a:t>
            </a:r>
            <a:br>
              <a:rPr lang="en-US" dirty="0"/>
            </a:br>
            <a:r>
              <a:rPr lang="en-US" dirty="0"/>
              <a:t>      </a:t>
            </a:r>
          </a:p>
        </p:txBody>
      </p:sp>
      <p:pic>
        <p:nvPicPr>
          <p:cNvPr id="12" name="Picture 11" descr="A close-up of a white background&#10;&#10;Description automatically generated">
            <a:extLst>
              <a:ext uri="{FF2B5EF4-FFF2-40B4-BE49-F238E27FC236}">
                <a16:creationId xmlns:a16="http://schemas.microsoft.com/office/drawing/2014/main" id="{C68B2E74-433D-F647-B55E-B15958052CCD}"/>
              </a:ext>
            </a:extLst>
          </p:cNvPr>
          <p:cNvPicPr>
            <a:picLocks noChangeAspect="1"/>
          </p:cNvPicPr>
          <p:nvPr/>
        </p:nvPicPr>
        <p:blipFill rotWithShape="1">
          <a:blip r:embed="rId3">
            <a:extLst>
              <a:ext uri="{28A0092B-C50C-407E-A947-70E740481C1C}">
                <a14:useLocalDpi xmlns:a14="http://schemas.microsoft.com/office/drawing/2010/main" val="0"/>
              </a:ext>
            </a:extLst>
          </a:blip>
          <a:srcRect t="7917" r="55855" b="77738"/>
          <a:stretch/>
        </p:blipFill>
        <p:spPr>
          <a:xfrm>
            <a:off x="8115054" y="6350558"/>
            <a:ext cx="4076946" cy="741118"/>
          </a:xfrm>
          <a:prstGeom prst="rect">
            <a:avLst/>
          </a:prstGeom>
        </p:spPr>
      </p:pic>
      <p:sp>
        <p:nvSpPr>
          <p:cNvPr id="14" name="TextBox 13">
            <a:extLst>
              <a:ext uri="{FF2B5EF4-FFF2-40B4-BE49-F238E27FC236}">
                <a16:creationId xmlns:a16="http://schemas.microsoft.com/office/drawing/2014/main" id="{AE5C2597-87F7-429B-5036-C52EE07F5ECC}"/>
              </a:ext>
            </a:extLst>
          </p:cNvPr>
          <p:cNvSpPr txBox="1"/>
          <p:nvPr/>
        </p:nvSpPr>
        <p:spPr>
          <a:xfrm>
            <a:off x="98324" y="6350558"/>
            <a:ext cx="3224981" cy="369332"/>
          </a:xfrm>
          <a:prstGeom prst="rect">
            <a:avLst/>
          </a:prstGeom>
          <a:noFill/>
        </p:spPr>
        <p:txBody>
          <a:bodyPr wrap="square" rtlCol="0">
            <a:spAutoFit/>
          </a:bodyPr>
          <a:lstStyle/>
          <a:p>
            <a:r>
              <a:rPr lang="en-US" b="1" dirty="0"/>
              <a:t>TOWN OF KURE BEACH</a:t>
            </a:r>
          </a:p>
        </p:txBody>
      </p:sp>
      <p:sp>
        <p:nvSpPr>
          <p:cNvPr id="22" name="TextBox 21">
            <a:extLst>
              <a:ext uri="{FF2B5EF4-FFF2-40B4-BE49-F238E27FC236}">
                <a16:creationId xmlns:a16="http://schemas.microsoft.com/office/drawing/2014/main" id="{E2CF13B3-BD42-BE2A-69E3-69088EAE58EF}"/>
              </a:ext>
            </a:extLst>
          </p:cNvPr>
          <p:cNvSpPr txBox="1"/>
          <p:nvPr/>
        </p:nvSpPr>
        <p:spPr>
          <a:xfrm>
            <a:off x="481780" y="5771536"/>
            <a:ext cx="11195675" cy="275304"/>
          </a:xfrm>
          <a:prstGeom prst="rect">
            <a:avLst/>
          </a:prstGeom>
          <a:noFill/>
        </p:spPr>
        <p:txBody>
          <a:bodyPr wrap="square" rtlCol="0">
            <a:spAutoFit/>
          </a:bodyPr>
          <a:lstStyle/>
          <a:p>
            <a:r>
              <a:rPr lang="en-US" sz="1200" i="1" dirty="0"/>
              <a:t>Please save this file as “</a:t>
            </a:r>
            <a:r>
              <a:rPr lang="en-US" sz="1200" i="1" dirty="0" err="1"/>
              <a:t>HMGP.IFM.TownorCountyName.LOIslides</a:t>
            </a:r>
            <a:r>
              <a:rPr lang="en-US" sz="1200" i="1" dirty="0"/>
              <a:t>” and email it to </a:t>
            </a:r>
            <a:r>
              <a:rPr lang="en-US" sz="1200" i="1" dirty="0">
                <a:hlinkClick r:id="rId4"/>
              </a:rPr>
              <a:t>Kaine.Riggan@ncdps.gov</a:t>
            </a:r>
            <a:r>
              <a:rPr lang="en-US" sz="1200" i="1" dirty="0"/>
              <a:t> by May 21, 2025. You can delete this message from the slide.</a:t>
            </a:r>
          </a:p>
        </p:txBody>
      </p:sp>
    </p:spTree>
    <p:extLst>
      <p:ext uri="{BB962C8B-B14F-4D97-AF65-F5344CB8AC3E}">
        <p14:creationId xmlns:p14="http://schemas.microsoft.com/office/powerpoint/2010/main" val="164612591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1248</TotalTime>
  <Words>396</Words>
  <Application>Microsoft Office PowerPoint</Application>
  <PresentationFormat>Widescreen</PresentationFormat>
  <Paragraphs>19</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Aptos</vt:lpstr>
      <vt:lpstr>Aptos Display</vt:lpstr>
      <vt:lpstr>Arial</vt:lpstr>
      <vt:lpstr>Calisto MT</vt:lpstr>
      <vt:lpstr>Times New Roman</vt:lpstr>
      <vt:lpstr>Office Theme</vt:lpstr>
      <vt:lpstr>To Construct 7 Stormwater Infiltration Sites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Riggan, Kaine</dc:creator>
  <cp:lastModifiedBy>Riggan, Kaine</cp:lastModifiedBy>
  <cp:revision>8</cp:revision>
  <dcterms:created xsi:type="dcterms:W3CDTF">2025-04-29T17:05:59Z</dcterms:created>
  <dcterms:modified xsi:type="dcterms:W3CDTF">2025-04-30T13:54:46Z</dcterms:modified>
</cp:coreProperties>
</file>